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12.jpg" ContentType="image/jpg"/>
  <Override PartName="/ppt/notesSlides/notesSlide15.xml" ContentType="application/vnd.openxmlformats-officedocument.presentationml.notesSlide+xml"/>
  <Override PartName="/ppt/diagrams/data3.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Override PartName="/ppt/diagrams/data20.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14" r:id="rId1"/>
  </p:sldMasterIdLst>
  <p:notesMasterIdLst>
    <p:notesMasterId r:id="rId50"/>
  </p:notesMasterIdLst>
  <p:handoutMasterIdLst>
    <p:handoutMasterId r:id="rId51"/>
  </p:handoutMasterIdLst>
  <p:sldIdLst>
    <p:sldId id="481" r:id="rId2"/>
    <p:sldId id="589" r:id="rId3"/>
    <p:sldId id="619" r:id="rId4"/>
    <p:sldId id="594" r:id="rId5"/>
    <p:sldId id="622" r:id="rId6"/>
    <p:sldId id="590" r:id="rId7"/>
    <p:sldId id="593" r:id="rId8"/>
    <p:sldId id="566" r:id="rId9"/>
    <p:sldId id="595" r:id="rId10"/>
    <p:sldId id="620" r:id="rId11"/>
    <p:sldId id="596" r:id="rId12"/>
    <p:sldId id="598" r:id="rId13"/>
    <p:sldId id="599" r:id="rId14"/>
    <p:sldId id="600" r:id="rId15"/>
    <p:sldId id="601" r:id="rId16"/>
    <p:sldId id="603" r:id="rId17"/>
    <p:sldId id="605" r:id="rId18"/>
    <p:sldId id="623" r:id="rId19"/>
    <p:sldId id="624" r:id="rId20"/>
    <p:sldId id="625" r:id="rId21"/>
    <p:sldId id="626" r:id="rId22"/>
    <p:sldId id="614" r:id="rId23"/>
    <p:sldId id="630" r:id="rId24"/>
    <p:sldId id="608" r:id="rId25"/>
    <p:sldId id="613" r:id="rId26"/>
    <p:sldId id="627" r:id="rId27"/>
    <p:sldId id="609" r:id="rId28"/>
    <p:sldId id="567" r:id="rId29"/>
    <p:sldId id="606" r:id="rId30"/>
    <p:sldId id="611" r:id="rId31"/>
    <p:sldId id="629" r:id="rId32"/>
    <p:sldId id="628" r:id="rId33"/>
    <p:sldId id="615" r:id="rId34"/>
    <p:sldId id="612" r:id="rId35"/>
    <p:sldId id="610" r:id="rId36"/>
    <p:sldId id="576" r:id="rId37"/>
    <p:sldId id="616" r:id="rId38"/>
    <p:sldId id="617" r:id="rId39"/>
    <p:sldId id="618" r:id="rId40"/>
    <p:sldId id="574" r:id="rId41"/>
    <p:sldId id="559" r:id="rId42"/>
    <p:sldId id="607" r:id="rId43"/>
    <p:sldId id="575" r:id="rId44"/>
    <p:sldId id="581" r:id="rId45"/>
    <p:sldId id="582" r:id="rId46"/>
    <p:sldId id="585" r:id="rId47"/>
    <p:sldId id="591" r:id="rId48"/>
    <p:sldId id="592" r:id="rId49"/>
  </p:sldIdLst>
  <p:sldSz cx="9144000" cy="5143500" type="screen16x9"/>
  <p:notesSz cx="6858000" cy="9144000"/>
  <p:embeddedFontLst>
    <p:embeddedFont>
      <p:font typeface="Rockwell" panose="02060603020205020403" pitchFamily="18" charset="0"/>
      <p:regular r:id="rId52"/>
      <p:bold r:id="rId53"/>
      <p:italic r:id="rId54"/>
      <p:boldItalic r:id="rId55"/>
    </p:embeddedFont>
    <p:embeddedFont>
      <p:font typeface="HelveticaNeue" panose="020B0604020202020204" charset="0"/>
      <p:regular r:id="rId56"/>
    </p:embeddedFont>
    <p:embeddedFont>
      <p:font typeface="Cambria" panose="02040503050406030204" pitchFamily="18" charset="0"/>
      <p:regular r:id="rId57"/>
      <p:bold r:id="rId58"/>
      <p:italic r:id="rId59"/>
      <p:boldItalic r:id="rId60"/>
    </p:embeddedFont>
    <p:embeddedFont>
      <p:font typeface="Trebuchet MS" panose="020B0603020202020204" pitchFamily="34" charset="0"/>
      <p:regular r:id="rId61"/>
      <p:bold r:id="rId62"/>
      <p:italic r:id="rId63"/>
      <p:boldItalic r:id="rId64"/>
    </p:embeddedFont>
    <p:embeddedFont>
      <p:font typeface="Verdana" panose="020B0604030504040204" pitchFamily="34" charset="0"/>
      <p:regular r:id="rId65"/>
      <p:bold r:id="rId66"/>
      <p:italic r:id="rId67"/>
      <p:boldItalic r:id="rId68"/>
    </p:embeddedFont>
    <p:embeddedFont>
      <p:font typeface="ＭＳ Ｐゴシック" panose="020B0600070205080204" pitchFamily="34" charset="-128"/>
      <p:regular r:id="rId69"/>
    </p:embeddedFont>
    <p:embeddedFont>
      <p:font typeface="Calibri" panose="020F0502020204030204" pitchFamily="34" charset="0"/>
      <p:regular r:id="rId70"/>
      <p:bold r:id="rId71"/>
      <p:italic r:id="rId72"/>
      <p:boldItalic r:id="rId73"/>
    </p:embeddedFont>
    <p:embeddedFont>
      <p:font typeface="MS Mincho" panose="02020609040205080304" pitchFamily="49" charset="-128"/>
      <p:regular r:id="rId74"/>
    </p:embeddedFont>
    <p:embeddedFont>
      <p:font typeface="MingLiU_HKSCS" panose="02020500000000000000" pitchFamily="18" charset="-120"/>
      <p:regular r:id="rId75"/>
    </p:embeddedFont>
    <p:embeddedFont>
      <p:font typeface="Arial Narrow" panose="020B0606020202030204" pitchFamily="34" charset="0"/>
      <p:regular r:id="rId76"/>
      <p:bold r:id="rId77"/>
      <p:italic r:id="rId78"/>
      <p:boldItalic r:id="rId79"/>
    </p:embeddedFont>
    <p:embeddedFont>
      <p:font typeface="Franklin Gothic Book" panose="020B0503020102020204" pitchFamily="34" charset="0"/>
      <p:regular r:id="rId80"/>
      <p:italic r:id="rId81"/>
    </p:embeddedFont>
    <p:embeddedFont>
      <p:font typeface="Cambria Math" panose="02040503050406030204" pitchFamily="18" charset="0"/>
      <p:regular r:id="rId82"/>
    </p:embeddedFont>
    <p:embeddedFont>
      <p:font typeface="Times" panose="02020603050405020304" pitchFamily="18" charset="0"/>
      <p:regular r:id="rId83"/>
      <p:bold r:id="rId84"/>
      <p:italic r:id="rId85"/>
      <p:boldItalic r:id="rId86"/>
    </p:embeddedFont>
    <p:embeddedFont>
      <p:font typeface="Georgia" panose="02040502050405020303" pitchFamily="18" charset="0"/>
      <p:regular r:id="rId87"/>
      <p:bold r:id="rId88"/>
      <p:italic r:id="rId89"/>
      <p:boldItalic r:id="rId90"/>
    </p:embeddedFont>
    <p:embeddedFont>
      <p:font typeface="Tahoma" panose="020B0604030504040204" pitchFamily="34" charset="0"/>
      <p:regular r:id="rId91"/>
      <p:bold r:id="rId92"/>
    </p:embeddedFont>
  </p:embeddedFontLst>
  <p:defaultTextStyle>
    <a:defPPr>
      <a:defRPr lang="de-CH"/>
    </a:defPPr>
    <a:lvl1pPr algn="l" rtl="0" fontAlgn="base">
      <a:spcBef>
        <a:spcPct val="0"/>
      </a:spcBef>
      <a:spcAft>
        <a:spcPct val="0"/>
      </a:spcAft>
      <a:defRPr kern="1200">
        <a:solidFill>
          <a:schemeClr val="tx1"/>
        </a:solidFill>
        <a:latin typeface="HelveticaNeue" pitchFamily="2" charset="0"/>
        <a:ea typeface="+mn-ea"/>
        <a:cs typeface="+mn-cs"/>
      </a:defRPr>
    </a:lvl1pPr>
    <a:lvl2pPr marL="457200" algn="l" rtl="0" fontAlgn="base">
      <a:spcBef>
        <a:spcPct val="0"/>
      </a:spcBef>
      <a:spcAft>
        <a:spcPct val="0"/>
      </a:spcAft>
      <a:defRPr kern="1200">
        <a:solidFill>
          <a:schemeClr val="tx1"/>
        </a:solidFill>
        <a:latin typeface="HelveticaNeue" pitchFamily="2" charset="0"/>
        <a:ea typeface="+mn-ea"/>
        <a:cs typeface="+mn-cs"/>
      </a:defRPr>
    </a:lvl2pPr>
    <a:lvl3pPr marL="914400" algn="l" rtl="0" fontAlgn="base">
      <a:spcBef>
        <a:spcPct val="0"/>
      </a:spcBef>
      <a:spcAft>
        <a:spcPct val="0"/>
      </a:spcAft>
      <a:defRPr kern="1200">
        <a:solidFill>
          <a:schemeClr val="tx1"/>
        </a:solidFill>
        <a:latin typeface="HelveticaNeue" pitchFamily="2" charset="0"/>
        <a:ea typeface="+mn-ea"/>
        <a:cs typeface="+mn-cs"/>
      </a:defRPr>
    </a:lvl3pPr>
    <a:lvl4pPr marL="1371600" algn="l" rtl="0" fontAlgn="base">
      <a:spcBef>
        <a:spcPct val="0"/>
      </a:spcBef>
      <a:spcAft>
        <a:spcPct val="0"/>
      </a:spcAft>
      <a:defRPr kern="1200">
        <a:solidFill>
          <a:schemeClr val="tx1"/>
        </a:solidFill>
        <a:latin typeface="HelveticaNeue" pitchFamily="2" charset="0"/>
        <a:ea typeface="+mn-ea"/>
        <a:cs typeface="+mn-cs"/>
      </a:defRPr>
    </a:lvl4pPr>
    <a:lvl5pPr marL="1828800" algn="l" rtl="0" fontAlgn="base">
      <a:spcBef>
        <a:spcPct val="0"/>
      </a:spcBef>
      <a:spcAft>
        <a:spcPct val="0"/>
      </a:spcAft>
      <a:defRPr kern="1200">
        <a:solidFill>
          <a:schemeClr val="tx1"/>
        </a:solidFill>
        <a:latin typeface="HelveticaNeue" pitchFamily="2" charset="0"/>
        <a:ea typeface="+mn-ea"/>
        <a:cs typeface="+mn-cs"/>
      </a:defRPr>
    </a:lvl5pPr>
    <a:lvl6pPr marL="2286000" algn="l" defTabSz="914400" rtl="0" eaLnBrk="1" latinLnBrk="0" hangingPunct="1">
      <a:defRPr kern="1200">
        <a:solidFill>
          <a:schemeClr val="tx1"/>
        </a:solidFill>
        <a:latin typeface="HelveticaNeue" pitchFamily="2" charset="0"/>
        <a:ea typeface="+mn-ea"/>
        <a:cs typeface="+mn-cs"/>
      </a:defRPr>
    </a:lvl6pPr>
    <a:lvl7pPr marL="2743200" algn="l" defTabSz="914400" rtl="0" eaLnBrk="1" latinLnBrk="0" hangingPunct="1">
      <a:defRPr kern="1200">
        <a:solidFill>
          <a:schemeClr val="tx1"/>
        </a:solidFill>
        <a:latin typeface="HelveticaNeue" pitchFamily="2" charset="0"/>
        <a:ea typeface="+mn-ea"/>
        <a:cs typeface="+mn-cs"/>
      </a:defRPr>
    </a:lvl7pPr>
    <a:lvl8pPr marL="3200400" algn="l" defTabSz="914400" rtl="0" eaLnBrk="1" latinLnBrk="0" hangingPunct="1">
      <a:defRPr kern="1200">
        <a:solidFill>
          <a:schemeClr val="tx1"/>
        </a:solidFill>
        <a:latin typeface="HelveticaNeue" pitchFamily="2" charset="0"/>
        <a:ea typeface="+mn-ea"/>
        <a:cs typeface="+mn-cs"/>
      </a:defRPr>
    </a:lvl8pPr>
    <a:lvl9pPr marL="3657600" algn="l" defTabSz="914400" rtl="0" eaLnBrk="1" latinLnBrk="0" hangingPunct="1">
      <a:defRPr kern="1200">
        <a:solidFill>
          <a:schemeClr val="tx1"/>
        </a:solidFill>
        <a:latin typeface="HelveticaNeue" pitchFamily="2" charset="0"/>
        <a:ea typeface="+mn-ea"/>
        <a:cs typeface="+mn-cs"/>
      </a:defRPr>
    </a:lvl9pPr>
  </p:defaultTextStyle>
  <p:extLst>
    <p:ext uri="{521415D9-36F7-43E2-AB2F-B90AF26B5E84}">
      <p14:sectionLst xmlns:p14="http://schemas.microsoft.com/office/powerpoint/2010/main">
        <p14:section name="Introduction" id="{09BD4DB5-DC2D-4B6E-9232-669E821A0296}">
          <p14:sldIdLst>
            <p14:sldId id="481"/>
            <p14:sldId id="589"/>
            <p14:sldId id="619"/>
            <p14:sldId id="594"/>
            <p14:sldId id="622"/>
            <p14:sldId id="590"/>
            <p14:sldId id="593"/>
            <p14:sldId id="566"/>
            <p14:sldId id="595"/>
            <p14:sldId id="620"/>
            <p14:sldId id="596"/>
          </p14:sldIdLst>
        </p14:section>
        <p14:section name="Search for a muon EDM" id="{C3AB6901-F5DF-4FBA-BDBE-3E68A38FAEB0}">
          <p14:sldIdLst>
            <p14:sldId id="598"/>
            <p14:sldId id="599"/>
            <p14:sldId id="600"/>
            <p14:sldId id="601"/>
            <p14:sldId id="603"/>
            <p14:sldId id="605"/>
            <p14:sldId id="623"/>
            <p14:sldId id="624"/>
            <p14:sldId id="625"/>
            <p14:sldId id="626"/>
            <p14:sldId id="614"/>
            <p14:sldId id="630"/>
            <p14:sldId id="608"/>
            <p14:sldId id="613"/>
            <p14:sldId id="627"/>
            <p14:sldId id="609"/>
            <p14:sldId id="567"/>
            <p14:sldId id="606"/>
            <p14:sldId id="611"/>
            <p14:sldId id="629"/>
            <p14:sldId id="628"/>
            <p14:sldId id="615"/>
            <p14:sldId id="612"/>
            <p14:sldId id="610"/>
          </p14:sldIdLst>
        </p14:section>
        <p14:section name="Backup" id="{30E7F9B7-CB3D-4738-856E-F14C85253E12}">
          <p14:sldIdLst>
            <p14:sldId id="576"/>
            <p14:sldId id="616"/>
            <p14:sldId id="617"/>
            <p14:sldId id="618"/>
            <p14:sldId id="574"/>
            <p14:sldId id="559"/>
            <p14:sldId id="607"/>
            <p14:sldId id="575"/>
            <p14:sldId id="581"/>
            <p14:sldId id="582"/>
            <p14:sldId id="585"/>
            <p14:sldId id="591"/>
            <p14:sldId id="592"/>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midt-Wellenburg Philipp" initials="SP32"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4B230"/>
    <a:srgbClr val="AFD7FF"/>
    <a:srgbClr val="005696"/>
    <a:srgbClr val="E4D2F2"/>
    <a:srgbClr val="0082B0"/>
    <a:srgbClr val="1739CB"/>
    <a:srgbClr val="855141"/>
    <a:srgbClr val="FFCC00"/>
    <a:srgbClr val="F7450D"/>
    <a:srgbClr val="003964"/>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1" autoAdjust="0"/>
    <p:restoredTop sz="77080" autoAdjust="0"/>
  </p:normalViewPr>
  <p:slideViewPr>
    <p:cSldViewPr snapToGrid="0">
      <p:cViewPr varScale="1">
        <p:scale>
          <a:sx n="75" d="100"/>
          <a:sy n="75" d="100"/>
        </p:scale>
        <p:origin x="-1182" y="-6"/>
      </p:cViewPr>
      <p:guideLst>
        <p:guide orient="horz" pos="2980"/>
        <p:guide pos="3132"/>
      </p:guideLst>
    </p:cSldViewPr>
  </p:slideViewPr>
  <p:outlineViewPr>
    <p:cViewPr>
      <p:scale>
        <a:sx n="33" d="100"/>
        <a:sy n="33" d="100"/>
      </p:scale>
      <p:origin x="0" y="7272"/>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57" d="100"/>
          <a:sy n="57" d="100"/>
        </p:scale>
        <p:origin x="-273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font" Target="fonts/font17.fntdata"/><Relationship Id="rId76" Type="http://schemas.openxmlformats.org/officeDocument/2006/relationships/font" Target="fonts/font25.fntdata"/><Relationship Id="rId84" Type="http://schemas.openxmlformats.org/officeDocument/2006/relationships/font" Target="fonts/font33.fntdata"/><Relationship Id="rId89" Type="http://schemas.openxmlformats.org/officeDocument/2006/relationships/font" Target="fonts/font38.fntdata"/><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20.fntdata"/><Relationship Id="rId92" Type="http://schemas.openxmlformats.org/officeDocument/2006/relationships/font" Target="fonts/font4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font" Target="fonts/font23.fntdata"/><Relationship Id="rId79" Type="http://schemas.openxmlformats.org/officeDocument/2006/relationships/font" Target="fonts/font28.fntdata"/><Relationship Id="rId87" Type="http://schemas.openxmlformats.org/officeDocument/2006/relationships/font" Target="fonts/font36.fntdata"/><Relationship Id="rId5" Type="http://schemas.openxmlformats.org/officeDocument/2006/relationships/slide" Target="slides/slide4.xml"/><Relationship Id="rId61" Type="http://schemas.openxmlformats.org/officeDocument/2006/relationships/font" Target="fonts/font10.fntdata"/><Relationship Id="rId82" Type="http://schemas.openxmlformats.org/officeDocument/2006/relationships/font" Target="fonts/font31.fntdata"/><Relationship Id="rId90" Type="http://schemas.openxmlformats.org/officeDocument/2006/relationships/font" Target="fonts/font39.fntdata"/><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77" Type="http://schemas.openxmlformats.org/officeDocument/2006/relationships/font" Target="fonts/font26.fntdata"/><Relationship Id="rId8" Type="http://schemas.openxmlformats.org/officeDocument/2006/relationships/slide" Target="slides/slide7.xml"/><Relationship Id="rId51" Type="http://schemas.openxmlformats.org/officeDocument/2006/relationships/handoutMaster" Target="handoutMasters/handoutMaster1.xml"/><Relationship Id="rId72" Type="http://schemas.openxmlformats.org/officeDocument/2006/relationships/font" Target="fonts/font21.fntdata"/><Relationship Id="rId80" Type="http://schemas.openxmlformats.org/officeDocument/2006/relationships/font" Target="fonts/font29.fntdata"/><Relationship Id="rId85" Type="http://schemas.openxmlformats.org/officeDocument/2006/relationships/font" Target="fonts/font34.fntdata"/><Relationship Id="rId93"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font" Target="fonts/font24.fntdata"/><Relationship Id="rId83" Type="http://schemas.openxmlformats.org/officeDocument/2006/relationships/font" Target="fonts/font32.fntdata"/><Relationship Id="rId88" Type="http://schemas.openxmlformats.org/officeDocument/2006/relationships/font" Target="fonts/font37.fntdata"/><Relationship Id="rId91" Type="http://schemas.openxmlformats.org/officeDocument/2006/relationships/font" Target="fonts/font40.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font" Target="fonts/font22.fntdata"/><Relationship Id="rId78" Type="http://schemas.openxmlformats.org/officeDocument/2006/relationships/font" Target="fonts/font27.fntdata"/><Relationship Id="rId81" Type="http://schemas.openxmlformats.org/officeDocument/2006/relationships/font" Target="fonts/font30.fntdata"/><Relationship Id="rId86" Type="http://schemas.openxmlformats.org/officeDocument/2006/relationships/font" Target="fonts/font35.fntdata"/><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2.xml.rels><?xml version="1.0" encoding="UTF-8" standalone="yes"?>
<Relationships xmlns="http://schemas.openxmlformats.org/package/2006/relationships"><Relationship Id="rId1" Type="http://schemas.openxmlformats.org/officeDocument/2006/relationships/image" Target="../media/image1060.png"/></Relationships>
</file>

<file path=ppt/diagrams/_rels/data20.xml.rels><?xml version="1.0" encoding="UTF-8" standalone="yes"?>
<Relationships xmlns="http://schemas.openxmlformats.org/package/2006/relationships"><Relationship Id="rId1" Type="http://schemas.openxmlformats.org/officeDocument/2006/relationships/image" Target="../media/image136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08916C-0616-4B92-B1FC-799F7A32E84C}"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n-US"/>
        </a:p>
      </dgm:t>
    </dgm:pt>
    <mc:AlternateContent xmlns:mc="http://schemas.openxmlformats.org/markup-compatibility/2006" xmlns:a14="http://schemas.microsoft.com/office/drawing/2010/main">
      <mc:Choice Requires="a14">
        <dgm:pt modelId="{27206E82-479A-416D-9995-FD05EBC90E77}">
          <dgm:prSet phldrT="[Text]"/>
          <dgm:spPr/>
          <dgm:t>
            <a:bodyPr/>
            <a:lstStyle/>
            <a:p>
              <a:r>
                <a:rPr lang="en-US" dirty="0" smtClean="0"/>
                <a:t>Compact</a:t>
              </a:r>
              <a:br>
                <a:rPr lang="en-US" dirty="0" smtClean="0"/>
              </a:br>
              <a14:m>
                <m:oMath xmlns:m="http://schemas.openxmlformats.org/officeDocument/2006/math">
                  <m:r>
                    <a:rPr lang="en-US" i="1" dirty="0" smtClean="0">
                      <a:latin typeface="Cambria Math"/>
                    </a:rPr>
                    <m:t>𝜇</m:t>
                  </m:r>
                  <m:r>
                    <a:rPr lang="en-US" i="1" dirty="0" smtClean="0">
                      <a:latin typeface="Cambria Math"/>
                    </a:rPr>
                    <m:t> </m:t>
                  </m:r>
                </m:oMath>
              </a14:m>
              <a:r>
                <a:rPr lang="en-US" dirty="0" smtClean="0"/>
                <a:t>EDM</a:t>
              </a:r>
              <a:endParaRPr lang="en-US" dirty="0"/>
            </a:p>
          </dgm:t>
        </dgm:pt>
      </mc:Choice>
      <mc:Fallback xmlns="">
        <dgm:pt modelId="{27206E82-479A-416D-9995-FD05EBC90E77}">
          <dgm:prSet phldrT="[Text]"/>
          <dgm:spPr/>
          <dgm:t>
            <a:bodyPr/>
            <a:lstStyle/>
            <a:p>
              <a:r>
                <a:rPr lang="en-US" dirty="0" smtClean="0"/>
                <a:t>Compact</a:t>
              </a:r>
              <a:br>
                <a:rPr lang="en-US" dirty="0" smtClean="0"/>
              </a:br>
              <a:r>
                <a:rPr lang="en-US" i="0" dirty="0" smtClean="0">
                  <a:latin typeface="Cambria Math"/>
                </a:rPr>
                <a:t>𝜇 </a:t>
              </a:r>
              <a:r>
                <a:rPr lang="en-US" dirty="0" smtClean="0"/>
                <a:t>EDM</a:t>
              </a:r>
              <a:endParaRPr lang="en-US" dirty="0"/>
            </a:p>
          </dgm:t>
        </dgm:pt>
      </mc:Fallback>
    </mc:AlternateContent>
    <dgm:pt modelId="{116038F7-8A0F-438F-A96B-6AA867AD822B}" type="parTrans" cxnId="{7EB6E5E2-5CA8-45EB-AFFB-843161752EEA}">
      <dgm:prSet/>
      <dgm:spPr/>
      <dgm:t>
        <a:bodyPr/>
        <a:lstStyle/>
        <a:p>
          <a:endParaRPr lang="en-US"/>
        </a:p>
      </dgm:t>
    </dgm:pt>
    <dgm:pt modelId="{D73148C4-E1CC-47DB-831D-802844CEEF22}" type="sibTrans" cxnId="{7EB6E5E2-5CA8-45EB-AFFB-843161752EEA}">
      <dgm:prSet/>
      <dgm:spPr/>
      <dgm:t>
        <a:bodyPr/>
        <a:lstStyle/>
        <a:p>
          <a:endParaRPr lang="en-US"/>
        </a:p>
      </dgm:t>
    </dgm:pt>
    <dgm:pt modelId="{A9A63A8E-D118-44B5-98CB-2EB98F5388EB}">
      <dgm:prSet phldrT="[Text]"/>
      <dgm:spPr/>
      <dgm:t>
        <a:bodyPr/>
        <a:lstStyle/>
        <a:p>
          <a:r>
            <a:rPr lang="en-US" dirty="0" smtClean="0"/>
            <a:t>Detectors</a:t>
          </a:r>
          <a:endParaRPr lang="en-US" dirty="0"/>
        </a:p>
      </dgm:t>
    </dgm:pt>
    <dgm:pt modelId="{54D09BFA-0063-4A35-9017-20A116706757}" type="parTrans" cxnId="{1F112002-9DE6-42FF-9670-5410D798CE9C}">
      <dgm:prSet/>
      <dgm:spPr/>
      <dgm:t>
        <a:bodyPr/>
        <a:lstStyle/>
        <a:p>
          <a:endParaRPr lang="en-US"/>
        </a:p>
      </dgm:t>
    </dgm:pt>
    <dgm:pt modelId="{FDB495EF-0CFA-48EB-A5B9-DB611CE6944D}" type="sibTrans" cxnId="{1F112002-9DE6-42FF-9670-5410D798CE9C}">
      <dgm:prSet/>
      <dgm:spPr/>
      <dgm:t>
        <a:bodyPr/>
        <a:lstStyle/>
        <a:p>
          <a:endParaRPr lang="en-US"/>
        </a:p>
      </dgm:t>
    </dgm:pt>
    <dgm:pt modelId="{8294F741-BFFE-4689-998B-A395B32E2D36}">
      <dgm:prSet phldrT="[Text]"/>
      <dgm:spPr/>
      <dgm:t>
        <a:bodyPr/>
        <a:lstStyle/>
        <a:p>
          <a:r>
            <a:rPr lang="en-US" dirty="0" smtClean="0"/>
            <a:t>E/B field </a:t>
          </a:r>
          <a:endParaRPr lang="en-US" dirty="0"/>
        </a:p>
      </dgm:t>
    </dgm:pt>
    <dgm:pt modelId="{335D4676-C294-4613-AB9E-CA12792DBBBA}" type="parTrans" cxnId="{11F2E71E-A89A-412B-AFE3-B024C6BA9EEF}">
      <dgm:prSet/>
      <dgm:spPr/>
      <dgm:t>
        <a:bodyPr/>
        <a:lstStyle/>
        <a:p>
          <a:endParaRPr lang="en-US"/>
        </a:p>
      </dgm:t>
    </dgm:pt>
    <dgm:pt modelId="{32C4B605-E270-4866-8010-466B2321A629}" type="sibTrans" cxnId="{11F2E71E-A89A-412B-AFE3-B024C6BA9EEF}">
      <dgm:prSet/>
      <dgm:spPr/>
      <dgm:t>
        <a:bodyPr/>
        <a:lstStyle/>
        <a:p>
          <a:endParaRPr lang="en-US"/>
        </a:p>
      </dgm:t>
    </dgm:pt>
    <dgm:pt modelId="{51F4FB07-3BA0-4575-B4F9-13B977512508}">
      <dgm:prSet phldrT="[Text]"/>
      <dgm:spPr/>
      <dgm:t>
        <a:bodyPr/>
        <a:lstStyle/>
        <a:p>
          <a:r>
            <a:rPr lang="en-US" dirty="0" smtClean="0"/>
            <a:t>Beam &amp;</a:t>
          </a:r>
          <a:br>
            <a:rPr lang="en-US" dirty="0" smtClean="0"/>
          </a:br>
          <a:r>
            <a:rPr lang="en-US" dirty="0" smtClean="0"/>
            <a:t>injection</a:t>
          </a:r>
          <a:endParaRPr lang="en-US" dirty="0"/>
        </a:p>
      </dgm:t>
    </dgm:pt>
    <dgm:pt modelId="{434E50D9-AFB6-4243-BB8C-E52D298CC03E}" type="parTrans" cxnId="{C3B8BD90-EF19-40EA-BE3D-F8D7D5E9D2B9}">
      <dgm:prSet/>
      <dgm:spPr/>
      <dgm:t>
        <a:bodyPr/>
        <a:lstStyle/>
        <a:p>
          <a:endParaRPr lang="en-US"/>
        </a:p>
      </dgm:t>
    </dgm:pt>
    <dgm:pt modelId="{D443A662-FB8F-4618-9D05-86D1457AECB6}" type="sibTrans" cxnId="{C3B8BD90-EF19-40EA-BE3D-F8D7D5E9D2B9}">
      <dgm:prSet/>
      <dgm:spPr/>
      <dgm:t>
        <a:bodyPr/>
        <a:lstStyle/>
        <a:p>
          <a:endParaRPr lang="en-US"/>
        </a:p>
      </dgm:t>
    </dgm:pt>
    <dgm:pt modelId="{D57A882D-D482-4A03-8525-EE8F3130CC2F}">
      <dgm:prSet phldrT="[Text]"/>
      <dgm:spPr/>
      <dgm:t>
        <a:bodyPr/>
        <a:lstStyle/>
        <a:p>
          <a:r>
            <a:rPr lang="en-US" dirty="0" smtClean="0"/>
            <a:t>DAQ</a:t>
          </a:r>
          <a:endParaRPr lang="en-US" dirty="0"/>
        </a:p>
      </dgm:t>
    </dgm:pt>
    <dgm:pt modelId="{B90ABDDC-DAD0-495B-9740-223A3D65AB11}" type="parTrans" cxnId="{871FAE67-0D3A-4D49-A379-9B47E34DF051}">
      <dgm:prSet/>
      <dgm:spPr/>
      <dgm:t>
        <a:bodyPr/>
        <a:lstStyle/>
        <a:p>
          <a:endParaRPr lang="en-US"/>
        </a:p>
      </dgm:t>
    </dgm:pt>
    <dgm:pt modelId="{0B3E5113-99CF-43C3-A42A-7CCCF7A8D356}" type="sibTrans" cxnId="{871FAE67-0D3A-4D49-A379-9B47E34DF051}">
      <dgm:prSet/>
      <dgm:spPr/>
      <dgm:t>
        <a:bodyPr/>
        <a:lstStyle/>
        <a:p>
          <a:endParaRPr lang="en-US"/>
        </a:p>
      </dgm:t>
    </dgm:pt>
    <dgm:pt modelId="{32494E3D-0114-46FC-BD22-8885AE896C2B}">
      <dgm:prSet phldrT="[Text]"/>
      <dgm:spPr/>
      <dgm:t>
        <a:bodyPr/>
        <a:lstStyle/>
        <a:p>
          <a:r>
            <a:rPr lang="en-US" dirty="0" smtClean="0"/>
            <a:t>GEANT4</a:t>
          </a:r>
          <a:br>
            <a:rPr lang="en-US" dirty="0" smtClean="0"/>
          </a:br>
          <a:r>
            <a:rPr lang="en-US" dirty="0" smtClean="0"/>
            <a:t>FE calc.</a:t>
          </a:r>
          <a:endParaRPr lang="en-US" dirty="0"/>
        </a:p>
      </dgm:t>
    </dgm:pt>
    <dgm:pt modelId="{11D503D6-798B-48BA-8DE6-E5BD4AF00FBC}" type="parTrans" cxnId="{DABD77D7-C5DD-4CD7-AF57-98C291B0D989}">
      <dgm:prSet/>
      <dgm:spPr/>
      <dgm:t>
        <a:bodyPr/>
        <a:lstStyle/>
        <a:p>
          <a:endParaRPr lang="en-US"/>
        </a:p>
      </dgm:t>
    </dgm:pt>
    <dgm:pt modelId="{B6197B42-B79E-4F3A-9A60-31C7E36649AC}" type="sibTrans" cxnId="{DABD77D7-C5DD-4CD7-AF57-98C291B0D989}">
      <dgm:prSet/>
      <dgm:spPr/>
      <dgm:t>
        <a:bodyPr/>
        <a:lstStyle/>
        <a:p>
          <a:endParaRPr lang="en-US"/>
        </a:p>
      </dgm:t>
    </dgm:pt>
    <dgm:pt modelId="{71B9F2ED-E3EA-452A-B974-709EC605AAD0}" type="pres">
      <dgm:prSet presAssocID="{4108916C-0616-4B92-B1FC-799F7A32E84C}" presName="composite" presStyleCnt="0">
        <dgm:presLayoutVars>
          <dgm:chMax val="1"/>
          <dgm:dir/>
          <dgm:resizeHandles val="exact"/>
        </dgm:presLayoutVars>
      </dgm:prSet>
      <dgm:spPr/>
      <dgm:t>
        <a:bodyPr/>
        <a:lstStyle/>
        <a:p>
          <a:endParaRPr lang="en-US"/>
        </a:p>
      </dgm:t>
    </dgm:pt>
    <dgm:pt modelId="{242C2AE9-A38F-402D-8D3F-3B02BB9AF5E5}" type="pres">
      <dgm:prSet presAssocID="{4108916C-0616-4B92-B1FC-799F7A32E84C}" presName="radial" presStyleCnt="0">
        <dgm:presLayoutVars>
          <dgm:animLvl val="ctr"/>
        </dgm:presLayoutVars>
      </dgm:prSet>
      <dgm:spPr/>
    </dgm:pt>
    <dgm:pt modelId="{2AB8FB5A-DDA9-4113-B521-AE930EF8EB9A}" type="pres">
      <dgm:prSet presAssocID="{27206E82-479A-416D-9995-FD05EBC90E77}" presName="centerShape" presStyleLbl="vennNode1" presStyleIdx="0" presStyleCnt="6"/>
      <dgm:spPr/>
      <dgm:t>
        <a:bodyPr/>
        <a:lstStyle/>
        <a:p>
          <a:endParaRPr lang="en-US"/>
        </a:p>
      </dgm:t>
    </dgm:pt>
    <dgm:pt modelId="{F0A387D9-658C-46C2-8D8F-83EEDB99E33B}" type="pres">
      <dgm:prSet presAssocID="{A9A63A8E-D118-44B5-98CB-2EB98F5388EB}" presName="node" presStyleLbl="vennNode1" presStyleIdx="1" presStyleCnt="6" custScaleX="113998" custScaleY="113055">
        <dgm:presLayoutVars>
          <dgm:bulletEnabled val="1"/>
        </dgm:presLayoutVars>
      </dgm:prSet>
      <dgm:spPr/>
      <dgm:t>
        <a:bodyPr/>
        <a:lstStyle/>
        <a:p>
          <a:endParaRPr lang="en-US"/>
        </a:p>
      </dgm:t>
    </dgm:pt>
    <dgm:pt modelId="{158338C1-835A-4A1A-9955-215D61DD5779}" type="pres">
      <dgm:prSet presAssocID="{8294F741-BFFE-4689-998B-A395B32E2D36}" presName="node" presStyleLbl="vennNode1" presStyleIdx="2" presStyleCnt="6">
        <dgm:presLayoutVars>
          <dgm:bulletEnabled val="1"/>
        </dgm:presLayoutVars>
      </dgm:prSet>
      <dgm:spPr/>
      <dgm:t>
        <a:bodyPr/>
        <a:lstStyle/>
        <a:p>
          <a:endParaRPr lang="en-US"/>
        </a:p>
      </dgm:t>
    </dgm:pt>
    <dgm:pt modelId="{424DEFFC-BD65-4619-923C-1FCDE283F2B7}" type="pres">
      <dgm:prSet presAssocID="{51F4FB07-3BA0-4575-B4F9-13B977512508}" presName="node" presStyleLbl="vennNode1" presStyleIdx="3" presStyleCnt="6">
        <dgm:presLayoutVars>
          <dgm:bulletEnabled val="1"/>
        </dgm:presLayoutVars>
      </dgm:prSet>
      <dgm:spPr/>
      <dgm:t>
        <a:bodyPr/>
        <a:lstStyle/>
        <a:p>
          <a:endParaRPr lang="en-US"/>
        </a:p>
      </dgm:t>
    </dgm:pt>
    <dgm:pt modelId="{0AF113FC-0219-4656-8391-1EAEA89D1541}" type="pres">
      <dgm:prSet presAssocID="{D57A882D-D482-4A03-8525-EE8F3130CC2F}" presName="node" presStyleLbl="vennNode1" presStyleIdx="4" presStyleCnt="6">
        <dgm:presLayoutVars>
          <dgm:bulletEnabled val="1"/>
        </dgm:presLayoutVars>
      </dgm:prSet>
      <dgm:spPr/>
      <dgm:t>
        <a:bodyPr/>
        <a:lstStyle/>
        <a:p>
          <a:endParaRPr lang="en-US"/>
        </a:p>
      </dgm:t>
    </dgm:pt>
    <dgm:pt modelId="{179D3F87-8CF7-4AD8-A467-7A8E9FEDE4AD}" type="pres">
      <dgm:prSet presAssocID="{32494E3D-0114-46FC-BD22-8885AE896C2B}" presName="node" presStyleLbl="vennNode1" presStyleIdx="5" presStyleCnt="6">
        <dgm:presLayoutVars>
          <dgm:bulletEnabled val="1"/>
        </dgm:presLayoutVars>
      </dgm:prSet>
      <dgm:spPr/>
      <dgm:t>
        <a:bodyPr/>
        <a:lstStyle/>
        <a:p>
          <a:endParaRPr lang="en-US"/>
        </a:p>
      </dgm:t>
    </dgm:pt>
  </dgm:ptLst>
  <dgm:cxnLst>
    <dgm:cxn modelId="{7EB6E5E2-5CA8-45EB-AFFB-843161752EEA}" srcId="{4108916C-0616-4B92-B1FC-799F7A32E84C}" destId="{27206E82-479A-416D-9995-FD05EBC90E77}" srcOrd="0" destOrd="0" parTransId="{116038F7-8A0F-438F-A96B-6AA867AD822B}" sibTransId="{D73148C4-E1CC-47DB-831D-802844CEEF22}"/>
    <dgm:cxn modelId="{DA42FC26-5A7E-4420-9A00-C43A8901B91C}" type="presOf" srcId="{51F4FB07-3BA0-4575-B4F9-13B977512508}" destId="{424DEFFC-BD65-4619-923C-1FCDE283F2B7}" srcOrd="0" destOrd="0" presId="urn:microsoft.com/office/officeart/2005/8/layout/radial3"/>
    <dgm:cxn modelId="{DABD77D7-C5DD-4CD7-AF57-98C291B0D989}" srcId="{27206E82-479A-416D-9995-FD05EBC90E77}" destId="{32494E3D-0114-46FC-BD22-8885AE896C2B}" srcOrd="4" destOrd="0" parTransId="{11D503D6-798B-48BA-8DE6-E5BD4AF00FBC}" sibTransId="{B6197B42-B79E-4F3A-9A60-31C7E36649AC}"/>
    <dgm:cxn modelId="{F4D74821-7C2B-42C2-91AB-BBDBFF2A784B}" type="presOf" srcId="{32494E3D-0114-46FC-BD22-8885AE896C2B}" destId="{179D3F87-8CF7-4AD8-A467-7A8E9FEDE4AD}" srcOrd="0" destOrd="0" presId="urn:microsoft.com/office/officeart/2005/8/layout/radial3"/>
    <dgm:cxn modelId="{1456B56A-AE2C-48BF-A4EB-EF3608198DEC}" type="presOf" srcId="{8294F741-BFFE-4689-998B-A395B32E2D36}" destId="{158338C1-835A-4A1A-9955-215D61DD5779}" srcOrd="0" destOrd="0" presId="urn:microsoft.com/office/officeart/2005/8/layout/radial3"/>
    <dgm:cxn modelId="{871FAE67-0D3A-4D49-A379-9B47E34DF051}" srcId="{27206E82-479A-416D-9995-FD05EBC90E77}" destId="{D57A882D-D482-4A03-8525-EE8F3130CC2F}" srcOrd="3" destOrd="0" parTransId="{B90ABDDC-DAD0-495B-9740-223A3D65AB11}" sibTransId="{0B3E5113-99CF-43C3-A42A-7CCCF7A8D356}"/>
    <dgm:cxn modelId="{C3B8BD90-EF19-40EA-BE3D-F8D7D5E9D2B9}" srcId="{27206E82-479A-416D-9995-FD05EBC90E77}" destId="{51F4FB07-3BA0-4575-B4F9-13B977512508}" srcOrd="2" destOrd="0" parTransId="{434E50D9-AFB6-4243-BB8C-E52D298CC03E}" sibTransId="{D443A662-FB8F-4618-9D05-86D1457AECB6}"/>
    <dgm:cxn modelId="{D61EDD3F-317B-4B55-9F59-2C20E1E3A1AD}" type="presOf" srcId="{D57A882D-D482-4A03-8525-EE8F3130CC2F}" destId="{0AF113FC-0219-4656-8391-1EAEA89D1541}" srcOrd="0" destOrd="0" presId="urn:microsoft.com/office/officeart/2005/8/layout/radial3"/>
    <dgm:cxn modelId="{11F2E71E-A89A-412B-AFE3-B024C6BA9EEF}" srcId="{27206E82-479A-416D-9995-FD05EBC90E77}" destId="{8294F741-BFFE-4689-998B-A395B32E2D36}" srcOrd="1" destOrd="0" parTransId="{335D4676-C294-4613-AB9E-CA12792DBBBA}" sibTransId="{32C4B605-E270-4866-8010-466B2321A629}"/>
    <dgm:cxn modelId="{1F112002-9DE6-42FF-9670-5410D798CE9C}" srcId="{27206E82-479A-416D-9995-FD05EBC90E77}" destId="{A9A63A8E-D118-44B5-98CB-2EB98F5388EB}" srcOrd="0" destOrd="0" parTransId="{54D09BFA-0063-4A35-9017-20A116706757}" sibTransId="{FDB495EF-0CFA-48EB-A5B9-DB611CE6944D}"/>
    <dgm:cxn modelId="{0D0A36BA-A28A-44A5-AD72-8D99955D13FA}" type="presOf" srcId="{4108916C-0616-4B92-B1FC-799F7A32E84C}" destId="{71B9F2ED-E3EA-452A-B974-709EC605AAD0}" srcOrd="0" destOrd="0" presId="urn:microsoft.com/office/officeart/2005/8/layout/radial3"/>
    <dgm:cxn modelId="{CF269AC7-F958-4DD7-BB0A-CDF052FF2AAF}" type="presOf" srcId="{A9A63A8E-D118-44B5-98CB-2EB98F5388EB}" destId="{F0A387D9-658C-46C2-8D8F-83EEDB99E33B}" srcOrd="0" destOrd="0" presId="urn:microsoft.com/office/officeart/2005/8/layout/radial3"/>
    <dgm:cxn modelId="{0B11BB71-5D08-411A-9F3C-C64B481159F9}" type="presOf" srcId="{27206E82-479A-416D-9995-FD05EBC90E77}" destId="{2AB8FB5A-DDA9-4113-B521-AE930EF8EB9A}" srcOrd="0" destOrd="0" presId="urn:microsoft.com/office/officeart/2005/8/layout/radial3"/>
    <dgm:cxn modelId="{34BB7B45-9524-4574-8D8E-F416051FABDD}" type="presParOf" srcId="{71B9F2ED-E3EA-452A-B974-709EC605AAD0}" destId="{242C2AE9-A38F-402D-8D3F-3B02BB9AF5E5}" srcOrd="0" destOrd="0" presId="urn:microsoft.com/office/officeart/2005/8/layout/radial3"/>
    <dgm:cxn modelId="{B4F0BA4E-40B9-4A66-B132-E90D494776CA}" type="presParOf" srcId="{242C2AE9-A38F-402D-8D3F-3B02BB9AF5E5}" destId="{2AB8FB5A-DDA9-4113-B521-AE930EF8EB9A}" srcOrd="0" destOrd="0" presId="urn:microsoft.com/office/officeart/2005/8/layout/radial3"/>
    <dgm:cxn modelId="{03F78637-C2E4-4B72-AC24-63F3791CD54A}" type="presParOf" srcId="{242C2AE9-A38F-402D-8D3F-3B02BB9AF5E5}" destId="{F0A387D9-658C-46C2-8D8F-83EEDB99E33B}" srcOrd="1" destOrd="0" presId="urn:microsoft.com/office/officeart/2005/8/layout/radial3"/>
    <dgm:cxn modelId="{084BF6D1-AFCB-40F2-A814-2BDCE00C6725}" type="presParOf" srcId="{242C2AE9-A38F-402D-8D3F-3B02BB9AF5E5}" destId="{158338C1-835A-4A1A-9955-215D61DD5779}" srcOrd="2" destOrd="0" presId="urn:microsoft.com/office/officeart/2005/8/layout/radial3"/>
    <dgm:cxn modelId="{31B99E1E-3215-4778-89F2-117A2FAF32CD}" type="presParOf" srcId="{242C2AE9-A38F-402D-8D3F-3B02BB9AF5E5}" destId="{424DEFFC-BD65-4619-923C-1FCDE283F2B7}" srcOrd="3" destOrd="0" presId="urn:microsoft.com/office/officeart/2005/8/layout/radial3"/>
    <dgm:cxn modelId="{5748A93C-EBC7-4DB3-86AE-E16B1DFBCAF4}" type="presParOf" srcId="{242C2AE9-A38F-402D-8D3F-3B02BB9AF5E5}" destId="{0AF113FC-0219-4656-8391-1EAEA89D1541}" srcOrd="4" destOrd="0" presId="urn:microsoft.com/office/officeart/2005/8/layout/radial3"/>
    <dgm:cxn modelId="{C4DD82B8-AAB5-46FC-8037-2D1BD025485C}" type="presParOf" srcId="{242C2AE9-A38F-402D-8D3F-3B02BB9AF5E5}" destId="{179D3F87-8CF7-4AD8-A467-7A8E9FEDE4AD}"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08916C-0616-4B92-B1FC-799F7A32E84C}"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n-US"/>
        </a:p>
      </dgm:t>
    </dgm:pt>
    <dgm:pt modelId="{27206E82-479A-416D-9995-FD05EBC90E77}">
      <dgm:prSet phldrT="[Text]"/>
      <dgm:spPr>
        <a:blipFill rotWithShape="1">
          <a:blip xmlns:r="http://schemas.openxmlformats.org/officeDocument/2006/relationships" r:embed="rId1"/>
          <a:stretch>
            <a:fillRect/>
          </a:stretch>
        </a:blipFill>
      </dgm:spPr>
      <dgm:t>
        <a:bodyPr/>
        <a:lstStyle/>
        <a:p>
          <a:r>
            <a:rPr lang="en-US">
              <a:noFill/>
            </a:rPr>
            <a:t> </a:t>
          </a:r>
        </a:p>
      </dgm:t>
    </dgm:pt>
    <dgm:pt modelId="{116038F7-8A0F-438F-A96B-6AA867AD822B}" type="parTrans" cxnId="{7EB6E5E2-5CA8-45EB-AFFB-843161752EEA}">
      <dgm:prSet/>
      <dgm:spPr/>
      <dgm:t>
        <a:bodyPr/>
        <a:lstStyle/>
        <a:p>
          <a:endParaRPr lang="en-US"/>
        </a:p>
      </dgm:t>
    </dgm:pt>
    <dgm:pt modelId="{D73148C4-E1CC-47DB-831D-802844CEEF22}" type="sibTrans" cxnId="{7EB6E5E2-5CA8-45EB-AFFB-843161752EEA}">
      <dgm:prSet/>
      <dgm:spPr/>
      <dgm:t>
        <a:bodyPr/>
        <a:lstStyle/>
        <a:p>
          <a:endParaRPr lang="en-US"/>
        </a:p>
      </dgm:t>
    </dgm:pt>
    <dgm:pt modelId="{A9A63A8E-D118-44B5-98CB-2EB98F5388EB}">
      <dgm:prSet phldrT="[Text]"/>
      <dgm:spPr/>
      <dgm:t>
        <a:bodyPr/>
        <a:lstStyle/>
        <a:p>
          <a:r>
            <a:rPr lang="en-US" dirty="0" smtClean="0"/>
            <a:t>Detectors</a:t>
          </a:r>
          <a:endParaRPr lang="en-US" dirty="0"/>
        </a:p>
      </dgm:t>
    </dgm:pt>
    <dgm:pt modelId="{54D09BFA-0063-4A35-9017-20A116706757}" type="parTrans" cxnId="{1F112002-9DE6-42FF-9670-5410D798CE9C}">
      <dgm:prSet/>
      <dgm:spPr/>
      <dgm:t>
        <a:bodyPr/>
        <a:lstStyle/>
        <a:p>
          <a:endParaRPr lang="en-US"/>
        </a:p>
      </dgm:t>
    </dgm:pt>
    <dgm:pt modelId="{FDB495EF-0CFA-48EB-A5B9-DB611CE6944D}" type="sibTrans" cxnId="{1F112002-9DE6-42FF-9670-5410D798CE9C}">
      <dgm:prSet/>
      <dgm:spPr/>
      <dgm:t>
        <a:bodyPr/>
        <a:lstStyle/>
        <a:p>
          <a:endParaRPr lang="en-US"/>
        </a:p>
      </dgm:t>
    </dgm:pt>
    <dgm:pt modelId="{8294F741-BFFE-4689-998B-A395B32E2D36}">
      <dgm:prSet phldrT="[Text]"/>
      <dgm:spPr/>
      <dgm:t>
        <a:bodyPr/>
        <a:lstStyle/>
        <a:p>
          <a:r>
            <a:rPr lang="en-US" dirty="0" smtClean="0"/>
            <a:t>E/B field </a:t>
          </a:r>
          <a:endParaRPr lang="en-US" dirty="0"/>
        </a:p>
      </dgm:t>
    </dgm:pt>
    <dgm:pt modelId="{335D4676-C294-4613-AB9E-CA12792DBBBA}" type="parTrans" cxnId="{11F2E71E-A89A-412B-AFE3-B024C6BA9EEF}">
      <dgm:prSet/>
      <dgm:spPr/>
      <dgm:t>
        <a:bodyPr/>
        <a:lstStyle/>
        <a:p>
          <a:endParaRPr lang="en-US"/>
        </a:p>
      </dgm:t>
    </dgm:pt>
    <dgm:pt modelId="{32C4B605-E270-4866-8010-466B2321A629}" type="sibTrans" cxnId="{11F2E71E-A89A-412B-AFE3-B024C6BA9EEF}">
      <dgm:prSet/>
      <dgm:spPr/>
      <dgm:t>
        <a:bodyPr/>
        <a:lstStyle/>
        <a:p>
          <a:endParaRPr lang="en-US"/>
        </a:p>
      </dgm:t>
    </dgm:pt>
    <dgm:pt modelId="{51F4FB07-3BA0-4575-B4F9-13B977512508}">
      <dgm:prSet phldrT="[Text]"/>
      <dgm:spPr/>
      <dgm:t>
        <a:bodyPr/>
        <a:lstStyle/>
        <a:p>
          <a:r>
            <a:rPr lang="en-US" dirty="0" smtClean="0"/>
            <a:t>Beam &amp;</a:t>
          </a:r>
          <a:br>
            <a:rPr lang="en-US" dirty="0" smtClean="0"/>
          </a:br>
          <a:r>
            <a:rPr lang="en-US" dirty="0" smtClean="0"/>
            <a:t>injection</a:t>
          </a:r>
          <a:endParaRPr lang="en-US" dirty="0"/>
        </a:p>
      </dgm:t>
    </dgm:pt>
    <dgm:pt modelId="{434E50D9-AFB6-4243-BB8C-E52D298CC03E}" type="parTrans" cxnId="{C3B8BD90-EF19-40EA-BE3D-F8D7D5E9D2B9}">
      <dgm:prSet/>
      <dgm:spPr/>
      <dgm:t>
        <a:bodyPr/>
        <a:lstStyle/>
        <a:p>
          <a:endParaRPr lang="en-US"/>
        </a:p>
      </dgm:t>
    </dgm:pt>
    <dgm:pt modelId="{D443A662-FB8F-4618-9D05-86D1457AECB6}" type="sibTrans" cxnId="{C3B8BD90-EF19-40EA-BE3D-F8D7D5E9D2B9}">
      <dgm:prSet/>
      <dgm:spPr/>
      <dgm:t>
        <a:bodyPr/>
        <a:lstStyle/>
        <a:p>
          <a:endParaRPr lang="en-US"/>
        </a:p>
      </dgm:t>
    </dgm:pt>
    <dgm:pt modelId="{D57A882D-D482-4A03-8525-EE8F3130CC2F}">
      <dgm:prSet phldrT="[Text]"/>
      <dgm:spPr/>
      <dgm:t>
        <a:bodyPr/>
        <a:lstStyle/>
        <a:p>
          <a:r>
            <a:rPr lang="en-US" dirty="0" smtClean="0"/>
            <a:t>DAQ</a:t>
          </a:r>
          <a:endParaRPr lang="en-US" dirty="0"/>
        </a:p>
      </dgm:t>
    </dgm:pt>
    <dgm:pt modelId="{B90ABDDC-DAD0-495B-9740-223A3D65AB11}" type="parTrans" cxnId="{871FAE67-0D3A-4D49-A379-9B47E34DF051}">
      <dgm:prSet/>
      <dgm:spPr/>
      <dgm:t>
        <a:bodyPr/>
        <a:lstStyle/>
        <a:p>
          <a:endParaRPr lang="en-US"/>
        </a:p>
      </dgm:t>
    </dgm:pt>
    <dgm:pt modelId="{0B3E5113-99CF-43C3-A42A-7CCCF7A8D356}" type="sibTrans" cxnId="{871FAE67-0D3A-4D49-A379-9B47E34DF051}">
      <dgm:prSet/>
      <dgm:spPr/>
      <dgm:t>
        <a:bodyPr/>
        <a:lstStyle/>
        <a:p>
          <a:endParaRPr lang="en-US"/>
        </a:p>
      </dgm:t>
    </dgm:pt>
    <dgm:pt modelId="{32494E3D-0114-46FC-BD22-8885AE896C2B}">
      <dgm:prSet phldrT="[Text]"/>
      <dgm:spPr/>
      <dgm:t>
        <a:bodyPr/>
        <a:lstStyle/>
        <a:p>
          <a:r>
            <a:rPr lang="en-US" dirty="0" smtClean="0"/>
            <a:t>GEANT4</a:t>
          </a:r>
          <a:br>
            <a:rPr lang="en-US" dirty="0" smtClean="0"/>
          </a:br>
          <a:r>
            <a:rPr lang="en-US" dirty="0" smtClean="0"/>
            <a:t>FE calc.</a:t>
          </a:r>
          <a:endParaRPr lang="en-US" dirty="0"/>
        </a:p>
      </dgm:t>
    </dgm:pt>
    <dgm:pt modelId="{11D503D6-798B-48BA-8DE6-E5BD4AF00FBC}" type="parTrans" cxnId="{DABD77D7-C5DD-4CD7-AF57-98C291B0D989}">
      <dgm:prSet/>
      <dgm:spPr/>
      <dgm:t>
        <a:bodyPr/>
        <a:lstStyle/>
        <a:p>
          <a:endParaRPr lang="en-US"/>
        </a:p>
      </dgm:t>
    </dgm:pt>
    <dgm:pt modelId="{B6197B42-B79E-4F3A-9A60-31C7E36649AC}" type="sibTrans" cxnId="{DABD77D7-C5DD-4CD7-AF57-98C291B0D989}">
      <dgm:prSet/>
      <dgm:spPr/>
      <dgm:t>
        <a:bodyPr/>
        <a:lstStyle/>
        <a:p>
          <a:endParaRPr lang="en-US"/>
        </a:p>
      </dgm:t>
    </dgm:pt>
    <dgm:pt modelId="{71B9F2ED-E3EA-452A-B974-709EC605AAD0}" type="pres">
      <dgm:prSet presAssocID="{4108916C-0616-4B92-B1FC-799F7A32E84C}" presName="composite" presStyleCnt="0">
        <dgm:presLayoutVars>
          <dgm:chMax val="1"/>
          <dgm:dir/>
          <dgm:resizeHandles val="exact"/>
        </dgm:presLayoutVars>
      </dgm:prSet>
      <dgm:spPr/>
      <dgm:t>
        <a:bodyPr/>
        <a:lstStyle/>
        <a:p>
          <a:endParaRPr lang="en-US"/>
        </a:p>
      </dgm:t>
    </dgm:pt>
    <dgm:pt modelId="{242C2AE9-A38F-402D-8D3F-3B02BB9AF5E5}" type="pres">
      <dgm:prSet presAssocID="{4108916C-0616-4B92-B1FC-799F7A32E84C}" presName="radial" presStyleCnt="0">
        <dgm:presLayoutVars>
          <dgm:animLvl val="ctr"/>
        </dgm:presLayoutVars>
      </dgm:prSet>
      <dgm:spPr/>
    </dgm:pt>
    <dgm:pt modelId="{2AB8FB5A-DDA9-4113-B521-AE930EF8EB9A}" type="pres">
      <dgm:prSet presAssocID="{27206E82-479A-416D-9995-FD05EBC90E77}" presName="centerShape" presStyleLbl="vennNode1" presStyleIdx="0" presStyleCnt="6"/>
      <dgm:spPr/>
      <dgm:t>
        <a:bodyPr/>
        <a:lstStyle/>
        <a:p>
          <a:endParaRPr lang="en-US"/>
        </a:p>
      </dgm:t>
    </dgm:pt>
    <dgm:pt modelId="{F0A387D9-658C-46C2-8D8F-83EEDB99E33B}" type="pres">
      <dgm:prSet presAssocID="{A9A63A8E-D118-44B5-98CB-2EB98F5388EB}" presName="node" presStyleLbl="vennNode1" presStyleIdx="1" presStyleCnt="6" custScaleX="113998" custScaleY="113055">
        <dgm:presLayoutVars>
          <dgm:bulletEnabled val="1"/>
        </dgm:presLayoutVars>
      </dgm:prSet>
      <dgm:spPr/>
      <dgm:t>
        <a:bodyPr/>
        <a:lstStyle/>
        <a:p>
          <a:endParaRPr lang="en-US"/>
        </a:p>
      </dgm:t>
    </dgm:pt>
    <dgm:pt modelId="{158338C1-835A-4A1A-9955-215D61DD5779}" type="pres">
      <dgm:prSet presAssocID="{8294F741-BFFE-4689-998B-A395B32E2D36}" presName="node" presStyleLbl="vennNode1" presStyleIdx="2" presStyleCnt="6">
        <dgm:presLayoutVars>
          <dgm:bulletEnabled val="1"/>
        </dgm:presLayoutVars>
      </dgm:prSet>
      <dgm:spPr/>
      <dgm:t>
        <a:bodyPr/>
        <a:lstStyle/>
        <a:p>
          <a:endParaRPr lang="en-US"/>
        </a:p>
      </dgm:t>
    </dgm:pt>
    <dgm:pt modelId="{424DEFFC-BD65-4619-923C-1FCDE283F2B7}" type="pres">
      <dgm:prSet presAssocID="{51F4FB07-3BA0-4575-B4F9-13B977512508}" presName="node" presStyleLbl="vennNode1" presStyleIdx="3" presStyleCnt="6">
        <dgm:presLayoutVars>
          <dgm:bulletEnabled val="1"/>
        </dgm:presLayoutVars>
      </dgm:prSet>
      <dgm:spPr/>
      <dgm:t>
        <a:bodyPr/>
        <a:lstStyle/>
        <a:p>
          <a:endParaRPr lang="en-US"/>
        </a:p>
      </dgm:t>
    </dgm:pt>
    <dgm:pt modelId="{0AF113FC-0219-4656-8391-1EAEA89D1541}" type="pres">
      <dgm:prSet presAssocID="{D57A882D-D482-4A03-8525-EE8F3130CC2F}" presName="node" presStyleLbl="vennNode1" presStyleIdx="4" presStyleCnt="6">
        <dgm:presLayoutVars>
          <dgm:bulletEnabled val="1"/>
        </dgm:presLayoutVars>
      </dgm:prSet>
      <dgm:spPr/>
      <dgm:t>
        <a:bodyPr/>
        <a:lstStyle/>
        <a:p>
          <a:endParaRPr lang="en-US"/>
        </a:p>
      </dgm:t>
    </dgm:pt>
    <dgm:pt modelId="{179D3F87-8CF7-4AD8-A467-7A8E9FEDE4AD}" type="pres">
      <dgm:prSet presAssocID="{32494E3D-0114-46FC-BD22-8885AE896C2B}" presName="node" presStyleLbl="vennNode1" presStyleIdx="5" presStyleCnt="6">
        <dgm:presLayoutVars>
          <dgm:bulletEnabled val="1"/>
        </dgm:presLayoutVars>
      </dgm:prSet>
      <dgm:spPr/>
      <dgm:t>
        <a:bodyPr/>
        <a:lstStyle/>
        <a:p>
          <a:endParaRPr lang="en-US"/>
        </a:p>
      </dgm:t>
    </dgm:pt>
  </dgm:ptLst>
  <dgm:cxnLst>
    <dgm:cxn modelId="{7EB6E5E2-5CA8-45EB-AFFB-843161752EEA}" srcId="{4108916C-0616-4B92-B1FC-799F7A32E84C}" destId="{27206E82-479A-416D-9995-FD05EBC90E77}" srcOrd="0" destOrd="0" parTransId="{116038F7-8A0F-438F-A96B-6AA867AD822B}" sibTransId="{D73148C4-E1CC-47DB-831D-802844CEEF22}"/>
    <dgm:cxn modelId="{DA42FC26-5A7E-4420-9A00-C43A8901B91C}" type="presOf" srcId="{51F4FB07-3BA0-4575-B4F9-13B977512508}" destId="{424DEFFC-BD65-4619-923C-1FCDE283F2B7}" srcOrd="0" destOrd="0" presId="urn:microsoft.com/office/officeart/2005/8/layout/radial3"/>
    <dgm:cxn modelId="{DABD77D7-C5DD-4CD7-AF57-98C291B0D989}" srcId="{27206E82-479A-416D-9995-FD05EBC90E77}" destId="{32494E3D-0114-46FC-BD22-8885AE896C2B}" srcOrd="4" destOrd="0" parTransId="{11D503D6-798B-48BA-8DE6-E5BD4AF00FBC}" sibTransId="{B6197B42-B79E-4F3A-9A60-31C7E36649AC}"/>
    <dgm:cxn modelId="{F4D74821-7C2B-42C2-91AB-BBDBFF2A784B}" type="presOf" srcId="{32494E3D-0114-46FC-BD22-8885AE896C2B}" destId="{179D3F87-8CF7-4AD8-A467-7A8E9FEDE4AD}" srcOrd="0" destOrd="0" presId="urn:microsoft.com/office/officeart/2005/8/layout/radial3"/>
    <dgm:cxn modelId="{871FAE67-0D3A-4D49-A379-9B47E34DF051}" srcId="{27206E82-479A-416D-9995-FD05EBC90E77}" destId="{D57A882D-D482-4A03-8525-EE8F3130CC2F}" srcOrd="3" destOrd="0" parTransId="{B90ABDDC-DAD0-495B-9740-223A3D65AB11}" sibTransId="{0B3E5113-99CF-43C3-A42A-7CCCF7A8D356}"/>
    <dgm:cxn modelId="{1456B56A-AE2C-48BF-A4EB-EF3608198DEC}" type="presOf" srcId="{8294F741-BFFE-4689-998B-A395B32E2D36}" destId="{158338C1-835A-4A1A-9955-215D61DD5779}" srcOrd="0" destOrd="0" presId="urn:microsoft.com/office/officeart/2005/8/layout/radial3"/>
    <dgm:cxn modelId="{C3B8BD90-EF19-40EA-BE3D-F8D7D5E9D2B9}" srcId="{27206E82-479A-416D-9995-FD05EBC90E77}" destId="{51F4FB07-3BA0-4575-B4F9-13B977512508}" srcOrd="2" destOrd="0" parTransId="{434E50D9-AFB6-4243-BB8C-E52D298CC03E}" sibTransId="{D443A662-FB8F-4618-9D05-86D1457AECB6}"/>
    <dgm:cxn modelId="{D61EDD3F-317B-4B55-9F59-2C20E1E3A1AD}" type="presOf" srcId="{D57A882D-D482-4A03-8525-EE8F3130CC2F}" destId="{0AF113FC-0219-4656-8391-1EAEA89D1541}" srcOrd="0" destOrd="0" presId="urn:microsoft.com/office/officeart/2005/8/layout/radial3"/>
    <dgm:cxn modelId="{11F2E71E-A89A-412B-AFE3-B024C6BA9EEF}" srcId="{27206E82-479A-416D-9995-FD05EBC90E77}" destId="{8294F741-BFFE-4689-998B-A395B32E2D36}" srcOrd="1" destOrd="0" parTransId="{335D4676-C294-4613-AB9E-CA12792DBBBA}" sibTransId="{32C4B605-E270-4866-8010-466B2321A629}"/>
    <dgm:cxn modelId="{1F112002-9DE6-42FF-9670-5410D798CE9C}" srcId="{27206E82-479A-416D-9995-FD05EBC90E77}" destId="{A9A63A8E-D118-44B5-98CB-2EB98F5388EB}" srcOrd="0" destOrd="0" parTransId="{54D09BFA-0063-4A35-9017-20A116706757}" sibTransId="{FDB495EF-0CFA-48EB-A5B9-DB611CE6944D}"/>
    <dgm:cxn modelId="{0D0A36BA-A28A-44A5-AD72-8D99955D13FA}" type="presOf" srcId="{4108916C-0616-4B92-B1FC-799F7A32E84C}" destId="{71B9F2ED-E3EA-452A-B974-709EC605AAD0}" srcOrd="0" destOrd="0" presId="urn:microsoft.com/office/officeart/2005/8/layout/radial3"/>
    <dgm:cxn modelId="{CF269AC7-F958-4DD7-BB0A-CDF052FF2AAF}" type="presOf" srcId="{A9A63A8E-D118-44B5-98CB-2EB98F5388EB}" destId="{F0A387D9-658C-46C2-8D8F-83EEDB99E33B}" srcOrd="0" destOrd="0" presId="urn:microsoft.com/office/officeart/2005/8/layout/radial3"/>
    <dgm:cxn modelId="{0B11BB71-5D08-411A-9F3C-C64B481159F9}" type="presOf" srcId="{27206E82-479A-416D-9995-FD05EBC90E77}" destId="{2AB8FB5A-DDA9-4113-B521-AE930EF8EB9A}" srcOrd="0" destOrd="0" presId="urn:microsoft.com/office/officeart/2005/8/layout/radial3"/>
    <dgm:cxn modelId="{34BB7B45-9524-4574-8D8E-F416051FABDD}" type="presParOf" srcId="{71B9F2ED-E3EA-452A-B974-709EC605AAD0}" destId="{242C2AE9-A38F-402D-8D3F-3B02BB9AF5E5}" srcOrd="0" destOrd="0" presId="urn:microsoft.com/office/officeart/2005/8/layout/radial3"/>
    <dgm:cxn modelId="{B4F0BA4E-40B9-4A66-B132-E90D494776CA}" type="presParOf" srcId="{242C2AE9-A38F-402D-8D3F-3B02BB9AF5E5}" destId="{2AB8FB5A-DDA9-4113-B521-AE930EF8EB9A}" srcOrd="0" destOrd="0" presId="urn:microsoft.com/office/officeart/2005/8/layout/radial3"/>
    <dgm:cxn modelId="{03F78637-C2E4-4B72-AC24-63F3791CD54A}" type="presParOf" srcId="{242C2AE9-A38F-402D-8D3F-3B02BB9AF5E5}" destId="{F0A387D9-658C-46C2-8D8F-83EEDB99E33B}" srcOrd="1" destOrd="0" presId="urn:microsoft.com/office/officeart/2005/8/layout/radial3"/>
    <dgm:cxn modelId="{084BF6D1-AFCB-40F2-A814-2BDCE00C6725}" type="presParOf" srcId="{242C2AE9-A38F-402D-8D3F-3B02BB9AF5E5}" destId="{158338C1-835A-4A1A-9955-215D61DD5779}" srcOrd="2" destOrd="0" presId="urn:microsoft.com/office/officeart/2005/8/layout/radial3"/>
    <dgm:cxn modelId="{31B99E1E-3215-4778-89F2-117A2FAF32CD}" type="presParOf" srcId="{242C2AE9-A38F-402D-8D3F-3B02BB9AF5E5}" destId="{424DEFFC-BD65-4619-923C-1FCDE283F2B7}" srcOrd="3" destOrd="0" presId="urn:microsoft.com/office/officeart/2005/8/layout/radial3"/>
    <dgm:cxn modelId="{5748A93C-EBC7-4DB3-86AE-E16B1DFBCAF4}" type="presParOf" srcId="{242C2AE9-A38F-402D-8D3F-3B02BB9AF5E5}" destId="{0AF113FC-0219-4656-8391-1EAEA89D1541}" srcOrd="4" destOrd="0" presId="urn:microsoft.com/office/officeart/2005/8/layout/radial3"/>
    <dgm:cxn modelId="{C4DD82B8-AAB5-46FC-8037-2D1BD025485C}" type="presParOf" srcId="{242C2AE9-A38F-402D-8D3F-3B02BB9AF5E5}" destId="{179D3F87-8CF7-4AD8-A467-7A8E9FEDE4AD}"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108916C-0616-4B92-B1FC-799F7A32E84C}"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n-US"/>
        </a:p>
      </dgm:t>
    </dgm:pt>
    <dgm:pt modelId="{27206E82-479A-416D-9995-FD05EBC90E77}">
      <dgm:prSet phldrT="[Text]"/>
      <dgm:spPr>
        <a:blipFill rotWithShape="1">
          <a:blip xmlns:r="http://schemas.openxmlformats.org/officeDocument/2006/relationships" r:embed="rId1"/>
          <a:stretch>
            <a:fillRect/>
          </a:stretch>
        </a:blipFill>
      </dgm:spPr>
      <dgm:t>
        <a:bodyPr/>
        <a:lstStyle/>
        <a:p>
          <a:r>
            <a:rPr lang="en-US">
              <a:noFill/>
            </a:rPr>
            <a:t> </a:t>
          </a:r>
        </a:p>
      </dgm:t>
    </dgm:pt>
    <dgm:pt modelId="{116038F7-8A0F-438F-A96B-6AA867AD822B}" type="parTrans" cxnId="{7EB6E5E2-5CA8-45EB-AFFB-843161752EEA}">
      <dgm:prSet/>
      <dgm:spPr/>
      <dgm:t>
        <a:bodyPr/>
        <a:lstStyle/>
        <a:p>
          <a:endParaRPr lang="en-US"/>
        </a:p>
      </dgm:t>
    </dgm:pt>
    <dgm:pt modelId="{D73148C4-E1CC-47DB-831D-802844CEEF22}" type="sibTrans" cxnId="{7EB6E5E2-5CA8-45EB-AFFB-843161752EEA}">
      <dgm:prSet/>
      <dgm:spPr/>
      <dgm:t>
        <a:bodyPr/>
        <a:lstStyle/>
        <a:p>
          <a:endParaRPr lang="en-US"/>
        </a:p>
      </dgm:t>
    </dgm:pt>
    <dgm:pt modelId="{A9A63A8E-D118-44B5-98CB-2EB98F5388EB}">
      <dgm:prSet phldrT="[Text]"/>
      <dgm:spPr/>
      <dgm:t>
        <a:bodyPr/>
        <a:lstStyle/>
        <a:p>
          <a:r>
            <a:rPr lang="en-US" dirty="0" smtClean="0"/>
            <a:t>Detector</a:t>
          </a:r>
          <a:endParaRPr lang="en-US" dirty="0"/>
        </a:p>
      </dgm:t>
    </dgm:pt>
    <dgm:pt modelId="{54D09BFA-0063-4A35-9017-20A116706757}" type="parTrans" cxnId="{1F112002-9DE6-42FF-9670-5410D798CE9C}">
      <dgm:prSet/>
      <dgm:spPr/>
      <dgm:t>
        <a:bodyPr/>
        <a:lstStyle/>
        <a:p>
          <a:endParaRPr lang="en-US"/>
        </a:p>
      </dgm:t>
    </dgm:pt>
    <dgm:pt modelId="{FDB495EF-0CFA-48EB-A5B9-DB611CE6944D}" type="sibTrans" cxnId="{1F112002-9DE6-42FF-9670-5410D798CE9C}">
      <dgm:prSet/>
      <dgm:spPr/>
      <dgm:t>
        <a:bodyPr/>
        <a:lstStyle/>
        <a:p>
          <a:endParaRPr lang="en-US"/>
        </a:p>
      </dgm:t>
    </dgm:pt>
    <dgm:pt modelId="{8294F741-BFFE-4689-998B-A395B32E2D36}">
      <dgm:prSet phldrT="[Text]"/>
      <dgm:spPr/>
      <dgm:t>
        <a:bodyPr/>
        <a:lstStyle/>
        <a:p>
          <a:r>
            <a:rPr lang="en-US" dirty="0" smtClean="0"/>
            <a:t>E/B field </a:t>
          </a:r>
          <a:endParaRPr lang="en-US" dirty="0"/>
        </a:p>
      </dgm:t>
    </dgm:pt>
    <dgm:pt modelId="{335D4676-C294-4613-AB9E-CA12792DBBBA}" type="parTrans" cxnId="{11F2E71E-A89A-412B-AFE3-B024C6BA9EEF}">
      <dgm:prSet/>
      <dgm:spPr/>
      <dgm:t>
        <a:bodyPr/>
        <a:lstStyle/>
        <a:p>
          <a:endParaRPr lang="en-US"/>
        </a:p>
      </dgm:t>
    </dgm:pt>
    <dgm:pt modelId="{32C4B605-E270-4866-8010-466B2321A629}" type="sibTrans" cxnId="{11F2E71E-A89A-412B-AFE3-B024C6BA9EEF}">
      <dgm:prSet/>
      <dgm:spPr/>
      <dgm:t>
        <a:bodyPr/>
        <a:lstStyle/>
        <a:p>
          <a:endParaRPr lang="en-US"/>
        </a:p>
      </dgm:t>
    </dgm:pt>
    <dgm:pt modelId="{51F4FB07-3BA0-4575-B4F9-13B977512508}">
      <dgm:prSet phldrT="[Text]"/>
      <dgm:spPr/>
      <dgm:t>
        <a:bodyPr/>
        <a:lstStyle/>
        <a:p>
          <a:r>
            <a:rPr lang="en-US" dirty="0" smtClean="0"/>
            <a:t>Beam &amp;</a:t>
          </a:r>
          <a:br>
            <a:rPr lang="en-US" dirty="0" smtClean="0"/>
          </a:br>
          <a:r>
            <a:rPr lang="en-US" dirty="0" smtClean="0"/>
            <a:t>injection</a:t>
          </a:r>
          <a:endParaRPr lang="en-US" dirty="0"/>
        </a:p>
      </dgm:t>
    </dgm:pt>
    <dgm:pt modelId="{434E50D9-AFB6-4243-BB8C-E52D298CC03E}" type="parTrans" cxnId="{C3B8BD90-EF19-40EA-BE3D-F8D7D5E9D2B9}">
      <dgm:prSet/>
      <dgm:spPr/>
      <dgm:t>
        <a:bodyPr/>
        <a:lstStyle/>
        <a:p>
          <a:endParaRPr lang="en-US"/>
        </a:p>
      </dgm:t>
    </dgm:pt>
    <dgm:pt modelId="{D443A662-FB8F-4618-9D05-86D1457AECB6}" type="sibTrans" cxnId="{C3B8BD90-EF19-40EA-BE3D-F8D7D5E9D2B9}">
      <dgm:prSet/>
      <dgm:spPr/>
      <dgm:t>
        <a:bodyPr/>
        <a:lstStyle/>
        <a:p>
          <a:endParaRPr lang="en-US"/>
        </a:p>
      </dgm:t>
    </dgm:pt>
    <dgm:pt modelId="{D57A882D-D482-4A03-8525-EE8F3130CC2F}">
      <dgm:prSet phldrT="[Text]"/>
      <dgm:spPr/>
      <dgm:t>
        <a:bodyPr/>
        <a:lstStyle/>
        <a:p>
          <a:r>
            <a:rPr lang="en-US" dirty="0" smtClean="0"/>
            <a:t>DAQ</a:t>
          </a:r>
          <a:endParaRPr lang="en-US" dirty="0"/>
        </a:p>
      </dgm:t>
    </dgm:pt>
    <dgm:pt modelId="{B90ABDDC-DAD0-495B-9740-223A3D65AB11}" type="parTrans" cxnId="{871FAE67-0D3A-4D49-A379-9B47E34DF051}">
      <dgm:prSet/>
      <dgm:spPr/>
      <dgm:t>
        <a:bodyPr/>
        <a:lstStyle/>
        <a:p>
          <a:endParaRPr lang="en-US"/>
        </a:p>
      </dgm:t>
    </dgm:pt>
    <dgm:pt modelId="{0B3E5113-99CF-43C3-A42A-7CCCF7A8D356}" type="sibTrans" cxnId="{871FAE67-0D3A-4D49-A379-9B47E34DF051}">
      <dgm:prSet/>
      <dgm:spPr/>
      <dgm:t>
        <a:bodyPr/>
        <a:lstStyle/>
        <a:p>
          <a:endParaRPr lang="en-US"/>
        </a:p>
      </dgm:t>
    </dgm:pt>
    <dgm:pt modelId="{32494E3D-0114-46FC-BD22-8885AE896C2B}">
      <dgm:prSet phldrT="[Text]"/>
      <dgm:spPr/>
      <dgm:t>
        <a:bodyPr/>
        <a:lstStyle/>
        <a:p>
          <a:r>
            <a:rPr lang="en-US" dirty="0" smtClean="0"/>
            <a:t>GEANT4</a:t>
          </a:r>
          <a:br>
            <a:rPr lang="en-US" dirty="0" smtClean="0"/>
          </a:br>
          <a:r>
            <a:rPr lang="en-US" dirty="0" smtClean="0"/>
            <a:t>FE calc.</a:t>
          </a:r>
          <a:endParaRPr lang="en-US" dirty="0"/>
        </a:p>
      </dgm:t>
    </dgm:pt>
    <dgm:pt modelId="{11D503D6-798B-48BA-8DE6-E5BD4AF00FBC}" type="parTrans" cxnId="{DABD77D7-C5DD-4CD7-AF57-98C291B0D989}">
      <dgm:prSet/>
      <dgm:spPr/>
      <dgm:t>
        <a:bodyPr/>
        <a:lstStyle/>
        <a:p>
          <a:endParaRPr lang="en-US"/>
        </a:p>
      </dgm:t>
    </dgm:pt>
    <dgm:pt modelId="{B6197B42-B79E-4F3A-9A60-31C7E36649AC}" type="sibTrans" cxnId="{DABD77D7-C5DD-4CD7-AF57-98C291B0D989}">
      <dgm:prSet/>
      <dgm:spPr/>
      <dgm:t>
        <a:bodyPr/>
        <a:lstStyle/>
        <a:p>
          <a:endParaRPr lang="en-US"/>
        </a:p>
      </dgm:t>
    </dgm:pt>
    <dgm:pt modelId="{71B9F2ED-E3EA-452A-B974-709EC605AAD0}" type="pres">
      <dgm:prSet presAssocID="{4108916C-0616-4B92-B1FC-799F7A32E84C}" presName="composite" presStyleCnt="0">
        <dgm:presLayoutVars>
          <dgm:chMax val="1"/>
          <dgm:dir/>
          <dgm:resizeHandles val="exact"/>
        </dgm:presLayoutVars>
      </dgm:prSet>
      <dgm:spPr/>
    </dgm:pt>
    <dgm:pt modelId="{242C2AE9-A38F-402D-8D3F-3B02BB9AF5E5}" type="pres">
      <dgm:prSet presAssocID="{4108916C-0616-4B92-B1FC-799F7A32E84C}" presName="radial" presStyleCnt="0">
        <dgm:presLayoutVars>
          <dgm:animLvl val="ctr"/>
        </dgm:presLayoutVars>
      </dgm:prSet>
      <dgm:spPr/>
    </dgm:pt>
    <dgm:pt modelId="{2AB8FB5A-DDA9-4113-B521-AE930EF8EB9A}" type="pres">
      <dgm:prSet presAssocID="{27206E82-479A-416D-9995-FD05EBC90E77}" presName="centerShape" presStyleLbl="vennNode1" presStyleIdx="0" presStyleCnt="6"/>
      <dgm:spPr/>
      <dgm:t>
        <a:bodyPr/>
        <a:lstStyle/>
        <a:p>
          <a:endParaRPr lang="en-US"/>
        </a:p>
      </dgm:t>
    </dgm:pt>
    <dgm:pt modelId="{F0A387D9-658C-46C2-8D8F-83EEDB99E33B}" type="pres">
      <dgm:prSet presAssocID="{A9A63A8E-D118-44B5-98CB-2EB98F5388EB}" presName="node" presStyleLbl="vennNode1" presStyleIdx="1" presStyleCnt="6">
        <dgm:presLayoutVars>
          <dgm:bulletEnabled val="1"/>
        </dgm:presLayoutVars>
      </dgm:prSet>
      <dgm:spPr/>
      <dgm:t>
        <a:bodyPr/>
        <a:lstStyle/>
        <a:p>
          <a:endParaRPr lang="en-US"/>
        </a:p>
      </dgm:t>
    </dgm:pt>
    <dgm:pt modelId="{158338C1-835A-4A1A-9955-215D61DD5779}" type="pres">
      <dgm:prSet presAssocID="{8294F741-BFFE-4689-998B-A395B32E2D36}" presName="node" presStyleLbl="vennNode1" presStyleIdx="2" presStyleCnt="6">
        <dgm:presLayoutVars>
          <dgm:bulletEnabled val="1"/>
        </dgm:presLayoutVars>
      </dgm:prSet>
      <dgm:spPr/>
      <dgm:t>
        <a:bodyPr/>
        <a:lstStyle/>
        <a:p>
          <a:endParaRPr lang="en-US"/>
        </a:p>
      </dgm:t>
    </dgm:pt>
    <dgm:pt modelId="{424DEFFC-BD65-4619-923C-1FCDE283F2B7}" type="pres">
      <dgm:prSet presAssocID="{51F4FB07-3BA0-4575-B4F9-13B977512508}" presName="node" presStyleLbl="vennNode1" presStyleIdx="3" presStyleCnt="6">
        <dgm:presLayoutVars>
          <dgm:bulletEnabled val="1"/>
        </dgm:presLayoutVars>
      </dgm:prSet>
      <dgm:spPr/>
      <dgm:t>
        <a:bodyPr/>
        <a:lstStyle/>
        <a:p>
          <a:endParaRPr lang="en-US"/>
        </a:p>
      </dgm:t>
    </dgm:pt>
    <dgm:pt modelId="{0AF113FC-0219-4656-8391-1EAEA89D1541}" type="pres">
      <dgm:prSet presAssocID="{D57A882D-D482-4A03-8525-EE8F3130CC2F}" presName="node" presStyleLbl="vennNode1" presStyleIdx="4" presStyleCnt="6">
        <dgm:presLayoutVars>
          <dgm:bulletEnabled val="1"/>
        </dgm:presLayoutVars>
      </dgm:prSet>
      <dgm:spPr/>
    </dgm:pt>
    <dgm:pt modelId="{179D3F87-8CF7-4AD8-A467-7A8E9FEDE4AD}" type="pres">
      <dgm:prSet presAssocID="{32494E3D-0114-46FC-BD22-8885AE896C2B}" presName="node" presStyleLbl="vennNode1" presStyleIdx="5" presStyleCnt="6">
        <dgm:presLayoutVars>
          <dgm:bulletEnabled val="1"/>
        </dgm:presLayoutVars>
      </dgm:prSet>
      <dgm:spPr/>
      <dgm:t>
        <a:bodyPr/>
        <a:lstStyle/>
        <a:p>
          <a:endParaRPr lang="en-US"/>
        </a:p>
      </dgm:t>
    </dgm:pt>
  </dgm:ptLst>
  <dgm:cxnLst>
    <dgm:cxn modelId="{D4DBDC79-ADDC-4F15-BBC5-0B95F1529F36}" type="presOf" srcId="{A9A63A8E-D118-44B5-98CB-2EB98F5388EB}" destId="{F0A387D9-658C-46C2-8D8F-83EEDB99E33B}" srcOrd="0" destOrd="0" presId="urn:microsoft.com/office/officeart/2005/8/layout/radial3"/>
    <dgm:cxn modelId="{C3B8BD90-EF19-40EA-BE3D-F8D7D5E9D2B9}" srcId="{27206E82-479A-416D-9995-FD05EBC90E77}" destId="{51F4FB07-3BA0-4575-B4F9-13B977512508}" srcOrd="2" destOrd="0" parTransId="{434E50D9-AFB6-4243-BB8C-E52D298CC03E}" sibTransId="{D443A662-FB8F-4618-9D05-86D1457AECB6}"/>
    <dgm:cxn modelId="{DABD77D7-C5DD-4CD7-AF57-98C291B0D989}" srcId="{27206E82-479A-416D-9995-FD05EBC90E77}" destId="{32494E3D-0114-46FC-BD22-8885AE896C2B}" srcOrd="4" destOrd="0" parTransId="{11D503D6-798B-48BA-8DE6-E5BD4AF00FBC}" sibTransId="{B6197B42-B79E-4F3A-9A60-31C7E36649AC}"/>
    <dgm:cxn modelId="{7C534BCC-6BDA-4D00-B92E-3EBD757F8862}" type="presOf" srcId="{4108916C-0616-4B92-B1FC-799F7A32E84C}" destId="{71B9F2ED-E3EA-452A-B974-709EC605AAD0}" srcOrd="0" destOrd="0" presId="urn:microsoft.com/office/officeart/2005/8/layout/radial3"/>
    <dgm:cxn modelId="{D59128AC-9186-49CE-8610-0EEE1266368C}" type="presOf" srcId="{27206E82-479A-416D-9995-FD05EBC90E77}" destId="{2AB8FB5A-DDA9-4113-B521-AE930EF8EB9A}" srcOrd="0" destOrd="0" presId="urn:microsoft.com/office/officeart/2005/8/layout/radial3"/>
    <dgm:cxn modelId="{4E90A826-4DE5-4738-96DA-89E41B736F90}" type="presOf" srcId="{D57A882D-D482-4A03-8525-EE8F3130CC2F}" destId="{0AF113FC-0219-4656-8391-1EAEA89D1541}" srcOrd="0" destOrd="0" presId="urn:microsoft.com/office/officeart/2005/8/layout/radial3"/>
    <dgm:cxn modelId="{75C4BB58-E1F2-4212-A5A6-FF24DCFA5341}" type="presOf" srcId="{32494E3D-0114-46FC-BD22-8885AE896C2B}" destId="{179D3F87-8CF7-4AD8-A467-7A8E9FEDE4AD}" srcOrd="0" destOrd="0" presId="urn:microsoft.com/office/officeart/2005/8/layout/radial3"/>
    <dgm:cxn modelId="{11F2E71E-A89A-412B-AFE3-B024C6BA9EEF}" srcId="{27206E82-479A-416D-9995-FD05EBC90E77}" destId="{8294F741-BFFE-4689-998B-A395B32E2D36}" srcOrd="1" destOrd="0" parTransId="{335D4676-C294-4613-AB9E-CA12792DBBBA}" sibTransId="{32C4B605-E270-4866-8010-466B2321A629}"/>
    <dgm:cxn modelId="{CE241BEC-0D35-4780-9407-C02C32DD885A}" type="presOf" srcId="{51F4FB07-3BA0-4575-B4F9-13B977512508}" destId="{424DEFFC-BD65-4619-923C-1FCDE283F2B7}" srcOrd="0" destOrd="0" presId="urn:microsoft.com/office/officeart/2005/8/layout/radial3"/>
    <dgm:cxn modelId="{871FAE67-0D3A-4D49-A379-9B47E34DF051}" srcId="{27206E82-479A-416D-9995-FD05EBC90E77}" destId="{D57A882D-D482-4A03-8525-EE8F3130CC2F}" srcOrd="3" destOrd="0" parTransId="{B90ABDDC-DAD0-495B-9740-223A3D65AB11}" sibTransId="{0B3E5113-99CF-43C3-A42A-7CCCF7A8D356}"/>
    <dgm:cxn modelId="{AD42FCC8-7F0C-4B93-A395-33D5D6183C7D}" type="presOf" srcId="{8294F741-BFFE-4689-998B-A395B32E2D36}" destId="{158338C1-835A-4A1A-9955-215D61DD5779}" srcOrd="0" destOrd="0" presId="urn:microsoft.com/office/officeart/2005/8/layout/radial3"/>
    <dgm:cxn modelId="{7EB6E5E2-5CA8-45EB-AFFB-843161752EEA}" srcId="{4108916C-0616-4B92-B1FC-799F7A32E84C}" destId="{27206E82-479A-416D-9995-FD05EBC90E77}" srcOrd="0" destOrd="0" parTransId="{116038F7-8A0F-438F-A96B-6AA867AD822B}" sibTransId="{D73148C4-E1CC-47DB-831D-802844CEEF22}"/>
    <dgm:cxn modelId="{1F112002-9DE6-42FF-9670-5410D798CE9C}" srcId="{27206E82-479A-416D-9995-FD05EBC90E77}" destId="{A9A63A8E-D118-44B5-98CB-2EB98F5388EB}" srcOrd="0" destOrd="0" parTransId="{54D09BFA-0063-4A35-9017-20A116706757}" sibTransId="{FDB495EF-0CFA-48EB-A5B9-DB611CE6944D}"/>
    <dgm:cxn modelId="{11DA14CB-2639-4883-B0F2-0F631923B689}" type="presParOf" srcId="{71B9F2ED-E3EA-452A-B974-709EC605AAD0}" destId="{242C2AE9-A38F-402D-8D3F-3B02BB9AF5E5}" srcOrd="0" destOrd="0" presId="urn:microsoft.com/office/officeart/2005/8/layout/radial3"/>
    <dgm:cxn modelId="{73F13235-EABE-49D5-B9A0-B010F3C68646}" type="presParOf" srcId="{242C2AE9-A38F-402D-8D3F-3B02BB9AF5E5}" destId="{2AB8FB5A-DDA9-4113-B521-AE930EF8EB9A}" srcOrd="0" destOrd="0" presId="urn:microsoft.com/office/officeart/2005/8/layout/radial3"/>
    <dgm:cxn modelId="{577602A3-CB6D-417A-B957-662C601281D3}" type="presParOf" srcId="{242C2AE9-A38F-402D-8D3F-3B02BB9AF5E5}" destId="{F0A387D9-658C-46C2-8D8F-83EEDB99E33B}" srcOrd="1" destOrd="0" presId="urn:microsoft.com/office/officeart/2005/8/layout/radial3"/>
    <dgm:cxn modelId="{CA1F37BA-80D9-47BD-AF27-6AE9BBBA73D4}" type="presParOf" srcId="{242C2AE9-A38F-402D-8D3F-3B02BB9AF5E5}" destId="{158338C1-835A-4A1A-9955-215D61DD5779}" srcOrd="2" destOrd="0" presId="urn:microsoft.com/office/officeart/2005/8/layout/radial3"/>
    <dgm:cxn modelId="{6CF4EDE7-C2D7-4B7B-B152-16355D57A2E4}" type="presParOf" srcId="{242C2AE9-A38F-402D-8D3F-3B02BB9AF5E5}" destId="{424DEFFC-BD65-4619-923C-1FCDE283F2B7}" srcOrd="3" destOrd="0" presId="urn:microsoft.com/office/officeart/2005/8/layout/radial3"/>
    <dgm:cxn modelId="{26E84097-057E-4F1B-B72A-BC11FAD051A9}" type="presParOf" srcId="{242C2AE9-A38F-402D-8D3F-3B02BB9AF5E5}" destId="{0AF113FC-0219-4656-8391-1EAEA89D1541}" srcOrd="4" destOrd="0" presId="urn:microsoft.com/office/officeart/2005/8/layout/radial3"/>
    <dgm:cxn modelId="{B091300A-C90B-4527-8B90-405137FA2011}" type="presParOf" srcId="{242C2AE9-A38F-402D-8D3F-3B02BB9AF5E5}" destId="{179D3F87-8CF7-4AD8-A467-7A8E9FEDE4AD}"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08916C-0616-4B92-B1FC-799F7A32E84C}"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n-US"/>
        </a:p>
      </dgm:t>
    </dgm:pt>
    <mc:AlternateContent xmlns:mc="http://schemas.openxmlformats.org/markup-compatibility/2006" xmlns:a14="http://schemas.microsoft.com/office/drawing/2010/main">
      <mc:Choice Requires="a14">
        <dgm:pt modelId="{27206E82-479A-416D-9995-FD05EBC90E77}">
          <dgm:prSet phldrT="[Text]"/>
          <dgm:spPr/>
          <dgm:t>
            <a:bodyPr/>
            <a:lstStyle/>
            <a:p>
              <a:r>
                <a:rPr lang="en-US" dirty="0" smtClean="0"/>
                <a:t>Compact</a:t>
              </a:r>
              <a:br>
                <a:rPr lang="en-US" dirty="0" smtClean="0"/>
              </a:br>
              <a14:m>
                <m:oMath xmlns:m="http://schemas.openxmlformats.org/officeDocument/2006/math">
                  <m:r>
                    <a:rPr lang="en-US" i="1" dirty="0" smtClean="0">
                      <a:latin typeface="Cambria Math"/>
                    </a:rPr>
                    <m:t>𝜇</m:t>
                  </m:r>
                  <m:r>
                    <a:rPr lang="en-US" i="1" dirty="0" smtClean="0">
                      <a:latin typeface="Cambria Math"/>
                    </a:rPr>
                    <m:t> </m:t>
                  </m:r>
                </m:oMath>
              </a14:m>
              <a:r>
                <a:rPr lang="en-US" dirty="0" smtClean="0"/>
                <a:t>EDM</a:t>
              </a:r>
              <a:endParaRPr lang="en-US" dirty="0"/>
            </a:p>
          </dgm:t>
        </dgm:pt>
      </mc:Choice>
      <mc:Fallback xmlns="">
        <dgm:pt modelId="{27206E82-479A-416D-9995-FD05EBC90E77}">
          <dgm:prSet phldrT="[Text]"/>
          <dgm:spPr/>
          <dgm:t>
            <a:bodyPr/>
            <a:lstStyle/>
            <a:p>
              <a:r>
                <a:rPr lang="en-US" dirty="0" smtClean="0"/>
                <a:t>Compact</a:t>
              </a:r>
              <a:br>
                <a:rPr lang="en-US" dirty="0" smtClean="0"/>
              </a:br>
              <a:r>
                <a:rPr lang="en-US" i="0" dirty="0" smtClean="0">
                  <a:latin typeface="Cambria Math"/>
                </a:rPr>
                <a:t>𝜇 </a:t>
              </a:r>
              <a:r>
                <a:rPr lang="en-US" dirty="0" smtClean="0"/>
                <a:t>EDM</a:t>
              </a:r>
              <a:endParaRPr lang="en-US" dirty="0"/>
            </a:p>
          </dgm:t>
        </dgm:pt>
      </mc:Fallback>
    </mc:AlternateContent>
    <dgm:pt modelId="{116038F7-8A0F-438F-A96B-6AA867AD822B}" type="parTrans" cxnId="{7EB6E5E2-5CA8-45EB-AFFB-843161752EEA}">
      <dgm:prSet/>
      <dgm:spPr/>
      <dgm:t>
        <a:bodyPr/>
        <a:lstStyle/>
        <a:p>
          <a:endParaRPr lang="en-US"/>
        </a:p>
      </dgm:t>
    </dgm:pt>
    <dgm:pt modelId="{D73148C4-E1CC-47DB-831D-802844CEEF22}" type="sibTrans" cxnId="{7EB6E5E2-5CA8-45EB-AFFB-843161752EEA}">
      <dgm:prSet/>
      <dgm:spPr/>
      <dgm:t>
        <a:bodyPr/>
        <a:lstStyle/>
        <a:p>
          <a:endParaRPr lang="en-US"/>
        </a:p>
      </dgm:t>
    </dgm:pt>
    <dgm:pt modelId="{A9A63A8E-D118-44B5-98CB-2EB98F5388EB}">
      <dgm:prSet phldrT="[Text]"/>
      <dgm:spPr/>
      <dgm:t>
        <a:bodyPr/>
        <a:lstStyle/>
        <a:p>
          <a:r>
            <a:rPr lang="en-US" dirty="0" smtClean="0"/>
            <a:t>Detector</a:t>
          </a:r>
          <a:endParaRPr lang="en-US" dirty="0"/>
        </a:p>
      </dgm:t>
    </dgm:pt>
    <dgm:pt modelId="{54D09BFA-0063-4A35-9017-20A116706757}" type="parTrans" cxnId="{1F112002-9DE6-42FF-9670-5410D798CE9C}">
      <dgm:prSet/>
      <dgm:spPr/>
      <dgm:t>
        <a:bodyPr/>
        <a:lstStyle/>
        <a:p>
          <a:endParaRPr lang="en-US"/>
        </a:p>
      </dgm:t>
    </dgm:pt>
    <dgm:pt modelId="{FDB495EF-0CFA-48EB-A5B9-DB611CE6944D}" type="sibTrans" cxnId="{1F112002-9DE6-42FF-9670-5410D798CE9C}">
      <dgm:prSet/>
      <dgm:spPr/>
      <dgm:t>
        <a:bodyPr/>
        <a:lstStyle/>
        <a:p>
          <a:endParaRPr lang="en-US"/>
        </a:p>
      </dgm:t>
    </dgm:pt>
    <dgm:pt modelId="{8294F741-BFFE-4689-998B-A395B32E2D36}">
      <dgm:prSet phldrT="[Text]"/>
      <dgm:spPr/>
      <dgm:t>
        <a:bodyPr/>
        <a:lstStyle/>
        <a:p>
          <a:r>
            <a:rPr lang="en-US" dirty="0" smtClean="0"/>
            <a:t>E/B field </a:t>
          </a:r>
          <a:endParaRPr lang="en-US" dirty="0"/>
        </a:p>
      </dgm:t>
    </dgm:pt>
    <dgm:pt modelId="{335D4676-C294-4613-AB9E-CA12792DBBBA}" type="parTrans" cxnId="{11F2E71E-A89A-412B-AFE3-B024C6BA9EEF}">
      <dgm:prSet/>
      <dgm:spPr/>
      <dgm:t>
        <a:bodyPr/>
        <a:lstStyle/>
        <a:p>
          <a:endParaRPr lang="en-US"/>
        </a:p>
      </dgm:t>
    </dgm:pt>
    <dgm:pt modelId="{32C4B605-E270-4866-8010-466B2321A629}" type="sibTrans" cxnId="{11F2E71E-A89A-412B-AFE3-B024C6BA9EEF}">
      <dgm:prSet/>
      <dgm:spPr/>
      <dgm:t>
        <a:bodyPr/>
        <a:lstStyle/>
        <a:p>
          <a:endParaRPr lang="en-US"/>
        </a:p>
      </dgm:t>
    </dgm:pt>
    <dgm:pt modelId="{51F4FB07-3BA0-4575-B4F9-13B977512508}">
      <dgm:prSet phldrT="[Text]"/>
      <dgm:spPr/>
      <dgm:t>
        <a:bodyPr/>
        <a:lstStyle/>
        <a:p>
          <a:r>
            <a:rPr lang="en-US" dirty="0" smtClean="0"/>
            <a:t>Beam &amp;</a:t>
          </a:r>
          <a:br>
            <a:rPr lang="en-US" dirty="0" smtClean="0"/>
          </a:br>
          <a:r>
            <a:rPr lang="en-US" dirty="0" smtClean="0"/>
            <a:t>injection</a:t>
          </a:r>
          <a:endParaRPr lang="en-US" dirty="0"/>
        </a:p>
      </dgm:t>
    </dgm:pt>
    <dgm:pt modelId="{434E50D9-AFB6-4243-BB8C-E52D298CC03E}" type="parTrans" cxnId="{C3B8BD90-EF19-40EA-BE3D-F8D7D5E9D2B9}">
      <dgm:prSet/>
      <dgm:spPr/>
      <dgm:t>
        <a:bodyPr/>
        <a:lstStyle/>
        <a:p>
          <a:endParaRPr lang="en-US"/>
        </a:p>
      </dgm:t>
    </dgm:pt>
    <dgm:pt modelId="{D443A662-FB8F-4618-9D05-86D1457AECB6}" type="sibTrans" cxnId="{C3B8BD90-EF19-40EA-BE3D-F8D7D5E9D2B9}">
      <dgm:prSet/>
      <dgm:spPr/>
      <dgm:t>
        <a:bodyPr/>
        <a:lstStyle/>
        <a:p>
          <a:endParaRPr lang="en-US"/>
        </a:p>
      </dgm:t>
    </dgm:pt>
    <dgm:pt modelId="{D57A882D-D482-4A03-8525-EE8F3130CC2F}">
      <dgm:prSet phldrT="[Text]"/>
      <dgm:spPr/>
      <dgm:t>
        <a:bodyPr/>
        <a:lstStyle/>
        <a:p>
          <a:r>
            <a:rPr lang="en-US" dirty="0" smtClean="0"/>
            <a:t>DAQ</a:t>
          </a:r>
          <a:endParaRPr lang="en-US" dirty="0"/>
        </a:p>
      </dgm:t>
    </dgm:pt>
    <dgm:pt modelId="{B90ABDDC-DAD0-495B-9740-223A3D65AB11}" type="parTrans" cxnId="{871FAE67-0D3A-4D49-A379-9B47E34DF051}">
      <dgm:prSet/>
      <dgm:spPr/>
      <dgm:t>
        <a:bodyPr/>
        <a:lstStyle/>
        <a:p>
          <a:endParaRPr lang="en-US"/>
        </a:p>
      </dgm:t>
    </dgm:pt>
    <dgm:pt modelId="{0B3E5113-99CF-43C3-A42A-7CCCF7A8D356}" type="sibTrans" cxnId="{871FAE67-0D3A-4D49-A379-9B47E34DF051}">
      <dgm:prSet/>
      <dgm:spPr/>
      <dgm:t>
        <a:bodyPr/>
        <a:lstStyle/>
        <a:p>
          <a:endParaRPr lang="en-US"/>
        </a:p>
      </dgm:t>
    </dgm:pt>
    <dgm:pt modelId="{32494E3D-0114-46FC-BD22-8885AE896C2B}">
      <dgm:prSet phldrT="[Text]"/>
      <dgm:spPr/>
      <dgm:t>
        <a:bodyPr/>
        <a:lstStyle/>
        <a:p>
          <a:r>
            <a:rPr lang="en-US" dirty="0" smtClean="0"/>
            <a:t>GEANT4</a:t>
          </a:r>
          <a:br>
            <a:rPr lang="en-US" dirty="0" smtClean="0"/>
          </a:br>
          <a:r>
            <a:rPr lang="en-US" dirty="0" smtClean="0"/>
            <a:t>FE calc.</a:t>
          </a:r>
          <a:endParaRPr lang="en-US" dirty="0"/>
        </a:p>
      </dgm:t>
    </dgm:pt>
    <dgm:pt modelId="{11D503D6-798B-48BA-8DE6-E5BD4AF00FBC}" type="parTrans" cxnId="{DABD77D7-C5DD-4CD7-AF57-98C291B0D989}">
      <dgm:prSet/>
      <dgm:spPr/>
      <dgm:t>
        <a:bodyPr/>
        <a:lstStyle/>
        <a:p>
          <a:endParaRPr lang="en-US"/>
        </a:p>
      </dgm:t>
    </dgm:pt>
    <dgm:pt modelId="{B6197B42-B79E-4F3A-9A60-31C7E36649AC}" type="sibTrans" cxnId="{DABD77D7-C5DD-4CD7-AF57-98C291B0D989}">
      <dgm:prSet/>
      <dgm:spPr/>
      <dgm:t>
        <a:bodyPr/>
        <a:lstStyle/>
        <a:p>
          <a:endParaRPr lang="en-US"/>
        </a:p>
      </dgm:t>
    </dgm:pt>
    <dgm:pt modelId="{71B9F2ED-E3EA-452A-B974-709EC605AAD0}" type="pres">
      <dgm:prSet presAssocID="{4108916C-0616-4B92-B1FC-799F7A32E84C}" presName="composite" presStyleCnt="0">
        <dgm:presLayoutVars>
          <dgm:chMax val="1"/>
          <dgm:dir/>
          <dgm:resizeHandles val="exact"/>
        </dgm:presLayoutVars>
      </dgm:prSet>
      <dgm:spPr/>
      <dgm:t>
        <a:bodyPr/>
        <a:lstStyle/>
        <a:p>
          <a:endParaRPr lang="en-US"/>
        </a:p>
      </dgm:t>
    </dgm:pt>
    <dgm:pt modelId="{242C2AE9-A38F-402D-8D3F-3B02BB9AF5E5}" type="pres">
      <dgm:prSet presAssocID="{4108916C-0616-4B92-B1FC-799F7A32E84C}" presName="radial" presStyleCnt="0">
        <dgm:presLayoutVars>
          <dgm:animLvl val="ctr"/>
        </dgm:presLayoutVars>
      </dgm:prSet>
      <dgm:spPr/>
    </dgm:pt>
    <dgm:pt modelId="{2AB8FB5A-DDA9-4113-B521-AE930EF8EB9A}" type="pres">
      <dgm:prSet presAssocID="{27206E82-479A-416D-9995-FD05EBC90E77}" presName="centerShape" presStyleLbl="vennNode1" presStyleIdx="0" presStyleCnt="6"/>
      <dgm:spPr/>
      <dgm:t>
        <a:bodyPr/>
        <a:lstStyle/>
        <a:p>
          <a:endParaRPr lang="en-US"/>
        </a:p>
      </dgm:t>
    </dgm:pt>
    <dgm:pt modelId="{F0A387D9-658C-46C2-8D8F-83EEDB99E33B}" type="pres">
      <dgm:prSet presAssocID="{A9A63A8E-D118-44B5-98CB-2EB98F5388EB}" presName="node" presStyleLbl="vennNode1" presStyleIdx="1" presStyleCnt="6">
        <dgm:presLayoutVars>
          <dgm:bulletEnabled val="1"/>
        </dgm:presLayoutVars>
      </dgm:prSet>
      <dgm:spPr/>
      <dgm:t>
        <a:bodyPr/>
        <a:lstStyle/>
        <a:p>
          <a:endParaRPr lang="en-US"/>
        </a:p>
      </dgm:t>
    </dgm:pt>
    <dgm:pt modelId="{158338C1-835A-4A1A-9955-215D61DD5779}" type="pres">
      <dgm:prSet presAssocID="{8294F741-BFFE-4689-998B-A395B32E2D36}" presName="node" presStyleLbl="vennNode1" presStyleIdx="2" presStyleCnt="6">
        <dgm:presLayoutVars>
          <dgm:bulletEnabled val="1"/>
        </dgm:presLayoutVars>
      </dgm:prSet>
      <dgm:spPr/>
      <dgm:t>
        <a:bodyPr/>
        <a:lstStyle/>
        <a:p>
          <a:endParaRPr lang="en-US"/>
        </a:p>
      </dgm:t>
    </dgm:pt>
    <dgm:pt modelId="{424DEFFC-BD65-4619-923C-1FCDE283F2B7}" type="pres">
      <dgm:prSet presAssocID="{51F4FB07-3BA0-4575-B4F9-13B977512508}" presName="node" presStyleLbl="vennNode1" presStyleIdx="3" presStyleCnt="6">
        <dgm:presLayoutVars>
          <dgm:bulletEnabled val="1"/>
        </dgm:presLayoutVars>
      </dgm:prSet>
      <dgm:spPr/>
      <dgm:t>
        <a:bodyPr/>
        <a:lstStyle/>
        <a:p>
          <a:endParaRPr lang="en-US"/>
        </a:p>
      </dgm:t>
    </dgm:pt>
    <dgm:pt modelId="{0AF113FC-0219-4656-8391-1EAEA89D1541}" type="pres">
      <dgm:prSet presAssocID="{D57A882D-D482-4A03-8525-EE8F3130CC2F}" presName="node" presStyleLbl="vennNode1" presStyleIdx="4" presStyleCnt="6">
        <dgm:presLayoutVars>
          <dgm:bulletEnabled val="1"/>
        </dgm:presLayoutVars>
      </dgm:prSet>
      <dgm:spPr/>
      <dgm:t>
        <a:bodyPr/>
        <a:lstStyle/>
        <a:p>
          <a:endParaRPr lang="en-US"/>
        </a:p>
      </dgm:t>
    </dgm:pt>
    <dgm:pt modelId="{179D3F87-8CF7-4AD8-A467-7A8E9FEDE4AD}" type="pres">
      <dgm:prSet presAssocID="{32494E3D-0114-46FC-BD22-8885AE896C2B}" presName="node" presStyleLbl="vennNode1" presStyleIdx="5" presStyleCnt="6">
        <dgm:presLayoutVars>
          <dgm:bulletEnabled val="1"/>
        </dgm:presLayoutVars>
      </dgm:prSet>
      <dgm:spPr/>
      <dgm:t>
        <a:bodyPr/>
        <a:lstStyle/>
        <a:p>
          <a:endParaRPr lang="en-US"/>
        </a:p>
      </dgm:t>
    </dgm:pt>
  </dgm:ptLst>
  <dgm:cxnLst>
    <dgm:cxn modelId="{D59128AC-9186-49CE-8610-0EEE1266368C}" type="presOf" srcId="{27206E82-479A-416D-9995-FD05EBC90E77}" destId="{2AB8FB5A-DDA9-4113-B521-AE930EF8EB9A}" srcOrd="0" destOrd="0" presId="urn:microsoft.com/office/officeart/2005/8/layout/radial3"/>
    <dgm:cxn modelId="{871FAE67-0D3A-4D49-A379-9B47E34DF051}" srcId="{27206E82-479A-416D-9995-FD05EBC90E77}" destId="{D57A882D-D482-4A03-8525-EE8F3130CC2F}" srcOrd="3" destOrd="0" parTransId="{B90ABDDC-DAD0-495B-9740-223A3D65AB11}" sibTransId="{0B3E5113-99CF-43C3-A42A-7CCCF7A8D356}"/>
    <dgm:cxn modelId="{7EB6E5E2-5CA8-45EB-AFFB-843161752EEA}" srcId="{4108916C-0616-4B92-B1FC-799F7A32E84C}" destId="{27206E82-479A-416D-9995-FD05EBC90E77}" srcOrd="0" destOrd="0" parTransId="{116038F7-8A0F-438F-A96B-6AA867AD822B}" sibTransId="{D73148C4-E1CC-47DB-831D-802844CEEF22}"/>
    <dgm:cxn modelId="{CE241BEC-0D35-4780-9407-C02C32DD885A}" type="presOf" srcId="{51F4FB07-3BA0-4575-B4F9-13B977512508}" destId="{424DEFFC-BD65-4619-923C-1FCDE283F2B7}" srcOrd="0" destOrd="0" presId="urn:microsoft.com/office/officeart/2005/8/layout/radial3"/>
    <dgm:cxn modelId="{11F2E71E-A89A-412B-AFE3-B024C6BA9EEF}" srcId="{27206E82-479A-416D-9995-FD05EBC90E77}" destId="{8294F741-BFFE-4689-998B-A395B32E2D36}" srcOrd="1" destOrd="0" parTransId="{335D4676-C294-4613-AB9E-CA12792DBBBA}" sibTransId="{32C4B605-E270-4866-8010-466B2321A629}"/>
    <dgm:cxn modelId="{1F112002-9DE6-42FF-9670-5410D798CE9C}" srcId="{27206E82-479A-416D-9995-FD05EBC90E77}" destId="{A9A63A8E-D118-44B5-98CB-2EB98F5388EB}" srcOrd="0" destOrd="0" parTransId="{54D09BFA-0063-4A35-9017-20A116706757}" sibTransId="{FDB495EF-0CFA-48EB-A5B9-DB611CE6944D}"/>
    <dgm:cxn modelId="{C3B8BD90-EF19-40EA-BE3D-F8D7D5E9D2B9}" srcId="{27206E82-479A-416D-9995-FD05EBC90E77}" destId="{51F4FB07-3BA0-4575-B4F9-13B977512508}" srcOrd="2" destOrd="0" parTransId="{434E50D9-AFB6-4243-BB8C-E52D298CC03E}" sibTransId="{D443A662-FB8F-4618-9D05-86D1457AECB6}"/>
    <dgm:cxn modelId="{DABD77D7-C5DD-4CD7-AF57-98C291B0D989}" srcId="{27206E82-479A-416D-9995-FD05EBC90E77}" destId="{32494E3D-0114-46FC-BD22-8885AE896C2B}" srcOrd="4" destOrd="0" parTransId="{11D503D6-798B-48BA-8DE6-E5BD4AF00FBC}" sibTransId="{B6197B42-B79E-4F3A-9A60-31C7E36649AC}"/>
    <dgm:cxn modelId="{D4DBDC79-ADDC-4F15-BBC5-0B95F1529F36}" type="presOf" srcId="{A9A63A8E-D118-44B5-98CB-2EB98F5388EB}" destId="{F0A387D9-658C-46C2-8D8F-83EEDB99E33B}" srcOrd="0" destOrd="0" presId="urn:microsoft.com/office/officeart/2005/8/layout/radial3"/>
    <dgm:cxn modelId="{75C4BB58-E1F2-4212-A5A6-FF24DCFA5341}" type="presOf" srcId="{32494E3D-0114-46FC-BD22-8885AE896C2B}" destId="{179D3F87-8CF7-4AD8-A467-7A8E9FEDE4AD}" srcOrd="0" destOrd="0" presId="urn:microsoft.com/office/officeart/2005/8/layout/radial3"/>
    <dgm:cxn modelId="{AD42FCC8-7F0C-4B93-A395-33D5D6183C7D}" type="presOf" srcId="{8294F741-BFFE-4689-998B-A395B32E2D36}" destId="{158338C1-835A-4A1A-9955-215D61DD5779}" srcOrd="0" destOrd="0" presId="urn:microsoft.com/office/officeart/2005/8/layout/radial3"/>
    <dgm:cxn modelId="{7C534BCC-6BDA-4D00-B92E-3EBD757F8862}" type="presOf" srcId="{4108916C-0616-4B92-B1FC-799F7A32E84C}" destId="{71B9F2ED-E3EA-452A-B974-709EC605AAD0}" srcOrd="0" destOrd="0" presId="urn:microsoft.com/office/officeart/2005/8/layout/radial3"/>
    <dgm:cxn modelId="{4E90A826-4DE5-4738-96DA-89E41B736F90}" type="presOf" srcId="{D57A882D-D482-4A03-8525-EE8F3130CC2F}" destId="{0AF113FC-0219-4656-8391-1EAEA89D1541}" srcOrd="0" destOrd="0" presId="urn:microsoft.com/office/officeart/2005/8/layout/radial3"/>
    <dgm:cxn modelId="{11DA14CB-2639-4883-B0F2-0F631923B689}" type="presParOf" srcId="{71B9F2ED-E3EA-452A-B974-709EC605AAD0}" destId="{242C2AE9-A38F-402D-8D3F-3B02BB9AF5E5}" srcOrd="0" destOrd="0" presId="urn:microsoft.com/office/officeart/2005/8/layout/radial3"/>
    <dgm:cxn modelId="{73F13235-EABE-49D5-B9A0-B010F3C68646}" type="presParOf" srcId="{242C2AE9-A38F-402D-8D3F-3B02BB9AF5E5}" destId="{2AB8FB5A-DDA9-4113-B521-AE930EF8EB9A}" srcOrd="0" destOrd="0" presId="urn:microsoft.com/office/officeart/2005/8/layout/radial3"/>
    <dgm:cxn modelId="{577602A3-CB6D-417A-B957-662C601281D3}" type="presParOf" srcId="{242C2AE9-A38F-402D-8D3F-3B02BB9AF5E5}" destId="{F0A387D9-658C-46C2-8D8F-83EEDB99E33B}" srcOrd="1" destOrd="0" presId="urn:microsoft.com/office/officeart/2005/8/layout/radial3"/>
    <dgm:cxn modelId="{CA1F37BA-80D9-47BD-AF27-6AE9BBBA73D4}" type="presParOf" srcId="{242C2AE9-A38F-402D-8D3F-3B02BB9AF5E5}" destId="{158338C1-835A-4A1A-9955-215D61DD5779}" srcOrd="2" destOrd="0" presId="urn:microsoft.com/office/officeart/2005/8/layout/radial3"/>
    <dgm:cxn modelId="{6CF4EDE7-C2D7-4B7B-B152-16355D57A2E4}" type="presParOf" srcId="{242C2AE9-A38F-402D-8D3F-3B02BB9AF5E5}" destId="{424DEFFC-BD65-4619-923C-1FCDE283F2B7}" srcOrd="3" destOrd="0" presId="urn:microsoft.com/office/officeart/2005/8/layout/radial3"/>
    <dgm:cxn modelId="{26E84097-057E-4F1B-B72A-BC11FAD051A9}" type="presParOf" srcId="{242C2AE9-A38F-402D-8D3F-3B02BB9AF5E5}" destId="{0AF113FC-0219-4656-8391-1EAEA89D1541}" srcOrd="4" destOrd="0" presId="urn:microsoft.com/office/officeart/2005/8/layout/radial3"/>
    <dgm:cxn modelId="{B091300A-C90B-4527-8B90-405137FA2011}" type="presParOf" srcId="{242C2AE9-A38F-402D-8D3F-3B02BB9AF5E5}" destId="{179D3F87-8CF7-4AD8-A467-7A8E9FEDE4AD}"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8FB5A-DDA9-4113-B521-AE930EF8EB9A}">
      <dsp:nvSpPr>
        <dsp:cNvPr id="0" name=""/>
        <dsp:cNvSpPr/>
      </dsp:nvSpPr>
      <dsp:spPr>
        <a:xfrm>
          <a:off x="1879203" y="1046563"/>
          <a:ext cx="2337593" cy="2337593"/>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t>Compact</a:t>
          </a:r>
          <a:br>
            <a:rPr lang="en-US" sz="3400" kern="1200" dirty="0" smtClean="0"/>
          </a:br>
          <a14:m xmlns:a14="http://schemas.microsoft.com/office/drawing/2010/main">
            <m:oMath xmlns:m="http://schemas.openxmlformats.org/officeDocument/2006/math">
              <m:r>
                <a:rPr lang="en-US" sz="3400" i="1" kern="1200" dirty="0" smtClean="0">
                  <a:latin typeface="Cambria Math"/>
                </a:rPr>
                <m:t>𝜇</m:t>
              </m:r>
              <m:r>
                <a:rPr lang="en-US" sz="3400" i="1" kern="1200" dirty="0" smtClean="0">
                  <a:latin typeface="Cambria Math"/>
                </a:rPr>
                <m:t> </m:t>
              </m:r>
            </m:oMath>
          </a14:m>
          <a:r>
            <a:rPr lang="en-US" sz="3400" kern="1200" dirty="0" smtClean="0"/>
            <a:t>EDM</a:t>
          </a:r>
          <a:endParaRPr lang="en-US" sz="3400" kern="1200" dirty="0"/>
        </a:p>
      </dsp:txBody>
      <dsp:txXfrm>
        <a:off x="2221536" y="1388896"/>
        <a:ext cx="1652927" cy="1652927"/>
      </dsp:txXfrm>
    </dsp:sp>
    <dsp:sp modelId="{F0A387D9-658C-46C2-8D8F-83EEDB99E33B}">
      <dsp:nvSpPr>
        <dsp:cNvPr id="0" name=""/>
        <dsp:cNvSpPr/>
      </dsp:nvSpPr>
      <dsp:spPr>
        <a:xfrm>
          <a:off x="2381797" y="33973"/>
          <a:ext cx="1332405" cy="1321383"/>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Detectors</a:t>
          </a:r>
          <a:endParaRPr lang="en-US" sz="1700" kern="1200" dirty="0"/>
        </a:p>
      </dsp:txBody>
      <dsp:txXfrm>
        <a:off x="2576923" y="227485"/>
        <a:ext cx="942153" cy="934359"/>
      </dsp:txXfrm>
    </dsp:sp>
    <dsp:sp modelId="{158338C1-835A-4A1A-9955-215D61DD5779}">
      <dsp:nvSpPr>
        <dsp:cNvPr id="0" name=""/>
        <dsp:cNvSpPr/>
      </dsp:nvSpPr>
      <dsp:spPr>
        <a:xfrm>
          <a:off x="3909868" y="1161041"/>
          <a:ext cx="1168796" cy="1168796"/>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E/B field </a:t>
          </a:r>
          <a:endParaRPr lang="en-US" sz="1700" kern="1200" dirty="0"/>
        </a:p>
      </dsp:txBody>
      <dsp:txXfrm>
        <a:off x="4081034" y="1332207"/>
        <a:ext cx="826464" cy="826464"/>
      </dsp:txXfrm>
    </dsp:sp>
    <dsp:sp modelId="{424DEFFC-BD65-4619-923C-1FCDE283F2B7}">
      <dsp:nvSpPr>
        <dsp:cNvPr id="0" name=""/>
        <dsp:cNvSpPr/>
      </dsp:nvSpPr>
      <dsp:spPr>
        <a:xfrm>
          <a:off x="3357443" y="2861229"/>
          <a:ext cx="1168796" cy="116879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Beam &amp;</a:t>
          </a:r>
          <a:br>
            <a:rPr lang="en-US" sz="1700" kern="1200" dirty="0" smtClean="0"/>
          </a:br>
          <a:r>
            <a:rPr lang="en-US" sz="1700" kern="1200" dirty="0" smtClean="0"/>
            <a:t>injection</a:t>
          </a:r>
          <a:endParaRPr lang="en-US" sz="1700" kern="1200" dirty="0"/>
        </a:p>
      </dsp:txBody>
      <dsp:txXfrm>
        <a:off x="3528609" y="3032395"/>
        <a:ext cx="826464" cy="826464"/>
      </dsp:txXfrm>
    </dsp:sp>
    <dsp:sp modelId="{0AF113FC-0219-4656-8391-1EAEA89D1541}">
      <dsp:nvSpPr>
        <dsp:cNvPr id="0" name=""/>
        <dsp:cNvSpPr/>
      </dsp:nvSpPr>
      <dsp:spPr>
        <a:xfrm>
          <a:off x="1569759" y="2861229"/>
          <a:ext cx="1168796" cy="1168796"/>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DAQ</a:t>
          </a:r>
          <a:endParaRPr lang="en-US" sz="1700" kern="1200" dirty="0"/>
        </a:p>
      </dsp:txBody>
      <dsp:txXfrm>
        <a:off x="1740925" y="3032395"/>
        <a:ext cx="826464" cy="826464"/>
      </dsp:txXfrm>
    </dsp:sp>
    <dsp:sp modelId="{179D3F87-8CF7-4AD8-A467-7A8E9FEDE4AD}">
      <dsp:nvSpPr>
        <dsp:cNvPr id="0" name=""/>
        <dsp:cNvSpPr/>
      </dsp:nvSpPr>
      <dsp:spPr>
        <a:xfrm>
          <a:off x="1017334" y="1161041"/>
          <a:ext cx="1168796" cy="1168796"/>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GEANT4</a:t>
          </a:r>
          <a:br>
            <a:rPr lang="en-US" sz="1700" kern="1200" dirty="0" smtClean="0"/>
          </a:br>
          <a:r>
            <a:rPr lang="en-US" sz="1700" kern="1200" dirty="0" smtClean="0"/>
            <a:t>FE calc.</a:t>
          </a:r>
          <a:endParaRPr lang="en-US" sz="1700" kern="1200" dirty="0"/>
        </a:p>
      </dsp:txBody>
      <dsp:txXfrm>
        <a:off x="1188500" y="1332207"/>
        <a:ext cx="826464" cy="826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8FB5A-DDA9-4113-B521-AE930EF8EB9A}">
      <dsp:nvSpPr>
        <dsp:cNvPr id="0" name=""/>
        <dsp:cNvSpPr/>
      </dsp:nvSpPr>
      <dsp:spPr>
        <a:xfrm>
          <a:off x="1879203" y="1008416"/>
          <a:ext cx="2337593" cy="2337593"/>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t>Compact</a:t>
          </a:r>
          <a:br>
            <a:rPr lang="en-US" sz="3400" kern="1200" dirty="0" smtClean="0"/>
          </a:br>
          <a14:m xmlns:a14="http://schemas.microsoft.com/office/drawing/2010/main">
            <m:oMath xmlns:m="http://schemas.openxmlformats.org/officeDocument/2006/math">
              <m:r>
                <a:rPr lang="en-US" sz="3400" i="1" kern="1200" dirty="0" smtClean="0">
                  <a:latin typeface="Cambria Math"/>
                </a:rPr>
                <m:t>𝜇</m:t>
              </m:r>
              <m:r>
                <a:rPr lang="en-US" sz="3400" i="1" kern="1200" dirty="0" smtClean="0">
                  <a:latin typeface="Cambria Math"/>
                </a:rPr>
                <m:t> </m:t>
              </m:r>
            </m:oMath>
          </a14:m>
          <a:r>
            <a:rPr lang="en-US" sz="3400" kern="1200" dirty="0" smtClean="0"/>
            <a:t>EDM</a:t>
          </a:r>
          <a:endParaRPr lang="en-US" sz="3400" kern="1200" dirty="0"/>
        </a:p>
      </dsp:txBody>
      <dsp:txXfrm>
        <a:off x="2221536" y="1350749"/>
        <a:ext cx="1652927" cy="1652927"/>
      </dsp:txXfrm>
    </dsp:sp>
    <dsp:sp modelId="{F0A387D9-658C-46C2-8D8F-83EEDB99E33B}">
      <dsp:nvSpPr>
        <dsp:cNvPr id="0" name=""/>
        <dsp:cNvSpPr/>
      </dsp:nvSpPr>
      <dsp:spPr>
        <a:xfrm>
          <a:off x="2463601" y="72120"/>
          <a:ext cx="1168796" cy="116879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Detector</a:t>
          </a:r>
          <a:endParaRPr lang="en-US" sz="1700" kern="1200" dirty="0"/>
        </a:p>
      </dsp:txBody>
      <dsp:txXfrm>
        <a:off x="2634767" y="243286"/>
        <a:ext cx="826464" cy="826464"/>
      </dsp:txXfrm>
    </dsp:sp>
    <dsp:sp modelId="{158338C1-835A-4A1A-9955-215D61DD5779}">
      <dsp:nvSpPr>
        <dsp:cNvPr id="0" name=""/>
        <dsp:cNvSpPr/>
      </dsp:nvSpPr>
      <dsp:spPr>
        <a:xfrm>
          <a:off x="3909868" y="1122894"/>
          <a:ext cx="1168796" cy="1168796"/>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E/B field </a:t>
          </a:r>
          <a:endParaRPr lang="en-US" sz="1700" kern="1200" dirty="0"/>
        </a:p>
      </dsp:txBody>
      <dsp:txXfrm>
        <a:off x="4081034" y="1294060"/>
        <a:ext cx="826464" cy="826464"/>
      </dsp:txXfrm>
    </dsp:sp>
    <dsp:sp modelId="{424DEFFC-BD65-4619-923C-1FCDE283F2B7}">
      <dsp:nvSpPr>
        <dsp:cNvPr id="0" name=""/>
        <dsp:cNvSpPr/>
      </dsp:nvSpPr>
      <dsp:spPr>
        <a:xfrm>
          <a:off x="3357443" y="2823082"/>
          <a:ext cx="1168796" cy="116879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Beam &amp;</a:t>
          </a:r>
          <a:br>
            <a:rPr lang="en-US" sz="1700" kern="1200" dirty="0" smtClean="0"/>
          </a:br>
          <a:r>
            <a:rPr lang="en-US" sz="1700" kern="1200" dirty="0" smtClean="0"/>
            <a:t>injection</a:t>
          </a:r>
          <a:endParaRPr lang="en-US" sz="1700" kern="1200" dirty="0"/>
        </a:p>
      </dsp:txBody>
      <dsp:txXfrm>
        <a:off x="3528609" y="2994248"/>
        <a:ext cx="826464" cy="826464"/>
      </dsp:txXfrm>
    </dsp:sp>
    <dsp:sp modelId="{0AF113FC-0219-4656-8391-1EAEA89D1541}">
      <dsp:nvSpPr>
        <dsp:cNvPr id="0" name=""/>
        <dsp:cNvSpPr/>
      </dsp:nvSpPr>
      <dsp:spPr>
        <a:xfrm>
          <a:off x="1569759" y="2823082"/>
          <a:ext cx="1168796" cy="1168796"/>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DAQ</a:t>
          </a:r>
          <a:endParaRPr lang="en-US" sz="1700" kern="1200" dirty="0"/>
        </a:p>
      </dsp:txBody>
      <dsp:txXfrm>
        <a:off x="1740925" y="2994248"/>
        <a:ext cx="826464" cy="826464"/>
      </dsp:txXfrm>
    </dsp:sp>
    <dsp:sp modelId="{179D3F87-8CF7-4AD8-A467-7A8E9FEDE4AD}">
      <dsp:nvSpPr>
        <dsp:cNvPr id="0" name=""/>
        <dsp:cNvSpPr/>
      </dsp:nvSpPr>
      <dsp:spPr>
        <a:xfrm>
          <a:off x="1017334" y="1122894"/>
          <a:ext cx="1168796" cy="1168796"/>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GEANT4</a:t>
          </a:r>
          <a:br>
            <a:rPr lang="en-US" sz="1700" kern="1200" dirty="0" smtClean="0"/>
          </a:br>
          <a:r>
            <a:rPr lang="en-US" sz="1700" kern="1200" dirty="0" smtClean="0"/>
            <a:t>FE calc.</a:t>
          </a:r>
          <a:endParaRPr lang="en-US" sz="1700" kern="1200" dirty="0"/>
        </a:p>
      </dsp:txBody>
      <dsp:txXfrm>
        <a:off x="1188500" y="1294060"/>
        <a:ext cx="826464" cy="82646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dirty="0">
              <a:latin typeface="Calibri" panose="020F0502020204030204" pitchFamily="34" charset="0"/>
            </a:endParaRPr>
          </a:p>
        </p:txBody>
      </p:sp>
      <p:sp>
        <p:nvSpPr>
          <p:cNvPr id="1904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CD88A3E7-B469-4696-ADA3-208E57E3821A}" type="datetimeFigureOut">
              <a:rPr lang="en-US">
                <a:latin typeface="Calibri" panose="020F0502020204030204" pitchFamily="34" charset="0"/>
              </a:rPr>
              <a:pPr/>
              <a:t>10/12/2018</a:t>
            </a:fld>
            <a:endParaRPr lang="en-US" dirty="0">
              <a:latin typeface="Calibri" panose="020F0502020204030204" pitchFamily="34" charset="0"/>
            </a:endParaRPr>
          </a:p>
        </p:txBody>
      </p:sp>
      <p:sp>
        <p:nvSpPr>
          <p:cNvPr id="1904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dirty="0">
              <a:latin typeface="Calibri" panose="020F0502020204030204" pitchFamily="34" charset="0"/>
            </a:endParaRPr>
          </a:p>
        </p:txBody>
      </p:sp>
      <p:sp>
        <p:nvSpPr>
          <p:cNvPr id="1904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28DBAC1-1001-444D-B4F8-5EC28C0B913D}" type="slidenum">
              <a:rPr lang="en-US">
                <a:latin typeface="Calibri" panose="020F0502020204030204" pitchFamily="34" charset="0"/>
              </a:rPr>
              <a:pPr/>
              <a:t>‹#›</a:t>
            </a:fld>
            <a:endParaRPr lang="en-US" dirty="0">
              <a:latin typeface="Calibri" panose="020F0502020204030204" pitchFamily="34" charset="0"/>
            </a:endParaRPr>
          </a:p>
        </p:txBody>
      </p:sp>
    </p:spTree>
    <p:extLst>
      <p:ext uri="{BB962C8B-B14F-4D97-AF65-F5344CB8AC3E}">
        <p14:creationId xmlns:p14="http://schemas.microsoft.com/office/powerpoint/2010/main" val="1423711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endParaRPr lang="en-US" dirty="0"/>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endParaRPr lang="en-US" dirty="0"/>
          </a:p>
        </p:txBody>
      </p:sp>
      <p:sp>
        <p:nvSpPr>
          <p:cNvPr id="645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381000" y="4343400"/>
            <a:ext cx="6096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smtClean="0"/>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en-US" dirty="0"/>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4FCD6B3-904C-43F8-AD58-4C6051C90022}" type="slidenum">
              <a:rPr lang="en-US" smtClean="0"/>
              <a:pPr/>
              <a:t>‹#›</a:t>
            </a:fld>
            <a:endParaRPr lang="en-US" dirty="0"/>
          </a:p>
        </p:txBody>
      </p:sp>
    </p:spTree>
    <p:extLst>
      <p:ext uri="{BB962C8B-B14F-4D97-AF65-F5344CB8AC3E}">
        <p14:creationId xmlns:p14="http://schemas.microsoft.com/office/powerpoint/2010/main" val="1391017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p>
          <a:p>
            <a:r>
              <a:rPr lang="en-US" dirty="0" smtClean="0"/>
              <a:t>my name is Philipp Schmidt-Wellenburg</a:t>
            </a:r>
            <a:r>
              <a:rPr lang="en-US" baseline="0" dirty="0" smtClean="0"/>
              <a:t> from the Paul Scherrer Institute.</a:t>
            </a:r>
          </a:p>
          <a:p>
            <a:endParaRPr lang="en-US" baseline="0" dirty="0" smtClean="0"/>
          </a:p>
          <a:p>
            <a:r>
              <a:rPr lang="en-US" baseline="0" dirty="0" smtClean="0"/>
              <a:t>I would like to thank you to give me the opportunity to present my project to search for an electric dipole moment of the </a:t>
            </a:r>
            <a:r>
              <a:rPr lang="en-US" b="1" baseline="0" dirty="0" smtClean="0"/>
              <a:t>muon</a:t>
            </a:r>
            <a:r>
              <a:rPr lang="en-US" baseline="0" dirty="0" smtClean="0"/>
              <a:t>.</a:t>
            </a:r>
          </a:p>
          <a:p>
            <a:r>
              <a:rPr lang="en-US" baseline="0" dirty="0" smtClean="0"/>
              <a:t>On this title page you see the spectrometer which was used for the search for an electric dipole moment of the neutron in the last years.</a:t>
            </a:r>
          </a:p>
          <a:p>
            <a:r>
              <a:rPr lang="en-US" baseline="0" dirty="0" smtClean="0"/>
              <a:t>The project I am currently working on.</a:t>
            </a:r>
          </a:p>
        </p:txBody>
      </p:sp>
      <p:sp>
        <p:nvSpPr>
          <p:cNvPr id="4" name="Slide Number Placeholder 3"/>
          <p:cNvSpPr>
            <a:spLocks noGrp="1"/>
          </p:cNvSpPr>
          <p:nvPr>
            <p:ph type="sldNum" sz="quarter" idx="10"/>
          </p:nvPr>
        </p:nvSpPr>
        <p:spPr/>
        <p:txBody>
          <a:bodyPr/>
          <a:lstStyle/>
          <a:p>
            <a:fld id="{B4FCD6B3-904C-43F8-AD58-4C6051C90022}" type="slidenum">
              <a:rPr lang="en-US" smtClean="0"/>
              <a:pPr/>
              <a:t>1</a:t>
            </a:fld>
            <a:endParaRPr lang="en-US"/>
          </a:p>
        </p:txBody>
      </p:sp>
    </p:spTree>
    <p:extLst>
      <p:ext uri="{BB962C8B-B14F-4D97-AF65-F5344CB8AC3E}">
        <p14:creationId xmlns:p14="http://schemas.microsoft.com/office/powerpoint/2010/main" val="1759354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come back to the main project</a:t>
            </a:r>
            <a:r>
              <a:rPr lang="en-US" baseline="0" dirty="0" smtClean="0"/>
              <a:t> using the so called frozen spin.</a:t>
            </a:r>
          </a:p>
          <a:p>
            <a:r>
              <a:rPr lang="en-US" baseline="0" dirty="0" smtClean="0"/>
              <a:t>The principal idea is to cancel the first term by adjusting the electric field accordingly. </a:t>
            </a:r>
            <a:br>
              <a:rPr lang="en-US" baseline="0" dirty="0" smtClean="0"/>
            </a:br>
            <a:r>
              <a:rPr lang="en-US" baseline="0" dirty="0" smtClean="0"/>
              <a:t>Essentially the E field can be calculated by knowing beta and gamma from the muon momentum and the magnetic field strength.</a:t>
            </a:r>
          </a:p>
          <a:p>
            <a:endParaRPr lang="en-US" baseline="0" dirty="0" smtClean="0"/>
          </a:p>
          <a:p>
            <a:r>
              <a:rPr lang="en-US" baseline="0" dirty="0" smtClean="0"/>
              <a:t>Again, in this case again only a spin nutation out of the orbital plane will be observed, without contamination from anomalous spin precession.</a:t>
            </a:r>
          </a:p>
          <a:p>
            <a:endParaRPr lang="en-US" dirty="0"/>
          </a:p>
        </p:txBody>
      </p:sp>
      <p:sp>
        <p:nvSpPr>
          <p:cNvPr id="4" name="Slide Number Placeholder 3"/>
          <p:cNvSpPr>
            <a:spLocks noGrp="1"/>
          </p:cNvSpPr>
          <p:nvPr>
            <p:ph type="sldNum" sz="quarter" idx="10"/>
          </p:nvPr>
        </p:nvSpPr>
        <p:spPr/>
        <p:txBody>
          <a:bodyPr/>
          <a:lstStyle/>
          <a:p>
            <a:fld id="{B4FCD6B3-904C-43F8-AD58-4C6051C90022}" type="slidenum">
              <a:rPr lang="en-US" smtClean="0"/>
              <a:pPr/>
              <a:t>16</a:t>
            </a:fld>
            <a:endParaRPr lang="en-US"/>
          </a:p>
        </p:txBody>
      </p:sp>
    </p:spTree>
    <p:extLst>
      <p:ext uri="{BB962C8B-B14F-4D97-AF65-F5344CB8AC3E}">
        <p14:creationId xmlns:p14="http://schemas.microsoft.com/office/powerpoint/2010/main" val="2393772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primary observable will be the positron asymmetry as a function of time. The longer the muon survives the larger the tilt of the angle with respect to the orbital plane. The slope of asymmetry vs time is proportional to the muon edm.</a:t>
            </a:r>
          </a:p>
          <a:p>
            <a:endParaRPr lang="en-US" baseline="0" dirty="0" smtClean="0"/>
          </a:p>
          <a:p>
            <a:r>
              <a:rPr lang="en-US" baseline="0" dirty="0" smtClean="0"/>
              <a:t>The E-field could be adjusted by increasing the E-field until the </a:t>
            </a:r>
            <a:r>
              <a:rPr lang="en-US" baseline="0" dirty="0" err="1" smtClean="0"/>
              <a:t>anomal</a:t>
            </a:r>
            <a:r>
              <a:rPr lang="en-US" baseline="0" dirty="0" smtClean="0"/>
              <a:t> precession has disappeared.</a:t>
            </a:r>
          </a:p>
          <a:p>
            <a:endParaRPr lang="en-US" baseline="0" dirty="0" smtClean="0"/>
          </a:p>
          <a:p>
            <a:r>
              <a:rPr lang="en-US" baseline="0" dirty="0" smtClean="0"/>
              <a:t>The final sensitivity of this experiment is given by the free observation time \gamma tau = 3.4 </a:t>
            </a:r>
            <a:r>
              <a:rPr lang="en-US" baseline="0" dirty="0" err="1" smtClean="0"/>
              <a:t>mus</a:t>
            </a:r>
            <a:r>
              <a:rPr lang="en-US" baseline="0" dirty="0" smtClean="0"/>
              <a:t>, the magnetic field strength B = 1T, in this case the beta decay asymmetry of the muon A =0.3 times the </a:t>
            </a:r>
            <a:r>
              <a:rPr lang="en-US" baseline="0" dirty="0" err="1" smtClean="0"/>
              <a:t>origianl</a:t>
            </a:r>
            <a:r>
              <a:rPr lang="en-US" baseline="0" dirty="0" smtClean="0"/>
              <a:t> </a:t>
            </a:r>
            <a:r>
              <a:rPr lang="en-US" baseline="0" dirty="0" err="1" smtClean="0"/>
              <a:t>polarisation</a:t>
            </a:r>
            <a:r>
              <a:rPr lang="en-US" baseline="0" dirty="0" smtClean="0"/>
              <a:t> 0.9. times the detected positrons.</a:t>
            </a:r>
          </a:p>
          <a:p>
            <a:r>
              <a:rPr lang="en-US" baseline="0" dirty="0" smtClean="0"/>
              <a:t>Which in our case results in 10-23 </a:t>
            </a:r>
            <a:r>
              <a:rPr lang="en-US" baseline="0" dirty="0" err="1" smtClean="0"/>
              <a:t>ecm</a:t>
            </a:r>
            <a:r>
              <a:rPr lang="en-US" baseline="0" dirty="0" smtClean="0"/>
              <a:t> per </a:t>
            </a:r>
            <a:r>
              <a:rPr lang="en-US" baseline="0" dirty="0" err="1" smtClean="0"/>
              <a:t>sqrt</a:t>
            </a:r>
            <a:r>
              <a:rPr lang="en-US" baseline="0" dirty="0" smtClean="0"/>
              <a:t> year.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FCD6B3-904C-43F8-AD58-4C6051C90022}" type="slidenum">
              <a:rPr lang="en-US" smtClean="0"/>
              <a:pPr/>
              <a:t>17</a:t>
            </a:fld>
            <a:endParaRPr lang="en-US"/>
          </a:p>
        </p:txBody>
      </p:sp>
    </p:spTree>
    <p:extLst>
      <p:ext uri="{BB962C8B-B14F-4D97-AF65-F5344CB8AC3E}">
        <p14:creationId xmlns:p14="http://schemas.microsoft.com/office/powerpoint/2010/main" val="265715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FCD6B3-904C-43F8-AD58-4C6051C90022}" type="slidenum">
              <a:rPr lang="en-US" smtClean="0"/>
              <a:pPr/>
              <a:t>27</a:t>
            </a:fld>
            <a:endParaRPr lang="en-US"/>
          </a:p>
        </p:txBody>
      </p:sp>
    </p:spTree>
    <p:extLst>
      <p:ext uri="{BB962C8B-B14F-4D97-AF65-F5344CB8AC3E}">
        <p14:creationId xmlns:p14="http://schemas.microsoft.com/office/powerpoint/2010/main" val="1119709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essence I</a:t>
            </a:r>
            <a:r>
              <a:rPr lang="en-US" baseline="0" dirty="0" smtClean="0"/>
              <a:t> propose to realize the original proposal by Adelman et al from 2010.</a:t>
            </a:r>
          </a:p>
          <a:p>
            <a:r>
              <a:rPr lang="en-US" baseline="0" dirty="0" smtClean="0"/>
              <a:t>We would request to use the best available cloud muon beam at muE1.</a:t>
            </a:r>
          </a:p>
          <a:p>
            <a:r>
              <a:rPr lang="en-US" baseline="0" dirty="0" smtClean="0"/>
              <a:t>A conventional magnet with 1.5T field will be sufficient, which results in a orbit of 27cm radius and a modest electric field of 10kV/cm</a:t>
            </a:r>
          </a:p>
          <a:p>
            <a:r>
              <a:rPr lang="en-US" baseline="0" dirty="0" smtClean="0"/>
              <a:t>The larger the field the smaller the radius or the higher the required momentum.</a:t>
            </a:r>
          </a:p>
          <a:p>
            <a:endParaRPr lang="en-US" baseline="0" dirty="0" smtClean="0"/>
          </a:p>
          <a:p>
            <a:r>
              <a:rPr lang="en-US" baseline="0" dirty="0" smtClean="0"/>
              <a:t>We would select the muons one-by-one using an injection trigger which can be already tested at a very early stage.</a:t>
            </a:r>
          </a:p>
          <a:p>
            <a:r>
              <a:rPr lang="en-US" baseline="0" dirty="0" smtClean="0"/>
              <a:t>Which means </a:t>
            </a:r>
            <a:r>
              <a:rPr lang="en-US" baseline="0" dirty="0" err="1" smtClean="0"/>
              <a:t>obeserving</a:t>
            </a:r>
            <a:r>
              <a:rPr lang="en-US" baseline="0" dirty="0" smtClean="0"/>
              <a:t> one muon at a time, the moment it decays the injection is armed and the next muon can be selected. In such a setup we would expect a detection rate of 200kHz.</a:t>
            </a:r>
          </a:p>
          <a:p>
            <a:r>
              <a:rPr lang="en-US" baseline="0" dirty="0" smtClean="0"/>
              <a:t>A total runtime of some 10^7 per year results in a sensitivity of 5 times 10-23. Sufficient to cut into lepton universality violating prediction. But most importantly this would be the only measurement on a bare lepton and would permit to develop the necessary skills to measure other charged particle’s edm in much larger storage rings.</a:t>
            </a:r>
          </a:p>
        </p:txBody>
      </p:sp>
      <p:sp>
        <p:nvSpPr>
          <p:cNvPr id="4" name="Slide Number Placeholder 3"/>
          <p:cNvSpPr>
            <a:spLocks noGrp="1"/>
          </p:cNvSpPr>
          <p:nvPr>
            <p:ph type="sldNum" sz="quarter" idx="10"/>
          </p:nvPr>
        </p:nvSpPr>
        <p:spPr/>
        <p:txBody>
          <a:bodyPr/>
          <a:lstStyle/>
          <a:p>
            <a:fld id="{B4FCD6B3-904C-43F8-AD58-4C6051C90022}" type="slidenum">
              <a:rPr lang="en-US" smtClean="0"/>
              <a:pPr/>
              <a:t>28</a:t>
            </a:fld>
            <a:endParaRPr lang="en-US"/>
          </a:p>
        </p:txBody>
      </p:sp>
    </p:spTree>
    <p:extLst>
      <p:ext uri="{BB962C8B-B14F-4D97-AF65-F5344CB8AC3E}">
        <p14:creationId xmlns:p14="http://schemas.microsoft.com/office/powerpoint/2010/main" val="1379288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Many different task have to be tackled and solved. The main bundles is design an simulations, the detector, the magnetic and electric field, muon beam and injection design, and last but not least DAQ and experimental control. </a:t>
            </a:r>
          </a:p>
          <a:p>
            <a:endParaRPr lang="en-US" baseline="0" dirty="0" smtClean="0"/>
          </a:p>
          <a:p>
            <a:r>
              <a:rPr lang="en-US" baseline="0" dirty="0" smtClean="0"/>
              <a:t>Even with an </a:t>
            </a:r>
            <a:r>
              <a:rPr lang="en-US" baseline="0" dirty="0" err="1" smtClean="0"/>
              <a:t>eccelenca</a:t>
            </a:r>
            <a:r>
              <a:rPr lang="en-US" baseline="0" dirty="0" smtClean="0"/>
              <a:t> professorship this will not be possible being alone with two or so PhD students. </a:t>
            </a:r>
          </a:p>
          <a:p>
            <a:endParaRPr lang="en-US" baseline="0" dirty="0" smtClean="0"/>
          </a:p>
          <a:p>
            <a:r>
              <a:rPr lang="en-US" baseline="0" dirty="0" smtClean="0"/>
              <a:t>Hence, we will need to build a strong committing collaboration. I will try to involve colleagues I know from the </a:t>
            </a:r>
            <a:r>
              <a:rPr lang="en-US" baseline="0" dirty="0" err="1" smtClean="0"/>
              <a:t>nEDM</a:t>
            </a:r>
            <a:r>
              <a:rPr lang="en-US" baseline="0" dirty="0" smtClean="0"/>
              <a:t> collaboration. PSI and ETHZ would most probably participate, maybe we could find some synergies here at Basel for the detector, and involve other Swiss universities.</a:t>
            </a:r>
          </a:p>
          <a:p>
            <a:r>
              <a:rPr lang="en-US" baseline="0" dirty="0" smtClean="0"/>
              <a:t>I would also try to get involved in the existing storage ring collaboration and promote there the muon EDM.</a:t>
            </a:r>
          </a:p>
        </p:txBody>
      </p:sp>
      <p:sp>
        <p:nvSpPr>
          <p:cNvPr id="4" name="Slide Number Placeholder 3"/>
          <p:cNvSpPr>
            <a:spLocks noGrp="1"/>
          </p:cNvSpPr>
          <p:nvPr>
            <p:ph type="sldNum" sz="quarter" idx="10"/>
          </p:nvPr>
        </p:nvSpPr>
        <p:spPr/>
        <p:txBody>
          <a:bodyPr/>
          <a:lstStyle/>
          <a:p>
            <a:fld id="{B4FCD6B3-904C-43F8-AD58-4C6051C90022}" type="slidenum">
              <a:rPr lang="en-US" smtClean="0"/>
              <a:pPr/>
              <a:t>34</a:t>
            </a:fld>
            <a:endParaRPr lang="en-US"/>
          </a:p>
        </p:txBody>
      </p:sp>
    </p:spTree>
    <p:extLst>
      <p:ext uri="{BB962C8B-B14F-4D97-AF65-F5344CB8AC3E}">
        <p14:creationId xmlns:p14="http://schemas.microsoft.com/office/powerpoint/2010/main" val="4068944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Many different task have to be tackled and solved. The main bundles is design an simulations, the detector, the magnetic and electric field, muon beam and injection design, and last but not least DAQ and experimental control. </a:t>
            </a:r>
          </a:p>
          <a:p>
            <a:endParaRPr lang="en-US" baseline="0" dirty="0" smtClean="0"/>
          </a:p>
          <a:p>
            <a:r>
              <a:rPr lang="en-US" baseline="0" dirty="0" smtClean="0"/>
              <a:t>Even with an </a:t>
            </a:r>
            <a:r>
              <a:rPr lang="en-US" baseline="0" dirty="0" err="1" smtClean="0"/>
              <a:t>eccelenca</a:t>
            </a:r>
            <a:r>
              <a:rPr lang="en-US" baseline="0" dirty="0" smtClean="0"/>
              <a:t> professorship this will not be possible being alone with two or so PhD students. </a:t>
            </a:r>
          </a:p>
          <a:p>
            <a:endParaRPr lang="en-US" baseline="0" dirty="0" smtClean="0"/>
          </a:p>
          <a:p>
            <a:r>
              <a:rPr lang="en-US" baseline="0" dirty="0" smtClean="0"/>
              <a:t>Hence, we will need to build a strong committing collaboration. I will try to involve colleagues I know from the </a:t>
            </a:r>
            <a:r>
              <a:rPr lang="en-US" baseline="0" dirty="0" err="1" smtClean="0"/>
              <a:t>nEDM</a:t>
            </a:r>
            <a:r>
              <a:rPr lang="en-US" baseline="0" dirty="0" smtClean="0"/>
              <a:t> collaboration. PSI and ETHZ would most probably participate, maybe we could find some synergies here at Basel for the detector, and involve other Swiss universities.</a:t>
            </a:r>
          </a:p>
          <a:p>
            <a:r>
              <a:rPr lang="en-US" baseline="0" dirty="0" smtClean="0"/>
              <a:t>I would also try to get involved in the existing storage ring collaboration and promote there the muon EDM.</a:t>
            </a:r>
          </a:p>
        </p:txBody>
      </p:sp>
      <p:sp>
        <p:nvSpPr>
          <p:cNvPr id="4" name="Slide Number Placeholder 3"/>
          <p:cNvSpPr>
            <a:spLocks noGrp="1"/>
          </p:cNvSpPr>
          <p:nvPr>
            <p:ph type="sldNum" sz="quarter" idx="10"/>
          </p:nvPr>
        </p:nvSpPr>
        <p:spPr/>
        <p:txBody>
          <a:bodyPr/>
          <a:lstStyle/>
          <a:p>
            <a:fld id="{B4FCD6B3-904C-43F8-AD58-4C6051C90022}" type="slidenum">
              <a:rPr lang="en-US" smtClean="0"/>
              <a:pPr/>
              <a:t>41</a:t>
            </a:fld>
            <a:endParaRPr lang="en-US"/>
          </a:p>
        </p:txBody>
      </p:sp>
    </p:spTree>
    <p:extLst>
      <p:ext uri="{BB962C8B-B14F-4D97-AF65-F5344CB8AC3E}">
        <p14:creationId xmlns:p14="http://schemas.microsoft.com/office/powerpoint/2010/main" val="4068944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Another</a:t>
            </a:r>
            <a:r>
              <a:rPr lang="en-US" baseline="0" noProof="0" dirty="0" smtClean="0"/>
              <a:t> possibility for tuning a storage ring measurement is to use an all-electric circular storage ring with magic momentum.</a:t>
            </a:r>
          </a:p>
          <a:p>
            <a:r>
              <a:rPr lang="en-US" baseline="0" noProof="0" dirty="0" smtClean="0"/>
              <a:t>In this case the entire anomalous precession is zero, and one is only sensitive to the EDM term.</a:t>
            </a:r>
          </a:p>
          <a:p>
            <a:endParaRPr lang="en-US" baseline="0" noProof="0" dirty="0" smtClean="0"/>
          </a:p>
          <a:p>
            <a:r>
              <a:rPr lang="en-US" baseline="0" noProof="0" dirty="0" smtClean="0"/>
              <a:t>This would lend itself formidable for a search for a proton EDM as the only contribution would be the rotation of spin out of the orbital plane.</a:t>
            </a:r>
          </a:p>
          <a:p>
            <a:endParaRPr lang="en-US" baseline="0" noProof="0" dirty="0" smtClean="0"/>
          </a:p>
          <a:p>
            <a:r>
              <a:rPr lang="en-US" baseline="0" noProof="0" dirty="0" smtClean="0"/>
              <a:t>A collaboration in </a:t>
            </a:r>
            <a:r>
              <a:rPr lang="en-US" baseline="0" noProof="0" dirty="0" err="1" smtClean="0"/>
              <a:t>Jülich</a:t>
            </a:r>
            <a:r>
              <a:rPr lang="en-US" baseline="0" noProof="0" dirty="0" smtClean="0"/>
              <a:t> has already shown for the deuteron, that storage times above 1000s can be achieved. The final sensitivity of such a search would reach below 10-29 </a:t>
            </a:r>
            <a:r>
              <a:rPr lang="en-US" baseline="0" noProof="0" dirty="0" err="1" smtClean="0"/>
              <a:t>ecm</a:t>
            </a:r>
            <a:r>
              <a:rPr lang="en-US" baseline="0" noProof="0" dirty="0" smtClean="0"/>
              <a:t>, a value neutron people wouldn’t even dare to dream of. </a:t>
            </a:r>
          </a:p>
          <a:p>
            <a:endParaRPr lang="en-US" baseline="0" noProof="0" dirty="0" smtClean="0"/>
          </a:p>
        </p:txBody>
      </p:sp>
      <p:sp>
        <p:nvSpPr>
          <p:cNvPr id="4" name="Slide Number Placeholder 3"/>
          <p:cNvSpPr>
            <a:spLocks noGrp="1"/>
          </p:cNvSpPr>
          <p:nvPr>
            <p:ph type="sldNum" sz="quarter" idx="10"/>
          </p:nvPr>
        </p:nvSpPr>
        <p:spPr/>
        <p:txBody>
          <a:bodyPr/>
          <a:lstStyle/>
          <a:p>
            <a:fld id="{B4FCD6B3-904C-43F8-AD58-4C6051C90022}" type="slidenum">
              <a:rPr lang="en-US" smtClean="0"/>
              <a:pPr/>
              <a:t>42</a:t>
            </a:fld>
            <a:endParaRPr lang="en-US"/>
          </a:p>
        </p:txBody>
      </p:sp>
    </p:spTree>
    <p:extLst>
      <p:ext uri="{BB962C8B-B14F-4D97-AF65-F5344CB8AC3E}">
        <p14:creationId xmlns:p14="http://schemas.microsoft.com/office/powerpoint/2010/main" val="4140055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task was the technical coordination of this project starting nine years ago with the upgrade of the existing spectrometer. After commissioning we took two years of data resulting in the most sensitive set of data ever taken.</a:t>
            </a:r>
          </a:p>
          <a:p>
            <a:r>
              <a:rPr lang="en-US" baseline="0" dirty="0" smtClean="0"/>
              <a:t>Here on the left you see a log </a:t>
            </a:r>
            <a:r>
              <a:rPr lang="en-US" baseline="0" dirty="0" err="1" smtClean="0"/>
              <a:t>log</a:t>
            </a:r>
            <a:r>
              <a:rPr lang="en-US" baseline="0" dirty="0" smtClean="0"/>
              <a:t> plot of the evolution of the sensitivity.</a:t>
            </a:r>
          </a:p>
          <a:p>
            <a:r>
              <a:rPr lang="en-US" baseline="0" dirty="0" smtClean="0"/>
              <a:t>Each point is approximately one to two days of data. Characteristic for such kind of experiments is the </a:t>
            </a:r>
            <a:r>
              <a:rPr lang="en-US" baseline="0" dirty="0" err="1" smtClean="0"/>
              <a:t>sqrt</a:t>
            </a:r>
            <a:r>
              <a:rPr lang="en-US" baseline="0" dirty="0" smtClean="0"/>
              <a:t>(N) slope.</a:t>
            </a:r>
          </a:p>
          <a:p>
            <a:r>
              <a:rPr lang="en-US" baseline="0" dirty="0" smtClean="0"/>
              <a:t>The other parameters also relevant for the muon search which are of relevance are E, the electric field and T the observation time of the precession of about 180s, A describes the spin </a:t>
            </a:r>
            <a:r>
              <a:rPr lang="en-US" baseline="0" dirty="0" err="1" smtClean="0"/>
              <a:t>polarisation</a:t>
            </a:r>
            <a:r>
              <a:rPr lang="en-US" baseline="0" dirty="0" smtClean="0"/>
              <a:t> and is in between 0 and 1.</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B4FCD6B3-904C-43F8-AD58-4C6051C90022}" type="slidenum">
              <a:rPr lang="en-US" smtClean="0"/>
              <a:pPr/>
              <a:t>43</a:t>
            </a:fld>
            <a:endParaRPr lang="en-US"/>
          </a:p>
        </p:txBody>
      </p:sp>
    </p:spTree>
    <p:extLst>
      <p:ext uri="{BB962C8B-B14F-4D97-AF65-F5344CB8AC3E}">
        <p14:creationId xmlns:p14="http://schemas.microsoft.com/office/powerpoint/2010/main" val="2596431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until</a:t>
            </a:r>
            <a:r>
              <a:rPr lang="en-US" baseline="0" dirty="0" smtClean="0"/>
              <a:t> now that was the easy part. Now I would like to present you my plans for the next years.</a:t>
            </a:r>
          </a:p>
          <a:p>
            <a:endParaRPr lang="en-US" baseline="0" dirty="0" smtClean="0"/>
          </a:p>
          <a:p>
            <a:r>
              <a:rPr lang="en-US" baseline="0" dirty="0" smtClean="0"/>
              <a:t>The search for EDM of charged leptons and baryons. Well this is not that easy, as any charged particle exposed to an electric field will immediately leave the scene…..</a:t>
            </a:r>
            <a:br>
              <a:rPr lang="en-US" baseline="0" dirty="0" smtClean="0"/>
            </a:br>
            <a:r>
              <a:rPr lang="en-US" baseline="0" dirty="0" smtClean="0"/>
              <a:t>in approximately some </a:t>
            </a:r>
            <a:r>
              <a:rPr lang="en-US" baseline="0" dirty="0" err="1" smtClean="0"/>
              <a:t>nano</a:t>
            </a:r>
            <a:r>
              <a:rPr lang="en-US" baseline="0" dirty="0" smtClean="0"/>
              <a:t> seconds.</a:t>
            </a:r>
          </a:p>
          <a:p>
            <a:endParaRPr lang="en-US" baseline="0" dirty="0" smtClean="0"/>
          </a:p>
          <a:p>
            <a:r>
              <a:rPr lang="en-US" baseline="0" dirty="0" smtClean="0"/>
              <a:t>One could contemplate to observe such a charge particle inside a atoms, e.g. the </a:t>
            </a:r>
            <a:r>
              <a:rPr lang="en-US" baseline="0" dirty="0" err="1" smtClean="0"/>
              <a:t>hydrongen</a:t>
            </a:r>
            <a:r>
              <a:rPr lang="en-US" baseline="0" dirty="0" smtClean="0"/>
              <a:t> atom. But as soon as you apply an external electric field, the electron cloud will change </a:t>
            </a:r>
            <a:r>
              <a:rPr lang="en-US" baseline="0" dirty="0" err="1" smtClean="0"/>
              <a:t>it’s</a:t>
            </a:r>
            <a:r>
              <a:rPr lang="en-US" baseline="0" dirty="0" smtClean="0"/>
              <a:t> form to create an internal counteracting field to screen the proton from the externally applied field.</a:t>
            </a:r>
          </a:p>
          <a:p>
            <a:endParaRPr lang="en-US" baseline="0" dirty="0" smtClean="0"/>
          </a:p>
          <a:p>
            <a:r>
              <a:rPr lang="en-US" baseline="0" dirty="0" smtClean="0"/>
              <a:t>A possible solution to this problem is the observation of a relativistic particle in a magnetic field. Such a particle will see an electrical field in its rest frame, which can be orders of magnitude larger than a E-field applied in the laboratory frame.</a:t>
            </a:r>
          </a:p>
        </p:txBody>
      </p:sp>
      <p:sp>
        <p:nvSpPr>
          <p:cNvPr id="4" name="Slide Number Placeholder 3"/>
          <p:cNvSpPr>
            <a:spLocks noGrp="1"/>
          </p:cNvSpPr>
          <p:nvPr>
            <p:ph type="sldNum" sz="quarter" idx="10"/>
          </p:nvPr>
        </p:nvSpPr>
        <p:spPr/>
        <p:txBody>
          <a:bodyPr/>
          <a:lstStyle/>
          <a:p>
            <a:fld id="{B4FCD6B3-904C-43F8-AD58-4C6051C90022}" type="slidenum">
              <a:rPr lang="en-US" smtClean="0"/>
              <a:pPr/>
              <a:t>44</a:t>
            </a:fld>
            <a:endParaRPr lang="en-US"/>
          </a:p>
        </p:txBody>
      </p:sp>
    </p:spTree>
    <p:extLst>
      <p:ext uri="{BB962C8B-B14F-4D97-AF65-F5344CB8AC3E}">
        <p14:creationId xmlns:p14="http://schemas.microsoft.com/office/powerpoint/2010/main" val="3118559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picture</a:t>
            </a:r>
            <a:r>
              <a:rPr lang="en-US" baseline="0" dirty="0" smtClean="0"/>
              <a:t> illustrate what happens. </a:t>
            </a:r>
            <a:br>
              <a:rPr lang="en-US" baseline="0" dirty="0" smtClean="0"/>
            </a:br>
            <a:r>
              <a:rPr lang="en-US" baseline="0" dirty="0" smtClean="0"/>
              <a:t>The particle will move on a closed orbit in the strong magnetic field, while the spin in the presence of a electric dipole moment will start to </a:t>
            </a:r>
            <a:r>
              <a:rPr lang="en-US" baseline="0" dirty="0" err="1" smtClean="0"/>
              <a:t>precess</a:t>
            </a:r>
            <a:r>
              <a:rPr lang="en-US" baseline="0" dirty="0" smtClean="0"/>
              <a:t> about the relativistic motional E-field.</a:t>
            </a:r>
          </a:p>
          <a:p>
            <a:endParaRPr lang="en-US" dirty="0"/>
          </a:p>
        </p:txBody>
      </p:sp>
      <p:sp>
        <p:nvSpPr>
          <p:cNvPr id="4" name="Slide Number Placeholder 3"/>
          <p:cNvSpPr>
            <a:spLocks noGrp="1"/>
          </p:cNvSpPr>
          <p:nvPr>
            <p:ph type="sldNum" sz="quarter" idx="10"/>
          </p:nvPr>
        </p:nvSpPr>
        <p:spPr/>
        <p:txBody>
          <a:bodyPr/>
          <a:lstStyle/>
          <a:p>
            <a:fld id="{B4FCD6B3-904C-43F8-AD58-4C6051C90022}" type="slidenum">
              <a:rPr lang="en-US" smtClean="0"/>
              <a:pPr/>
              <a:t>45</a:t>
            </a:fld>
            <a:endParaRPr lang="en-US"/>
          </a:p>
        </p:txBody>
      </p:sp>
    </p:spTree>
    <p:extLst>
      <p:ext uri="{BB962C8B-B14F-4D97-AF65-F5344CB8AC3E}">
        <p14:creationId xmlns:p14="http://schemas.microsoft.com/office/powerpoint/2010/main" val="4137389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you may ask: What</a:t>
            </a:r>
            <a:r>
              <a:rPr lang="en-US" baseline="0" dirty="0" smtClean="0"/>
              <a:t> is an electric dipole moment and why should we spent searching for it for 60 years?</a:t>
            </a:r>
          </a:p>
          <a:p>
            <a:endParaRPr lang="en-US" baseline="0" dirty="0" smtClean="0"/>
          </a:p>
          <a:p>
            <a:r>
              <a:rPr lang="en-US" baseline="0" dirty="0" smtClean="0"/>
              <a:t>Symmetries and the breaking of symmetries are an important concept of all modern physics theories. </a:t>
            </a:r>
          </a:p>
          <a:p>
            <a:r>
              <a:rPr lang="en-US" baseline="0" dirty="0" smtClean="0"/>
              <a:t>To illustrate this I have noted here the non-relativistic </a:t>
            </a:r>
            <a:r>
              <a:rPr lang="en-US" baseline="0" dirty="0" err="1" smtClean="0"/>
              <a:t>hamiltonian</a:t>
            </a:r>
            <a:r>
              <a:rPr lang="en-US" baseline="0" dirty="0" smtClean="0"/>
              <a:t> of a particle with a magnetic and electric dipole moment.</a:t>
            </a:r>
            <a:endParaRPr lang="en-US" dirty="0" smtClean="0"/>
          </a:p>
        </p:txBody>
      </p:sp>
      <p:sp>
        <p:nvSpPr>
          <p:cNvPr id="4" name="Slide Number Placeholder 3"/>
          <p:cNvSpPr>
            <a:spLocks noGrp="1"/>
          </p:cNvSpPr>
          <p:nvPr>
            <p:ph type="sldNum" sz="quarter" idx="10"/>
          </p:nvPr>
        </p:nvSpPr>
        <p:spPr/>
        <p:txBody>
          <a:bodyPr/>
          <a:lstStyle/>
          <a:p>
            <a:fld id="{B4FCD6B3-904C-43F8-AD58-4C6051C90022}" type="slidenum">
              <a:rPr lang="en-US" smtClean="0"/>
              <a:pPr/>
              <a:t>4</a:t>
            </a:fld>
            <a:endParaRPr lang="en-US"/>
          </a:p>
        </p:txBody>
      </p:sp>
    </p:spTree>
    <p:extLst>
      <p:ext uri="{BB962C8B-B14F-4D97-AF65-F5344CB8AC3E}">
        <p14:creationId xmlns:p14="http://schemas.microsoft.com/office/powerpoint/2010/main" val="2041565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if we add all possible field we can write down for the spin precession of such</a:t>
            </a:r>
            <a:r>
              <a:rPr lang="en-US" baseline="0" dirty="0" smtClean="0"/>
              <a:t> a particle exposed to magnetic and electric field on a closed orbit the following equation.</a:t>
            </a:r>
          </a:p>
          <a:p>
            <a:r>
              <a:rPr lang="en-US" baseline="0" dirty="0" smtClean="0"/>
              <a:t>The first term is the often called the anomalous precession term, which is essentially the signal measured by the g-2 experiments. It consists of the direct coupling of the anomalous magnetic moment to the B-field and the coupling to the relativistic B field from the presence of E-Fields in the laboratory.</a:t>
            </a:r>
          </a:p>
          <a:p>
            <a:endParaRPr lang="en-US" baseline="0" dirty="0" smtClean="0"/>
          </a:p>
          <a:p>
            <a:r>
              <a:rPr lang="en-US" baseline="0" dirty="0" smtClean="0"/>
              <a:t>The second term is the nutation of the spin due to the presence of an electric </a:t>
            </a:r>
            <a:r>
              <a:rPr lang="en-US" baseline="0" dirty="0" err="1" smtClean="0"/>
              <a:t>dipolemoment</a:t>
            </a:r>
            <a:r>
              <a:rPr lang="en-US" baseline="0" dirty="0" smtClean="0"/>
              <a:t> </a:t>
            </a:r>
          </a:p>
        </p:txBody>
      </p:sp>
      <p:sp>
        <p:nvSpPr>
          <p:cNvPr id="4" name="Slide Number Placeholder 3"/>
          <p:cNvSpPr>
            <a:spLocks noGrp="1"/>
          </p:cNvSpPr>
          <p:nvPr>
            <p:ph type="sldNum" sz="quarter" idx="10"/>
          </p:nvPr>
        </p:nvSpPr>
        <p:spPr/>
        <p:txBody>
          <a:bodyPr/>
          <a:lstStyle/>
          <a:p>
            <a:fld id="{B4FCD6B3-904C-43F8-AD58-4C6051C90022}" type="slidenum">
              <a:rPr lang="en-US" smtClean="0"/>
              <a:pPr/>
              <a:t>46</a:t>
            </a:fld>
            <a:endParaRPr lang="en-US"/>
          </a:p>
        </p:txBody>
      </p:sp>
    </p:spTree>
    <p:extLst>
      <p:ext uri="{BB962C8B-B14F-4D97-AF65-F5344CB8AC3E}">
        <p14:creationId xmlns:p14="http://schemas.microsoft.com/office/powerpoint/2010/main" val="795526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task was the technical coordination of this project starting nine years ago with the upgrade of the existing spectrometer. After commissioning we took two years of data resulting in the most sensitive set of data ever taken.</a:t>
            </a:r>
          </a:p>
          <a:p>
            <a:r>
              <a:rPr lang="en-US" baseline="0" dirty="0" smtClean="0"/>
              <a:t>Here on the left you see a logarithmic plot of previous experiments dating back to the 1950 already. </a:t>
            </a:r>
          </a:p>
          <a:p>
            <a:r>
              <a:rPr lang="en-US" baseline="0" dirty="0" smtClean="0"/>
              <a:t>We plan to publish a new result this year.</a:t>
            </a:r>
          </a:p>
          <a:p>
            <a:r>
              <a:rPr lang="en-US" baseline="0" dirty="0" smtClean="0"/>
              <a:t>The sensitivity is linear in the electric field, the time the particle is exposed to the field the degree of polarization of the spin state  and </a:t>
            </a:r>
            <a:r>
              <a:rPr lang="en-US" baseline="0" dirty="0" err="1" smtClean="0"/>
              <a:t>sqrt</a:t>
            </a:r>
            <a:r>
              <a:rPr lang="en-US" baseline="0" dirty="0" smtClean="0"/>
              <a:t> of counts.</a:t>
            </a:r>
            <a:endParaRPr lang="en-US" dirty="0"/>
          </a:p>
        </p:txBody>
      </p:sp>
      <p:sp>
        <p:nvSpPr>
          <p:cNvPr id="4" name="Slide Number Placeholder 3"/>
          <p:cNvSpPr>
            <a:spLocks noGrp="1"/>
          </p:cNvSpPr>
          <p:nvPr>
            <p:ph type="sldNum" sz="quarter" idx="10"/>
          </p:nvPr>
        </p:nvSpPr>
        <p:spPr/>
        <p:txBody>
          <a:bodyPr/>
          <a:lstStyle/>
          <a:p>
            <a:fld id="{B4FCD6B3-904C-43F8-AD58-4C6051C90022}" type="slidenum">
              <a:rPr lang="en-US" smtClean="0"/>
              <a:pPr/>
              <a:t>47</a:t>
            </a:fld>
            <a:endParaRPr lang="en-US"/>
          </a:p>
        </p:txBody>
      </p:sp>
    </p:spTree>
    <p:extLst>
      <p:ext uri="{BB962C8B-B14F-4D97-AF65-F5344CB8AC3E}">
        <p14:creationId xmlns:p14="http://schemas.microsoft.com/office/powerpoint/2010/main" val="2596431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another still</a:t>
            </a:r>
            <a:r>
              <a:rPr lang="en-US" baseline="0" dirty="0" smtClean="0"/>
              <a:t> undiscovered source of CP-violation in the standard model of particle physics. The vacuum </a:t>
            </a:r>
            <a:r>
              <a:rPr lang="en-US" baseline="0" dirty="0" err="1" smtClean="0"/>
              <a:t>polarisation</a:t>
            </a:r>
            <a:r>
              <a:rPr lang="en-US" baseline="0" dirty="0" smtClean="0"/>
              <a:t> term in the QCD </a:t>
            </a:r>
            <a:r>
              <a:rPr lang="en-US" baseline="0" dirty="0" err="1" smtClean="0"/>
              <a:t>lagrangian</a:t>
            </a:r>
            <a:r>
              <a:rPr lang="en-US" baseline="0" dirty="0" smtClean="0"/>
              <a:t>.</a:t>
            </a:r>
          </a:p>
          <a:p>
            <a:r>
              <a:rPr lang="en-US" baseline="0" dirty="0" smtClean="0"/>
              <a:t>It is </a:t>
            </a:r>
            <a:r>
              <a:rPr lang="en-US" baseline="0" dirty="0" err="1" smtClean="0"/>
              <a:t>goverened</a:t>
            </a:r>
            <a:r>
              <a:rPr lang="en-US" baseline="0" dirty="0" smtClean="0"/>
              <a:t> by a phase Theta, which could be of order one.</a:t>
            </a:r>
          </a:p>
          <a:p>
            <a:r>
              <a:rPr lang="en-US" baseline="0" dirty="0" smtClean="0"/>
              <a:t>Combining lattice calculations with the latest upper limit of the </a:t>
            </a:r>
            <a:r>
              <a:rPr lang="en-US" baseline="0" dirty="0" err="1" smtClean="0"/>
              <a:t>nEDM</a:t>
            </a:r>
            <a:r>
              <a:rPr lang="en-US" baseline="0" dirty="0" smtClean="0"/>
              <a:t> result in a tiny value of Theta. This triggered a lot of research by itself, but for us the real question would be : If we find a neutron EDM, is it the result of the QCD term or something completely different.</a:t>
            </a:r>
          </a:p>
          <a:p>
            <a:r>
              <a:rPr lang="en-US" baseline="0" dirty="0" smtClean="0"/>
              <a:t>Hence we should also search for a lepton EDM and other hadrons EDMs.</a:t>
            </a:r>
          </a:p>
          <a:p>
            <a:endParaRPr lang="en-US" dirty="0"/>
          </a:p>
        </p:txBody>
      </p:sp>
      <p:sp>
        <p:nvSpPr>
          <p:cNvPr id="4" name="Slide Number Placeholder 3"/>
          <p:cNvSpPr>
            <a:spLocks noGrp="1"/>
          </p:cNvSpPr>
          <p:nvPr>
            <p:ph type="sldNum" sz="quarter" idx="10"/>
          </p:nvPr>
        </p:nvSpPr>
        <p:spPr/>
        <p:txBody>
          <a:bodyPr/>
          <a:lstStyle/>
          <a:p>
            <a:fld id="{B4FCD6B3-904C-43F8-AD58-4C6051C90022}" type="slidenum">
              <a:rPr lang="en-US" smtClean="0"/>
              <a:pPr/>
              <a:t>48</a:t>
            </a:fld>
            <a:endParaRPr lang="en-US"/>
          </a:p>
        </p:txBody>
      </p:sp>
    </p:spTree>
    <p:extLst>
      <p:ext uri="{BB962C8B-B14F-4D97-AF65-F5344CB8AC3E}">
        <p14:creationId xmlns:p14="http://schemas.microsoft.com/office/powerpoint/2010/main" val="1581210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current best</a:t>
            </a:r>
            <a:r>
              <a:rPr lang="en-US" baseline="0" dirty="0" smtClean="0"/>
              <a:t> limits are for a diamagnetic mercury just below 10-29 </a:t>
            </a:r>
            <a:r>
              <a:rPr lang="en-US" baseline="0" dirty="0" err="1" smtClean="0"/>
              <a:t>ecm</a:t>
            </a:r>
            <a:r>
              <a:rPr lang="en-US" baseline="0" dirty="0" smtClean="0"/>
              <a:t> for the electron in a </a:t>
            </a:r>
            <a:r>
              <a:rPr lang="en-US" baseline="0" dirty="0" err="1" smtClean="0"/>
              <a:t>ThO</a:t>
            </a:r>
            <a:r>
              <a:rPr lang="en-US" baseline="0" dirty="0" smtClean="0"/>
              <a:t> molecule just below 10-28 and on the bare neutron 3×10-26 </a:t>
            </a:r>
            <a:r>
              <a:rPr lang="en-US" baseline="0" dirty="0" err="1" smtClean="0"/>
              <a:t>ecm</a:t>
            </a:r>
            <a:r>
              <a:rPr lang="en-US" baseline="0" dirty="0" smtClean="0"/>
              <a:t>.</a:t>
            </a:r>
          </a:p>
          <a:p>
            <a:r>
              <a:rPr lang="en-US" baseline="0" dirty="0" smtClean="0"/>
              <a:t>Historically all these limits follow a nice exponential curve. </a:t>
            </a:r>
          </a:p>
          <a:p>
            <a:endParaRPr lang="en-US" baseline="0" dirty="0" smtClean="0"/>
          </a:p>
          <a:p>
            <a:r>
              <a:rPr lang="en-US" baseline="0" dirty="0" smtClean="0"/>
              <a:t>Still what I would really like you to take away from this slide is the huge distance to EDMs generated from the small CP violating phase of the CKM matric.</a:t>
            </a:r>
          </a:p>
          <a:p>
            <a:r>
              <a:rPr lang="en-US" baseline="0" dirty="0" smtClean="0"/>
              <a:t>So, whatever any one detects, this will be new physics. And until we detect something the new limits are valuable inputs for theoreticians.</a:t>
            </a:r>
            <a:endParaRPr lang="en-US" dirty="0"/>
          </a:p>
        </p:txBody>
      </p:sp>
      <p:sp>
        <p:nvSpPr>
          <p:cNvPr id="4" name="Slide Number Placeholder 3"/>
          <p:cNvSpPr>
            <a:spLocks noGrp="1"/>
          </p:cNvSpPr>
          <p:nvPr>
            <p:ph type="sldNum" sz="quarter" idx="10"/>
          </p:nvPr>
        </p:nvSpPr>
        <p:spPr/>
        <p:txBody>
          <a:bodyPr/>
          <a:lstStyle/>
          <a:p>
            <a:fld id="{B4FCD6B3-904C-43F8-AD58-4C6051C90022}" type="slidenum">
              <a:rPr lang="en-US" smtClean="0"/>
              <a:pPr/>
              <a:t>6</a:t>
            </a:fld>
            <a:endParaRPr lang="en-US"/>
          </a:p>
        </p:txBody>
      </p:sp>
    </p:spTree>
    <p:extLst>
      <p:ext uri="{BB962C8B-B14F-4D97-AF65-F5344CB8AC3E}">
        <p14:creationId xmlns:p14="http://schemas.microsoft.com/office/powerpoint/2010/main" val="552731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complementarity </a:t>
            </a:r>
            <a:r>
              <a:rPr lang="en-US" baseline="0" dirty="0" smtClean="0"/>
              <a:t>will be essential once we stop searching for EDM and actually start finding them.</a:t>
            </a:r>
          </a:p>
          <a:p>
            <a:r>
              <a:rPr lang="en-US" baseline="0" dirty="0" smtClean="0"/>
              <a:t>This Metro map of EDM searches tries to visualize this complementarity. On the far right we see depicted underlying fundamental high energy theory of everything, which should  explain the necessary CP violation for baryon asymmetry.</a:t>
            </a:r>
          </a:p>
          <a:p>
            <a:r>
              <a:rPr lang="en-US" baseline="0" dirty="0" smtClean="0"/>
              <a:t>However, already at lower energies you could have CP violating mediated down in effective CP violating terms at low energy.</a:t>
            </a:r>
          </a:p>
          <a:p>
            <a:endParaRPr lang="en-US" baseline="0" dirty="0" smtClean="0"/>
          </a:p>
          <a:p>
            <a:r>
              <a:rPr lang="en-US" baseline="0" dirty="0" smtClean="0"/>
              <a:t>On the far left you see the actual EDM we are searching and eventually will be measuring. So if you measure the EDM of a bare baryon you only have to make sure to correctly estimate the contributions from the QCD term and quark EDMs,</a:t>
            </a:r>
          </a:p>
          <a:p>
            <a:r>
              <a:rPr lang="en-US" baseline="0" dirty="0" smtClean="0"/>
              <a:t>While the further you walk down the list the more you have an interplay of different contributions to your EDM which could all include some sort of CP- violating effect.</a:t>
            </a:r>
          </a:p>
          <a:p>
            <a:r>
              <a:rPr lang="en-US" baseline="0" dirty="0" smtClean="0"/>
              <a:t>So in polar molecules one will have to understand all the effects of atomic theory, nuclear theory, may be QCD or not…</a:t>
            </a:r>
          </a:p>
          <a:p>
            <a:r>
              <a:rPr lang="en-US" baseline="0" dirty="0" smtClean="0"/>
              <a:t>At the far bottom you have the very simple and pure lepton, essential bare only possible as muon EDM which only relates to </a:t>
            </a:r>
            <a:r>
              <a:rPr lang="en-US" baseline="0" dirty="0" err="1" smtClean="0"/>
              <a:t>leptonic</a:t>
            </a:r>
            <a:r>
              <a:rPr lang="en-US" baseline="0" dirty="0" smtClean="0"/>
              <a:t> EDM theories – hence a very pure probe.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FCD6B3-904C-43F8-AD58-4C6051C90022}" type="slidenum">
              <a:rPr lang="en-US" smtClean="0"/>
              <a:pPr/>
              <a:t>7</a:t>
            </a:fld>
            <a:endParaRPr lang="en-US" dirty="0"/>
          </a:p>
        </p:txBody>
      </p:sp>
    </p:spTree>
    <p:extLst>
      <p:ext uri="{BB962C8B-B14F-4D97-AF65-F5344CB8AC3E}">
        <p14:creationId xmlns:p14="http://schemas.microsoft.com/office/powerpoint/2010/main" val="949834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114800"/>
            <a:ext cx="6096000" cy="4713316"/>
          </a:xfrm>
        </p:spPr>
        <p:txBody>
          <a:bodyPr/>
          <a:lstStyle/>
          <a:p>
            <a:r>
              <a:rPr lang="en-US" dirty="0" smtClean="0"/>
              <a:t>The muon</a:t>
            </a:r>
            <a:r>
              <a:rPr lang="en-US" baseline="0" dirty="0" smtClean="0"/>
              <a:t>, being a lepton is much less sensitive to QCD terms.</a:t>
            </a:r>
            <a:endParaRPr lang="en-US" dirty="0" smtClean="0"/>
          </a:p>
          <a:p>
            <a:r>
              <a:rPr lang="en-US" dirty="0" smtClean="0"/>
              <a:t>In the standard</a:t>
            </a:r>
            <a:r>
              <a:rPr lang="en-US" baseline="0" dirty="0" smtClean="0"/>
              <a:t> model the muon edm to electron edm scale as their mass ratios. Hence, without any violation of lepton universality violation we would assume that the muon EDM is smaller than some 10-27 </a:t>
            </a:r>
            <a:r>
              <a:rPr lang="en-US" baseline="0" dirty="0" err="1" smtClean="0"/>
              <a:t>ecm</a:t>
            </a:r>
            <a:r>
              <a:rPr lang="en-US" baseline="0" dirty="0" smtClean="0"/>
              <a:t>.</a:t>
            </a:r>
          </a:p>
          <a:p>
            <a:r>
              <a:rPr lang="en-US" baseline="0" dirty="0" smtClean="0"/>
              <a:t>However, there are several experimental hints, that lepton universality is violated. For example at LHC, we observe that B-mesons preferentially decay in electrons even after taking account for all possible phase space factors. </a:t>
            </a:r>
          </a:p>
          <a:p>
            <a:endParaRPr lang="en-US" baseline="0" dirty="0" smtClean="0"/>
          </a:p>
          <a:p>
            <a:r>
              <a:rPr lang="en-US" baseline="0" dirty="0" smtClean="0"/>
              <a:t>Here on the right I have depicted a graph illustrating this discrepancy: on the axis we have two effective field theory </a:t>
            </a:r>
            <a:r>
              <a:rPr lang="en-US" baseline="0" dirty="0" err="1" smtClean="0"/>
              <a:t>wilson</a:t>
            </a:r>
            <a:r>
              <a:rPr lang="en-US" baseline="0" dirty="0" smtClean="0"/>
              <a:t> parameters which could explain such a violation. Combining the data from ATLAS, </a:t>
            </a:r>
            <a:r>
              <a:rPr lang="en-US" baseline="0" dirty="0" err="1" smtClean="0"/>
              <a:t>LHCb</a:t>
            </a:r>
            <a:r>
              <a:rPr lang="en-US" baseline="0" dirty="0" smtClean="0"/>
              <a:t>, CMS this results in a 4.4 sigma discrepancy to the SM expectation which would be the center of the graph. For the combined analysis we also see the three sigma region indicated while for the individual results only 1 sigma is plotted.</a:t>
            </a:r>
          </a:p>
          <a:p>
            <a:endParaRPr lang="en-US" baseline="0" dirty="0" smtClean="0"/>
          </a:p>
          <a:p>
            <a:r>
              <a:rPr lang="en-US" baseline="0" dirty="0" smtClean="0"/>
              <a:t>That’s one indication, the other is the 3 point something discrepancy between the measured g-2 magnetic moment of the muon and the SM prediction.</a:t>
            </a:r>
          </a:p>
          <a:p>
            <a:endParaRPr lang="en-US" baseline="0" dirty="0" smtClean="0"/>
          </a:p>
          <a:p>
            <a:r>
              <a:rPr lang="en-US" baseline="0" dirty="0" smtClean="0"/>
              <a:t>Further, several models actually predict a departure from simple linear scaling to quadratic or even cubic while others models even predict EDM values as large as 10-22 </a:t>
            </a:r>
            <a:r>
              <a:rPr lang="en-US" baseline="0" dirty="0" err="1" smtClean="0"/>
              <a:t>ecm</a:t>
            </a:r>
            <a:r>
              <a:rPr lang="en-US" baseline="0" dirty="0" smtClean="0"/>
              <a:t>.</a:t>
            </a:r>
          </a:p>
          <a:p>
            <a:endParaRPr lang="en-US" baseline="0" dirty="0" smtClean="0"/>
          </a:p>
          <a:p>
            <a:r>
              <a:rPr lang="en-US" baseline="0" dirty="0" smtClean="0"/>
              <a:t>Independent of these theoretical aspects, I find it as experimentalist very attractive to measure the EDM of a bare lepton – a unique opportunity to complement the incredible sensitive electron EDM searches in polar molecules.</a:t>
            </a:r>
            <a:endParaRPr lang="en-US" dirty="0"/>
          </a:p>
        </p:txBody>
      </p:sp>
      <p:sp>
        <p:nvSpPr>
          <p:cNvPr id="4" name="Slide Number Placeholder 3"/>
          <p:cNvSpPr>
            <a:spLocks noGrp="1"/>
          </p:cNvSpPr>
          <p:nvPr>
            <p:ph type="sldNum" sz="quarter" idx="10"/>
          </p:nvPr>
        </p:nvSpPr>
        <p:spPr/>
        <p:txBody>
          <a:bodyPr/>
          <a:lstStyle/>
          <a:p>
            <a:fld id="{B4FCD6B3-904C-43F8-AD58-4C6051C90022}" type="slidenum">
              <a:rPr lang="en-US" smtClean="0"/>
              <a:pPr/>
              <a:t>8</a:t>
            </a:fld>
            <a:endParaRPr lang="en-US"/>
          </a:p>
        </p:txBody>
      </p:sp>
    </p:spTree>
    <p:extLst>
      <p:ext uri="{BB962C8B-B14F-4D97-AF65-F5344CB8AC3E}">
        <p14:creationId xmlns:p14="http://schemas.microsoft.com/office/powerpoint/2010/main" val="3417839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picture</a:t>
            </a:r>
            <a:r>
              <a:rPr lang="en-US" baseline="0" dirty="0" smtClean="0"/>
              <a:t> illustrate what happens. </a:t>
            </a:r>
            <a:br>
              <a:rPr lang="en-US" baseline="0" dirty="0" smtClean="0"/>
            </a:br>
            <a:r>
              <a:rPr lang="en-US" baseline="0" dirty="0" smtClean="0"/>
              <a:t>The particle will move on a closed orbit in the strong magnetic field, while the spin in the presence of a electric dipole moment will start to </a:t>
            </a:r>
            <a:r>
              <a:rPr lang="en-US" baseline="0" dirty="0" err="1" smtClean="0"/>
              <a:t>precess</a:t>
            </a:r>
            <a:r>
              <a:rPr lang="en-US" baseline="0" dirty="0" smtClean="0"/>
              <a:t> about the relativistic motional E-field.</a:t>
            </a:r>
          </a:p>
          <a:p>
            <a:endParaRPr lang="en-US" dirty="0"/>
          </a:p>
        </p:txBody>
      </p:sp>
      <p:sp>
        <p:nvSpPr>
          <p:cNvPr id="4" name="Slide Number Placeholder 3"/>
          <p:cNvSpPr>
            <a:spLocks noGrp="1"/>
          </p:cNvSpPr>
          <p:nvPr>
            <p:ph type="sldNum" sz="quarter" idx="10"/>
          </p:nvPr>
        </p:nvSpPr>
        <p:spPr/>
        <p:txBody>
          <a:bodyPr/>
          <a:lstStyle/>
          <a:p>
            <a:fld id="{B4FCD6B3-904C-43F8-AD58-4C6051C90022}" type="slidenum">
              <a:rPr lang="en-US" smtClean="0"/>
              <a:pPr/>
              <a:t>12</a:t>
            </a:fld>
            <a:endParaRPr lang="en-US"/>
          </a:p>
        </p:txBody>
      </p:sp>
    </p:spTree>
    <p:extLst>
      <p:ext uri="{BB962C8B-B14F-4D97-AF65-F5344CB8AC3E}">
        <p14:creationId xmlns:p14="http://schemas.microsoft.com/office/powerpoint/2010/main" val="4137389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if we add all possible field we can write down for the spin precession of such</a:t>
            </a:r>
            <a:r>
              <a:rPr lang="en-US" baseline="0" dirty="0" smtClean="0"/>
              <a:t> a particle exposed to magnetic and electric field on a closed orbit the following equation.</a:t>
            </a:r>
          </a:p>
          <a:p>
            <a:r>
              <a:rPr lang="en-US" baseline="0" dirty="0" smtClean="0"/>
              <a:t>The first term is the often called the anomalous precession term, which is essentially the signal measured by the g-2 experiments. It consists of the direct coupling of the anomalous magnetic moment to the B-field and the coupling to the relativistic B field from the presence of E-Fields in the laboratory.</a:t>
            </a:r>
          </a:p>
          <a:p>
            <a:endParaRPr lang="en-US" baseline="0" dirty="0" smtClean="0"/>
          </a:p>
          <a:p>
            <a:r>
              <a:rPr lang="en-US" baseline="0" dirty="0" smtClean="0"/>
              <a:t>The second term is the nutation of the spin due to the presence of an electric </a:t>
            </a:r>
            <a:r>
              <a:rPr lang="en-US" baseline="0" dirty="0" err="1" smtClean="0"/>
              <a:t>dipolemoment</a:t>
            </a:r>
            <a:r>
              <a:rPr lang="en-US" baseline="0" dirty="0" smtClean="0"/>
              <a:t> </a:t>
            </a:r>
          </a:p>
        </p:txBody>
      </p:sp>
      <p:sp>
        <p:nvSpPr>
          <p:cNvPr id="4" name="Slide Number Placeholder 3"/>
          <p:cNvSpPr>
            <a:spLocks noGrp="1"/>
          </p:cNvSpPr>
          <p:nvPr>
            <p:ph type="sldNum" sz="quarter" idx="10"/>
          </p:nvPr>
        </p:nvSpPr>
        <p:spPr/>
        <p:txBody>
          <a:bodyPr/>
          <a:lstStyle/>
          <a:p>
            <a:fld id="{B4FCD6B3-904C-43F8-AD58-4C6051C90022}" type="slidenum">
              <a:rPr lang="en-US" smtClean="0"/>
              <a:pPr/>
              <a:t>13</a:t>
            </a:fld>
            <a:endParaRPr lang="en-US"/>
          </a:p>
        </p:txBody>
      </p:sp>
    </p:spTree>
    <p:extLst>
      <p:ext uri="{BB962C8B-B14F-4D97-AF65-F5344CB8AC3E}">
        <p14:creationId xmlns:p14="http://schemas.microsoft.com/office/powerpoint/2010/main" val="795526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case of the g-2</a:t>
            </a:r>
            <a:r>
              <a:rPr lang="en-US" baseline="0" dirty="0" smtClean="0"/>
              <a:t> experiment one has chosen a specific momentum for the muons of 3.1 GeV such that the relativistic E term drops out.</a:t>
            </a:r>
          </a:p>
          <a:p>
            <a:r>
              <a:rPr lang="en-US" baseline="0" dirty="0" smtClean="0"/>
              <a:t>This has the advantage, that electric fields can be used for focusing and steering the muons in the storage ring.</a:t>
            </a:r>
          </a:p>
          <a:p>
            <a:r>
              <a:rPr lang="en-US" baseline="0" dirty="0" smtClean="0"/>
              <a:t>Assuming that the EDM is very small also the second part drops out and the only observable is the oscillation of the spin in the orbital plane. </a:t>
            </a:r>
          </a:p>
          <a:p>
            <a:endParaRPr lang="en-US" baseline="0" dirty="0" smtClean="0"/>
          </a:p>
          <a:p>
            <a:r>
              <a:rPr lang="en-US" baseline="0" dirty="0" smtClean="0"/>
              <a:t>The current best limit for an EDM of the muon was also derived in this </a:t>
            </a:r>
            <a:r>
              <a:rPr lang="en-US" baseline="0" dirty="0" err="1" smtClean="0"/>
              <a:t>measurment</a:t>
            </a:r>
            <a:r>
              <a:rPr lang="en-US" baseline="0" dirty="0" smtClean="0"/>
              <a:t>. The searched for signal is a vertical nutation of the spin in addition. </a:t>
            </a:r>
          </a:p>
        </p:txBody>
      </p:sp>
      <p:sp>
        <p:nvSpPr>
          <p:cNvPr id="4" name="Slide Number Placeholder 3"/>
          <p:cNvSpPr>
            <a:spLocks noGrp="1"/>
          </p:cNvSpPr>
          <p:nvPr>
            <p:ph type="sldNum" sz="quarter" idx="10"/>
          </p:nvPr>
        </p:nvSpPr>
        <p:spPr/>
        <p:txBody>
          <a:bodyPr/>
          <a:lstStyle/>
          <a:p>
            <a:fld id="{B4FCD6B3-904C-43F8-AD58-4C6051C90022}" type="slidenum">
              <a:rPr lang="en-US" smtClean="0"/>
              <a:pPr/>
              <a:t>14</a:t>
            </a:fld>
            <a:endParaRPr lang="en-US"/>
          </a:p>
        </p:txBody>
      </p:sp>
    </p:spTree>
    <p:extLst>
      <p:ext uri="{BB962C8B-B14F-4D97-AF65-F5344CB8AC3E}">
        <p14:creationId xmlns:p14="http://schemas.microsoft.com/office/powerpoint/2010/main" val="688601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coming to the</a:t>
            </a:r>
            <a:r>
              <a:rPr lang="en-US" baseline="0" dirty="0" smtClean="0"/>
              <a:t> result from </a:t>
            </a:r>
            <a:r>
              <a:rPr lang="en-US" baseline="0" smtClean="0"/>
              <a:t>this measurement </a:t>
            </a:r>
            <a:r>
              <a:rPr lang="en-US" baseline="0" dirty="0" smtClean="0"/>
              <a:t>of the g-2 and the search for a muon EDM, I would like to explain how kind nature was for polarizing and analyzing muons.</a:t>
            </a:r>
          </a:p>
          <a:p>
            <a:endParaRPr lang="en-US" baseline="0" dirty="0" smtClean="0"/>
          </a:p>
          <a:p>
            <a:r>
              <a:rPr lang="en-US" baseline="0" dirty="0" smtClean="0"/>
              <a:t>The polarization is a direct consequence of the V-A structure of the weak interaction. Hence, when a pion decays the spin is aligned with the momentum of the muon in the rest frame of the decay.</a:t>
            </a:r>
          </a:p>
          <a:p>
            <a:r>
              <a:rPr lang="en-US" baseline="0" dirty="0" smtClean="0"/>
              <a:t>Similar we also profit for the analysis of the muon spin. In this case again the positron or electron is ejected in the same direction as the spin. These properties were then used to measure the oscillation frequency of the muons inside the storage ring.</a:t>
            </a:r>
          </a:p>
          <a:p>
            <a:r>
              <a:rPr lang="en-US" baseline="0" dirty="0" smtClean="0"/>
              <a:t>On the inner side tracking detector for positron were setup to detect the positron preferentially ejected in the direction of the muon spin. While the muons were circulating around the closed orbit the spin rotates in the rest frame of the muon. Whenever the spin point into the direction of the detectors you detected a higher count rate.</a:t>
            </a:r>
          </a:p>
          <a:p>
            <a:endParaRPr lang="en-US" baseline="0" dirty="0" smtClean="0"/>
          </a:p>
          <a:p>
            <a:r>
              <a:rPr lang="en-US" baseline="0" dirty="0" smtClean="0"/>
              <a:t>To detect an EDM the positron detectors need a vertical resolution.</a:t>
            </a:r>
          </a:p>
          <a:p>
            <a:endParaRPr lang="en-US" dirty="0"/>
          </a:p>
        </p:txBody>
      </p:sp>
      <p:sp>
        <p:nvSpPr>
          <p:cNvPr id="4" name="Slide Number Placeholder 3"/>
          <p:cNvSpPr>
            <a:spLocks noGrp="1"/>
          </p:cNvSpPr>
          <p:nvPr>
            <p:ph type="sldNum" sz="quarter" idx="10"/>
          </p:nvPr>
        </p:nvSpPr>
        <p:spPr/>
        <p:txBody>
          <a:bodyPr/>
          <a:lstStyle/>
          <a:p>
            <a:fld id="{B4FCD6B3-904C-43F8-AD58-4C6051C90022}" type="slidenum">
              <a:rPr lang="en-US" smtClean="0"/>
              <a:pPr/>
              <a:t>15</a:t>
            </a:fld>
            <a:endParaRPr lang="en-US"/>
          </a:p>
        </p:txBody>
      </p:sp>
    </p:spTree>
    <p:extLst>
      <p:ext uri="{BB962C8B-B14F-4D97-AF65-F5344CB8AC3E}">
        <p14:creationId xmlns:p14="http://schemas.microsoft.com/office/powerpoint/2010/main" val="3796454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0" name="Picture 2" descr="U:\20160506_PSI_Luftbild_0292.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076774" y="212023"/>
            <a:ext cx="4253128" cy="2520000"/>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8"/>
          <p:cNvSpPr>
            <a:spLocks noGrp="1" noChangeArrowheads="1"/>
          </p:cNvSpPr>
          <p:nvPr>
            <p:ph type="title"/>
          </p:nvPr>
        </p:nvSpPr>
        <p:spPr>
          <a:xfrm>
            <a:off x="814388" y="3429001"/>
            <a:ext cx="7969249" cy="1041704"/>
          </a:xfrm>
        </p:spPr>
        <p:txBody>
          <a:bodyPr/>
          <a:lstStyle>
            <a:lvl1pPr>
              <a:defRPr sz="3000">
                <a:solidFill>
                  <a:srgbClr val="686868"/>
                </a:solidFill>
                <a:latin typeface="+mn-lt"/>
                <a:ea typeface="ヒラギノ角ゴ Pro W3" charset="0"/>
              </a:defRPr>
            </a:lvl1pPr>
          </a:lstStyle>
          <a:p>
            <a:pPr lvl="0"/>
            <a:r>
              <a:rPr lang="en-US" noProof="0" smtClean="0"/>
              <a:t>Click to edit Master title style</a:t>
            </a:r>
            <a:endParaRPr lang="en-GB" noProof="0" dirty="0"/>
          </a:p>
        </p:txBody>
      </p:sp>
      <p:sp>
        <p:nvSpPr>
          <p:cNvPr id="69649" name="Rectangle 17"/>
          <p:cNvSpPr>
            <a:spLocks noGrp="1" noChangeArrowheads="1"/>
          </p:cNvSpPr>
          <p:nvPr>
            <p:ph type="subTitle" sz="quarter" idx="1"/>
          </p:nvPr>
        </p:nvSpPr>
        <p:spPr bwMode="auto">
          <a:xfrm>
            <a:off x="814388" y="3105000"/>
            <a:ext cx="7969249" cy="2733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None/>
              <a:defRPr sz="1800" b="1">
                <a:solidFill>
                  <a:srgbClr val="969696"/>
                </a:solidFill>
                <a:latin typeface="+mn-lt"/>
                <a:ea typeface="ヒラギノ角ゴ Pro W3" charset="0"/>
              </a:defRPr>
            </a:lvl1pPr>
          </a:lstStyle>
          <a:p>
            <a:pPr lvl="0"/>
            <a:r>
              <a:rPr lang="en-US" noProof="0" smtClean="0"/>
              <a:t>Click to edit Master subtitle style</a:t>
            </a:r>
            <a:endParaRPr lang="en-GB" noProof="0" dirty="0"/>
          </a:p>
        </p:txBody>
      </p:sp>
      <p:sp>
        <p:nvSpPr>
          <p:cNvPr id="9" name="Rechteck 8"/>
          <p:cNvSpPr/>
          <p:nvPr userDrawn="1"/>
        </p:nvSpPr>
        <p:spPr bwMode="auto">
          <a:xfrm>
            <a:off x="-2" y="212023"/>
            <a:ext cx="3995938" cy="2521745"/>
          </a:xfrm>
          <a:prstGeom prst="rect">
            <a:avLst/>
          </a:prstGeom>
          <a:solidFill>
            <a:srgbClr val="E5E5E5"/>
          </a:solidFill>
          <a:ln w="9525" cap="flat" cmpd="sng" algn="ctr">
            <a:noFill/>
            <a:prstDash val="solid"/>
            <a:round/>
            <a:headEnd type="none" w="med" len="med"/>
            <a:tailEnd type="none" w="med" len="med"/>
          </a:ln>
          <a:effectLst/>
        </p:spPr>
        <p:txBody>
          <a:bodyPr/>
          <a:lstStyle/>
          <a:p>
            <a:pPr eaLnBrk="0" hangingPunct="0">
              <a:defRPr/>
            </a:pPr>
            <a:endParaRPr lang="de-DE" sz="2400" dirty="0">
              <a:ln>
                <a:solidFill>
                  <a:srgbClr val="FFFFFF"/>
                </a:solidFill>
              </a:ln>
              <a:solidFill>
                <a:srgbClr val="000000"/>
              </a:solidFill>
              <a:latin typeface="+mn-lt"/>
            </a:endParaRPr>
          </a:p>
        </p:txBody>
      </p:sp>
      <p:pic>
        <p:nvPicPr>
          <p:cNvPr id="12" name="Bild 24" descr="PSI-Logo_narrow_30k.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0263" y="411511"/>
            <a:ext cx="1219200" cy="32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
          <p:cNvSpPr>
            <a:spLocks noChangeArrowheads="1"/>
          </p:cNvSpPr>
          <p:nvPr userDrawn="1"/>
        </p:nvSpPr>
        <p:spPr bwMode="auto">
          <a:xfrm>
            <a:off x="5292080" y="2559465"/>
            <a:ext cx="3024336" cy="174303"/>
          </a:xfrm>
          <a:prstGeom prst="rect">
            <a:avLst/>
          </a:prstGeom>
          <a:solidFill>
            <a:schemeClr val="bg1">
              <a:alpha val="7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p>
            <a:pPr algn="ctr" eaLnBrk="0" hangingPunct="0"/>
            <a:r>
              <a:rPr lang="de-CH" sz="1100" b="1" kern="0" spc="30" dirty="0" smtClean="0">
                <a:solidFill>
                  <a:srgbClr val="505150"/>
                </a:solidFill>
                <a:latin typeface="+mn-lt"/>
                <a:cs typeface="Arial" charset="0"/>
              </a:rPr>
              <a:t>WIR SCHAFFEN WISSEN – HEUTE FÜR MORGEN</a:t>
            </a:r>
            <a:endParaRPr lang="de-CH" sz="1100" b="1" kern="0" spc="30" dirty="0">
              <a:solidFill>
                <a:srgbClr val="505150"/>
              </a:solidFill>
              <a:latin typeface="+mn-lt"/>
              <a:cs typeface="Arial" charset="0"/>
            </a:endParaRPr>
          </a:p>
        </p:txBody>
      </p:sp>
      <p:sp>
        <p:nvSpPr>
          <p:cNvPr id="14" name="Rechteck 13"/>
          <p:cNvSpPr/>
          <p:nvPr userDrawn="1"/>
        </p:nvSpPr>
        <p:spPr bwMode="auto">
          <a:xfrm>
            <a:off x="8424000" y="212023"/>
            <a:ext cx="720000" cy="2521745"/>
          </a:xfrm>
          <a:prstGeom prst="rect">
            <a:avLst/>
          </a:prstGeom>
          <a:solidFill>
            <a:srgbClr val="E5E5E5"/>
          </a:solidFill>
          <a:ln w="9525" cap="flat" cmpd="sng" algn="ctr">
            <a:noFill/>
            <a:prstDash val="solid"/>
            <a:round/>
            <a:headEnd type="none" w="med" len="med"/>
            <a:tailEnd type="none" w="med" len="med"/>
          </a:ln>
          <a:effectLst/>
        </p:spPr>
        <p:txBody>
          <a:bodyPr/>
          <a:lstStyle/>
          <a:p>
            <a:pPr eaLnBrk="0" hangingPunct="0">
              <a:defRPr/>
            </a:pPr>
            <a:endParaRPr lang="de-DE" sz="2400" dirty="0">
              <a:ln>
                <a:solidFill>
                  <a:srgbClr val="FFFFFF"/>
                </a:solidFill>
              </a:ln>
              <a:solidFill>
                <a:srgbClr val="000000"/>
              </a:solidFill>
              <a:latin typeface="+mn-lt"/>
            </a:endParaRPr>
          </a:p>
        </p:txBody>
      </p:sp>
      <p:sp>
        <p:nvSpPr>
          <p:cNvPr id="15" name="Rechteck 15"/>
          <p:cNvSpPr>
            <a:spLocks noChangeArrowheads="1"/>
          </p:cNvSpPr>
          <p:nvPr userDrawn="1"/>
        </p:nvSpPr>
        <p:spPr bwMode="auto">
          <a:xfrm>
            <a:off x="828001" y="4604148"/>
            <a:ext cx="720725" cy="539353"/>
          </a:xfrm>
          <a:prstGeom prst="rect">
            <a:avLst/>
          </a:prstGeom>
          <a:solidFill>
            <a:srgbClr val="B9B9B9"/>
          </a:solidFill>
          <a:ln>
            <a:noFill/>
          </a:ln>
          <a:extLst/>
        </p:spPr>
        <p:txBody>
          <a:bodyPr/>
          <a:lstStyle/>
          <a:p>
            <a:pPr eaLnBrk="0" hangingPunct="0"/>
            <a:endParaRPr lang="de-DE" sz="2400">
              <a:solidFill>
                <a:srgbClr val="000000"/>
              </a:solidFill>
              <a:latin typeface="+mn-lt"/>
            </a:endParaRPr>
          </a:p>
        </p:txBody>
      </p:sp>
    </p:spTree>
    <p:extLst>
      <p:ext uri="{BB962C8B-B14F-4D97-AF65-F5344CB8AC3E}">
        <p14:creationId xmlns:p14="http://schemas.microsoft.com/office/powerpoint/2010/main" val="1086831774"/>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4" y="86917"/>
            <a:ext cx="7426325" cy="421482"/>
          </a:xfrm>
        </p:spPr>
        <p:txBody>
          <a:bodyPr/>
          <a:lstStyle>
            <a:lvl1pPr>
              <a:defRPr>
                <a:latin typeface="+mn-lt"/>
              </a:defRPr>
            </a:lvl1pPr>
          </a:lstStyle>
          <a:p>
            <a:r>
              <a:rPr lang="en-US" smtClean="0"/>
              <a:t>Click to edit Master title style</a:t>
            </a:r>
            <a:endParaRPr lang="en-US" dirty="0"/>
          </a:p>
        </p:txBody>
      </p:sp>
      <p:sp>
        <p:nvSpPr>
          <p:cNvPr id="3" name="Text Placeholder 2"/>
          <p:cNvSpPr>
            <a:spLocks noGrp="1"/>
          </p:cNvSpPr>
          <p:nvPr>
            <p:ph type="body" sz="half" idx="1"/>
          </p:nvPr>
        </p:nvSpPr>
        <p:spPr>
          <a:xfrm>
            <a:off x="323850" y="789385"/>
            <a:ext cx="4208463" cy="4050507"/>
          </a:xfrm>
          <a:solidFill>
            <a:schemeClr val="bg1"/>
          </a:solidFill>
          <a:ln w="3175">
            <a:solidFill>
              <a:schemeClr val="bg1">
                <a:lumMod val="95000"/>
              </a:schemeClr>
            </a:solidFill>
          </a:ln>
          <a:effectLst>
            <a:outerShdw blurRad="50800" dist="38100" dir="2700000" algn="tl" rotWithShape="0">
              <a:prstClr val="black">
                <a:alpha val="40000"/>
              </a:prstClr>
            </a:outerShdw>
          </a:effectLst>
        </p:spPr>
        <p:txBody>
          <a:bodyPr vert="horz" lIns="108000" tIns="72000" rIns="36000" bIns="36000" rtlCol="0">
            <a:noAutofit/>
          </a:bodyPr>
          <a:lstStyle>
            <a:lvl1pPr marL="533400" indent="-533400">
              <a:defRPr lang="en-US" smtClean="0"/>
            </a:lvl1pPr>
            <a:lvl2pPr>
              <a:defRPr lang="en-US" smtClean="0"/>
            </a:lvl2pPr>
            <a:lvl3pPr>
              <a:defRPr lang="en-US" smtClean="0"/>
            </a:lvl3pPr>
            <a:lvl4pPr>
              <a:defRPr lang="en-US" smtClean="0"/>
            </a:lvl4pPr>
            <a:lvl5pPr>
              <a:defRPr lang="en-US"/>
            </a:lvl5pPr>
          </a:lstStyle>
          <a:p>
            <a:pPr marL="355600" lvl="0" indent="-355600">
              <a:buFontTx/>
              <a:buBlip>
                <a:blip r:embed="rId2"/>
              </a:buBlip>
            </a:pPr>
            <a:r>
              <a:rPr lang="en-US" smtClean="0"/>
              <a:t>Click to edit Master text styles</a:t>
            </a:r>
          </a:p>
          <a:p>
            <a:pPr marL="355600" lvl="1" indent="-355600">
              <a:buFontTx/>
              <a:buBlip>
                <a:blip r:embed="rId2"/>
              </a:buBlip>
            </a:pPr>
            <a:r>
              <a:rPr lang="en-US" smtClean="0"/>
              <a:t>Second level</a:t>
            </a:r>
          </a:p>
          <a:p>
            <a:pPr marL="355600" lvl="2" indent="-355600">
              <a:buFontTx/>
              <a:buBlip>
                <a:blip r:embed="rId2"/>
              </a:buBlip>
            </a:pPr>
            <a:r>
              <a:rPr lang="en-US" smtClean="0"/>
              <a:t>Third level</a:t>
            </a:r>
          </a:p>
          <a:p>
            <a:pPr marL="355600" lvl="3" indent="-355600">
              <a:buFontTx/>
              <a:buBlip>
                <a:blip r:embed="rId2"/>
              </a:buBlip>
            </a:pPr>
            <a:r>
              <a:rPr lang="en-US" smtClean="0"/>
              <a:t>Fourth level</a:t>
            </a:r>
          </a:p>
          <a:p>
            <a:pPr marL="355600" lvl="4" indent="-355600">
              <a:buFontTx/>
              <a:buBlip>
                <a:blip r:embed="rId2"/>
              </a:buBlip>
            </a:pPr>
            <a:r>
              <a:rPr lang="en-US" smtClean="0"/>
              <a:t>Fifth level</a:t>
            </a:r>
            <a:endParaRPr lang="en-US" dirty="0"/>
          </a:p>
        </p:txBody>
      </p:sp>
      <p:sp>
        <p:nvSpPr>
          <p:cNvPr id="4" name="Content Placeholder 3"/>
          <p:cNvSpPr>
            <a:spLocks noGrp="1"/>
          </p:cNvSpPr>
          <p:nvPr>
            <p:ph sz="half" idx="2"/>
          </p:nvPr>
        </p:nvSpPr>
        <p:spPr>
          <a:xfrm>
            <a:off x="4633913" y="789385"/>
            <a:ext cx="4208462" cy="4050507"/>
          </a:xfrm>
          <a:solidFill>
            <a:schemeClr val="bg1"/>
          </a:solidFill>
          <a:ln w="3175">
            <a:solidFill>
              <a:schemeClr val="bg1">
                <a:lumMod val="95000"/>
              </a:schemeClr>
            </a:solidFill>
          </a:ln>
          <a:effectLst>
            <a:outerShdw blurRad="50800" dist="38100" dir="2700000" algn="tl" rotWithShape="0">
              <a:prstClr val="black">
                <a:alpha val="40000"/>
              </a:prstClr>
            </a:outerShdw>
          </a:effectLst>
        </p:spPr>
        <p:txBody>
          <a:bodyPr vert="horz" lIns="108000" tIns="72000" rIns="36000" bIns="36000" rtlCol="0">
            <a:noAutofit/>
          </a:bodyPr>
          <a:lstStyle>
            <a:lvl1pPr>
              <a:defRPr lang="en-US" smtClean="0"/>
            </a:lvl1pPr>
            <a:lvl2pPr>
              <a:defRPr lang="en-US" smtClean="0"/>
            </a:lvl2pPr>
            <a:lvl3pPr>
              <a:defRPr lang="en-US" smtClean="0"/>
            </a:lvl3pPr>
            <a:lvl4pPr>
              <a:defRPr lang="en-US" smtClean="0"/>
            </a:lvl4pPr>
            <a:lvl5pPr>
              <a:defRPr lang="en-US"/>
            </a:lvl5pPr>
          </a:lstStyle>
          <a:p>
            <a:pPr marL="355600" lvl="0" indent="-355600">
              <a:buFontTx/>
              <a:buBlip>
                <a:blip r:embed="rId2"/>
              </a:buBlip>
            </a:pPr>
            <a:r>
              <a:rPr lang="en-US" smtClean="0"/>
              <a:t>Click to edit Master text styles</a:t>
            </a:r>
          </a:p>
          <a:p>
            <a:pPr marL="355600" lvl="1" indent="-355600">
              <a:buFontTx/>
              <a:buBlip>
                <a:blip r:embed="rId2"/>
              </a:buBlip>
            </a:pPr>
            <a:r>
              <a:rPr lang="en-US" smtClean="0"/>
              <a:t>Second level</a:t>
            </a:r>
          </a:p>
          <a:p>
            <a:pPr marL="355600" lvl="2" indent="-355600">
              <a:buFontTx/>
              <a:buBlip>
                <a:blip r:embed="rId2"/>
              </a:buBlip>
            </a:pPr>
            <a:r>
              <a:rPr lang="en-US" smtClean="0"/>
              <a:t>Third level</a:t>
            </a:r>
          </a:p>
          <a:p>
            <a:pPr marL="355600" lvl="3" indent="-355600">
              <a:buFontTx/>
              <a:buBlip>
                <a:blip r:embed="rId2"/>
              </a:buBlip>
            </a:pPr>
            <a:r>
              <a:rPr lang="en-US" smtClean="0"/>
              <a:t>Fourth level</a:t>
            </a:r>
          </a:p>
          <a:p>
            <a:pPr marL="355600" lvl="4" indent="-355600">
              <a:buFontTx/>
              <a:buBlip>
                <a:blip r:embed="rId2"/>
              </a:buBlip>
            </a:pPr>
            <a:r>
              <a:rPr lang="en-US" smtClean="0"/>
              <a:t>Fifth level</a:t>
            </a:r>
            <a:endParaRPr lang="en-US"/>
          </a:p>
        </p:txBody>
      </p:sp>
      <p:sp>
        <p:nvSpPr>
          <p:cNvPr id="7" name="Foliennummernplatzhalter 5"/>
          <p:cNvSpPr txBox="1">
            <a:spLocks/>
          </p:cNvSpPr>
          <p:nvPr userDrawn="1"/>
        </p:nvSpPr>
        <p:spPr>
          <a:xfrm>
            <a:off x="42329" y="4968081"/>
            <a:ext cx="575742" cy="147638"/>
          </a:xfrm>
          <a:prstGeom prst="rect">
            <a:avLst/>
          </a:prstGeom>
        </p:spPr>
        <p:txBody>
          <a:bodyPr vert="horz" wrap="square" lIns="0" tIns="0" rIns="0" bIns="0" numCol="1" anchor="t" anchorCtr="0" compatLnSpc="1">
            <a:prstTxWarp prst="textNoShape">
              <a:avLst/>
            </a:prstTxWarp>
          </a:bodyPr>
          <a:lstStyle>
            <a:defPPr>
              <a:defRPr lang="de-CH"/>
            </a:defPPr>
            <a:lvl1pPr algn="l" rtl="0" fontAlgn="base">
              <a:spcBef>
                <a:spcPct val="0"/>
              </a:spcBef>
              <a:spcAft>
                <a:spcPct val="0"/>
              </a:spcAft>
              <a:defRPr sz="900" kern="1200" smtClean="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HelveticaNeue" pitchFamily="2" charset="0"/>
                <a:ea typeface="+mn-ea"/>
                <a:cs typeface="+mn-cs"/>
              </a:defRPr>
            </a:lvl2pPr>
            <a:lvl3pPr marL="914400" algn="l" rtl="0" fontAlgn="base">
              <a:spcBef>
                <a:spcPct val="0"/>
              </a:spcBef>
              <a:spcAft>
                <a:spcPct val="0"/>
              </a:spcAft>
              <a:defRPr kern="1200">
                <a:solidFill>
                  <a:schemeClr val="tx1"/>
                </a:solidFill>
                <a:latin typeface="HelveticaNeue" pitchFamily="2" charset="0"/>
                <a:ea typeface="+mn-ea"/>
                <a:cs typeface="+mn-cs"/>
              </a:defRPr>
            </a:lvl3pPr>
            <a:lvl4pPr marL="1371600" algn="l" rtl="0" fontAlgn="base">
              <a:spcBef>
                <a:spcPct val="0"/>
              </a:spcBef>
              <a:spcAft>
                <a:spcPct val="0"/>
              </a:spcAft>
              <a:defRPr kern="1200">
                <a:solidFill>
                  <a:schemeClr val="tx1"/>
                </a:solidFill>
                <a:latin typeface="HelveticaNeue" pitchFamily="2" charset="0"/>
                <a:ea typeface="+mn-ea"/>
                <a:cs typeface="+mn-cs"/>
              </a:defRPr>
            </a:lvl4pPr>
            <a:lvl5pPr marL="1828800" algn="l" rtl="0" fontAlgn="base">
              <a:spcBef>
                <a:spcPct val="0"/>
              </a:spcBef>
              <a:spcAft>
                <a:spcPct val="0"/>
              </a:spcAft>
              <a:defRPr kern="1200">
                <a:solidFill>
                  <a:schemeClr val="tx1"/>
                </a:solidFill>
                <a:latin typeface="HelveticaNeue" pitchFamily="2" charset="0"/>
                <a:ea typeface="+mn-ea"/>
                <a:cs typeface="+mn-cs"/>
              </a:defRPr>
            </a:lvl5pPr>
            <a:lvl6pPr marL="2286000" algn="l" defTabSz="914400" rtl="0" eaLnBrk="1" latinLnBrk="0" hangingPunct="1">
              <a:defRPr kern="1200">
                <a:solidFill>
                  <a:schemeClr val="tx1"/>
                </a:solidFill>
                <a:latin typeface="HelveticaNeue" pitchFamily="2" charset="0"/>
                <a:ea typeface="+mn-ea"/>
                <a:cs typeface="+mn-cs"/>
              </a:defRPr>
            </a:lvl6pPr>
            <a:lvl7pPr marL="2743200" algn="l" defTabSz="914400" rtl="0" eaLnBrk="1" latinLnBrk="0" hangingPunct="1">
              <a:defRPr kern="1200">
                <a:solidFill>
                  <a:schemeClr val="tx1"/>
                </a:solidFill>
                <a:latin typeface="HelveticaNeue" pitchFamily="2" charset="0"/>
                <a:ea typeface="+mn-ea"/>
                <a:cs typeface="+mn-cs"/>
              </a:defRPr>
            </a:lvl7pPr>
            <a:lvl8pPr marL="3200400" algn="l" defTabSz="914400" rtl="0" eaLnBrk="1" latinLnBrk="0" hangingPunct="1">
              <a:defRPr kern="1200">
                <a:solidFill>
                  <a:schemeClr val="tx1"/>
                </a:solidFill>
                <a:latin typeface="HelveticaNeue" pitchFamily="2" charset="0"/>
                <a:ea typeface="+mn-ea"/>
                <a:cs typeface="+mn-cs"/>
              </a:defRPr>
            </a:lvl8pPr>
            <a:lvl9pPr marL="3657600" algn="l" defTabSz="914400" rtl="0" eaLnBrk="1" latinLnBrk="0" hangingPunct="1">
              <a:defRPr kern="1200">
                <a:solidFill>
                  <a:schemeClr val="tx1"/>
                </a:solidFill>
                <a:latin typeface="HelveticaNeue" pitchFamily="2" charset="0"/>
                <a:ea typeface="+mn-ea"/>
                <a:cs typeface="+mn-cs"/>
              </a:defRPr>
            </a:lvl9pPr>
          </a:lstStyle>
          <a:p>
            <a:pPr eaLnBrk="0" hangingPunct="0">
              <a:defRPr/>
            </a:pPr>
            <a:fld id="{EBC07571-3134-BB4B-B83F-1A9FE18D34F3}" type="slidenum">
              <a:rPr lang="de-DE" smtClean="0">
                <a:solidFill>
                  <a:srgbClr val="000000"/>
                </a:solidFill>
              </a:rPr>
              <a:pPr eaLnBrk="0" hangingPunct="0">
                <a:defRPr/>
              </a:pPr>
              <a:t>‹#›</a:t>
            </a:fld>
            <a:endParaRPr lang="de-DE" dirty="0">
              <a:solidFill>
                <a:srgbClr val="000000"/>
              </a:solidFill>
            </a:endParaRPr>
          </a:p>
        </p:txBody>
      </p:sp>
    </p:spTree>
    <p:extLst>
      <p:ext uri="{BB962C8B-B14F-4D97-AF65-F5344CB8AC3E}">
        <p14:creationId xmlns:p14="http://schemas.microsoft.com/office/powerpoint/2010/main" val="3899272979"/>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55600" indent="-355600">
              <a:buFontTx/>
              <a:buBlip>
                <a:blip r:embed="rId2"/>
              </a:buBlip>
              <a:defRPr sz="2800"/>
            </a:lvl1pPr>
            <a:lvl2pPr marL="444500" indent="-266700">
              <a:buFont typeface="Courier New" panose="02070309020205020404" pitchFamily="49" charset="0"/>
              <a:buChar char="o"/>
              <a:defRPr sz="2400"/>
            </a:lvl2pPr>
            <a:lvl3pPr marL="355600" indent="184150">
              <a:buFont typeface="Courier New" panose="02070309020205020404" pitchFamily="49" charset="0"/>
              <a:buChar char="o"/>
              <a:defRPr sz="2000"/>
            </a:lvl3pPr>
            <a:lvl4pPr marL="717550" indent="-177800">
              <a:buFont typeface="Courier New" panose="02070309020205020404" pitchFamily="49" charset="0"/>
              <a:buChar char="o"/>
              <a:defRPr sz="2000"/>
            </a:lvl4pPr>
            <a:lvl5pPr marL="895350" indent="-177800">
              <a:buFont typeface="Courier New" panose="02070309020205020404"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liennummernplatzhalter 13"/>
          <p:cNvSpPr>
            <a:spLocks noGrp="1"/>
          </p:cNvSpPr>
          <p:nvPr>
            <p:ph type="sldNum" sz="quarter" idx="4"/>
          </p:nvPr>
        </p:nvSpPr>
        <p:spPr>
          <a:xfrm>
            <a:off x="8641080" y="4896612"/>
            <a:ext cx="502920" cy="246888"/>
          </a:xfrm>
          <a:prstGeom prst="rect">
            <a:avLst/>
          </a:prstGeom>
        </p:spPr>
        <p:txBody>
          <a:bodyPr/>
          <a:lstStyle>
            <a:lvl1pPr>
              <a:defRPr sz="1400">
                <a:latin typeface="+mn-lt"/>
              </a:defRPr>
            </a:lvl1pPr>
          </a:lstStyle>
          <a:p>
            <a:pPr algn="r">
              <a:defRPr/>
            </a:pPr>
            <a:fld id="{EBC07571-3134-BB4B-B83F-1A9FE18D34F3}" type="slidenum">
              <a:rPr lang="de-DE" smtClean="0">
                <a:solidFill>
                  <a:srgbClr val="000000"/>
                </a:solidFill>
              </a:rPr>
              <a:pPr algn="r">
                <a:defRPr/>
              </a:pPr>
              <a:t>‹#›</a:t>
            </a:fld>
            <a:endParaRPr lang="de-DE" dirty="0">
              <a:solidFill>
                <a:srgbClr val="000000"/>
              </a:solidFill>
            </a:endParaRPr>
          </a:p>
        </p:txBody>
      </p:sp>
      <p:sp>
        <p:nvSpPr>
          <p:cNvPr id="6" name="Foliennummernplatzhalter 5"/>
          <p:cNvSpPr txBox="1">
            <a:spLocks/>
          </p:cNvSpPr>
          <p:nvPr userDrawn="1"/>
        </p:nvSpPr>
        <p:spPr>
          <a:xfrm>
            <a:off x="42329" y="4968081"/>
            <a:ext cx="575742" cy="147638"/>
          </a:xfrm>
          <a:prstGeom prst="rect">
            <a:avLst/>
          </a:prstGeom>
        </p:spPr>
        <p:txBody>
          <a:bodyPr vert="horz" wrap="square" lIns="0" tIns="0" rIns="0" bIns="0" numCol="1" anchor="t" anchorCtr="0" compatLnSpc="1">
            <a:prstTxWarp prst="textNoShape">
              <a:avLst/>
            </a:prstTxWarp>
          </a:bodyPr>
          <a:lstStyle>
            <a:defPPr>
              <a:defRPr lang="de-CH"/>
            </a:defPPr>
            <a:lvl1pPr algn="l" rtl="0" fontAlgn="base">
              <a:spcBef>
                <a:spcPct val="0"/>
              </a:spcBef>
              <a:spcAft>
                <a:spcPct val="0"/>
              </a:spcAft>
              <a:defRPr sz="900" kern="1200" smtClean="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HelveticaNeue" pitchFamily="2" charset="0"/>
                <a:ea typeface="+mn-ea"/>
                <a:cs typeface="+mn-cs"/>
              </a:defRPr>
            </a:lvl2pPr>
            <a:lvl3pPr marL="914400" algn="l" rtl="0" fontAlgn="base">
              <a:spcBef>
                <a:spcPct val="0"/>
              </a:spcBef>
              <a:spcAft>
                <a:spcPct val="0"/>
              </a:spcAft>
              <a:defRPr kern="1200">
                <a:solidFill>
                  <a:schemeClr val="tx1"/>
                </a:solidFill>
                <a:latin typeface="HelveticaNeue" pitchFamily="2" charset="0"/>
                <a:ea typeface="+mn-ea"/>
                <a:cs typeface="+mn-cs"/>
              </a:defRPr>
            </a:lvl3pPr>
            <a:lvl4pPr marL="1371600" algn="l" rtl="0" fontAlgn="base">
              <a:spcBef>
                <a:spcPct val="0"/>
              </a:spcBef>
              <a:spcAft>
                <a:spcPct val="0"/>
              </a:spcAft>
              <a:defRPr kern="1200">
                <a:solidFill>
                  <a:schemeClr val="tx1"/>
                </a:solidFill>
                <a:latin typeface="HelveticaNeue" pitchFamily="2" charset="0"/>
                <a:ea typeface="+mn-ea"/>
                <a:cs typeface="+mn-cs"/>
              </a:defRPr>
            </a:lvl4pPr>
            <a:lvl5pPr marL="1828800" algn="l" rtl="0" fontAlgn="base">
              <a:spcBef>
                <a:spcPct val="0"/>
              </a:spcBef>
              <a:spcAft>
                <a:spcPct val="0"/>
              </a:spcAft>
              <a:defRPr kern="1200">
                <a:solidFill>
                  <a:schemeClr val="tx1"/>
                </a:solidFill>
                <a:latin typeface="HelveticaNeue" pitchFamily="2" charset="0"/>
                <a:ea typeface="+mn-ea"/>
                <a:cs typeface="+mn-cs"/>
              </a:defRPr>
            </a:lvl5pPr>
            <a:lvl6pPr marL="2286000" algn="l" defTabSz="914400" rtl="0" eaLnBrk="1" latinLnBrk="0" hangingPunct="1">
              <a:defRPr kern="1200">
                <a:solidFill>
                  <a:schemeClr val="tx1"/>
                </a:solidFill>
                <a:latin typeface="HelveticaNeue" pitchFamily="2" charset="0"/>
                <a:ea typeface="+mn-ea"/>
                <a:cs typeface="+mn-cs"/>
              </a:defRPr>
            </a:lvl6pPr>
            <a:lvl7pPr marL="2743200" algn="l" defTabSz="914400" rtl="0" eaLnBrk="1" latinLnBrk="0" hangingPunct="1">
              <a:defRPr kern="1200">
                <a:solidFill>
                  <a:schemeClr val="tx1"/>
                </a:solidFill>
                <a:latin typeface="HelveticaNeue" pitchFamily="2" charset="0"/>
                <a:ea typeface="+mn-ea"/>
                <a:cs typeface="+mn-cs"/>
              </a:defRPr>
            </a:lvl7pPr>
            <a:lvl8pPr marL="3200400" algn="l" defTabSz="914400" rtl="0" eaLnBrk="1" latinLnBrk="0" hangingPunct="1">
              <a:defRPr kern="1200">
                <a:solidFill>
                  <a:schemeClr val="tx1"/>
                </a:solidFill>
                <a:latin typeface="HelveticaNeue" pitchFamily="2" charset="0"/>
                <a:ea typeface="+mn-ea"/>
                <a:cs typeface="+mn-cs"/>
              </a:defRPr>
            </a:lvl8pPr>
            <a:lvl9pPr marL="3657600" algn="l" defTabSz="914400" rtl="0" eaLnBrk="1" latinLnBrk="0" hangingPunct="1">
              <a:defRPr kern="1200">
                <a:solidFill>
                  <a:schemeClr val="tx1"/>
                </a:solidFill>
                <a:latin typeface="HelveticaNeue" pitchFamily="2" charset="0"/>
                <a:ea typeface="+mn-ea"/>
                <a:cs typeface="+mn-cs"/>
              </a:defRPr>
            </a:lvl9pPr>
          </a:lstStyle>
          <a:p>
            <a:pPr eaLnBrk="0" hangingPunct="0">
              <a:defRPr/>
            </a:pPr>
            <a:fld id="{EBC07571-3134-BB4B-B83F-1A9FE18D34F3}" type="slidenum">
              <a:rPr lang="de-DE" smtClean="0">
                <a:solidFill>
                  <a:srgbClr val="000000"/>
                </a:solidFill>
              </a:rPr>
              <a:pPr eaLnBrk="0" hangingPunct="0">
                <a:defRPr/>
              </a:pPr>
              <a:t>‹#›</a:t>
            </a:fld>
            <a:endParaRPr lang="de-DE" dirty="0">
              <a:solidFill>
                <a:srgbClr val="000000"/>
              </a:solidFill>
            </a:endParaRPr>
          </a:p>
        </p:txBody>
      </p:sp>
    </p:spTree>
    <p:extLst>
      <p:ext uri="{BB962C8B-B14F-4D97-AF65-F5344CB8AC3E}">
        <p14:creationId xmlns:p14="http://schemas.microsoft.com/office/powerpoint/2010/main" val="1512540052"/>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4" name="Foliennummernplatzhalter 5"/>
          <p:cNvSpPr>
            <a:spLocks noGrp="1"/>
          </p:cNvSpPr>
          <p:nvPr>
            <p:ph type="sldNum" sz="quarter" idx="4"/>
          </p:nvPr>
        </p:nvSpPr>
        <p:spPr>
          <a:xfrm>
            <a:off x="42329" y="4968081"/>
            <a:ext cx="575742" cy="147638"/>
          </a:xfrm>
          <a:prstGeom prst="rect">
            <a:avLst/>
          </a:prstGeom>
        </p:spPr>
        <p:txBody>
          <a:bodyPr vert="horz" wrap="square" lIns="0" tIns="0" rIns="0" bIns="0" numCol="1" anchor="t" anchorCtr="0" compatLnSpc="1">
            <a:prstTxWarp prst="textNoShape">
              <a:avLst/>
            </a:prstTxWarp>
          </a:bodyPr>
          <a:lstStyle>
            <a:lvl1pPr algn="l">
              <a:spcBef>
                <a:spcPct val="0"/>
              </a:spcBef>
              <a:defRPr sz="900" smtClean="0">
                <a:latin typeface="+mn-lt"/>
              </a:defRPr>
            </a:lvl1pPr>
          </a:lstStyle>
          <a:p>
            <a:pPr eaLnBrk="0" hangingPunct="0">
              <a:defRPr/>
            </a:pPr>
            <a:fld id="{EBC07571-3134-BB4B-B83F-1A9FE18D34F3}" type="slidenum">
              <a:rPr lang="de-DE" smtClean="0">
                <a:solidFill>
                  <a:srgbClr val="000000"/>
                </a:solidFill>
              </a:rPr>
              <a:pPr eaLnBrk="0" hangingPunct="0">
                <a:defRPr/>
              </a:pPr>
              <a:t>‹#›</a:t>
            </a:fld>
            <a:endParaRPr lang="de-DE" dirty="0">
              <a:solidFill>
                <a:srgbClr val="000000"/>
              </a:solidFill>
            </a:endParaRPr>
          </a:p>
        </p:txBody>
      </p:sp>
    </p:spTree>
    <p:extLst>
      <p:ext uri="{BB962C8B-B14F-4D97-AF65-F5344CB8AC3E}">
        <p14:creationId xmlns:p14="http://schemas.microsoft.com/office/powerpoint/2010/main" val="14713291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4137886" y="212023"/>
            <a:ext cx="4171890" cy="2520000"/>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8"/>
          <p:cNvSpPr>
            <a:spLocks noGrp="1" noChangeArrowheads="1"/>
          </p:cNvSpPr>
          <p:nvPr>
            <p:ph type="title"/>
          </p:nvPr>
        </p:nvSpPr>
        <p:spPr>
          <a:xfrm>
            <a:off x="814388" y="3429001"/>
            <a:ext cx="7969249" cy="1041704"/>
          </a:xfrm>
        </p:spPr>
        <p:txBody>
          <a:bodyPr/>
          <a:lstStyle>
            <a:lvl1pPr>
              <a:defRPr sz="3000">
                <a:solidFill>
                  <a:srgbClr val="686868"/>
                </a:solidFill>
                <a:latin typeface="+mn-lt"/>
                <a:ea typeface="ヒラギノ角ゴ Pro W3" charset="0"/>
              </a:defRPr>
            </a:lvl1pPr>
          </a:lstStyle>
          <a:p>
            <a:pPr lvl="0"/>
            <a:r>
              <a:rPr lang="en-US" noProof="0" dirty="0" smtClean="0"/>
              <a:t>Click to edit Master title style</a:t>
            </a:r>
            <a:endParaRPr lang="en-GB" noProof="0" dirty="0"/>
          </a:p>
        </p:txBody>
      </p:sp>
      <p:sp>
        <p:nvSpPr>
          <p:cNvPr id="69649" name="Rectangle 17"/>
          <p:cNvSpPr>
            <a:spLocks noGrp="1" noChangeArrowheads="1"/>
          </p:cNvSpPr>
          <p:nvPr>
            <p:ph type="subTitle" sz="quarter" idx="1"/>
          </p:nvPr>
        </p:nvSpPr>
        <p:spPr bwMode="auto">
          <a:xfrm>
            <a:off x="814388" y="3105000"/>
            <a:ext cx="7969249" cy="2733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None/>
              <a:defRPr sz="1800" b="1">
                <a:solidFill>
                  <a:srgbClr val="969696"/>
                </a:solidFill>
                <a:latin typeface="+mn-lt"/>
                <a:ea typeface="ヒラギノ角ゴ Pro W3" charset="0"/>
              </a:defRPr>
            </a:lvl1pPr>
          </a:lstStyle>
          <a:p>
            <a:pPr lvl="0"/>
            <a:r>
              <a:rPr lang="en-US" noProof="0" dirty="0" smtClean="0"/>
              <a:t>Click to edit Master subtitle style</a:t>
            </a:r>
            <a:endParaRPr lang="en-GB" noProof="0" dirty="0"/>
          </a:p>
        </p:txBody>
      </p:sp>
      <p:sp>
        <p:nvSpPr>
          <p:cNvPr id="9" name="Rechteck 8"/>
          <p:cNvSpPr/>
          <p:nvPr userDrawn="1"/>
        </p:nvSpPr>
        <p:spPr bwMode="auto">
          <a:xfrm>
            <a:off x="-2" y="212023"/>
            <a:ext cx="3995938" cy="2521745"/>
          </a:xfrm>
          <a:prstGeom prst="rect">
            <a:avLst/>
          </a:prstGeom>
          <a:solidFill>
            <a:srgbClr val="E5E5E5"/>
          </a:solidFill>
          <a:ln w="9525" cap="flat" cmpd="sng" algn="ctr">
            <a:noFill/>
            <a:prstDash val="solid"/>
            <a:round/>
            <a:headEnd type="none" w="med" len="med"/>
            <a:tailEnd type="none" w="med" len="med"/>
          </a:ln>
          <a:effectLst/>
        </p:spPr>
        <p:txBody>
          <a:bodyPr/>
          <a:lstStyle/>
          <a:p>
            <a:pPr eaLnBrk="0" hangingPunct="0">
              <a:defRPr/>
            </a:pPr>
            <a:endParaRPr lang="de-DE" sz="2400" dirty="0">
              <a:ln>
                <a:solidFill>
                  <a:srgbClr val="FFFFFF"/>
                </a:solidFill>
              </a:ln>
              <a:solidFill>
                <a:srgbClr val="000000"/>
              </a:solidFill>
              <a:latin typeface="+mn-lt"/>
            </a:endParaRPr>
          </a:p>
        </p:txBody>
      </p:sp>
      <p:pic>
        <p:nvPicPr>
          <p:cNvPr id="12" name="Bild 24" descr="PSI-Logo_narrow_30k.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0263" y="411511"/>
            <a:ext cx="1219200" cy="32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
          <p:cNvSpPr>
            <a:spLocks noChangeArrowheads="1"/>
          </p:cNvSpPr>
          <p:nvPr userDrawn="1"/>
        </p:nvSpPr>
        <p:spPr bwMode="auto">
          <a:xfrm>
            <a:off x="6568751" y="2528596"/>
            <a:ext cx="1747665" cy="205172"/>
          </a:xfrm>
          <a:prstGeom prst="rect">
            <a:avLst/>
          </a:prstGeom>
          <a:solidFill>
            <a:schemeClr val="bg1">
              <a:alpha val="7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72000" bIns="0" anchor="ctr" anchorCtr="0">
            <a:noAutofit/>
          </a:bodyPr>
          <a:lstStyle/>
          <a:p>
            <a:pPr algn="r" eaLnBrk="0" hangingPunct="0"/>
            <a:r>
              <a:rPr lang="de-CH" sz="1100" b="1" kern="0" spc="30" dirty="0" err="1" smtClean="0">
                <a:solidFill>
                  <a:srgbClr val="505150"/>
                </a:solidFill>
                <a:latin typeface="+mn-lt"/>
                <a:cs typeface="Arial" charset="0"/>
              </a:rPr>
              <a:t>muon</a:t>
            </a:r>
            <a:r>
              <a:rPr lang="de-CH" sz="1100" b="1" kern="0" spc="30" dirty="0" smtClean="0">
                <a:solidFill>
                  <a:srgbClr val="505150"/>
                </a:solidFill>
                <a:latin typeface="+mn-lt"/>
                <a:cs typeface="Arial" charset="0"/>
              </a:rPr>
              <a:t> </a:t>
            </a:r>
            <a:r>
              <a:rPr lang="de-CH" sz="1100" b="1" kern="0" spc="30" dirty="0" err="1" smtClean="0">
                <a:solidFill>
                  <a:srgbClr val="505150"/>
                </a:solidFill>
                <a:latin typeface="+mn-lt"/>
                <a:cs typeface="Arial" charset="0"/>
              </a:rPr>
              <a:t>storage</a:t>
            </a:r>
            <a:r>
              <a:rPr lang="de-CH" sz="1100" b="1" kern="0" spc="30" baseline="0" dirty="0" smtClean="0">
                <a:solidFill>
                  <a:srgbClr val="505150"/>
                </a:solidFill>
                <a:latin typeface="+mn-lt"/>
                <a:cs typeface="Arial" charset="0"/>
              </a:rPr>
              <a:t> ring @ PSI</a:t>
            </a:r>
            <a:endParaRPr lang="de-CH" sz="1100" b="1" kern="0" spc="30" dirty="0">
              <a:solidFill>
                <a:srgbClr val="505150"/>
              </a:solidFill>
              <a:latin typeface="+mn-lt"/>
              <a:cs typeface="Arial" charset="0"/>
            </a:endParaRPr>
          </a:p>
        </p:txBody>
      </p:sp>
      <p:sp>
        <p:nvSpPr>
          <p:cNvPr id="14" name="Rechteck 13"/>
          <p:cNvSpPr/>
          <p:nvPr userDrawn="1"/>
        </p:nvSpPr>
        <p:spPr bwMode="auto">
          <a:xfrm>
            <a:off x="8424000" y="212023"/>
            <a:ext cx="720000" cy="2521745"/>
          </a:xfrm>
          <a:prstGeom prst="rect">
            <a:avLst/>
          </a:prstGeom>
          <a:solidFill>
            <a:srgbClr val="E5E5E5"/>
          </a:solidFill>
          <a:ln w="9525" cap="flat" cmpd="sng" algn="ctr">
            <a:noFill/>
            <a:prstDash val="solid"/>
            <a:round/>
            <a:headEnd type="none" w="med" len="med"/>
            <a:tailEnd type="none" w="med" len="med"/>
          </a:ln>
          <a:effectLst/>
        </p:spPr>
        <p:txBody>
          <a:bodyPr/>
          <a:lstStyle/>
          <a:p>
            <a:pPr eaLnBrk="0" hangingPunct="0">
              <a:defRPr/>
            </a:pPr>
            <a:endParaRPr lang="de-DE" sz="2400" dirty="0">
              <a:ln>
                <a:solidFill>
                  <a:srgbClr val="FFFFFF"/>
                </a:solidFill>
              </a:ln>
              <a:solidFill>
                <a:srgbClr val="000000"/>
              </a:solidFill>
              <a:latin typeface="+mn-lt"/>
            </a:endParaRPr>
          </a:p>
        </p:txBody>
      </p:sp>
      <p:sp>
        <p:nvSpPr>
          <p:cNvPr id="15" name="Rechteck 15"/>
          <p:cNvSpPr>
            <a:spLocks noChangeArrowheads="1"/>
          </p:cNvSpPr>
          <p:nvPr userDrawn="1"/>
        </p:nvSpPr>
        <p:spPr bwMode="auto">
          <a:xfrm>
            <a:off x="828001" y="4604148"/>
            <a:ext cx="720725" cy="539353"/>
          </a:xfrm>
          <a:prstGeom prst="rect">
            <a:avLst/>
          </a:prstGeom>
          <a:solidFill>
            <a:srgbClr val="B9B9B9"/>
          </a:solidFill>
          <a:ln>
            <a:noFill/>
          </a:ln>
          <a:extLst/>
        </p:spPr>
        <p:txBody>
          <a:bodyPr/>
          <a:lstStyle/>
          <a:p>
            <a:pPr eaLnBrk="0" hangingPunct="0"/>
            <a:endParaRPr lang="de-DE" sz="2400">
              <a:solidFill>
                <a:srgbClr val="000000"/>
              </a:solidFill>
              <a:latin typeface="+mn-lt"/>
            </a:endParaRPr>
          </a:p>
        </p:txBody>
      </p:sp>
      <mc:AlternateContent xmlns:mc="http://schemas.openxmlformats.org/markup-compatibility/2006" xmlns:a14="http://schemas.microsoft.com/office/drawing/2010/main">
        <mc:Choice Requires="a14">
          <p:sp>
            <p:nvSpPr>
              <p:cNvPr id="11" name="Rectangle 17"/>
              <p:cNvSpPr txBox="1">
                <a:spLocks noChangeArrowheads="1"/>
              </p:cNvSpPr>
              <p:nvPr userDrawn="1"/>
            </p:nvSpPr>
            <p:spPr bwMode="auto">
              <a:xfrm>
                <a:off x="1703389" y="4930974"/>
                <a:ext cx="7402512" cy="269676"/>
              </a:xfrm>
              <a:prstGeom prst="rect">
                <a:avLst/>
              </a:prstGeom>
              <a:noFill/>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noAutofit/>
              </a:bodyPr>
              <a:lstStyle>
                <a:lvl1pPr marL="0" indent="0" algn="l" rtl="0" eaLnBrk="1" fontAlgn="base" hangingPunct="1">
                  <a:lnSpc>
                    <a:spcPct val="110000"/>
                  </a:lnSpc>
                  <a:spcBef>
                    <a:spcPct val="0"/>
                  </a:spcBef>
                  <a:spcAft>
                    <a:spcPct val="0"/>
                  </a:spcAft>
                  <a:buClr>
                    <a:schemeClr val="tx1"/>
                  </a:buClr>
                  <a:buFont typeface="Arial" panose="020B0604020202020204" pitchFamily="34" charset="0"/>
                  <a:buNone/>
                  <a:defRPr lang="en-GB" sz="1800" b="1" kern="1200" spc="0" baseline="0" noProof="0">
                    <a:solidFill>
                      <a:srgbClr val="969696"/>
                    </a:solidFill>
                    <a:latin typeface="+mn-lt"/>
                    <a:ea typeface="ヒラギノ角ゴ Pro W3" charset="0"/>
                    <a:cs typeface="+mn-cs"/>
                  </a:defRPr>
                </a:lvl1pPr>
                <a:lvl2pPr marL="355600" indent="-17780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lang="en-GB" sz="2400" kern="1200" spc="0" baseline="0" noProof="0" dirty="0" smtClean="0">
                    <a:solidFill>
                      <a:schemeClr val="tx1"/>
                    </a:solidFill>
                    <a:latin typeface="+mn-lt"/>
                    <a:ea typeface="+mn-ea"/>
                    <a:cs typeface="+mn-cs"/>
                  </a:defRPr>
                </a:lvl2pPr>
                <a:lvl3pPr marL="355600" indent="184150" algn="l" rtl="0" eaLnBrk="1" fontAlgn="base" hangingPunct="1">
                  <a:lnSpc>
                    <a:spcPct val="110000"/>
                  </a:lnSpc>
                  <a:spcBef>
                    <a:spcPct val="0"/>
                  </a:spcBef>
                  <a:spcAft>
                    <a:spcPct val="0"/>
                  </a:spcAft>
                  <a:buFont typeface="Symbol" panose="05050102010706020507" pitchFamily="18" charset="2"/>
                  <a:buChar char="-"/>
                  <a:defRPr lang="en-GB" sz="2000" spc="0" baseline="0" noProof="0" dirty="0" smtClean="0">
                    <a:solidFill>
                      <a:schemeClr val="tx1"/>
                    </a:solidFill>
                    <a:latin typeface="+mn-lt"/>
                    <a:ea typeface="ＭＳ Ｐゴシック" charset="-128"/>
                    <a:cs typeface="ＭＳ Ｐゴシック" charset="-128"/>
                  </a:defRPr>
                </a:lvl3pPr>
                <a:lvl4pPr marL="717550" indent="-177800" algn="l" rtl="0" eaLnBrk="1" fontAlgn="base" hangingPunct="1">
                  <a:lnSpc>
                    <a:spcPct val="110000"/>
                  </a:lnSpc>
                  <a:spcBef>
                    <a:spcPct val="0"/>
                  </a:spcBef>
                  <a:spcAft>
                    <a:spcPct val="0"/>
                  </a:spcAft>
                  <a:buFont typeface="Symbol" panose="05050102010706020507" pitchFamily="18" charset="2"/>
                  <a:buChar char="-"/>
                  <a:defRPr lang="en-GB" sz="2000" kern="1200" spc="0" baseline="0" noProof="0" dirty="0" smtClean="0">
                    <a:solidFill>
                      <a:schemeClr val="tx1"/>
                    </a:solidFill>
                    <a:latin typeface="+mn-lt"/>
                    <a:ea typeface="ＭＳ Ｐゴシック" charset="0"/>
                    <a:cs typeface="ＭＳ Ｐゴシック" charset="0"/>
                  </a:defRPr>
                </a:lvl4pPr>
                <a:lvl5pPr marL="895350" indent="-177800" algn="l" rtl="0" eaLnBrk="1" fontAlgn="base" hangingPunct="1">
                  <a:lnSpc>
                    <a:spcPct val="110000"/>
                  </a:lnSpc>
                  <a:spcBef>
                    <a:spcPct val="0"/>
                  </a:spcBef>
                  <a:spcAft>
                    <a:spcPct val="0"/>
                  </a:spcAft>
                  <a:buFont typeface="Symbol" panose="05050102010706020507" pitchFamily="18" charset="2"/>
                  <a:buChar char="-"/>
                  <a:defRPr lang="en-GB" sz="1800" kern="1200" spc="0" baseline="0" noProof="0" dirty="0" smtClean="0">
                    <a:solidFill>
                      <a:schemeClr val="tx1"/>
                    </a:solidFill>
                    <a:latin typeface="+mn-lt"/>
                    <a:ea typeface="+mn-ea"/>
                    <a:cs typeface="ＭＳ Ｐゴシック" charset="0"/>
                  </a:defRPr>
                </a:lvl5pPr>
                <a:lvl6pPr marL="1074738" indent="-179388" algn="l" rtl="0" eaLnBrk="1" fontAlgn="base" hangingPunct="1">
                  <a:lnSpc>
                    <a:spcPct val="110000"/>
                  </a:lnSpc>
                  <a:spcBef>
                    <a:spcPct val="0"/>
                  </a:spcBef>
                  <a:spcAft>
                    <a:spcPct val="0"/>
                  </a:spcAft>
                  <a:buFont typeface="Symbol" panose="05050102010706020507" pitchFamily="18" charset="2"/>
                  <a:buChar char="-"/>
                  <a:defRPr lang="en-GB" sz="1800" noProof="0" dirty="0" smtClean="0">
                    <a:solidFill>
                      <a:schemeClr val="tx1"/>
                    </a:solidFill>
                    <a:latin typeface="+mn-lt"/>
                    <a:ea typeface="+mn-ea"/>
                  </a:defRPr>
                </a:lvl6pPr>
                <a:lvl7pPr marL="1257300" indent="-182563" algn="l" rtl="0" eaLnBrk="1" fontAlgn="base" hangingPunct="1">
                  <a:lnSpc>
                    <a:spcPct val="110000"/>
                  </a:lnSpc>
                  <a:spcBef>
                    <a:spcPct val="0"/>
                  </a:spcBef>
                  <a:spcAft>
                    <a:spcPct val="0"/>
                  </a:spcAft>
                  <a:buFont typeface="Symbol" panose="05050102010706020507" pitchFamily="18" charset="2"/>
                  <a:buChar char="-"/>
                  <a:defRPr lang="en-GB" sz="1800" noProof="0" dirty="0" smtClean="0">
                    <a:solidFill>
                      <a:schemeClr val="tx1"/>
                    </a:solidFill>
                    <a:latin typeface="+mn-lt"/>
                    <a:ea typeface="+mn-ea"/>
                  </a:defRPr>
                </a:lvl7pPr>
                <a:lvl8pPr marL="1436688" indent="-179388" algn="l" rtl="0" eaLnBrk="1" fontAlgn="base" hangingPunct="1">
                  <a:lnSpc>
                    <a:spcPct val="110000"/>
                  </a:lnSpc>
                  <a:spcBef>
                    <a:spcPct val="0"/>
                  </a:spcBef>
                  <a:spcAft>
                    <a:spcPct val="0"/>
                  </a:spcAft>
                  <a:buFont typeface="Symbol" panose="05050102010706020507" pitchFamily="18" charset="2"/>
                  <a:buChar char="-"/>
                  <a:defRPr lang="en-GB" sz="1800" noProof="0" dirty="0" smtClean="0">
                    <a:solidFill>
                      <a:schemeClr val="tx1"/>
                    </a:solidFill>
                    <a:latin typeface="+mn-lt"/>
                    <a:ea typeface="+mn-ea"/>
                  </a:defRPr>
                </a:lvl8pPr>
                <a:lvl9pPr marL="1614488" indent="-177800" algn="l" rtl="0" eaLnBrk="1" fontAlgn="base" hangingPunct="1">
                  <a:lnSpc>
                    <a:spcPct val="110000"/>
                  </a:lnSpc>
                  <a:spcBef>
                    <a:spcPct val="0"/>
                  </a:spcBef>
                  <a:spcAft>
                    <a:spcPct val="0"/>
                  </a:spcAft>
                  <a:buFont typeface="Symbol" panose="05050102010706020507" pitchFamily="18" charset="2"/>
                  <a:buChar char="-"/>
                  <a:defRPr lang="en-GB" sz="1800" noProof="0" dirty="0" smtClean="0">
                    <a:solidFill>
                      <a:schemeClr val="tx1"/>
                    </a:solidFill>
                    <a:latin typeface="+mn-lt"/>
                    <a:ea typeface="+mn-ea"/>
                  </a:defRPr>
                </a:lvl9pPr>
              </a:lstStyle>
              <a:p>
                <a:pPr algn="r"/>
                <a:r>
                  <a:rPr lang="en-US" sz="1400" b="0" dirty="0" smtClean="0">
                    <a:solidFill>
                      <a:schemeClr val="tx1">
                        <a:lumMod val="75000"/>
                        <a:lumOff val="25000"/>
                      </a:schemeClr>
                    </a:solidFill>
                  </a:rPr>
                  <a:t>Philipp Schmidt-Wellenburg (PSI) | </a:t>
                </a:r>
                <a14:m>
                  <m:oMath xmlns:m="http://schemas.openxmlformats.org/officeDocument/2006/math">
                    <m:r>
                      <a:rPr lang="en-US" sz="1400" b="0" i="1" smtClean="0">
                        <a:solidFill>
                          <a:schemeClr val="tx1">
                            <a:lumMod val="75000"/>
                            <a:lumOff val="25000"/>
                          </a:schemeClr>
                        </a:solidFill>
                        <a:latin typeface="Cambria Math"/>
                      </a:rPr>
                      <m:t>𝜇</m:t>
                    </m:r>
                  </m:oMath>
                </a14:m>
                <a:r>
                  <a:rPr lang="en-US" sz="1400" b="0" dirty="0" smtClean="0">
                    <a:solidFill>
                      <a:schemeClr val="tx1">
                        <a:lumMod val="75000"/>
                        <a:lumOff val="25000"/>
                      </a:schemeClr>
                    </a:solidFill>
                  </a:rPr>
                  <a:t>EDM workshop Liverpool| 12.10.2018</a:t>
                </a:r>
                <a:endParaRPr lang="en-US" sz="1400" b="0" dirty="0">
                  <a:solidFill>
                    <a:schemeClr val="tx1">
                      <a:lumMod val="75000"/>
                      <a:lumOff val="25000"/>
                    </a:schemeClr>
                  </a:solidFill>
                </a:endParaRPr>
              </a:p>
            </p:txBody>
          </p:sp>
        </mc:Choice>
        <mc:Fallback xmlns="">
          <p:sp>
            <p:nvSpPr>
              <p:cNvPr id="11" name="Rectangle 17"/>
              <p:cNvSpPr txBox="1">
                <a:spLocks noRot="1" noChangeAspect="1" noMove="1" noResize="1" noEditPoints="1" noAdjustHandles="1" noChangeArrowheads="1" noChangeShapeType="1" noTextEdit="1"/>
              </p:cNvSpPr>
              <p:nvPr userDrawn="1"/>
            </p:nvSpPr>
            <p:spPr bwMode="auto">
              <a:xfrm>
                <a:off x="1703389" y="4930974"/>
                <a:ext cx="7402512" cy="269676"/>
              </a:xfrm>
              <a:prstGeom prst="rect">
                <a:avLst/>
              </a:prstGeom>
              <a:blipFill rotWithShape="1">
                <a:blip r:embed="rId4"/>
                <a:stretch>
                  <a:fillRect t="-15909" r="-1481" b="-22727"/>
                </a:stretch>
              </a:blip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r>
                  <a:rPr lang="en-US">
                    <a:noFill/>
                  </a:rPr>
                  <a:t> </a:t>
                </a:r>
              </a:p>
            </p:txBody>
          </p:sp>
        </mc:Fallback>
      </mc:AlternateContent>
    </p:spTree>
    <p:extLst>
      <p:ext uri="{BB962C8B-B14F-4D97-AF65-F5344CB8AC3E}">
        <p14:creationId xmlns:p14="http://schemas.microsoft.com/office/powerpoint/2010/main" val="2266483979"/>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8" name="Inhaltsplatzhalter 7"/>
          <p:cNvSpPr>
            <a:spLocks noGrp="1"/>
          </p:cNvSpPr>
          <p:nvPr>
            <p:ph sz="quarter" idx="13" hasCustomPrompt="1"/>
          </p:nvPr>
        </p:nvSpPr>
        <p:spPr/>
        <p:txBody>
          <a:bodyPr vert="horz" lIns="0" tIns="0" rIns="0" bIns="0" rtlCol="0">
            <a:noAutofit/>
          </a:bodyPr>
          <a:lstStyle>
            <a:lvl1pPr>
              <a:defRPr lang="en-GB" noProof="0" dirty="0" smtClean="0"/>
            </a:lvl1pPr>
            <a:lvl2pPr>
              <a:defRPr lang="en-GB" noProof="0" dirty="0" smtClean="0"/>
            </a:lvl2pPr>
            <a:lvl3pPr>
              <a:defRPr lang="en-GB" noProof="0" dirty="0" smtClean="0"/>
            </a:lvl3pPr>
            <a:lvl4pPr>
              <a:defRPr lang="en-GB" noProof="0" dirty="0" smtClean="0"/>
            </a:lvl4pPr>
            <a:lvl5pPr>
              <a:defRPr lang="en-GB" noProof="0" dirty="0" smtClean="0"/>
            </a:lvl5pPr>
            <a:lvl6pPr>
              <a:defRPr lang="en-GB" noProof="0" dirty="0" smtClean="0"/>
            </a:lvl6pPr>
            <a:lvl7pPr>
              <a:defRPr lang="en-GB" noProof="0" dirty="0" smtClean="0"/>
            </a:lvl7pPr>
            <a:lvl8pPr>
              <a:defRPr lang="en-GB" noProof="0" dirty="0" smtClean="0"/>
            </a:lvl8pPr>
            <a:lvl9pPr>
              <a:defRPr lang="en-GB" noProof="0" dirty="0"/>
            </a:lvl9pPr>
          </a:lstStyle>
          <a:p>
            <a:pPr marL="355600" lvl="0" indent="-355600">
              <a:buFontTx/>
              <a:buBlip>
                <a:blip r:embed="rId3"/>
              </a:buBlip>
            </a:pPr>
            <a:r>
              <a:rPr lang="en-GB" noProof="0" dirty="0" err="1" smtClean="0"/>
              <a:t>Mastertextformat</a:t>
            </a:r>
            <a:r>
              <a:rPr lang="en-GB" noProof="0" dirty="0" smtClean="0"/>
              <a:t> </a:t>
            </a:r>
            <a:r>
              <a:rPr lang="en-GB" noProof="0" dirty="0" err="1" smtClean="0"/>
              <a:t>bearbeiten</a:t>
            </a:r>
            <a:endParaRPr lang="en-GB" noProof="0" dirty="0" smtClean="0"/>
          </a:p>
          <a:p>
            <a:pPr marL="444500" lvl="1" indent="-266700">
              <a:buFont typeface="Courier New" panose="02070309020205020404" pitchFamily="49" charset="0"/>
              <a:buChar char="o"/>
            </a:pPr>
            <a:r>
              <a:rPr lang="en-GB" noProof="0" dirty="0" err="1" smtClean="0"/>
              <a:t>Zweite</a:t>
            </a:r>
            <a:r>
              <a:rPr lang="en-GB" noProof="0" dirty="0" smtClean="0"/>
              <a:t> </a:t>
            </a:r>
            <a:r>
              <a:rPr lang="en-GB" noProof="0" dirty="0" err="1" smtClean="0"/>
              <a:t>Ebene</a:t>
            </a:r>
            <a:endParaRPr lang="en-GB" noProof="0" dirty="0" smtClean="0"/>
          </a:p>
          <a:p>
            <a:pPr lvl="2">
              <a:buFont typeface="Courier New" panose="02070309020205020404" pitchFamily="49" charset="0"/>
              <a:buChar char="o"/>
            </a:pPr>
            <a:r>
              <a:rPr lang="en-GB" noProof="0" dirty="0" err="1" smtClean="0"/>
              <a:t>Dritte</a:t>
            </a:r>
            <a:r>
              <a:rPr lang="en-GB" noProof="0" dirty="0" smtClean="0"/>
              <a:t> </a:t>
            </a:r>
            <a:r>
              <a:rPr lang="en-GB" noProof="0" dirty="0" err="1" smtClean="0"/>
              <a:t>Ebene</a:t>
            </a:r>
            <a:endParaRPr lang="en-GB" noProof="0" dirty="0" smtClean="0"/>
          </a:p>
          <a:p>
            <a:pPr lvl="3">
              <a:buFont typeface="Courier New" panose="02070309020205020404" pitchFamily="49" charset="0"/>
              <a:buChar char="o"/>
            </a:pPr>
            <a:r>
              <a:rPr lang="en-GB" noProof="0" dirty="0" err="1" smtClean="0"/>
              <a:t>Vierte</a:t>
            </a:r>
            <a:r>
              <a:rPr lang="en-GB" noProof="0" dirty="0" smtClean="0"/>
              <a:t> </a:t>
            </a:r>
            <a:r>
              <a:rPr lang="en-GB" noProof="0" dirty="0" err="1" smtClean="0"/>
              <a:t>Ebene</a:t>
            </a:r>
            <a:endParaRPr lang="en-GB" noProof="0" dirty="0" smtClean="0"/>
          </a:p>
          <a:p>
            <a:pPr lvl="4">
              <a:buFont typeface="Courier New" panose="02070309020205020404" pitchFamily="49" charset="0"/>
              <a:buChar char="o"/>
            </a:pPr>
            <a:r>
              <a:rPr lang="en-GB" noProof="0" dirty="0" err="1" smtClean="0"/>
              <a:t>Fünfte</a:t>
            </a:r>
            <a:r>
              <a:rPr lang="en-GB" noProof="0" dirty="0" smtClean="0"/>
              <a:t> </a:t>
            </a:r>
            <a:r>
              <a:rPr lang="en-GB" noProof="0" dirty="0" err="1" smtClean="0"/>
              <a:t>Ebene</a:t>
            </a:r>
            <a:endParaRPr lang="en-GB" noProof="0" dirty="0" smtClean="0"/>
          </a:p>
          <a:p>
            <a:pPr lvl="5"/>
            <a:r>
              <a:rPr lang="en-GB" noProof="0" dirty="0" err="1" smtClean="0"/>
              <a:t>Sechste</a:t>
            </a:r>
            <a:r>
              <a:rPr lang="en-GB" noProof="0" dirty="0" smtClean="0"/>
              <a:t> </a:t>
            </a:r>
            <a:r>
              <a:rPr lang="en-GB" noProof="0" dirty="0" err="1" smtClean="0"/>
              <a:t>Ebene</a:t>
            </a:r>
            <a:endParaRPr lang="en-GB" noProof="0" dirty="0" smtClean="0"/>
          </a:p>
          <a:p>
            <a:pPr lvl="6"/>
            <a:r>
              <a:rPr lang="en-GB" noProof="0" dirty="0" err="1" smtClean="0"/>
              <a:t>Siebte</a:t>
            </a:r>
            <a:r>
              <a:rPr lang="en-GB" noProof="0" dirty="0" smtClean="0"/>
              <a:t> </a:t>
            </a:r>
            <a:r>
              <a:rPr lang="en-GB" noProof="0" dirty="0" err="1" smtClean="0"/>
              <a:t>Ebene</a:t>
            </a:r>
            <a:endParaRPr lang="en-GB" noProof="0" dirty="0" smtClean="0"/>
          </a:p>
          <a:p>
            <a:pPr lvl="7"/>
            <a:r>
              <a:rPr lang="en-GB" noProof="0" dirty="0" err="1" smtClean="0"/>
              <a:t>Achte</a:t>
            </a:r>
            <a:r>
              <a:rPr lang="en-GB" noProof="0" dirty="0" smtClean="0"/>
              <a:t> </a:t>
            </a:r>
            <a:r>
              <a:rPr lang="en-GB" noProof="0" dirty="0" err="1" smtClean="0"/>
              <a:t>Ebene</a:t>
            </a:r>
            <a:endParaRPr lang="en-GB" noProof="0" dirty="0" smtClean="0"/>
          </a:p>
          <a:p>
            <a:pPr lvl="8"/>
            <a:r>
              <a:rPr lang="en-GB" noProof="0" dirty="0" err="1" smtClean="0"/>
              <a:t>Neunte</a:t>
            </a:r>
            <a:r>
              <a:rPr lang="en-GB" noProof="0" dirty="0" smtClean="0"/>
              <a:t> </a:t>
            </a:r>
            <a:r>
              <a:rPr lang="en-GB" noProof="0" dirty="0" err="1" smtClean="0"/>
              <a:t>Ebene</a:t>
            </a:r>
            <a:endParaRPr kumimoji="0" lang="en-GB" sz="18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10" name="Titel 9"/>
          <p:cNvSpPr>
            <a:spLocks noGrp="1"/>
          </p:cNvSpPr>
          <p:nvPr>
            <p:ph type="title"/>
          </p:nvPr>
        </p:nvSpPr>
        <p:spPr/>
        <p:txBody>
          <a:bodyPr/>
          <a:lstStyle>
            <a:lvl1pPr>
              <a:defRPr>
                <a:latin typeface="+mn-lt"/>
              </a:defRPr>
            </a:lvl1pPr>
          </a:lstStyle>
          <a:p>
            <a:r>
              <a:rPr lang="en-US" noProof="0" smtClean="0"/>
              <a:t>Click to edit Master title style</a:t>
            </a:r>
            <a:endParaRPr lang="en-GB" noProof="0" dirty="0"/>
          </a:p>
        </p:txBody>
      </p:sp>
      <p:sp>
        <p:nvSpPr>
          <p:cNvPr id="6" name="Foliennummernplatzhalter 5"/>
          <p:cNvSpPr>
            <a:spLocks noGrp="1"/>
          </p:cNvSpPr>
          <p:nvPr>
            <p:ph type="sldNum" sz="quarter" idx="4"/>
          </p:nvPr>
        </p:nvSpPr>
        <p:spPr>
          <a:xfrm>
            <a:off x="42329" y="4968081"/>
            <a:ext cx="575742" cy="147638"/>
          </a:xfrm>
          <a:prstGeom prst="rect">
            <a:avLst/>
          </a:prstGeom>
        </p:spPr>
        <p:txBody>
          <a:bodyPr vert="horz" wrap="square" lIns="0" tIns="0" rIns="0" bIns="0" numCol="1" anchor="t" anchorCtr="0" compatLnSpc="1">
            <a:prstTxWarp prst="textNoShape">
              <a:avLst/>
            </a:prstTxWarp>
          </a:bodyPr>
          <a:lstStyle>
            <a:lvl1pPr algn="l">
              <a:spcBef>
                <a:spcPct val="0"/>
              </a:spcBef>
              <a:defRPr sz="900" smtClean="0">
                <a:latin typeface="+mn-lt"/>
              </a:defRPr>
            </a:lvl1pPr>
          </a:lstStyle>
          <a:p>
            <a:pPr eaLnBrk="0" hangingPunct="0">
              <a:defRPr/>
            </a:pPr>
            <a:fld id="{EBC07571-3134-BB4B-B83F-1A9FE18D34F3}" type="slidenum">
              <a:rPr lang="de-DE" smtClean="0">
                <a:solidFill>
                  <a:srgbClr val="000000"/>
                </a:solidFill>
              </a:rPr>
              <a:pPr eaLnBrk="0" hangingPunct="0">
                <a:defRPr/>
              </a:pPr>
              <a:t>‹#›</a:t>
            </a:fld>
            <a:endParaRPr lang="de-DE" dirty="0">
              <a:solidFill>
                <a:srgbClr val="000000"/>
              </a:solidFill>
            </a:endParaRPr>
          </a:p>
        </p:txBody>
      </p:sp>
    </p:spTree>
    <p:extLst>
      <p:ext uri="{BB962C8B-B14F-4D97-AF65-F5344CB8AC3E}">
        <p14:creationId xmlns:p14="http://schemas.microsoft.com/office/powerpoint/2010/main" val="2350703441"/>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grau)">
    <p:spTree>
      <p:nvGrpSpPr>
        <p:cNvPr id="1" name=""/>
        <p:cNvGrpSpPr/>
        <p:nvPr/>
      </p:nvGrpSpPr>
      <p:grpSpPr>
        <a:xfrm>
          <a:off x="0" y="0"/>
          <a:ext cx="0" cy="0"/>
          <a:chOff x="0" y="0"/>
          <a:chExt cx="0" cy="0"/>
        </a:xfrm>
      </p:grpSpPr>
      <p:sp>
        <p:nvSpPr>
          <p:cNvPr id="2" name="Rechteck 1"/>
          <p:cNvSpPr/>
          <p:nvPr userDrawn="1"/>
        </p:nvSpPr>
        <p:spPr bwMode="auto">
          <a:xfrm>
            <a:off x="827089" y="1059657"/>
            <a:ext cx="8066087" cy="3888581"/>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2400">
              <a:solidFill>
                <a:srgbClr val="000000"/>
              </a:solidFill>
              <a:latin typeface="+mn-lt"/>
            </a:endParaRPr>
          </a:p>
        </p:txBody>
      </p:sp>
      <p:sp>
        <p:nvSpPr>
          <p:cNvPr id="10" name="Titel 9"/>
          <p:cNvSpPr>
            <a:spLocks noGrp="1"/>
          </p:cNvSpPr>
          <p:nvPr>
            <p:ph type="title"/>
          </p:nvPr>
        </p:nvSpPr>
        <p:spPr/>
        <p:txBody>
          <a:bodyPr/>
          <a:lstStyle>
            <a:lvl1pPr>
              <a:defRPr spc="0" baseline="0">
                <a:latin typeface="+mn-lt"/>
              </a:defRPr>
            </a:lvl1pPr>
          </a:lstStyle>
          <a:p>
            <a:r>
              <a:rPr lang="en-US" noProof="0" smtClean="0"/>
              <a:t>Click to edit Master title style</a:t>
            </a:r>
            <a:endParaRPr lang="en-GB" noProof="0" dirty="0"/>
          </a:p>
        </p:txBody>
      </p:sp>
      <p:sp>
        <p:nvSpPr>
          <p:cNvPr id="9" name="Inhaltsplatzhalter 7"/>
          <p:cNvSpPr>
            <a:spLocks noGrp="1"/>
          </p:cNvSpPr>
          <p:nvPr>
            <p:ph sz="quarter" idx="13" hasCustomPrompt="1"/>
          </p:nvPr>
        </p:nvSpPr>
        <p:spPr>
          <a:xfrm>
            <a:off x="934839" y="1113586"/>
            <a:ext cx="7885633" cy="3712414"/>
          </a:xfrm>
        </p:spPr>
        <p:txBody>
          <a:bodyPr vert="horz" lIns="0" tIns="0" rIns="0" bIns="0" rtlCol="0">
            <a:noAutofit/>
          </a:bodyPr>
          <a:lstStyle>
            <a:lvl1pPr>
              <a:defRPr lang="de-CH" dirty="0" smtClean="0"/>
            </a:lvl1pPr>
            <a:lvl2pPr>
              <a:defRPr lang="de-CH" dirty="0" smtClean="0"/>
            </a:lvl2pPr>
            <a:lvl3pPr>
              <a:defRPr lang="de-CH" dirty="0" smtClean="0"/>
            </a:lvl3pPr>
            <a:lvl4pPr>
              <a:defRPr lang="de-CH" dirty="0" smtClean="0"/>
            </a:lvl4pPr>
            <a:lvl5pPr>
              <a:defRPr lang="de-CH" dirty="0" smtClean="0"/>
            </a:lvl5pPr>
            <a:lvl6pPr>
              <a:defRPr lang="de-CH" dirty="0" smtClean="0"/>
            </a:lvl6pPr>
            <a:lvl7pPr>
              <a:defRPr lang="de-CH" dirty="0" smtClean="0"/>
            </a:lvl7pPr>
            <a:lvl8pPr>
              <a:defRPr lang="de-CH" dirty="0" smtClean="0"/>
            </a:lvl8pPr>
            <a:lvl9pPr>
              <a:defRPr lang="de-CH" noProof="0" dirty="0"/>
            </a:lvl9pPr>
          </a:lstStyle>
          <a:p>
            <a:pPr marL="355600" lvl="0" indent="-355600">
              <a:buFontTx/>
              <a:buBlip>
                <a:blip r:embed="rId2"/>
              </a:buBlip>
            </a:pPr>
            <a:r>
              <a:rPr lang="de-CH" dirty="0" smtClean="0"/>
              <a:t>Mastertextformat bearbeiten</a:t>
            </a:r>
          </a:p>
          <a:p>
            <a:pPr marL="444500" lvl="1" indent="-266700">
              <a:buFont typeface="Courier New" panose="02070309020205020404" pitchFamily="49" charset="0"/>
              <a:buChar char="o"/>
            </a:pPr>
            <a:r>
              <a:rPr lang="de-CH" dirty="0" smtClean="0"/>
              <a:t>Zweite Ebene</a:t>
            </a:r>
          </a:p>
          <a:p>
            <a:pPr lvl="2">
              <a:buFont typeface="Courier New" panose="02070309020205020404" pitchFamily="49" charset="0"/>
              <a:buChar char="o"/>
            </a:pPr>
            <a:r>
              <a:rPr lang="de-CH" dirty="0" smtClean="0"/>
              <a:t>Dritte Ebene</a:t>
            </a:r>
          </a:p>
          <a:p>
            <a:pPr lvl="3">
              <a:buFont typeface="Courier New" panose="02070309020205020404" pitchFamily="49" charset="0"/>
              <a:buChar char="o"/>
            </a:pPr>
            <a:r>
              <a:rPr lang="de-CH" dirty="0" smtClean="0"/>
              <a:t>Vierte Ebene</a:t>
            </a:r>
          </a:p>
          <a:p>
            <a:pPr lvl="4">
              <a:buFont typeface="Courier New" panose="02070309020205020404" pitchFamily="49" charset="0"/>
              <a:buChar char="o"/>
            </a:pPr>
            <a:r>
              <a:rPr lang="de-CH" dirty="0" smtClean="0"/>
              <a:t>Fünfte Ebene</a:t>
            </a:r>
          </a:p>
          <a:p>
            <a:pPr lvl="5"/>
            <a:r>
              <a:rPr lang="de-CH" dirty="0" smtClean="0"/>
              <a:t>Sechste Ebene</a:t>
            </a:r>
          </a:p>
          <a:p>
            <a:pPr lvl="6"/>
            <a:r>
              <a:rPr lang="de-CH" dirty="0" smtClean="0"/>
              <a:t>Siebte Ebene</a:t>
            </a:r>
          </a:p>
          <a:p>
            <a:pPr lvl="7"/>
            <a:r>
              <a:rPr lang="de-CH" dirty="0" smtClean="0"/>
              <a:t>Achte Ebene</a:t>
            </a:r>
          </a:p>
          <a:p>
            <a:pPr lvl="8"/>
            <a:r>
              <a:rPr lang="de-CH" dirty="0" smtClean="0"/>
              <a:t>Neunte Ebene</a:t>
            </a:r>
            <a:endParaRPr kumimoji="0" lang="de-CH" sz="18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7" name="Foliennummernplatzhalter 5"/>
          <p:cNvSpPr>
            <a:spLocks noGrp="1"/>
          </p:cNvSpPr>
          <p:nvPr>
            <p:ph type="sldNum" sz="quarter" idx="4"/>
          </p:nvPr>
        </p:nvSpPr>
        <p:spPr>
          <a:xfrm>
            <a:off x="42329" y="4968081"/>
            <a:ext cx="575742" cy="147638"/>
          </a:xfrm>
          <a:prstGeom prst="rect">
            <a:avLst/>
          </a:prstGeom>
        </p:spPr>
        <p:txBody>
          <a:bodyPr vert="horz" wrap="square" lIns="0" tIns="0" rIns="0" bIns="0" numCol="1" anchor="t" anchorCtr="0" compatLnSpc="1">
            <a:prstTxWarp prst="textNoShape">
              <a:avLst/>
            </a:prstTxWarp>
          </a:bodyPr>
          <a:lstStyle>
            <a:lvl1pPr algn="l">
              <a:spcBef>
                <a:spcPct val="0"/>
              </a:spcBef>
              <a:defRPr sz="900" smtClean="0">
                <a:latin typeface="+mn-lt"/>
              </a:defRPr>
            </a:lvl1pPr>
          </a:lstStyle>
          <a:p>
            <a:pPr eaLnBrk="0" hangingPunct="0">
              <a:defRPr/>
            </a:pPr>
            <a:fld id="{EBC07571-3134-BB4B-B83F-1A9FE18D34F3}" type="slidenum">
              <a:rPr lang="de-DE" smtClean="0">
                <a:solidFill>
                  <a:srgbClr val="000000"/>
                </a:solidFill>
              </a:rPr>
              <a:pPr eaLnBrk="0" hangingPunct="0">
                <a:defRPr/>
              </a:pPr>
              <a:t>‹#›</a:t>
            </a:fld>
            <a:endParaRPr lang="de-DE" dirty="0">
              <a:solidFill>
                <a:srgbClr val="000000"/>
              </a:solidFill>
            </a:endParaRPr>
          </a:p>
        </p:txBody>
      </p:sp>
    </p:spTree>
    <p:extLst>
      <p:ext uri="{BB962C8B-B14F-4D97-AF65-F5344CB8AC3E}">
        <p14:creationId xmlns:p14="http://schemas.microsoft.com/office/powerpoint/2010/main" val="4165703600"/>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11" name="Inhaltsplatzhalter 10"/>
          <p:cNvSpPr>
            <a:spLocks noGrp="1"/>
          </p:cNvSpPr>
          <p:nvPr>
            <p:ph sz="quarter" idx="13" hasCustomPrompt="1"/>
          </p:nvPr>
        </p:nvSpPr>
        <p:spPr>
          <a:xfrm>
            <a:off x="1042989" y="1006078"/>
            <a:ext cx="3781425" cy="3509963"/>
          </a:xfrm>
        </p:spPr>
        <p:txBody>
          <a:bodyPr vert="horz" lIns="0" tIns="0" rIns="0" bIns="0" rtlCol="0">
            <a:noAutofit/>
          </a:bodyPr>
          <a:lstStyle>
            <a:lvl1pPr>
              <a:defRPr lang="en-GB" noProof="0" dirty="0" smtClean="0"/>
            </a:lvl1pPr>
            <a:lvl2pPr>
              <a:defRPr lang="en-GB" noProof="0" dirty="0" smtClean="0"/>
            </a:lvl2pPr>
            <a:lvl3pPr>
              <a:defRPr lang="en-GB" noProof="0" dirty="0" smtClean="0"/>
            </a:lvl3pPr>
            <a:lvl4pPr>
              <a:defRPr lang="en-GB" noProof="0" dirty="0" smtClean="0"/>
            </a:lvl4pPr>
            <a:lvl5pPr>
              <a:defRPr lang="en-GB" noProof="0" dirty="0" smtClean="0"/>
            </a:lvl5pPr>
            <a:lvl6pPr>
              <a:defRPr lang="en-GB" noProof="0" dirty="0" smtClean="0"/>
            </a:lvl6pPr>
            <a:lvl7pPr>
              <a:defRPr lang="en-GB" noProof="0" dirty="0" smtClean="0"/>
            </a:lvl7pPr>
            <a:lvl8pPr>
              <a:defRPr lang="en-GB" noProof="0" dirty="0" smtClean="0"/>
            </a:lvl8pPr>
            <a:lvl9pPr>
              <a:defRPr lang="en-GB" noProof="0" dirty="0" smtClean="0"/>
            </a:lvl9pPr>
          </a:lstStyle>
          <a:p>
            <a:pPr marL="355600" lvl="0" indent="-355600">
              <a:buFontTx/>
              <a:buBlip>
                <a:blip r:embed="rId2"/>
              </a:buBlip>
            </a:pPr>
            <a:r>
              <a:rPr lang="en-GB" noProof="0" dirty="0" err="1" smtClean="0"/>
              <a:t>Mastertextformat</a:t>
            </a:r>
            <a:r>
              <a:rPr lang="en-GB" noProof="0" dirty="0" smtClean="0"/>
              <a:t> </a:t>
            </a:r>
            <a:r>
              <a:rPr lang="en-GB" noProof="0" dirty="0" err="1" smtClean="0"/>
              <a:t>bearbeiten</a:t>
            </a:r>
            <a:endParaRPr lang="en-GB" noProof="0" dirty="0" smtClean="0"/>
          </a:p>
          <a:p>
            <a:pPr marL="444500" lvl="1" indent="-266700">
              <a:buFont typeface="Courier New" panose="02070309020205020404" pitchFamily="49" charset="0"/>
              <a:buChar char="o"/>
            </a:pPr>
            <a:r>
              <a:rPr lang="en-GB" noProof="0" dirty="0" err="1" smtClean="0"/>
              <a:t>Zweite</a:t>
            </a:r>
            <a:r>
              <a:rPr lang="en-GB" noProof="0" dirty="0" smtClean="0"/>
              <a:t> </a:t>
            </a:r>
            <a:r>
              <a:rPr lang="en-GB" noProof="0" dirty="0" err="1" smtClean="0"/>
              <a:t>Ebene</a:t>
            </a:r>
            <a:endParaRPr lang="en-GB" noProof="0" dirty="0" smtClean="0"/>
          </a:p>
          <a:p>
            <a:pPr lvl="2">
              <a:buFont typeface="Courier New" panose="02070309020205020404" pitchFamily="49" charset="0"/>
              <a:buChar char="o"/>
            </a:pPr>
            <a:r>
              <a:rPr lang="en-GB" noProof="0" dirty="0" err="1" smtClean="0"/>
              <a:t>Dritte</a:t>
            </a:r>
            <a:r>
              <a:rPr lang="en-GB" noProof="0" dirty="0" smtClean="0"/>
              <a:t> </a:t>
            </a:r>
            <a:r>
              <a:rPr lang="en-GB" noProof="0" dirty="0" err="1" smtClean="0"/>
              <a:t>Ebene</a:t>
            </a:r>
            <a:endParaRPr lang="en-GB" noProof="0" dirty="0" smtClean="0"/>
          </a:p>
          <a:p>
            <a:pPr lvl="3">
              <a:buFont typeface="Courier New" panose="02070309020205020404" pitchFamily="49" charset="0"/>
              <a:buChar char="o"/>
            </a:pPr>
            <a:r>
              <a:rPr lang="en-GB" noProof="0" dirty="0" err="1" smtClean="0"/>
              <a:t>Vierte</a:t>
            </a:r>
            <a:r>
              <a:rPr lang="en-GB" noProof="0" dirty="0" smtClean="0"/>
              <a:t> </a:t>
            </a:r>
            <a:r>
              <a:rPr lang="en-GB" noProof="0" dirty="0" err="1" smtClean="0"/>
              <a:t>Ebene</a:t>
            </a:r>
            <a:endParaRPr lang="en-GB" noProof="0" dirty="0" smtClean="0"/>
          </a:p>
          <a:p>
            <a:pPr lvl="4">
              <a:buFont typeface="Courier New" panose="02070309020205020404" pitchFamily="49" charset="0"/>
              <a:buChar char="o"/>
            </a:pPr>
            <a:r>
              <a:rPr lang="en-GB" noProof="0" dirty="0" err="1" smtClean="0"/>
              <a:t>Fünfte</a:t>
            </a:r>
            <a:r>
              <a:rPr lang="en-GB" noProof="0" dirty="0" smtClean="0"/>
              <a:t> </a:t>
            </a:r>
            <a:r>
              <a:rPr lang="en-GB" noProof="0" dirty="0" err="1" smtClean="0"/>
              <a:t>Ebene</a:t>
            </a:r>
            <a:endParaRPr lang="en-GB" noProof="0" dirty="0" smtClean="0"/>
          </a:p>
          <a:p>
            <a:pPr lvl="5"/>
            <a:r>
              <a:rPr lang="en-GB" noProof="0" dirty="0" err="1" smtClean="0"/>
              <a:t>Sechste</a:t>
            </a:r>
            <a:r>
              <a:rPr lang="en-GB" noProof="0" dirty="0" smtClean="0"/>
              <a:t> </a:t>
            </a:r>
            <a:r>
              <a:rPr lang="en-GB" noProof="0" dirty="0" err="1" smtClean="0"/>
              <a:t>Ebene</a:t>
            </a:r>
            <a:endParaRPr lang="en-GB" noProof="0" dirty="0" smtClean="0"/>
          </a:p>
          <a:p>
            <a:pPr lvl="6"/>
            <a:r>
              <a:rPr lang="en-GB" noProof="0" dirty="0" err="1" smtClean="0"/>
              <a:t>Siebte</a:t>
            </a:r>
            <a:r>
              <a:rPr lang="en-GB" noProof="0" dirty="0" smtClean="0"/>
              <a:t> </a:t>
            </a:r>
            <a:r>
              <a:rPr lang="en-GB" noProof="0" dirty="0" err="1" smtClean="0"/>
              <a:t>Ebene</a:t>
            </a:r>
            <a:endParaRPr lang="en-GB" noProof="0" dirty="0" smtClean="0"/>
          </a:p>
          <a:p>
            <a:pPr lvl="7"/>
            <a:r>
              <a:rPr lang="en-GB" noProof="0" dirty="0" err="1" smtClean="0"/>
              <a:t>Achte</a:t>
            </a:r>
            <a:r>
              <a:rPr lang="en-GB" noProof="0" dirty="0" smtClean="0"/>
              <a:t> </a:t>
            </a:r>
            <a:r>
              <a:rPr lang="en-GB" noProof="0" dirty="0" err="1" smtClean="0"/>
              <a:t>Ebene</a:t>
            </a:r>
            <a:endParaRPr lang="en-GB" noProof="0" dirty="0" smtClean="0"/>
          </a:p>
          <a:p>
            <a:pPr lvl="8"/>
            <a:r>
              <a:rPr lang="en-GB" noProof="0" dirty="0" err="1" smtClean="0"/>
              <a:t>Neunte</a:t>
            </a:r>
            <a:r>
              <a:rPr lang="en-GB" noProof="0" dirty="0" smtClean="0"/>
              <a:t> </a:t>
            </a:r>
            <a:r>
              <a:rPr lang="en-GB" noProof="0" dirty="0" err="1" smtClean="0"/>
              <a:t>Ebene</a:t>
            </a:r>
            <a:endParaRPr lang="en-GB" noProof="0" dirty="0" smtClean="0"/>
          </a:p>
        </p:txBody>
      </p:sp>
      <p:sp>
        <p:nvSpPr>
          <p:cNvPr id="16" name="Titel 15"/>
          <p:cNvSpPr>
            <a:spLocks noGrp="1"/>
          </p:cNvSpPr>
          <p:nvPr>
            <p:ph type="title"/>
          </p:nvPr>
        </p:nvSpPr>
        <p:spPr/>
        <p:txBody>
          <a:bodyPr/>
          <a:lstStyle>
            <a:lvl1pPr>
              <a:defRPr>
                <a:latin typeface="+mn-lt"/>
              </a:defRPr>
            </a:lvl1pPr>
          </a:lstStyle>
          <a:p>
            <a:r>
              <a:rPr lang="en-US" noProof="0" smtClean="0"/>
              <a:t>Click to edit Master title style</a:t>
            </a:r>
            <a:endParaRPr lang="en-GB" noProof="0" dirty="0"/>
          </a:p>
        </p:txBody>
      </p:sp>
      <p:sp>
        <p:nvSpPr>
          <p:cNvPr id="8" name="Inhaltsplatzhalter 10"/>
          <p:cNvSpPr>
            <a:spLocks noGrp="1"/>
          </p:cNvSpPr>
          <p:nvPr>
            <p:ph sz="quarter" idx="18" hasCustomPrompt="1"/>
          </p:nvPr>
        </p:nvSpPr>
        <p:spPr>
          <a:xfrm>
            <a:off x="5003801" y="1003402"/>
            <a:ext cx="3781425" cy="3509963"/>
          </a:xfrm>
        </p:spPr>
        <p:txBody>
          <a:bodyPr vert="horz" lIns="0" tIns="0" rIns="0" bIns="0" rtlCol="0">
            <a:noAutofit/>
          </a:bodyPr>
          <a:lstStyle>
            <a:lvl1pPr>
              <a:defRPr lang="en-GB" noProof="0" dirty="0" smtClean="0"/>
            </a:lvl1pPr>
            <a:lvl2pPr>
              <a:defRPr lang="en-GB" noProof="0" dirty="0" smtClean="0"/>
            </a:lvl2pPr>
            <a:lvl3pPr>
              <a:defRPr lang="en-GB" noProof="0" dirty="0" smtClean="0"/>
            </a:lvl3pPr>
            <a:lvl4pPr>
              <a:defRPr lang="en-GB" noProof="0" dirty="0" smtClean="0"/>
            </a:lvl4pPr>
            <a:lvl5pPr>
              <a:defRPr lang="en-GB" noProof="0" dirty="0" smtClean="0"/>
            </a:lvl5pPr>
            <a:lvl6pPr>
              <a:defRPr lang="en-GB" noProof="0" dirty="0" smtClean="0"/>
            </a:lvl6pPr>
            <a:lvl7pPr>
              <a:defRPr lang="en-GB" noProof="0" dirty="0" smtClean="0"/>
            </a:lvl7pPr>
            <a:lvl8pPr>
              <a:defRPr lang="en-GB" noProof="0" dirty="0" smtClean="0"/>
            </a:lvl8pPr>
            <a:lvl9pPr>
              <a:defRPr lang="en-GB" noProof="0" dirty="0" smtClean="0"/>
            </a:lvl9pPr>
          </a:lstStyle>
          <a:p>
            <a:pPr marL="355600" lvl="0" indent="-355600">
              <a:buFontTx/>
              <a:buBlip>
                <a:blip r:embed="rId2"/>
              </a:buBlip>
            </a:pPr>
            <a:r>
              <a:rPr lang="en-GB" noProof="0" dirty="0" err="1" smtClean="0"/>
              <a:t>Mastertextformat</a:t>
            </a:r>
            <a:r>
              <a:rPr lang="en-GB" noProof="0" dirty="0" smtClean="0"/>
              <a:t> </a:t>
            </a:r>
            <a:r>
              <a:rPr lang="en-GB" noProof="0" dirty="0" err="1" smtClean="0"/>
              <a:t>bearbeiten</a:t>
            </a:r>
            <a:endParaRPr lang="en-GB" noProof="0" dirty="0" smtClean="0"/>
          </a:p>
          <a:p>
            <a:pPr marL="444500" lvl="1" indent="-266700">
              <a:buFont typeface="Courier New" panose="02070309020205020404" pitchFamily="49" charset="0"/>
              <a:buChar char="o"/>
            </a:pPr>
            <a:r>
              <a:rPr lang="en-GB" noProof="0" dirty="0" err="1" smtClean="0"/>
              <a:t>Zweite</a:t>
            </a:r>
            <a:r>
              <a:rPr lang="en-GB" noProof="0" dirty="0" smtClean="0"/>
              <a:t> </a:t>
            </a:r>
            <a:r>
              <a:rPr lang="en-GB" noProof="0" dirty="0" err="1" smtClean="0"/>
              <a:t>Ebene</a:t>
            </a:r>
            <a:endParaRPr lang="en-GB" noProof="0" dirty="0" smtClean="0"/>
          </a:p>
          <a:p>
            <a:pPr lvl="2">
              <a:buFont typeface="Courier New" panose="02070309020205020404" pitchFamily="49" charset="0"/>
              <a:buChar char="o"/>
            </a:pPr>
            <a:r>
              <a:rPr lang="en-GB" noProof="0" dirty="0" err="1" smtClean="0"/>
              <a:t>Dritte</a:t>
            </a:r>
            <a:r>
              <a:rPr lang="en-GB" noProof="0" dirty="0" smtClean="0"/>
              <a:t> </a:t>
            </a:r>
            <a:r>
              <a:rPr lang="en-GB" noProof="0" dirty="0" err="1" smtClean="0"/>
              <a:t>Ebene</a:t>
            </a:r>
            <a:endParaRPr lang="en-GB" noProof="0" dirty="0" smtClean="0"/>
          </a:p>
          <a:p>
            <a:pPr lvl="3">
              <a:buFont typeface="Courier New" panose="02070309020205020404" pitchFamily="49" charset="0"/>
              <a:buChar char="o"/>
            </a:pPr>
            <a:r>
              <a:rPr lang="en-GB" noProof="0" dirty="0" err="1" smtClean="0"/>
              <a:t>Vierte</a:t>
            </a:r>
            <a:r>
              <a:rPr lang="en-GB" noProof="0" dirty="0" smtClean="0"/>
              <a:t> </a:t>
            </a:r>
            <a:r>
              <a:rPr lang="en-GB" noProof="0" dirty="0" err="1" smtClean="0"/>
              <a:t>Ebene</a:t>
            </a:r>
            <a:endParaRPr lang="en-GB" noProof="0" dirty="0" smtClean="0"/>
          </a:p>
          <a:p>
            <a:pPr lvl="4">
              <a:buFont typeface="Courier New" panose="02070309020205020404" pitchFamily="49" charset="0"/>
              <a:buChar char="o"/>
            </a:pPr>
            <a:r>
              <a:rPr lang="en-GB" noProof="0" dirty="0" err="1" smtClean="0"/>
              <a:t>Fünfte</a:t>
            </a:r>
            <a:r>
              <a:rPr lang="en-GB" noProof="0" dirty="0" smtClean="0"/>
              <a:t> </a:t>
            </a:r>
            <a:r>
              <a:rPr lang="en-GB" noProof="0" dirty="0" err="1" smtClean="0"/>
              <a:t>Ebene</a:t>
            </a:r>
            <a:endParaRPr lang="en-GB" noProof="0" dirty="0" smtClean="0"/>
          </a:p>
          <a:p>
            <a:pPr lvl="5"/>
            <a:r>
              <a:rPr lang="en-GB" noProof="0" dirty="0" err="1" smtClean="0"/>
              <a:t>Sechste</a:t>
            </a:r>
            <a:r>
              <a:rPr lang="en-GB" noProof="0" dirty="0" smtClean="0"/>
              <a:t> </a:t>
            </a:r>
            <a:r>
              <a:rPr lang="en-GB" noProof="0" dirty="0" err="1" smtClean="0"/>
              <a:t>Ebene</a:t>
            </a:r>
            <a:endParaRPr lang="en-GB" noProof="0" dirty="0" smtClean="0"/>
          </a:p>
          <a:p>
            <a:pPr lvl="6"/>
            <a:r>
              <a:rPr lang="en-GB" noProof="0" dirty="0" err="1" smtClean="0"/>
              <a:t>Siebte</a:t>
            </a:r>
            <a:r>
              <a:rPr lang="en-GB" noProof="0" dirty="0" smtClean="0"/>
              <a:t> </a:t>
            </a:r>
            <a:r>
              <a:rPr lang="en-GB" noProof="0" dirty="0" err="1" smtClean="0"/>
              <a:t>Ebene</a:t>
            </a:r>
            <a:endParaRPr lang="en-GB" noProof="0" dirty="0" smtClean="0"/>
          </a:p>
          <a:p>
            <a:pPr lvl="7"/>
            <a:r>
              <a:rPr lang="en-GB" noProof="0" dirty="0" err="1" smtClean="0"/>
              <a:t>Achte</a:t>
            </a:r>
            <a:r>
              <a:rPr lang="en-GB" noProof="0" dirty="0" smtClean="0"/>
              <a:t> </a:t>
            </a:r>
            <a:r>
              <a:rPr lang="en-GB" noProof="0" dirty="0" err="1" smtClean="0"/>
              <a:t>Ebene</a:t>
            </a:r>
            <a:endParaRPr lang="en-GB" noProof="0" dirty="0" smtClean="0"/>
          </a:p>
          <a:p>
            <a:pPr lvl="8"/>
            <a:r>
              <a:rPr lang="en-GB" noProof="0" dirty="0" err="1" smtClean="0"/>
              <a:t>Neunte</a:t>
            </a:r>
            <a:r>
              <a:rPr lang="en-GB" noProof="0" dirty="0" smtClean="0"/>
              <a:t> </a:t>
            </a:r>
            <a:r>
              <a:rPr lang="en-GB" noProof="0" dirty="0" err="1" smtClean="0"/>
              <a:t>Ebene</a:t>
            </a:r>
            <a:endParaRPr lang="en-GB" noProof="0" dirty="0" smtClean="0"/>
          </a:p>
        </p:txBody>
      </p:sp>
      <p:sp>
        <p:nvSpPr>
          <p:cNvPr id="6" name="Foliennummernplatzhalter 5"/>
          <p:cNvSpPr>
            <a:spLocks noGrp="1"/>
          </p:cNvSpPr>
          <p:nvPr>
            <p:ph type="sldNum" sz="quarter" idx="4"/>
          </p:nvPr>
        </p:nvSpPr>
        <p:spPr>
          <a:xfrm>
            <a:off x="42329" y="4968081"/>
            <a:ext cx="575742" cy="147638"/>
          </a:xfrm>
          <a:prstGeom prst="rect">
            <a:avLst/>
          </a:prstGeom>
        </p:spPr>
        <p:txBody>
          <a:bodyPr vert="horz" wrap="square" lIns="0" tIns="0" rIns="0" bIns="0" numCol="1" anchor="t" anchorCtr="0" compatLnSpc="1">
            <a:prstTxWarp prst="textNoShape">
              <a:avLst/>
            </a:prstTxWarp>
          </a:bodyPr>
          <a:lstStyle>
            <a:lvl1pPr algn="l">
              <a:spcBef>
                <a:spcPct val="0"/>
              </a:spcBef>
              <a:defRPr sz="900" smtClean="0">
                <a:latin typeface="+mn-lt"/>
              </a:defRPr>
            </a:lvl1pPr>
          </a:lstStyle>
          <a:p>
            <a:pPr eaLnBrk="0" hangingPunct="0">
              <a:defRPr/>
            </a:pPr>
            <a:fld id="{EBC07571-3134-BB4B-B83F-1A9FE18D34F3}" type="slidenum">
              <a:rPr lang="de-DE" smtClean="0">
                <a:solidFill>
                  <a:srgbClr val="000000"/>
                </a:solidFill>
              </a:rPr>
              <a:pPr eaLnBrk="0" hangingPunct="0">
                <a:defRPr/>
              </a:pPr>
              <a:t>‹#›</a:t>
            </a:fld>
            <a:endParaRPr lang="de-DE" dirty="0">
              <a:solidFill>
                <a:srgbClr val="000000"/>
              </a:solidFill>
            </a:endParaRPr>
          </a:p>
        </p:txBody>
      </p:sp>
    </p:spTree>
    <p:extLst>
      <p:ext uri="{BB962C8B-B14F-4D97-AF65-F5344CB8AC3E}">
        <p14:creationId xmlns:p14="http://schemas.microsoft.com/office/powerpoint/2010/main" val="1924452960"/>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zwei Inhalte (grau)">
    <p:spTree>
      <p:nvGrpSpPr>
        <p:cNvPr id="1" name=""/>
        <p:cNvGrpSpPr/>
        <p:nvPr/>
      </p:nvGrpSpPr>
      <p:grpSpPr>
        <a:xfrm>
          <a:off x="0" y="0"/>
          <a:ext cx="0" cy="0"/>
          <a:chOff x="0" y="0"/>
          <a:chExt cx="0" cy="0"/>
        </a:xfrm>
      </p:grpSpPr>
      <p:sp>
        <p:nvSpPr>
          <p:cNvPr id="10" name="Rechteck 9"/>
          <p:cNvSpPr/>
          <p:nvPr userDrawn="1"/>
        </p:nvSpPr>
        <p:spPr bwMode="auto">
          <a:xfrm>
            <a:off x="827089" y="1059657"/>
            <a:ext cx="8066087" cy="3888581"/>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2400">
              <a:solidFill>
                <a:srgbClr val="000000"/>
              </a:solidFill>
              <a:latin typeface="+mn-lt"/>
            </a:endParaRPr>
          </a:p>
        </p:txBody>
      </p:sp>
      <p:sp>
        <p:nvSpPr>
          <p:cNvPr id="16" name="Titel 15"/>
          <p:cNvSpPr>
            <a:spLocks noGrp="1"/>
          </p:cNvSpPr>
          <p:nvPr>
            <p:ph type="title"/>
          </p:nvPr>
        </p:nvSpPr>
        <p:spPr/>
        <p:txBody>
          <a:bodyPr/>
          <a:lstStyle>
            <a:lvl1pPr>
              <a:defRPr>
                <a:latin typeface="+mn-lt"/>
              </a:defRPr>
            </a:lvl1pPr>
          </a:lstStyle>
          <a:p>
            <a:r>
              <a:rPr lang="en-US" noProof="0" smtClean="0"/>
              <a:t>Click to edit Master title style</a:t>
            </a:r>
            <a:endParaRPr lang="en-GB" noProof="0" dirty="0"/>
          </a:p>
        </p:txBody>
      </p:sp>
      <p:sp>
        <p:nvSpPr>
          <p:cNvPr id="17" name="Inhaltsplatzhalter 10"/>
          <p:cNvSpPr>
            <a:spLocks noGrp="1"/>
          </p:cNvSpPr>
          <p:nvPr>
            <p:ph sz="quarter" idx="18" hasCustomPrompt="1"/>
          </p:nvPr>
        </p:nvSpPr>
        <p:spPr>
          <a:xfrm>
            <a:off x="938417" y="1087353"/>
            <a:ext cx="3781425" cy="3428689"/>
          </a:xfrm>
        </p:spPr>
        <p:txBody>
          <a:bodyPr/>
          <a:lstStyle>
            <a:lvl1pPr marL="177800" indent="-177800">
              <a:buClr>
                <a:schemeClr val="tx1"/>
              </a:buClr>
              <a:buFont typeface="Arial" panose="020B0604020202020204" pitchFamily="34" charset="0"/>
              <a:buChar char="•"/>
              <a:defRPr>
                <a:latin typeface="+mn-lt"/>
              </a:defRPr>
            </a:lvl1pPr>
            <a:lvl2pPr marL="355600" indent="-177800">
              <a:buSzPct val="100000"/>
              <a:buFont typeface="Symbol" panose="05050102010706020507" pitchFamily="18" charset="2"/>
              <a:buChar char="-"/>
              <a:defRPr>
                <a:latin typeface="+mn-lt"/>
              </a:defRPr>
            </a:lvl2pPr>
            <a:lvl3pPr marL="539750" indent="-184150">
              <a:buFont typeface="Symbol" panose="05050102010706020507" pitchFamily="18" charset="2"/>
              <a:buChar char="-"/>
              <a:defRPr>
                <a:latin typeface="+mn-lt"/>
              </a:defRPr>
            </a:lvl3pPr>
            <a:lvl4pPr marL="717550" indent="-177800">
              <a:buFont typeface="Symbol" panose="05050102010706020507" pitchFamily="18" charset="2"/>
              <a:buChar char="-"/>
              <a:defRPr>
                <a:latin typeface="+mn-lt"/>
              </a:defRPr>
            </a:lvl4pPr>
            <a:lvl5pPr marL="895350" indent="-177800">
              <a:buFont typeface="Symbol" panose="05050102010706020507" pitchFamily="18" charset="2"/>
              <a:buChar char="-"/>
              <a:defRPr>
                <a:latin typeface="+mn-lt"/>
              </a:defRPr>
            </a:lvl5pPr>
            <a:lvl6pPr marL="1074738" indent="-179388">
              <a:buFont typeface="Symbol" panose="05050102010706020507" pitchFamily="18" charset="2"/>
              <a:buChar char="-"/>
              <a:defRPr sz="1600">
                <a:latin typeface="+mn-lt"/>
              </a:defRPr>
            </a:lvl6pPr>
            <a:lvl7pPr marL="1257300" indent="-182563">
              <a:buFont typeface="Symbol" panose="05050102010706020507" pitchFamily="18" charset="2"/>
              <a:buChar char="-"/>
              <a:defRPr sz="1600">
                <a:latin typeface="+mn-lt"/>
              </a:defRPr>
            </a:lvl7pPr>
            <a:lvl8pPr marL="1436688" indent="-179388">
              <a:buFont typeface="Symbol" panose="05050102010706020507" pitchFamily="18" charset="2"/>
              <a:buChar char="-"/>
              <a:defRPr sz="1600">
                <a:latin typeface="+mn-lt"/>
              </a:defRPr>
            </a:lvl8pPr>
            <a:lvl9pPr marL="1614488" indent="-177800">
              <a:buFont typeface="Symbol" panose="05050102010706020507" pitchFamily="18" charset="2"/>
              <a:buChar char="-"/>
              <a:defRPr sz="1600">
                <a:latin typeface="+mn-lt"/>
              </a:defRPr>
            </a:lvl9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a:p>
            <a:pPr lvl="5"/>
            <a:r>
              <a:rPr lang="en-GB" noProof="0" dirty="0" err="1" smtClean="0"/>
              <a:t>Sechste</a:t>
            </a:r>
            <a:r>
              <a:rPr lang="en-GB" noProof="0" dirty="0" smtClean="0"/>
              <a:t> </a:t>
            </a:r>
            <a:r>
              <a:rPr lang="en-GB" noProof="0" dirty="0" err="1" smtClean="0"/>
              <a:t>Ebene</a:t>
            </a:r>
            <a:endParaRPr lang="en-GB" noProof="0" dirty="0" smtClean="0"/>
          </a:p>
          <a:p>
            <a:pPr lvl="6"/>
            <a:r>
              <a:rPr lang="en-GB" noProof="0" dirty="0" err="1" smtClean="0"/>
              <a:t>Siebte</a:t>
            </a:r>
            <a:r>
              <a:rPr lang="en-GB" noProof="0" dirty="0" smtClean="0"/>
              <a:t> </a:t>
            </a:r>
            <a:r>
              <a:rPr lang="en-GB" noProof="0" dirty="0" err="1" smtClean="0"/>
              <a:t>Ebene</a:t>
            </a:r>
            <a:endParaRPr lang="en-GB" noProof="0" dirty="0" smtClean="0"/>
          </a:p>
          <a:p>
            <a:pPr lvl="7"/>
            <a:r>
              <a:rPr lang="en-GB" noProof="0" dirty="0" err="1" smtClean="0"/>
              <a:t>Achte</a:t>
            </a:r>
            <a:r>
              <a:rPr lang="en-GB" noProof="0" dirty="0" smtClean="0"/>
              <a:t> </a:t>
            </a:r>
            <a:r>
              <a:rPr lang="en-GB" noProof="0" dirty="0" err="1" smtClean="0"/>
              <a:t>Ebene</a:t>
            </a:r>
            <a:endParaRPr lang="en-GB" noProof="0" dirty="0" smtClean="0"/>
          </a:p>
          <a:p>
            <a:pPr lvl="8"/>
            <a:r>
              <a:rPr lang="en-GB" noProof="0" dirty="0" err="1" smtClean="0"/>
              <a:t>Neunte</a:t>
            </a:r>
            <a:r>
              <a:rPr lang="en-GB" noProof="0" dirty="0" smtClean="0"/>
              <a:t> </a:t>
            </a:r>
            <a:r>
              <a:rPr lang="en-GB" noProof="0" dirty="0" err="1" smtClean="0"/>
              <a:t>Ebene</a:t>
            </a:r>
            <a:endParaRPr lang="en-GB" noProof="0" dirty="0" smtClean="0"/>
          </a:p>
        </p:txBody>
      </p:sp>
      <p:sp>
        <p:nvSpPr>
          <p:cNvPr id="18" name="Inhaltsplatzhalter 10"/>
          <p:cNvSpPr>
            <a:spLocks noGrp="1"/>
          </p:cNvSpPr>
          <p:nvPr>
            <p:ph sz="quarter" idx="19" hasCustomPrompt="1"/>
          </p:nvPr>
        </p:nvSpPr>
        <p:spPr>
          <a:xfrm>
            <a:off x="4899229" y="1084675"/>
            <a:ext cx="3781425" cy="3431366"/>
          </a:xfrm>
        </p:spPr>
        <p:txBody>
          <a:bodyPr/>
          <a:lstStyle>
            <a:lvl1pPr marL="177800" indent="-177800">
              <a:buClr>
                <a:schemeClr val="tx1"/>
              </a:buClr>
              <a:buFont typeface="Arial" panose="020B0604020202020204" pitchFamily="34" charset="0"/>
              <a:buChar char="•"/>
              <a:defRPr>
                <a:latin typeface="+mn-lt"/>
              </a:defRPr>
            </a:lvl1pPr>
            <a:lvl2pPr marL="355600" indent="-177800">
              <a:buSzPct val="100000"/>
              <a:buFont typeface="Symbol" panose="05050102010706020507" pitchFamily="18" charset="2"/>
              <a:buChar char="-"/>
              <a:defRPr>
                <a:latin typeface="+mn-lt"/>
              </a:defRPr>
            </a:lvl2pPr>
            <a:lvl3pPr marL="539750" indent="-184150">
              <a:buFont typeface="Symbol" panose="05050102010706020507" pitchFamily="18" charset="2"/>
              <a:buChar char="-"/>
              <a:defRPr>
                <a:latin typeface="+mn-lt"/>
              </a:defRPr>
            </a:lvl3pPr>
            <a:lvl4pPr marL="717550" indent="-177800">
              <a:buFont typeface="Symbol" panose="05050102010706020507" pitchFamily="18" charset="2"/>
              <a:buChar char="-"/>
              <a:defRPr>
                <a:latin typeface="+mn-lt"/>
              </a:defRPr>
            </a:lvl4pPr>
            <a:lvl5pPr marL="895350" indent="-177800">
              <a:buFont typeface="Symbol" panose="05050102010706020507" pitchFamily="18" charset="2"/>
              <a:buChar char="-"/>
              <a:defRPr>
                <a:latin typeface="+mn-lt"/>
              </a:defRPr>
            </a:lvl5pPr>
            <a:lvl6pPr marL="1074738" indent="-179388">
              <a:buFont typeface="Symbol" panose="05050102010706020507" pitchFamily="18" charset="2"/>
              <a:buChar char="-"/>
              <a:defRPr sz="1600">
                <a:latin typeface="+mn-lt"/>
              </a:defRPr>
            </a:lvl6pPr>
            <a:lvl7pPr marL="1257300" indent="-182563">
              <a:buFont typeface="Symbol" panose="05050102010706020507" pitchFamily="18" charset="2"/>
              <a:buChar char="-"/>
              <a:defRPr sz="1600">
                <a:latin typeface="+mn-lt"/>
              </a:defRPr>
            </a:lvl7pPr>
            <a:lvl8pPr marL="1436688" indent="-179388">
              <a:buFont typeface="Symbol" panose="05050102010706020507" pitchFamily="18" charset="2"/>
              <a:buChar char="-"/>
              <a:defRPr sz="1600">
                <a:latin typeface="+mn-lt"/>
              </a:defRPr>
            </a:lvl8pPr>
            <a:lvl9pPr marL="1614488" indent="-177800">
              <a:buFont typeface="Symbol" panose="05050102010706020507" pitchFamily="18" charset="2"/>
              <a:buChar char="-"/>
              <a:defRPr sz="1600">
                <a:latin typeface="+mn-lt"/>
              </a:defRPr>
            </a:lvl9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a:p>
            <a:pPr lvl="5"/>
            <a:r>
              <a:rPr lang="en-GB" noProof="0" dirty="0" err="1" smtClean="0"/>
              <a:t>Sechste</a:t>
            </a:r>
            <a:r>
              <a:rPr lang="en-GB" noProof="0" dirty="0" smtClean="0"/>
              <a:t> </a:t>
            </a:r>
            <a:r>
              <a:rPr lang="en-GB" noProof="0" dirty="0" err="1" smtClean="0"/>
              <a:t>Ebene</a:t>
            </a:r>
            <a:endParaRPr lang="en-GB" noProof="0" dirty="0" smtClean="0"/>
          </a:p>
          <a:p>
            <a:pPr lvl="6"/>
            <a:r>
              <a:rPr lang="en-GB" noProof="0" dirty="0" err="1" smtClean="0"/>
              <a:t>Siebte</a:t>
            </a:r>
            <a:r>
              <a:rPr lang="en-GB" noProof="0" dirty="0" smtClean="0"/>
              <a:t> </a:t>
            </a:r>
            <a:r>
              <a:rPr lang="en-GB" noProof="0" dirty="0" err="1" smtClean="0"/>
              <a:t>Ebene</a:t>
            </a:r>
            <a:endParaRPr lang="en-GB" noProof="0" dirty="0" smtClean="0"/>
          </a:p>
          <a:p>
            <a:pPr lvl="7"/>
            <a:r>
              <a:rPr lang="en-GB" noProof="0" dirty="0" err="1" smtClean="0"/>
              <a:t>Achte</a:t>
            </a:r>
            <a:r>
              <a:rPr lang="en-GB" noProof="0" dirty="0" smtClean="0"/>
              <a:t> </a:t>
            </a:r>
            <a:r>
              <a:rPr lang="en-GB" noProof="0" dirty="0" err="1" smtClean="0"/>
              <a:t>Ebene</a:t>
            </a:r>
            <a:endParaRPr lang="en-GB" noProof="0" dirty="0" smtClean="0"/>
          </a:p>
          <a:p>
            <a:pPr lvl="8"/>
            <a:r>
              <a:rPr lang="en-GB" noProof="0" dirty="0" err="1" smtClean="0"/>
              <a:t>Neunte</a:t>
            </a:r>
            <a:r>
              <a:rPr lang="en-GB" noProof="0" dirty="0" smtClean="0"/>
              <a:t> </a:t>
            </a:r>
            <a:r>
              <a:rPr lang="en-GB" noProof="0" dirty="0" err="1" smtClean="0"/>
              <a:t>Ebene</a:t>
            </a:r>
            <a:endParaRPr lang="en-GB" noProof="0" dirty="0" smtClean="0"/>
          </a:p>
        </p:txBody>
      </p:sp>
      <p:sp>
        <p:nvSpPr>
          <p:cNvPr id="8" name="Foliennummernplatzhalter 5"/>
          <p:cNvSpPr>
            <a:spLocks noGrp="1"/>
          </p:cNvSpPr>
          <p:nvPr>
            <p:ph type="sldNum" sz="quarter" idx="4"/>
          </p:nvPr>
        </p:nvSpPr>
        <p:spPr>
          <a:xfrm>
            <a:off x="42329" y="4968081"/>
            <a:ext cx="575742" cy="147638"/>
          </a:xfrm>
          <a:prstGeom prst="rect">
            <a:avLst/>
          </a:prstGeom>
        </p:spPr>
        <p:txBody>
          <a:bodyPr vert="horz" wrap="square" lIns="0" tIns="0" rIns="0" bIns="0" numCol="1" anchor="t" anchorCtr="0" compatLnSpc="1">
            <a:prstTxWarp prst="textNoShape">
              <a:avLst/>
            </a:prstTxWarp>
          </a:bodyPr>
          <a:lstStyle>
            <a:lvl1pPr algn="l">
              <a:spcBef>
                <a:spcPct val="0"/>
              </a:spcBef>
              <a:defRPr sz="900" smtClean="0">
                <a:latin typeface="+mn-lt"/>
              </a:defRPr>
            </a:lvl1pPr>
          </a:lstStyle>
          <a:p>
            <a:pPr eaLnBrk="0" hangingPunct="0">
              <a:defRPr/>
            </a:pPr>
            <a:fld id="{EBC07571-3134-BB4B-B83F-1A9FE18D34F3}" type="slidenum">
              <a:rPr lang="de-DE" smtClean="0">
                <a:solidFill>
                  <a:srgbClr val="000000"/>
                </a:solidFill>
              </a:rPr>
              <a:pPr eaLnBrk="0" hangingPunct="0">
                <a:defRPr/>
              </a:pPr>
              <a:t>‹#›</a:t>
            </a:fld>
            <a:endParaRPr lang="de-DE" dirty="0">
              <a:solidFill>
                <a:srgbClr val="000000"/>
              </a:solidFill>
            </a:endParaRPr>
          </a:p>
        </p:txBody>
      </p:sp>
    </p:spTree>
    <p:extLst>
      <p:ext uri="{BB962C8B-B14F-4D97-AF65-F5344CB8AC3E}">
        <p14:creationId xmlns:p14="http://schemas.microsoft.com/office/powerpoint/2010/main" val="3603234872"/>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n-lt"/>
              </a:defRPr>
            </a:lvl1pPr>
          </a:lstStyle>
          <a:p>
            <a:r>
              <a:rPr lang="en-US" noProof="0" smtClean="0"/>
              <a:t>Click to edit Master title style</a:t>
            </a:r>
            <a:endParaRPr lang="en-GB" noProof="0" dirty="0"/>
          </a:p>
        </p:txBody>
      </p:sp>
      <p:sp>
        <p:nvSpPr>
          <p:cNvPr id="5" name="Foliennummernplatzhalter 5"/>
          <p:cNvSpPr>
            <a:spLocks noGrp="1"/>
          </p:cNvSpPr>
          <p:nvPr>
            <p:ph type="sldNum" sz="quarter" idx="4"/>
          </p:nvPr>
        </p:nvSpPr>
        <p:spPr>
          <a:xfrm>
            <a:off x="42329" y="4968081"/>
            <a:ext cx="575742" cy="147638"/>
          </a:xfrm>
          <a:prstGeom prst="rect">
            <a:avLst/>
          </a:prstGeom>
        </p:spPr>
        <p:txBody>
          <a:bodyPr vert="horz" wrap="square" lIns="0" tIns="0" rIns="0" bIns="0" numCol="1" anchor="t" anchorCtr="0" compatLnSpc="1">
            <a:prstTxWarp prst="textNoShape">
              <a:avLst/>
            </a:prstTxWarp>
          </a:bodyPr>
          <a:lstStyle>
            <a:lvl1pPr algn="l">
              <a:spcBef>
                <a:spcPct val="0"/>
              </a:spcBef>
              <a:defRPr sz="900" smtClean="0">
                <a:latin typeface="+mn-lt"/>
              </a:defRPr>
            </a:lvl1pPr>
          </a:lstStyle>
          <a:p>
            <a:pPr eaLnBrk="0" hangingPunct="0">
              <a:defRPr/>
            </a:pPr>
            <a:fld id="{EBC07571-3134-BB4B-B83F-1A9FE18D34F3}" type="slidenum">
              <a:rPr lang="de-DE" smtClean="0">
                <a:solidFill>
                  <a:srgbClr val="000000"/>
                </a:solidFill>
              </a:rPr>
              <a:pPr eaLnBrk="0" hangingPunct="0">
                <a:defRPr/>
              </a:pPr>
              <a:t>‹#›</a:t>
            </a:fld>
            <a:endParaRPr lang="de-DE" dirty="0">
              <a:solidFill>
                <a:srgbClr val="000000"/>
              </a:solidFill>
            </a:endParaRPr>
          </a:p>
        </p:txBody>
      </p:sp>
    </p:spTree>
    <p:extLst>
      <p:ext uri="{BB962C8B-B14F-4D97-AF65-F5344CB8AC3E}">
        <p14:creationId xmlns:p14="http://schemas.microsoft.com/office/powerpoint/2010/main" val="3134621757"/>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Titel (grau)">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GB" noProof="0" dirty="0"/>
          </a:p>
        </p:txBody>
      </p:sp>
      <p:sp>
        <p:nvSpPr>
          <p:cNvPr id="7" name="Rechteck 6"/>
          <p:cNvSpPr/>
          <p:nvPr userDrawn="1"/>
        </p:nvSpPr>
        <p:spPr bwMode="auto">
          <a:xfrm>
            <a:off x="827089" y="1059657"/>
            <a:ext cx="8066087" cy="3888581"/>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2400">
              <a:solidFill>
                <a:srgbClr val="000000"/>
              </a:solidFill>
              <a:latin typeface="Times" charset="0"/>
            </a:endParaRPr>
          </a:p>
        </p:txBody>
      </p:sp>
      <p:sp>
        <p:nvSpPr>
          <p:cNvPr id="5" name="Foliennummernplatzhalter 5"/>
          <p:cNvSpPr>
            <a:spLocks noGrp="1"/>
          </p:cNvSpPr>
          <p:nvPr>
            <p:ph type="sldNum" sz="quarter" idx="4"/>
          </p:nvPr>
        </p:nvSpPr>
        <p:spPr>
          <a:xfrm>
            <a:off x="42329" y="4968081"/>
            <a:ext cx="575742" cy="147638"/>
          </a:xfrm>
          <a:prstGeom prst="rect">
            <a:avLst/>
          </a:prstGeom>
        </p:spPr>
        <p:txBody>
          <a:bodyPr vert="horz" wrap="square" lIns="0" tIns="0" rIns="0" bIns="0" numCol="1" anchor="t" anchorCtr="0" compatLnSpc="1">
            <a:prstTxWarp prst="textNoShape">
              <a:avLst/>
            </a:prstTxWarp>
          </a:bodyPr>
          <a:lstStyle>
            <a:lvl1pPr algn="l">
              <a:spcBef>
                <a:spcPct val="0"/>
              </a:spcBef>
              <a:defRPr sz="900" smtClean="0">
                <a:latin typeface="+mn-lt"/>
              </a:defRPr>
            </a:lvl1pPr>
          </a:lstStyle>
          <a:p>
            <a:pPr eaLnBrk="0" hangingPunct="0">
              <a:defRPr/>
            </a:pPr>
            <a:fld id="{EBC07571-3134-BB4B-B83F-1A9FE18D34F3}" type="slidenum">
              <a:rPr lang="de-DE" smtClean="0">
                <a:solidFill>
                  <a:srgbClr val="000000"/>
                </a:solidFill>
              </a:rPr>
              <a:pPr eaLnBrk="0" hangingPunct="0">
                <a:defRPr/>
              </a:pPr>
              <a:t>‹#›</a:t>
            </a:fld>
            <a:endParaRPr lang="de-DE" dirty="0">
              <a:solidFill>
                <a:srgbClr val="000000"/>
              </a:solidFill>
            </a:endParaRPr>
          </a:p>
        </p:txBody>
      </p:sp>
    </p:spTree>
    <p:extLst>
      <p:ext uri="{BB962C8B-B14F-4D97-AF65-F5344CB8AC3E}">
        <p14:creationId xmlns:p14="http://schemas.microsoft.com/office/powerpoint/2010/main" val="4188405021"/>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halt auf Bild (hoch)">
    <p:spTree>
      <p:nvGrpSpPr>
        <p:cNvPr id="1" name=""/>
        <p:cNvGrpSpPr/>
        <p:nvPr/>
      </p:nvGrpSpPr>
      <p:grpSpPr>
        <a:xfrm>
          <a:off x="0" y="0"/>
          <a:ext cx="0" cy="0"/>
          <a:chOff x="0" y="0"/>
          <a:chExt cx="0" cy="0"/>
        </a:xfrm>
      </p:grpSpPr>
      <p:pic>
        <p:nvPicPr>
          <p:cNvPr id="9" name="Picture 2" descr="U:\20160506_PSI_Luftbild_0292.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7088" y="764859"/>
            <a:ext cx="8370753" cy="4184330"/>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1"/>
          <p:cNvSpPr>
            <a:spLocks noGrp="1"/>
          </p:cNvSpPr>
          <p:nvPr>
            <p:ph type="title"/>
          </p:nvPr>
        </p:nvSpPr>
        <p:spPr/>
        <p:txBody>
          <a:bodyPr/>
          <a:lstStyle>
            <a:lvl1pPr>
              <a:defRPr>
                <a:latin typeface="+mn-lt"/>
              </a:defRPr>
            </a:lvl1pPr>
          </a:lstStyle>
          <a:p>
            <a:r>
              <a:rPr lang="en-US" noProof="0" smtClean="0"/>
              <a:t>Click to edit Master title style</a:t>
            </a:r>
            <a:endParaRPr lang="en-GB" noProof="0" dirty="0"/>
          </a:p>
        </p:txBody>
      </p:sp>
      <p:sp>
        <p:nvSpPr>
          <p:cNvPr id="14" name="Textplatzhalter 13"/>
          <p:cNvSpPr>
            <a:spLocks noGrp="1"/>
          </p:cNvSpPr>
          <p:nvPr>
            <p:ph type="body" sz="quarter" idx="13"/>
          </p:nvPr>
        </p:nvSpPr>
        <p:spPr>
          <a:xfrm>
            <a:off x="827088" y="764858"/>
            <a:ext cx="2289712" cy="4183379"/>
          </a:xfrm>
          <a:solidFill>
            <a:schemeClr val="bg1">
              <a:alpha val="75000"/>
            </a:schemeClr>
          </a:solidFill>
        </p:spPr>
        <p:txBody>
          <a:bodyPr lIns="72000" tIns="360000" rIns="36000" bIns="36000" anchor="t" anchorCtr="0"/>
          <a:lstStyle>
            <a:lvl1pPr marL="177800" indent="-177800">
              <a:lnSpc>
                <a:spcPct val="110000"/>
              </a:lnSpc>
              <a:spcAft>
                <a:spcPts val="0"/>
              </a:spcAft>
              <a:buFont typeface="Arial" panose="020B0604020202020204" pitchFamily="34" charset="0"/>
              <a:buChar char="•"/>
              <a:defRPr sz="1800">
                <a:latin typeface="+mn-lt"/>
              </a:defRPr>
            </a:lvl1pPr>
            <a:lvl2pPr>
              <a:lnSpc>
                <a:spcPct val="110000"/>
              </a:lnSpc>
              <a:spcBef>
                <a:spcPts val="0"/>
              </a:spcBef>
              <a:spcAft>
                <a:spcPts val="0"/>
              </a:spcAft>
              <a:defRPr sz="1800">
                <a:latin typeface="+mn-lt"/>
              </a:defRPr>
            </a:lvl2pPr>
            <a:lvl3pPr>
              <a:lnSpc>
                <a:spcPct val="110000"/>
              </a:lnSpc>
              <a:spcBef>
                <a:spcPts val="0"/>
              </a:spcBef>
              <a:spcAft>
                <a:spcPts val="0"/>
              </a:spcAft>
              <a:defRPr sz="1800">
                <a:latin typeface="+mn-lt"/>
              </a:defRPr>
            </a:lvl3pPr>
            <a:lvl4pPr>
              <a:lnSpc>
                <a:spcPct val="110000"/>
              </a:lnSpc>
              <a:spcBef>
                <a:spcPts val="0"/>
              </a:spcBef>
              <a:spcAft>
                <a:spcPts val="0"/>
              </a:spcAft>
              <a:defRPr sz="1800">
                <a:latin typeface="+mn-lt"/>
              </a:defRPr>
            </a:lvl4pPr>
            <a:lvl5pPr>
              <a:lnSpc>
                <a:spcPct val="110000"/>
              </a:lnSpc>
              <a:spcBef>
                <a:spcPts val="0"/>
              </a:spcBef>
              <a:spcAft>
                <a:spcPts val="0"/>
              </a:spcAft>
              <a:defRPr sz="1800">
                <a:latin typeface="+mn-l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pic>
        <p:nvPicPr>
          <p:cNvPr id="13" name="Bild 14" descr="PSI-Logo_narrow_30k.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12800" y="214312"/>
            <a:ext cx="10160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eck 14"/>
          <p:cNvSpPr>
            <a:spLocks noChangeArrowheads="1"/>
          </p:cNvSpPr>
          <p:nvPr userDrawn="1"/>
        </p:nvSpPr>
        <p:spPr bwMode="auto">
          <a:xfrm>
            <a:off x="1" y="764859"/>
            <a:ext cx="720725" cy="545926"/>
          </a:xfrm>
          <a:prstGeom prst="rect">
            <a:avLst/>
          </a:prstGeom>
          <a:solidFill>
            <a:srgbClr val="B9B9B9"/>
          </a:solidFill>
          <a:ln>
            <a:noFill/>
          </a:ln>
          <a:extLst/>
        </p:spPr>
        <p:txBody>
          <a:bodyPr/>
          <a:lstStyle/>
          <a:p>
            <a:pPr eaLnBrk="0" hangingPunct="0"/>
            <a:endParaRPr lang="de-DE" sz="2400">
              <a:solidFill>
                <a:srgbClr val="000000"/>
              </a:solidFill>
              <a:latin typeface="+mn-lt"/>
            </a:endParaRPr>
          </a:p>
        </p:txBody>
      </p:sp>
      <p:sp>
        <p:nvSpPr>
          <p:cNvPr id="10" name="Foliennummernplatzhalter 5"/>
          <p:cNvSpPr>
            <a:spLocks noGrp="1"/>
          </p:cNvSpPr>
          <p:nvPr>
            <p:ph type="sldNum" sz="quarter" idx="4"/>
          </p:nvPr>
        </p:nvSpPr>
        <p:spPr>
          <a:xfrm>
            <a:off x="42329" y="4968081"/>
            <a:ext cx="575742" cy="147638"/>
          </a:xfrm>
          <a:prstGeom prst="rect">
            <a:avLst/>
          </a:prstGeom>
        </p:spPr>
        <p:txBody>
          <a:bodyPr vert="horz" wrap="square" lIns="0" tIns="0" rIns="0" bIns="0" numCol="1" anchor="t" anchorCtr="0" compatLnSpc="1">
            <a:prstTxWarp prst="textNoShape">
              <a:avLst/>
            </a:prstTxWarp>
          </a:bodyPr>
          <a:lstStyle>
            <a:lvl1pPr algn="l">
              <a:spcBef>
                <a:spcPct val="0"/>
              </a:spcBef>
              <a:defRPr sz="900" smtClean="0">
                <a:latin typeface="+mn-lt"/>
              </a:defRPr>
            </a:lvl1pPr>
          </a:lstStyle>
          <a:p>
            <a:pPr eaLnBrk="0" hangingPunct="0">
              <a:defRPr/>
            </a:pPr>
            <a:fld id="{EBC07571-3134-BB4B-B83F-1A9FE18D34F3}" type="slidenum">
              <a:rPr lang="de-DE" smtClean="0">
                <a:solidFill>
                  <a:srgbClr val="000000"/>
                </a:solidFill>
              </a:rPr>
              <a:pPr eaLnBrk="0" hangingPunct="0">
                <a:defRPr/>
              </a:pPr>
              <a:t>‹#›</a:t>
            </a:fld>
            <a:endParaRPr lang="de-DE" dirty="0">
              <a:solidFill>
                <a:srgbClr val="000000"/>
              </a:solidFill>
            </a:endParaRPr>
          </a:p>
        </p:txBody>
      </p:sp>
    </p:spTree>
    <p:extLst>
      <p:ext uri="{BB962C8B-B14F-4D97-AF65-F5344CB8AC3E}">
        <p14:creationId xmlns:p14="http://schemas.microsoft.com/office/powerpoint/2010/main" val="645906241"/>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title"/>
          </p:nvPr>
        </p:nvSpPr>
        <p:spPr bwMode="auto">
          <a:xfrm>
            <a:off x="2077200" y="149494"/>
            <a:ext cx="6708025" cy="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noProof="0" dirty="0" err="1" smtClean="0"/>
              <a:t>Folientitel</a:t>
            </a:r>
            <a:r>
              <a:rPr lang="en-GB" noProof="0" dirty="0" smtClean="0"/>
              <a:t> </a:t>
            </a:r>
            <a:r>
              <a:rPr lang="en-GB" noProof="0" dirty="0" err="1" smtClean="0"/>
              <a:t>eingeben</a:t>
            </a:r>
            <a:endParaRPr lang="en-GB" noProof="0" dirty="0"/>
          </a:p>
        </p:txBody>
      </p:sp>
      <p:sp>
        <p:nvSpPr>
          <p:cNvPr id="6" name="Rechteck 12"/>
          <p:cNvSpPr>
            <a:spLocks noChangeArrowheads="1"/>
          </p:cNvSpPr>
          <p:nvPr/>
        </p:nvSpPr>
        <p:spPr bwMode="auto">
          <a:xfrm>
            <a:off x="1" y="1059657"/>
            <a:ext cx="720725" cy="545926"/>
          </a:xfrm>
          <a:prstGeom prst="rect">
            <a:avLst/>
          </a:prstGeom>
          <a:solidFill>
            <a:srgbClr val="B9B9B9"/>
          </a:solidFill>
          <a:ln>
            <a:noFill/>
          </a:ln>
          <a:extLst/>
        </p:spPr>
        <p:txBody>
          <a:bodyPr/>
          <a:lstStyle/>
          <a:p>
            <a:pPr eaLnBrk="0" hangingPunct="0"/>
            <a:endParaRPr lang="de-DE" sz="2400">
              <a:solidFill>
                <a:srgbClr val="000000"/>
              </a:solidFill>
              <a:latin typeface="+mn-lt"/>
            </a:endParaRPr>
          </a:p>
        </p:txBody>
      </p:sp>
      <p:sp>
        <p:nvSpPr>
          <p:cNvPr id="2" name="Textplatzhalter 1"/>
          <p:cNvSpPr>
            <a:spLocks noGrp="1"/>
          </p:cNvSpPr>
          <p:nvPr>
            <p:ph type="body" idx="1"/>
          </p:nvPr>
        </p:nvSpPr>
        <p:spPr>
          <a:xfrm>
            <a:off x="1042988" y="1006079"/>
            <a:ext cx="7742237" cy="3509963"/>
          </a:xfrm>
          <a:prstGeom prst="rect">
            <a:avLst/>
          </a:prstGeom>
        </p:spPr>
        <p:txBody>
          <a:bodyPr vert="horz" lIns="0" tIns="0" rIns="0" bIns="0" rtlCol="0">
            <a:noAutofit/>
          </a:bodyPr>
          <a:lstStyle/>
          <a:p>
            <a:pPr marL="355600" lvl="0" indent="-355600">
              <a:buFontTx/>
              <a:buBlip>
                <a:blip r:embed="rId14"/>
              </a:buBlip>
            </a:pPr>
            <a:r>
              <a:rPr lang="en-GB" noProof="0" dirty="0" err="1" smtClean="0"/>
              <a:t>Mastertextformat</a:t>
            </a:r>
            <a:r>
              <a:rPr lang="en-GB" noProof="0" dirty="0" smtClean="0"/>
              <a:t> </a:t>
            </a:r>
            <a:r>
              <a:rPr lang="en-GB" noProof="0" dirty="0" err="1" smtClean="0"/>
              <a:t>bearbeiten</a:t>
            </a:r>
            <a:endParaRPr lang="en-GB" noProof="0" dirty="0" smtClean="0"/>
          </a:p>
          <a:p>
            <a:pPr marL="444500" lvl="1" indent="-266700">
              <a:buFont typeface="Courier New" panose="02070309020205020404" pitchFamily="49" charset="0"/>
              <a:buChar char="o"/>
            </a:pPr>
            <a:r>
              <a:rPr lang="en-GB" noProof="0" dirty="0" err="1" smtClean="0"/>
              <a:t>Zweite</a:t>
            </a:r>
            <a:r>
              <a:rPr lang="en-GB" noProof="0" dirty="0" smtClean="0"/>
              <a:t> </a:t>
            </a:r>
            <a:r>
              <a:rPr lang="en-GB" noProof="0" dirty="0" err="1" smtClean="0"/>
              <a:t>Ebene</a:t>
            </a:r>
            <a:endParaRPr lang="en-GB" noProof="0" dirty="0" smtClean="0"/>
          </a:p>
          <a:p>
            <a:pPr lvl="2">
              <a:buFont typeface="Courier New" panose="02070309020205020404" pitchFamily="49" charset="0"/>
              <a:buChar char="o"/>
            </a:pPr>
            <a:r>
              <a:rPr lang="en-GB" noProof="0" dirty="0" err="1" smtClean="0"/>
              <a:t>Dritte</a:t>
            </a:r>
            <a:r>
              <a:rPr lang="en-GB" noProof="0" dirty="0" smtClean="0"/>
              <a:t> </a:t>
            </a:r>
            <a:r>
              <a:rPr lang="en-GB" noProof="0" dirty="0" err="1" smtClean="0"/>
              <a:t>Ebene</a:t>
            </a:r>
            <a:endParaRPr lang="en-GB" noProof="0" dirty="0" smtClean="0"/>
          </a:p>
          <a:p>
            <a:pPr lvl="3">
              <a:buFont typeface="Courier New" panose="02070309020205020404" pitchFamily="49" charset="0"/>
              <a:buChar char="o"/>
            </a:pPr>
            <a:r>
              <a:rPr lang="en-GB" noProof="0" dirty="0" err="1" smtClean="0"/>
              <a:t>Vierte</a:t>
            </a:r>
            <a:r>
              <a:rPr lang="en-GB" noProof="0" dirty="0" smtClean="0"/>
              <a:t> </a:t>
            </a:r>
            <a:r>
              <a:rPr lang="en-GB" noProof="0" dirty="0" err="1" smtClean="0"/>
              <a:t>Ebene</a:t>
            </a:r>
            <a:endParaRPr lang="en-GB" noProof="0" dirty="0" smtClean="0"/>
          </a:p>
          <a:p>
            <a:pPr lvl="4">
              <a:buFont typeface="Courier New" panose="02070309020205020404" pitchFamily="49" charset="0"/>
              <a:buChar char="o"/>
            </a:pPr>
            <a:r>
              <a:rPr lang="en-GB" noProof="0" dirty="0" err="1" smtClean="0"/>
              <a:t>Fünfte</a:t>
            </a:r>
            <a:r>
              <a:rPr lang="en-GB" noProof="0" dirty="0" smtClean="0"/>
              <a:t> </a:t>
            </a:r>
            <a:r>
              <a:rPr lang="en-GB" noProof="0" dirty="0" err="1" smtClean="0"/>
              <a:t>Ebene</a:t>
            </a:r>
            <a:endParaRPr lang="en-GB" noProof="0" dirty="0" smtClean="0"/>
          </a:p>
          <a:p>
            <a:pPr lvl="5"/>
            <a:r>
              <a:rPr lang="en-GB" noProof="0" dirty="0" err="1" smtClean="0"/>
              <a:t>Sechste</a:t>
            </a:r>
            <a:r>
              <a:rPr lang="en-GB" noProof="0" dirty="0" smtClean="0"/>
              <a:t> </a:t>
            </a:r>
            <a:r>
              <a:rPr lang="en-GB" noProof="0" dirty="0" err="1" smtClean="0"/>
              <a:t>Ebene</a:t>
            </a:r>
            <a:endParaRPr lang="en-GB" noProof="0" dirty="0" smtClean="0"/>
          </a:p>
          <a:p>
            <a:pPr lvl="6"/>
            <a:r>
              <a:rPr lang="en-GB" noProof="0" dirty="0" err="1" smtClean="0"/>
              <a:t>Siebte</a:t>
            </a:r>
            <a:r>
              <a:rPr lang="en-GB" noProof="0" dirty="0" smtClean="0"/>
              <a:t> </a:t>
            </a:r>
            <a:r>
              <a:rPr lang="en-GB" noProof="0" dirty="0" err="1" smtClean="0"/>
              <a:t>Ebene</a:t>
            </a:r>
            <a:endParaRPr lang="en-GB" noProof="0" dirty="0" smtClean="0"/>
          </a:p>
          <a:p>
            <a:pPr lvl="7"/>
            <a:r>
              <a:rPr lang="en-GB" noProof="0" dirty="0" err="1" smtClean="0"/>
              <a:t>Achte</a:t>
            </a:r>
            <a:r>
              <a:rPr lang="en-GB" noProof="0" dirty="0" smtClean="0"/>
              <a:t> </a:t>
            </a:r>
            <a:r>
              <a:rPr lang="en-GB" noProof="0" dirty="0" err="1" smtClean="0"/>
              <a:t>Ebene</a:t>
            </a:r>
            <a:endParaRPr lang="en-GB" noProof="0" dirty="0" smtClean="0"/>
          </a:p>
          <a:p>
            <a:pPr lvl="8"/>
            <a:r>
              <a:rPr lang="en-GB" noProof="0" dirty="0" err="1" smtClean="0"/>
              <a:t>Neunte</a:t>
            </a:r>
            <a:r>
              <a:rPr lang="en-GB" noProof="0" dirty="0" smtClean="0"/>
              <a:t> </a:t>
            </a:r>
            <a:r>
              <a:rPr lang="en-GB" noProof="0" dirty="0" err="1" smtClean="0"/>
              <a:t>Ebene</a:t>
            </a:r>
            <a:endParaRPr lang="en-GB" noProof="0" dirty="0" smtClean="0"/>
          </a:p>
        </p:txBody>
      </p:sp>
      <p:pic>
        <p:nvPicPr>
          <p:cNvPr id="8" name="Bild 14" descr="PSI-Logo_narrow_30k.eps"/>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04800" y="204451"/>
            <a:ext cx="10160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7" name="Rectangle 17"/>
              <p:cNvSpPr txBox="1">
                <a:spLocks noChangeArrowheads="1"/>
              </p:cNvSpPr>
              <p:nvPr/>
            </p:nvSpPr>
            <p:spPr bwMode="auto">
              <a:xfrm rot="5400000">
                <a:off x="6716644" y="2671694"/>
                <a:ext cx="4565986" cy="269676"/>
              </a:xfrm>
              <a:prstGeom prst="rect">
                <a:avLst/>
              </a:prstGeom>
              <a:noFill/>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noAutofit/>
              </a:bodyPr>
              <a:lstStyle>
                <a:lvl1pPr marL="0" indent="0" algn="l" rtl="0" eaLnBrk="1" fontAlgn="base" hangingPunct="1">
                  <a:lnSpc>
                    <a:spcPct val="110000"/>
                  </a:lnSpc>
                  <a:spcBef>
                    <a:spcPct val="0"/>
                  </a:spcBef>
                  <a:spcAft>
                    <a:spcPct val="0"/>
                  </a:spcAft>
                  <a:buClr>
                    <a:schemeClr val="tx1"/>
                  </a:buClr>
                  <a:buFont typeface="Arial" panose="020B0604020202020204" pitchFamily="34" charset="0"/>
                  <a:buNone/>
                  <a:defRPr lang="en-GB" sz="1800" b="1" kern="1200" spc="0" baseline="0" noProof="0">
                    <a:solidFill>
                      <a:srgbClr val="969696"/>
                    </a:solidFill>
                    <a:latin typeface="+mn-lt"/>
                    <a:ea typeface="ヒラギノ角ゴ Pro W3" charset="0"/>
                    <a:cs typeface="+mn-cs"/>
                  </a:defRPr>
                </a:lvl1pPr>
                <a:lvl2pPr marL="355600" indent="-17780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lang="en-GB" sz="2400" kern="1200" spc="0" baseline="0" noProof="0" dirty="0" smtClean="0">
                    <a:solidFill>
                      <a:schemeClr val="tx1"/>
                    </a:solidFill>
                    <a:latin typeface="+mn-lt"/>
                    <a:ea typeface="+mn-ea"/>
                    <a:cs typeface="+mn-cs"/>
                  </a:defRPr>
                </a:lvl2pPr>
                <a:lvl3pPr marL="355600" indent="184150" algn="l" rtl="0" eaLnBrk="1" fontAlgn="base" hangingPunct="1">
                  <a:lnSpc>
                    <a:spcPct val="110000"/>
                  </a:lnSpc>
                  <a:spcBef>
                    <a:spcPct val="0"/>
                  </a:spcBef>
                  <a:spcAft>
                    <a:spcPct val="0"/>
                  </a:spcAft>
                  <a:buFont typeface="Symbol" panose="05050102010706020507" pitchFamily="18" charset="2"/>
                  <a:buChar char="-"/>
                  <a:defRPr lang="en-GB" sz="2000" spc="0" baseline="0" noProof="0" dirty="0" smtClean="0">
                    <a:solidFill>
                      <a:schemeClr val="tx1"/>
                    </a:solidFill>
                    <a:latin typeface="+mn-lt"/>
                    <a:ea typeface="ＭＳ Ｐゴシック" charset="-128"/>
                    <a:cs typeface="ＭＳ Ｐゴシック" charset="-128"/>
                  </a:defRPr>
                </a:lvl3pPr>
                <a:lvl4pPr marL="717550" indent="-177800" algn="l" rtl="0" eaLnBrk="1" fontAlgn="base" hangingPunct="1">
                  <a:lnSpc>
                    <a:spcPct val="110000"/>
                  </a:lnSpc>
                  <a:spcBef>
                    <a:spcPct val="0"/>
                  </a:spcBef>
                  <a:spcAft>
                    <a:spcPct val="0"/>
                  </a:spcAft>
                  <a:buFont typeface="Symbol" panose="05050102010706020507" pitchFamily="18" charset="2"/>
                  <a:buChar char="-"/>
                  <a:defRPr lang="en-GB" sz="2000" kern="1200" spc="0" baseline="0" noProof="0" dirty="0" smtClean="0">
                    <a:solidFill>
                      <a:schemeClr val="tx1"/>
                    </a:solidFill>
                    <a:latin typeface="+mn-lt"/>
                    <a:ea typeface="ＭＳ Ｐゴシック" charset="0"/>
                    <a:cs typeface="ＭＳ Ｐゴシック" charset="0"/>
                  </a:defRPr>
                </a:lvl4pPr>
                <a:lvl5pPr marL="895350" indent="-177800" algn="l" rtl="0" eaLnBrk="1" fontAlgn="base" hangingPunct="1">
                  <a:lnSpc>
                    <a:spcPct val="110000"/>
                  </a:lnSpc>
                  <a:spcBef>
                    <a:spcPct val="0"/>
                  </a:spcBef>
                  <a:spcAft>
                    <a:spcPct val="0"/>
                  </a:spcAft>
                  <a:buFont typeface="Symbol" panose="05050102010706020507" pitchFamily="18" charset="2"/>
                  <a:buChar char="-"/>
                  <a:defRPr lang="en-GB" sz="1800" kern="1200" spc="0" baseline="0" noProof="0" dirty="0" smtClean="0">
                    <a:solidFill>
                      <a:schemeClr val="tx1"/>
                    </a:solidFill>
                    <a:latin typeface="+mn-lt"/>
                    <a:ea typeface="+mn-ea"/>
                    <a:cs typeface="ＭＳ Ｐゴシック" charset="0"/>
                  </a:defRPr>
                </a:lvl5pPr>
                <a:lvl6pPr marL="1074738" indent="-179388" algn="l" rtl="0" eaLnBrk="1" fontAlgn="base" hangingPunct="1">
                  <a:lnSpc>
                    <a:spcPct val="110000"/>
                  </a:lnSpc>
                  <a:spcBef>
                    <a:spcPct val="0"/>
                  </a:spcBef>
                  <a:spcAft>
                    <a:spcPct val="0"/>
                  </a:spcAft>
                  <a:buFont typeface="Symbol" panose="05050102010706020507" pitchFamily="18" charset="2"/>
                  <a:buChar char="-"/>
                  <a:defRPr lang="en-GB" sz="1800" noProof="0" dirty="0" smtClean="0">
                    <a:solidFill>
                      <a:schemeClr val="tx1"/>
                    </a:solidFill>
                    <a:latin typeface="+mn-lt"/>
                    <a:ea typeface="+mn-ea"/>
                  </a:defRPr>
                </a:lvl6pPr>
                <a:lvl7pPr marL="1257300" indent="-182563" algn="l" rtl="0" eaLnBrk="1" fontAlgn="base" hangingPunct="1">
                  <a:lnSpc>
                    <a:spcPct val="110000"/>
                  </a:lnSpc>
                  <a:spcBef>
                    <a:spcPct val="0"/>
                  </a:spcBef>
                  <a:spcAft>
                    <a:spcPct val="0"/>
                  </a:spcAft>
                  <a:buFont typeface="Symbol" panose="05050102010706020507" pitchFamily="18" charset="2"/>
                  <a:buChar char="-"/>
                  <a:defRPr lang="en-GB" sz="1800" noProof="0" dirty="0" smtClean="0">
                    <a:solidFill>
                      <a:schemeClr val="tx1"/>
                    </a:solidFill>
                    <a:latin typeface="+mn-lt"/>
                    <a:ea typeface="+mn-ea"/>
                  </a:defRPr>
                </a:lvl7pPr>
                <a:lvl8pPr marL="1436688" indent="-179388" algn="l" rtl="0" eaLnBrk="1" fontAlgn="base" hangingPunct="1">
                  <a:lnSpc>
                    <a:spcPct val="110000"/>
                  </a:lnSpc>
                  <a:spcBef>
                    <a:spcPct val="0"/>
                  </a:spcBef>
                  <a:spcAft>
                    <a:spcPct val="0"/>
                  </a:spcAft>
                  <a:buFont typeface="Symbol" panose="05050102010706020507" pitchFamily="18" charset="2"/>
                  <a:buChar char="-"/>
                  <a:defRPr lang="en-GB" sz="1800" noProof="0" dirty="0" smtClean="0">
                    <a:solidFill>
                      <a:schemeClr val="tx1"/>
                    </a:solidFill>
                    <a:latin typeface="+mn-lt"/>
                    <a:ea typeface="+mn-ea"/>
                  </a:defRPr>
                </a:lvl8pPr>
                <a:lvl9pPr marL="1614488" indent="-177800" algn="l" rtl="0" eaLnBrk="1" fontAlgn="base" hangingPunct="1">
                  <a:lnSpc>
                    <a:spcPct val="110000"/>
                  </a:lnSpc>
                  <a:spcBef>
                    <a:spcPct val="0"/>
                  </a:spcBef>
                  <a:spcAft>
                    <a:spcPct val="0"/>
                  </a:spcAft>
                  <a:buFont typeface="Symbol" panose="05050102010706020507" pitchFamily="18" charset="2"/>
                  <a:buChar char="-"/>
                  <a:defRPr lang="en-GB" sz="1800" noProof="0" dirty="0" smtClean="0">
                    <a:solidFill>
                      <a:schemeClr val="tx1"/>
                    </a:solidFill>
                    <a:latin typeface="+mn-lt"/>
                    <a:ea typeface="+mn-ea"/>
                  </a:defRPr>
                </a:lvl9pPr>
              </a:lstStyle>
              <a:p>
                <a:pPr algn="r"/>
                <a:r>
                  <a:rPr lang="en-US" sz="1200" b="0" dirty="0" smtClean="0">
                    <a:solidFill>
                      <a:schemeClr val="tx1">
                        <a:lumMod val="75000"/>
                        <a:lumOff val="25000"/>
                      </a:schemeClr>
                    </a:solidFill>
                  </a:rPr>
                  <a:t>Philipp Schmidt-Wellenburg (PSI)| </a:t>
                </a:r>
                <a14:m>
                  <m:oMath xmlns:m="http://schemas.openxmlformats.org/officeDocument/2006/math">
                    <m:r>
                      <a:rPr lang="en-US" sz="1200" b="0" i="1" dirty="0" smtClean="0">
                        <a:solidFill>
                          <a:schemeClr val="tx1">
                            <a:lumMod val="75000"/>
                            <a:lumOff val="25000"/>
                          </a:schemeClr>
                        </a:solidFill>
                        <a:latin typeface="Cambria Math"/>
                      </a:rPr>
                      <m:t>𝜇</m:t>
                    </m:r>
                    <m:r>
                      <m:rPr>
                        <m:sty m:val="p"/>
                      </m:rPr>
                      <a:rPr lang="en-US" sz="1200" b="0" i="0" dirty="0" smtClean="0">
                        <a:solidFill>
                          <a:schemeClr val="tx1">
                            <a:lumMod val="75000"/>
                            <a:lumOff val="25000"/>
                          </a:schemeClr>
                        </a:solidFill>
                        <a:latin typeface="Cambria Math"/>
                      </a:rPr>
                      <m:t>EDM</m:t>
                    </m:r>
                  </m:oMath>
                </a14:m>
                <a:r>
                  <a:rPr lang="en-US" sz="1200" b="0" dirty="0" smtClean="0">
                    <a:solidFill>
                      <a:schemeClr val="tx1">
                        <a:lumMod val="75000"/>
                        <a:lumOff val="25000"/>
                      </a:schemeClr>
                    </a:solidFill>
                  </a:rPr>
                  <a:t>-Liverpool| 12.10.2018</a:t>
                </a:r>
                <a:endParaRPr lang="en-US" sz="1200" b="0" dirty="0">
                  <a:solidFill>
                    <a:schemeClr val="tx1">
                      <a:lumMod val="75000"/>
                      <a:lumOff val="25000"/>
                    </a:schemeClr>
                  </a:solidFill>
                </a:endParaRPr>
              </a:p>
            </p:txBody>
          </p:sp>
        </mc:Choice>
        <mc:Fallback xmlns="">
          <p:sp>
            <p:nvSpPr>
              <p:cNvPr id="7" name="Rectangle 17"/>
              <p:cNvSpPr txBox="1">
                <a:spLocks noRot="1" noChangeAspect="1" noMove="1" noResize="1" noEditPoints="1" noAdjustHandles="1" noChangeArrowheads="1" noChangeShapeType="1" noTextEdit="1"/>
              </p:cNvSpPr>
              <p:nvPr/>
            </p:nvSpPr>
            <p:spPr bwMode="auto">
              <a:xfrm rot="5400000">
                <a:off x="6716644" y="2671694"/>
                <a:ext cx="4565986" cy="269676"/>
              </a:xfrm>
              <a:prstGeom prst="rect">
                <a:avLst/>
              </a:prstGeom>
              <a:blipFill rotWithShape="1">
                <a:blip r:embed="rId16"/>
                <a:stretch>
                  <a:fillRect l="-6818" r="-13636" b="-2003"/>
                </a:stretch>
              </a:blip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r>
                  <a:rPr lang="en-US">
                    <a:noFill/>
                  </a:rPr>
                  <a:t> </a:t>
                </a:r>
              </a:p>
            </p:txBody>
          </p:sp>
        </mc:Fallback>
      </mc:AlternateContent>
      <p:sp>
        <p:nvSpPr>
          <p:cNvPr id="9" name="Foliennummernplatzhalter 5"/>
          <p:cNvSpPr>
            <a:spLocks noGrp="1"/>
          </p:cNvSpPr>
          <p:nvPr>
            <p:ph type="sldNum" sz="quarter" idx="4"/>
          </p:nvPr>
        </p:nvSpPr>
        <p:spPr>
          <a:xfrm>
            <a:off x="42329" y="4968081"/>
            <a:ext cx="575742" cy="147638"/>
          </a:xfrm>
          <a:prstGeom prst="rect">
            <a:avLst/>
          </a:prstGeom>
        </p:spPr>
        <p:txBody>
          <a:bodyPr vert="horz" wrap="square" lIns="0" tIns="0" rIns="0" bIns="0" numCol="1" anchor="t" anchorCtr="0" compatLnSpc="1">
            <a:prstTxWarp prst="textNoShape">
              <a:avLst/>
            </a:prstTxWarp>
          </a:bodyPr>
          <a:lstStyle>
            <a:lvl1pPr algn="l">
              <a:spcBef>
                <a:spcPct val="0"/>
              </a:spcBef>
              <a:defRPr sz="900" smtClean="0">
                <a:latin typeface="+mn-lt"/>
              </a:defRPr>
            </a:lvl1pPr>
          </a:lstStyle>
          <a:p>
            <a:pPr eaLnBrk="0" hangingPunct="0">
              <a:defRPr/>
            </a:pPr>
            <a:fld id="{EBC07571-3134-BB4B-B83F-1A9FE18D34F3}" type="slidenum">
              <a:rPr lang="de-DE" smtClean="0">
                <a:solidFill>
                  <a:srgbClr val="000000"/>
                </a:solidFill>
              </a:rPr>
              <a:pPr eaLnBrk="0" hangingPunct="0">
                <a:defRPr/>
              </a:pPr>
              <a:t>‹#›</a:t>
            </a:fld>
            <a:endParaRPr lang="de-DE" dirty="0">
              <a:solidFill>
                <a:srgbClr val="000000"/>
              </a:solidFill>
            </a:endParaRPr>
          </a:p>
        </p:txBody>
      </p:sp>
    </p:spTree>
    <p:extLst>
      <p:ext uri="{BB962C8B-B14F-4D97-AF65-F5344CB8AC3E}">
        <p14:creationId xmlns:p14="http://schemas.microsoft.com/office/powerpoint/2010/main" val="2281102930"/>
      </p:ext>
    </p:extLst>
  </p:cSld>
  <p:clrMap bg1="lt1" tx1="dk1" bg2="lt2" tx2="dk2" accent1="accent1" accent2="accent2" accent3="accent3" accent4="accent4" accent5="accent5" accent6="accent6" hlink="hlink" folHlink="folHlink"/>
  <p:sldLayoutIdLst>
    <p:sldLayoutId id="2147483715" r:id="rId1"/>
    <p:sldLayoutId id="2147483726"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30" r:id="rId12"/>
  </p:sldLayoutIdLst>
  <p:transition spd="med"/>
  <p:timing>
    <p:tnLst>
      <p:par>
        <p:cTn id="1" dur="indefinite" restart="never" nodeType="tmRoot"/>
      </p:par>
    </p:tnLst>
  </p:timing>
  <p:hf hdr="0"/>
  <p:txStyles>
    <p:titleStyle>
      <a:lvl1pPr algn="r" rtl="0" eaLnBrk="1" fontAlgn="base" hangingPunct="1">
        <a:spcBef>
          <a:spcPct val="0"/>
        </a:spcBef>
        <a:spcAft>
          <a:spcPct val="0"/>
        </a:spcAft>
        <a:defRPr sz="2800" kern="1000" spc="0">
          <a:solidFill>
            <a:srgbClr val="686868"/>
          </a:solidFill>
          <a:latin typeface="+mn-lt"/>
          <a:ea typeface="+mj-ea"/>
          <a:cs typeface="+mj-cs"/>
        </a:defRPr>
      </a:lvl1pPr>
      <a:lvl2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2pPr>
      <a:lvl3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3pPr>
      <a:lvl4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4pPr>
      <a:lvl5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5pPr>
      <a:lvl6pPr marL="457200" algn="l" rtl="0" eaLnBrk="1" fontAlgn="base" hangingPunct="1">
        <a:spcBef>
          <a:spcPct val="0"/>
        </a:spcBef>
        <a:spcAft>
          <a:spcPct val="0"/>
        </a:spcAft>
        <a:defRPr sz="3200" b="1">
          <a:solidFill>
            <a:schemeClr val="tx2"/>
          </a:solidFill>
          <a:latin typeface="Arial Narrow" pitchFamily="34" charset="0"/>
        </a:defRPr>
      </a:lvl6pPr>
      <a:lvl7pPr marL="914400" algn="l" rtl="0" eaLnBrk="1" fontAlgn="base" hangingPunct="1">
        <a:spcBef>
          <a:spcPct val="0"/>
        </a:spcBef>
        <a:spcAft>
          <a:spcPct val="0"/>
        </a:spcAft>
        <a:defRPr sz="3200" b="1">
          <a:solidFill>
            <a:schemeClr val="tx2"/>
          </a:solidFill>
          <a:latin typeface="Arial Narrow" pitchFamily="34" charset="0"/>
        </a:defRPr>
      </a:lvl7pPr>
      <a:lvl8pPr marL="1371600" algn="l" rtl="0" eaLnBrk="1" fontAlgn="base" hangingPunct="1">
        <a:spcBef>
          <a:spcPct val="0"/>
        </a:spcBef>
        <a:spcAft>
          <a:spcPct val="0"/>
        </a:spcAft>
        <a:defRPr sz="3200" b="1">
          <a:solidFill>
            <a:schemeClr val="tx2"/>
          </a:solidFill>
          <a:latin typeface="Arial Narrow" pitchFamily="34" charset="0"/>
        </a:defRPr>
      </a:lvl8pPr>
      <a:lvl9pPr marL="1828800" algn="l" rtl="0" eaLnBrk="1" fontAlgn="base" hangingPunct="1">
        <a:spcBef>
          <a:spcPct val="0"/>
        </a:spcBef>
        <a:spcAft>
          <a:spcPct val="0"/>
        </a:spcAft>
        <a:defRPr sz="3200" b="1">
          <a:solidFill>
            <a:schemeClr val="tx2"/>
          </a:solidFill>
          <a:latin typeface="Arial Narrow" pitchFamily="34" charset="0"/>
        </a:defRPr>
      </a:lvl9pPr>
    </p:titleStyle>
    <p:bodyStyle>
      <a:lvl1pPr marL="177800" indent="-177800" algn="l" rtl="0" eaLnBrk="1" fontAlgn="base" hangingPunct="1">
        <a:lnSpc>
          <a:spcPct val="110000"/>
        </a:lnSpc>
        <a:spcBef>
          <a:spcPct val="0"/>
        </a:spcBef>
        <a:spcAft>
          <a:spcPct val="0"/>
        </a:spcAft>
        <a:buClr>
          <a:schemeClr val="tx1"/>
        </a:buClr>
        <a:buFont typeface="Arial" panose="020B0604020202020204" pitchFamily="34" charset="0"/>
        <a:buChar char="•"/>
        <a:defRPr lang="en-GB" sz="2800" kern="1200" spc="0" baseline="0" noProof="0" dirty="0" smtClean="0">
          <a:solidFill>
            <a:schemeClr val="tx1"/>
          </a:solidFill>
          <a:latin typeface="+mn-lt"/>
          <a:ea typeface="+mn-ea"/>
          <a:cs typeface="+mn-cs"/>
        </a:defRPr>
      </a:lvl1pPr>
      <a:lvl2pPr marL="355600" indent="-17780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lang="en-GB" sz="2400" kern="1200" spc="0" baseline="0" noProof="0" dirty="0" smtClean="0">
          <a:solidFill>
            <a:schemeClr val="tx1"/>
          </a:solidFill>
          <a:latin typeface="+mn-lt"/>
          <a:ea typeface="+mn-ea"/>
          <a:cs typeface="+mn-cs"/>
        </a:defRPr>
      </a:lvl2pPr>
      <a:lvl3pPr marL="355600" indent="184150" algn="l" rtl="0" eaLnBrk="1" fontAlgn="base" hangingPunct="1">
        <a:lnSpc>
          <a:spcPct val="110000"/>
        </a:lnSpc>
        <a:spcBef>
          <a:spcPct val="0"/>
        </a:spcBef>
        <a:spcAft>
          <a:spcPct val="0"/>
        </a:spcAft>
        <a:buFont typeface="Symbol" panose="05050102010706020507" pitchFamily="18" charset="2"/>
        <a:buChar char="-"/>
        <a:defRPr lang="en-GB" sz="2000" spc="0" baseline="0" noProof="0" dirty="0" smtClean="0">
          <a:solidFill>
            <a:schemeClr val="tx1"/>
          </a:solidFill>
          <a:latin typeface="+mn-lt"/>
          <a:ea typeface="ＭＳ Ｐゴシック" charset="-128"/>
          <a:cs typeface="ＭＳ Ｐゴシック" charset="-128"/>
        </a:defRPr>
      </a:lvl3pPr>
      <a:lvl4pPr marL="717550" indent="-177800" algn="l" rtl="0" eaLnBrk="1" fontAlgn="base" hangingPunct="1">
        <a:lnSpc>
          <a:spcPct val="110000"/>
        </a:lnSpc>
        <a:spcBef>
          <a:spcPct val="0"/>
        </a:spcBef>
        <a:spcAft>
          <a:spcPct val="0"/>
        </a:spcAft>
        <a:buFont typeface="Symbol" panose="05050102010706020507" pitchFamily="18" charset="2"/>
        <a:buChar char="-"/>
        <a:defRPr lang="en-GB" sz="2000" kern="1200" spc="0" baseline="0" noProof="0" dirty="0" smtClean="0">
          <a:solidFill>
            <a:schemeClr val="tx1"/>
          </a:solidFill>
          <a:latin typeface="+mn-lt"/>
          <a:ea typeface="ＭＳ Ｐゴシック" charset="0"/>
          <a:cs typeface="ＭＳ Ｐゴシック" charset="0"/>
        </a:defRPr>
      </a:lvl4pPr>
      <a:lvl5pPr marL="895350" indent="-177800" algn="l" rtl="0" eaLnBrk="1" fontAlgn="base" hangingPunct="1">
        <a:lnSpc>
          <a:spcPct val="110000"/>
        </a:lnSpc>
        <a:spcBef>
          <a:spcPct val="0"/>
        </a:spcBef>
        <a:spcAft>
          <a:spcPct val="0"/>
        </a:spcAft>
        <a:buFont typeface="Symbol" panose="05050102010706020507" pitchFamily="18" charset="2"/>
        <a:buChar char="-"/>
        <a:defRPr lang="en-GB" sz="1800" kern="1200" spc="0" baseline="0" noProof="0" dirty="0" smtClean="0">
          <a:solidFill>
            <a:schemeClr val="tx1"/>
          </a:solidFill>
          <a:latin typeface="+mn-lt"/>
          <a:ea typeface="+mn-ea"/>
          <a:cs typeface="ＭＳ Ｐゴシック" charset="0"/>
        </a:defRPr>
      </a:lvl5pPr>
      <a:lvl6pPr marL="1074738" indent="-179388" algn="l" rtl="0" eaLnBrk="1" fontAlgn="base" hangingPunct="1">
        <a:lnSpc>
          <a:spcPct val="110000"/>
        </a:lnSpc>
        <a:spcBef>
          <a:spcPct val="0"/>
        </a:spcBef>
        <a:spcAft>
          <a:spcPct val="0"/>
        </a:spcAft>
        <a:buFont typeface="Symbol" panose="05050102010706020507" pitchFamily="18" charset="2"/>
        <a:buChar char="-"/>
        <a:defRPr lang="en-GB" sz="1800" noProof="0" dirty="0" smtClean="0">
          <a:solidFill>
            <a:schemeClr val="tx1"/>
          </a:solidFill>
          <a:latin typeface="+mn-lt"/>
          <a:ea typeface="+mn-ea"/>
        </a:defRPr>
      </a:lvl6pPr>
      <a:lvl7pPr marL="1257300" indent="-182563" algn="l" rtl="0" eaLnBrk="1" fontAlgn="base" hangingPunct="1">
        <a:lnSpc>
          <a:spcPct val="110000"/>
        </a:lnSpc>
        <a:spcBef>
          <a:spcPct val="0"/>
        </a:spcBef>
        <a:spcAft>
          <a:spcPct val="0"/>
        </a:spcAft>
        <a:buFont typeface="Symbol" panose="05050102010706020507" pitchFamily="18" charset="2"/>
        <a:buChar char="-"/>
        <a:defRPr lang="en-GB" sz="1800" noProof="0" dirty="0" smtClean="0">
          <a:solidFill>
            <a:schemeClr val="tx1"/>
          </a:solidFill>
          <a:latin typeface="+mn-lt"/>
          <a:ea typeface="+mn-ea"/>
        </a:defRPr>
      </a:lvl7pPr>
      <a:lvl8pPr marL="1436688" indent="-179388" algn="l" rtl="0" eaLnBrk="1" fontAlgn="base" hangingPunct="1">
        <a:lnSpc>
          <a:spcPct val="110000"/>
        </a:lnSpc>
        <a:spcBef>
          <a:spcPct val="0"/>
        </a:spcBef>
        <a:spcAft>
          <a:spcPct val="0"/>
        </a:spcAft>
        <a:buFont typeface="Symbol" panose="05050102010706020507" pitchFamily="18" charset="2"/>
        <a:buChar char="-"/>
        <a:defRPr lang="en-GB" sz="1800" noProof="0" dirty="0" smtClean="0">
          <a:solidFill>
            <a:schemeClr val="tx1"/>
          </a:solidFill>
          <a:latin typeface="+mn-lt"/>
          <a:ea typeface="+mn-ea"/>
        </a:defRPr>
      </a:lvl8pPr>
      <a:lvl9pPr marL="1614488" indent="-177800" algn="l" rtl="0" eaLnBrk="1" fontAlgn="base" hangingPunct="1">
        <a:lnSpc>
          <a:spcPct val="110000"/>
        </a:lnSpc>
        <a:spcBef>
          <a:spcPct val="0"/>
        </a:spcBef>
        <a:spcAft>
          <a:spcPct val="0"/>
        </a:spcAft>
        <a:buFont typeface="Symbol" panose="05050102010706020507" pitchFamily="18" charset="2"/>
        <a:buChar char="-"/>
        <a:defRPr lang="en-GB" sz="1800" noProof="0" dirty="0" smtClean="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0.png"/><Relationship Id="rId1" Type="http://schemas.openxmlformats.org/officeDocument/2006/relationships/slideLayout" Target="../slideLayouts/slideLayout3.xml"/><Relationship Id="rId5" Type="http://schemas.openxmlformats.org/officeDocument/2006/relationships/image" Target="../media/image171.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78.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2.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1.png"/></Relationships>
</file>

<file path=ppt/slides/_rels/slide14.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33.png"/><Relationship Id="rId7" Type="http://schemas.openxmlformats.org/officeDocument/2006/relationships/image" Target="../media/image8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82.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18" Type="http://schemas.openxmlformats.org/officeDocument/2006/relationships/image" Target="../media/image101.png"/><Relationship Id="rId3" Type="http://schemas.openxmlformats.org/officeDocument/2006/relationships/image" Target="../media/image36.png"/><Relationship Id="rId21" Type="http://schemas.openxmlformats.org/officeDocument/2006/relationships/image" Target="../media/image104.png"/><Relationship Id="rId7" Type="http://schemas.openxmlformats.org/officeDocument/2006/relationships/image" Target="../media/image89.png"/><Relationship Id="rId12" Type="http://schemas.openxmlformats.org/officeDocument/2006/relationships/image" Target="../media/image94.png"/><Relationship Id="rId17" Type="http://schemas.openxmlformats.org/officeDocument/2006/relationships/image" Target="../media/image100.png"/><Relationship Id="rId2" Type="http://schemas.openxmlformats.org/officeDocument/2006/relationships/notesSlide" Target="../notesSlides/notesSlide9.xml"/><Relationship Id="rId16" Type="http://schemas.openxmlformats.org/officeDocument/2006/relationships/image" Target="../media/image99.png"/><Relationship Id="rId20" Type="http://schemas.openxmlformats.org/officeDocument/2006/relationships/image" Target="../media/image103.png"/><Relationship Id="rId1" Type="http://schemas.openxmlformats.org/officeDocument/2006/relationships/slideLayout" Target="../slideLayouts/slideLayout5.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5" Type="http://schemas.openxmlformats.org/officeDocument/2006/relationships/image" Target="../media/image98.png"/><Relationship Id="rId10" Type="http://schemas.openxmlformats.org/officeDocument/2006/relationships/image" Target="../media/image92.png"/><Relationship Id="rId19" Type="http://schemas.openxmlformats.org/officeDocument/2006/relationships/image" Target="../media/image102.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96.png"/></Relationships>
</file>

<file path=ppt/slides/_rels/slide16.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090.png"/><Relationship Id="rId7" Type="http://schemas.openxmlformats.org/officeDocument/2006/relationships/image" Target="../media/image118.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14.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13" Type="http://schemas.openxmlformats.org/officeDocument/2006/relationships/image" Target="../media/image53.png"/><Relationship Id="rId3" Type="http://schemas.openxmlformats.org/officeDocument/2006/relationships/image" Target="../media/image40.png"/><Relationship Id="rId7" Type="http://schemas.openxmlformats.org/officeDocument/2006/relationships/image" Target="../media/image45.png"/><Relationship Id="rId12"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46.png"/><Relationship Id="rId11" Type="http://schemas.openxmlformats.org/officeDocument/2006/relationships/image" Target="../media/image51.png"/><Relationship Id="rId4" Type="http://schemas.openxmlformats.org/officeDocument/2006/relationships/image" Target="../media/image41.png"/><Relationship Id="rId1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8.png"/><Relationship Id="rId7" Type="http://schemas.openxmlformats.org/officeDocument/2006/relationships/image" Target="../media/image55.png"/><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00.png"/></Relationships>
</file>

<file path=ppt/slides/_rels/slide23.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7.png"/><Relationship Id="rId4" Type="http://schemas.openxmlformats.org/officeDocument/2006/relationships/image" Target="../media/image62.png"/><Relationship Id="rId9" Type="http://schemas.openxmlformats.org/officeDocument/2006/relationships/image" Target="../media/image600.png"/></Relationships>
</file>

<file path=ppt/slides/_rels/slide24.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0.png"/><Relationship Id="rId7" Type="http://schemas.openxmlformats.org/officeDocument/2006/relationships/image" Target="../media/image670.png"/><Relationship Id="rId2" Type="http://schemas.openxmlformats.org/officeDocument/2006/relationships/image" Target="../media/image69.jpeg"/><Relationship Id="rId1" Type="http://schemas.openxmlformats.org/officeDocument/2006/relationships/slideLayout" Target="../slideLayouts/slideLayout5.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jpg"/><Relationship Id="rId9" Type="http://schemas.openxmlformats.org/officeDocument/2006/relationships/image" Target="../media/image73.png"/></Relationships>
</file>

<file path=ppt/slides/_rels/slide2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722.png"/><Relationship Id="rId13" Type="http://schemas.openxmlformats.org/officeDocument/2006/relationships/image" Target="../media/image150.png"/><Relationship Id="rId18" Type="http://schemas.openxmlformats.org/officeDocument/2006/relationships/image" Target="../media/image77.png"/><Relationship Id="rId3" Type="http://schemas.openxmlformats.org/officeDocument/2006/relationships/image" Target="../media/image701.png"/><Relationship Id="rId12" Type="http://schemas.openxmlformats.org/officeDocument/2006/relationships/image" Target="../media/image222.png"/><Relationship Id="rId17" Type="http://schemas.openxmlformats.org/officeDocument/2006/relationships/image" Target="../media/image76.png"/><Relationship Id="rId2" Type="http://schemas.openxmlformats.org/officeDocument/2006/relationships/notesSlide" Target="../notesSlides/notesSlide12.xml"/><Relationship Id="rId16" Type="http://schemas.openxmlformats.org/officeDocument/2006/relationships/image" Target="../media/image751.png"/><Relationship Id="rId1" Type="http://schemas.openxmlformats.org/officeDocument/2006/relationships/slideLayout" Target="../slideLayouts/slideLayout5.xml"/><Relationship Id="rId11" Type="http://schemas.openxmlformats.org/officeDocument/2006/relationships/image" Target="../media/image130.png"/><Relationship Id="rId5" Type="http://schemas.openxmlformats.org/officeDocument/2006/relationships/image" Target="../media/image75.png"/><Relationship Id="rId15" Type="http://schemas.openxmlformats.org/officeDocument/2006/relationships/image" Target="../media/image741.png"/><Relationship Id="rId10" Type="http://schemas.openxmlformats.org/officeDocument/2006/relationships/image" Target="../media/image120.png"/><Relationship Id="rId4" Type="http://schemas.openxmlformats.org/officeDocument/2006/relationships/image" Target="../media/image731.png"/><Relationship Id="rId9" Type="http://schemas.openxmlformats.org/officeDocument/2006/relationships/image" Target="../media/image730.png"/><Relationship Id="rId14" Type="http://schemas.openxmlformats.org/officeDocument/2006/relationships/image" Target="../media/image231.png"/></Relationships>
</file>

<file path=ppt/slides/_rels/slide28.xml.rels><?xml version="1.0" encoding="UTF-8" standalone="yes"?>
<Relationships xmlns="http://schemas.openxmlformats.org/package/2006/relationships"><Relationship Id="rId8" Type="http://schemas.openxmlformats.org/officeDocument/2006/relationships/image" Target="../media/image500.png"/><Relationship Id="rId3"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10.xml"/><Relationship Id="rId10" Type="http://schemas.openxmlformats.org/officeDocument/2006/relationships/image" Target="../media/image81.png"/><Relationship Id="rId4" Type="http://schemas.openxmlformats.org/officeDocument/2006/relationships/image" Target="../media/image79.png"/><Relationship Id="rId9" Type="http://schemas.openxmlformats.org/officeDocument/2006/relationships/image" Target="../media/image80.png"/></Relationships>
</file>

<file path=ppt/slides/_rels/slide2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10.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97.png"/><Relationship Id="rId1" Type="http://schemas.openxmlformats.org/officeDocument/2006/relationships/slideLayout" Target="../slideLayouts/slideLayout5.xml"/><Relationship Id="rId5" Type="http://schemas.openxmlformats.org/officeDocument/2006/relationships/image" Target="../media/image107.png"/><Relationship Id="rId4" Type="http://schemas.openxmlformats.org/officeDocument/2006/relationships/image" Target="../media/image106.jpeg"/></Relationships>
</file>

<file path=ppt/slides/_rels/slide3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70.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photon-production.co.jp/" TargetMode="External"/><Relationship Id="rId2" Type="http://schemas.openxmlformats.org/officeDocument/2006/relationships/image" Target="../media/image111.png"/><Relationship Id="rId1" Type="http://schemas.openxmlformats.org/officeDocument/2006/relationships/slideLayout" Target="../slideLayouts/slideLayout11.xml"/><Relationship Id="rId4" Type="http://schemas.openxmlformats.org/officeDocument/2006/relationships/image" Target="../media/image112.jpg"/></Relationships>
</file>

<file path=ppt/slides/_rels/slide38.xml.rels><?xml version="1.0" encoding="UTF-8" standalone="yes"?>
<Relationships xmlns="http://schemas.openxmlformats.org/package/2006/relationships"><Relationship Id="rId3" Type="http://schemas.openxmlformats.org/officeDocument/2006/relationships/hyperlink" Target="http://slsbd.psi.ch/pub/slsnotes/tmeta9902/" TargetMode="External"/><Relationship Id="rId2" Type="http://schemas.openxmlformats.org/officeDocument/2006/relationships/image" Target="../media/image113.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image" Target="../media/image54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3.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130.png"/><Relationship Id="rId3" Type="http://schemas.openxmlformats.org/officeDocument/2006/relationships/image" Target="../media/image1080.png"/><Relationship Id="rId7" Type="http://schemas.openxmlformats.org/officeDocument/2006/relationships/image" Target="../media/image1091.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110.png"/><Relationship Id="rId5" Type="http://schemas.openxmlformats.org/officeDocument/2006/relationships/image" Target="../media/image34.png"/><Relationship Id="rId4" Type="http://schemas.openxmlformats.org/officeDocument/2006/relationships/image" Target="../media/image116.png"/><Relationship Id="rId9" Type="http://schemas.openxmlformats.org/officeDocument/2006/relationships/image" Target="../media/image1100.png"/></Relationships>
</file>

<file path=ppt/slides/_rels/slide43.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700.png"/><Relationship Id="rId4" Type="http://schemas.openxmlformats.org/officeDocument/2006/relationships/image" Target="../media/image117.png"/></Relationships>
</file>

<file path=ppt/slides/_rels/slide44.xml.rels><?xml version="1.0" encoding="UTF-8" standalone="yes"?>
<Relationships xmlns="http://schemas.openxmlformats.org/package/2006/relationships"><Relationship Id="rId8" Type="http://schemas.openxmlformats.org/officeDocument/2006/relationships/image" Target="../media/image270.png"/><Relationship Id="rId13" Type="http://schemas.openxmlformats.org/officeDocument/2006/relationships/image" Target="../media/image330.png"/><Relationship Id="rId3" Type="http://schemas.openxmlformats.org/officeDocument/2006/relationships/image" Target="../media/image221.png"/><Relationship Id="rId7" Type="http://schemas.openxmlformats.org/officeDocument/2006/relationships/image" Target="../media/image260.png"/><Relationship Id="rId12" Type="http://schemas.openxmlformats.org/officeDocument/2006/relationships/image" Target="../media/image320.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250.png"/><Relationship Id="rId11" Type="http://schemas.openxmlformats.org/officeDocument/2006/relationships/image" Target="../media/image300.png"/><Relationship Id="rId5" Type="http://schemas.openxmlformats.org/officeDocument/2006/relationships/image" Target="../media/image240.png"/><Relationship Id="rId10" Type="http://schemas.openxmlformats.org/officeDocument/2006/relationships/image" Target="../media/image290.png"/><Relationship Id="rId4" Type="http://schemas.openxmlformats.org/officeDocument/2006/relationships/image" Target="../media/image230.png"/><Relationship Id="rId9" Type="http://schemas.openxmlformats.org/officeDocument/2006/relationships/image" Target="../media/image280.png"/></Relationships>
</file>

<file path=ppt/slides/_rels/slide45.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25.png"/><Relationship Id="rId7" Type="http://schemas.openxmlformats.org/officeDocument/2006/relationships/image" Target="../media/image360.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1170.png"/><Relationship Id="rId5" Type="http://schemas.openxmlformats.org/officeDocument/2006/relationships/image" Target="../media/image721.png"/><Relationship Id="rId4" Type="http://schemas.openxmlformats.org/officeDocument/2006/relationships/image" Target="../media/image220.png"/><Relationship Id="rId9" Type="http://schemas.openxmlformats.org/officeDocument/2006/relationships/image" Target="../media/image380.png"/></Relationships>
</file>

<file path=ppt/slides/_rels/slide46.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390.png"/><Relationship Id="rId7" Type="http://schemas.openxmlformats.org/officeDocument/2006/relationships/image" Target="../media/image400.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760.png"/><Relationship Id="rId5" Type="http://schemas.openxmlformats.org/officeDocument/2006/relationships/image" Target="../media/image750.png"/><Relationship Id="rId4" Type="http://schemas.openxmlformats.org/officeDocument/2006/relationships/image" Target="../media/image740.png"/></Relationships>
</file>

<file path=ppt/slides/_rels/slide47.x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850.png"/><Relationship Id="rId4" Type="http://schemas.openxmlformats.org/officeDocument/2006/relationships/image" Target="../media/image720.png"/></Relationships>
</file>

<file path=ppt/slides/_rels/slide48.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notesSlide" Target="../notesSlides/notesSlide22.xml"/><Relationship Id="rId7" Type="http://schemas.openxmlformats.org/officeDocument/2006/relationships/image" Target="../media/image170.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60.png"/><Relationship Id="rId5" Type="http://schemas.openxmlformats.org/officeDocument/2006/relationships/image" Target="../media/image119.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32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0.png"/></Relationships>
</file>

<file path=ppt/slides/_rels/slide9.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4388" y="3507378"/>
            <a:ext cx="8094222" cy="1041704"/>
          </a:xfrm>
        </p:spPr>
        <p:txBody>
          <a:bodyPr/>
          <a:lstStyle/>
          <a:p>
            <a:r>
              <a:rPr lang="en-US" dirty="0" smtClean="0"/>
              <a:t>Search for an electric dipole moment of the muon using a compact storage ring at PSI</a:t>
            </a:r>
            <a:endParaRPr lang="en-US" dirty="0"/>
          </a:p>
        </p:txBody>
      </p:sp>
      <p:sp>
        <p:nvSpPr>
          <p:cNvPr id="6" name="Subtitle 5"/>
          <p:cNvSpPr>
            <a:spLocks noGrp="1"/>
          </p:cNvSpPr>
          <p:nvPr>
            <p:ph type="subTitle" sz="quarter" idx="1"/>
          </p:nvPr>
        </p:nvSpPr>
        <p:spPr/>
        <p:txBody>
          <a:bodyPr/>
          <a:lstStyle/>
          <a:p>
            <a:r>
              <a:rPr lang="en-US" dirty="0" smtClean="0"/>
              <a:t>P. Schmidt-Wellenburg, TPC2018 Traverse City, 04.08.2018</a:t>
            </a:r>
            <a:endParaRPr lang="en-US" dirty="0"/>
          </a:p>
        </p:txBody>
      </p:sp>
    </p:spTree>
    <p:extLst>
      <p:ext uri="{BB962C8B-B14F-4D97-AF65-F5344CB8AC3E}">
        <p14:creationId xmlns:p14="http://schemas.microsoft.com/office/powerpoint/2010/main" val="327079621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81158" y="2182045"/>
            <a:ext cx="3781425" cy="1563835"/>
          </a:xfrm>
        </p:spPr>
        <p:txBody>
          <a:bodyPr/>
          <a:lstStyle/>
          <a:p>
            <a:pPr marL="0" indent="0">
              <a:buNone/>
            </a:pPr>
            <a:r>
              <a:rPr lang="en-US" dirty="0" smtClean="0"/>
              <a:t>Effective </a:t>
            </a:r>
            <a:r>
              <a:rPr lang="en-US" dirty="0"/>
              <a:t>H</a:t>
            </a:r>
            <a:r>
              <a:rPr lang="en-US" dirty="0" smtClean="0"/>
              <a:t>amiltonian:</a:t>
            </a:r>
            <a:endParaRPr lang="en-US" dirty="0"/>
          </a:p>
        </p:txBody>
      </p:sp>
      <p:sp>
        <p:nvSpPr>
          <p:cNvPr id="3" name="Title 2"/>
          <p:cNvSpPr>
            <a:spLocks noGrp="1"/>
          </p:cNvSpPr>
          <p:nvPr>
            <p:ph type="title"/>
          </p:nvPr>
        </p:nvSpPr>
        <p:spPr/>
        <p:txBody>
          <a:bodyPr/>
          <a:lstStyle/>
          <a:p>
            <a:r>
              <a:rPr lang="en-US" dirty="0" smtClean="0"/>
              <a:t>EFT analysis of contributions to F2 and F3</a:t>
            </a:r>
            <a:endParaRPr lang="en-US" dirty="0"/>
          </a:p>
        </p:txBody>
      </p:sp>
      <p:sp>
        <p:nvSpPr>
          <p:cNvPr id="5" name="Slide Number Placeholder 4"/>
          <p:cNvSpPr>
            <a:spLocks noGrp="1"/>
          </p:cNvSpPr>
          <p:nvPr>
            <p:ph type="sldNum" sz="quarter" idx="4"/>
          </p:nvPr>
        </p:nvSpPr>
        <p:spPr/>
        <p:txBody>
          <a:bodyPr/>
          <a:lstStyle/>
          <a:p>
            <a:pPr eaLnBrk="0" hangingPunct="0">
              <a:defRPr/>
            </a:pPr>
            <a:fld id="{EBC07571-3134-BB4B-B83F-1A9FE18D34F3}" type="slidenum">
              <a:rPr lang="de-DE" smtClean="0">
                <a:solidFill>
                  <a:srgbClr val="000000"/>
                </a:solidFill>
              </a:rPr>
              <a:pPr eaLnBrk="0" hangingPunct="0">
                <a:defRPr/>
              </a:pPr>
              <a:t>10</a:t>
            </a:fld>
            <a:endParaRPr lang="de-DE" dirty="0">
              <a:solidFill>
                <a:srgbClr val="000000"/>
              </a:solidFill>
            </a:endParaRPr>
          </a:p>
        </p:txBody>
      </p:sp>
      <p:sp>
        <p:nvSpPr>
          <p:cNvPr id="6" name="Rounded Rectangle 5"/>
          <p:cNvSpPr/>
          <p:nvPr/>
        </p:nvSpPr>
        <p:spPr>
          <a:xfrm>
            <a:off x="4647863" y="1000143"/>
            <a:ext cx="1272223" cy="623553"/>
          </a:xfrm>
          <a:prstGeom prst="roundRect">
            <a:avLst/>
          </a:prstGeom>
          <a:solidFill>
            <a:srgbClr val="00B0F0"/>
          </a:solidFill>
          <a:ln>
            <a:solidFill>
              <a:srgbClr val="0082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424046" y="1005322"/>
            <a:ext cx="1073520" cy="622271"/>
          </a:xfrm>
          <a:prstGeom prst="roundRect">
            <a:avLst/>
          </a:prstGeom>
          <a:solidFill>
            <a:srgbClr val="92D050"/>
          </a:solidFill>
          <a:ln>
            <a:solidFill>
              <a:srgbClr val="74B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675088" y="1005322"/>
                <a:ext cx="8268674" cy="6183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r>
                            <a:rPr lang="en-US" b="0" i="1" smtClean="0">
                              <a:latin typeface="Cambria Math"/>
                            </a:rPr>
                            <m:t>𝑝</m:t>
                          </m:r>
                          <m:r>
                            <a:rPr lang="en-US" b="0" i="1" smtClean="0">
                              <a:latin typeface="Cambria Math"/>
                            </a:rPr>
                            <m:t>′</m:t>
                          </m:r>
                        </m:e>
                        <m:e>
                          <m:sSubSup>
                            <m:sSubSupPr>
                              <m:ctrlPr>
                                <a:rPr lang="en-US" b="0" i="1" smtClean="0">
                                  <a:latin typeface="Cambria Math"/>
                                </a:rPr>
                              </m:ctrlPr>
                            </m:sSubSupPr>
                            <m:e>
                              <m:r>
                                <a:rPr lang="en-US" b="0" i="1" smtClean="0">
                                  <a:latin typeface="Cambria Math"/>
                                </a:rPr>
                                <m:t>𝐽</m:t>
                              </m:r>
                            </m:e>
                            <m:sub>
                              <m:r>
                                <a:rPr lang="en-US" b="0" i="1" smtClean="0">
                                  <a:latin typeface="Cambria Math"/>
                                </a:rPr>
                                <m:t>𝜇</m:t>
                              </m:r>
                            </m:sub>
                            <m:sup>
                              <m:r>
                                <m:rPr>
                                  <m:sty m:val="p"/>
                                </m:rPr>
                                <a:rPr lang="en-US" b="0" i="0" smtClean="0">
                                  <a:latin typeface="Cambria Math"/>
                                </a:rPr>
                                <m:t>EM</m:t>
                              </m:r>
                            </m:sup>
                          </m:sSubSup>
                        </m:e>
                        <m:e>
                          <m:r>
                            <a:rPr lang="en-US" b="0" i="1" smtClean="0">
                              <a:latin typeface="Cambria Math"/>
                            </a:rPr>
                            <m:t>𝑝</m:t>
                          </m:r>
                        </m:e>
                      </m:d>
                      <m:r>
                        <a:rPr lang="en-US" b="0" i="1" smtClean="0">
                          <a:latin typeface="Cambria Math"/>
                        </a:rPr>
                        <m:t>=</m:t>
                      </m:r>
                      <m:acc>
                        <m:accPr>
                          <m:chr m:val="̅"/>
                          <m:ctrlPr>
                            <a:rPr lang="en-US" b="0" i="1" smtClean="0">
                              <a:latin typeface="Cambria Math"/>
                            </a:rPr>
                          </m:ctrlPr>
                        </m:accPr>
                        <m:e>
                          <m:r>
                            <m:rPr>
                              <m:sty m:val="p"/>
                            </m:rPr>
                            <a:rPr lang="en-US">
                              <a:latin typeface="Cambria Math"/>
                            </a:rPr>
                            <m:t>Ψ</m:t>
                          </m:r>
                        </m:e>
                      </m:acc>
                      <m:d>
                        <m:dPr>
                          <m:ctrlPr>
                            <a:rPr lang="en-US" b="0" i="1" smtClean="0">
                              <a:latin typeface="Cambria Math"/>
                            </a:rPr>
                          </m:ctrlPr>
                        </m:dPr>
                        <m:e>
                          <m:sSup>
                            <m:sSupPr>
                              <m:ctrlPr>
                                <a:rPr lang="en-US" b="0" i="1" smtClean="0">
                                  <a:latin typeface="Cambria Math"/>
                                </a:rPr>
                              </m:ctrlPr>
                            </m:sSupPr>
                            <m:e>
                              <m:r>
                                <a:rPr lang="en-US" b="0" i="1" smtClean="0">
                                  <a:latin typeface="Cambria Math"/>
                                </a:rPr>
                                <m:t>𝑝</m:t>
                              </m:r>
                            </m:e>
                            <m:sup>
                              <m:r>
                                <a:rPr lang="en-US" b="0" i="1" smtClean="0">
                                  <a:latin typeface="Cambria Math"/>
                                </a:rPr>
                                <m:t>′</m:t>
                              </m:r>
                            </m:sup>
                          </m:sSup>
                        </m:e>
                      </m:d>
                      <m:d>
                        <m:dPr>
                          <m:begChr m:val="["/>
                          <m:endChr m:val="]"/>
                          <m:ctrlPr>
                            <a:rPr lang="en-US" b="0" i="1" smtClean="0">
                              <a:latin typeface="Cambria Math"/>
                            </a:rPr>
                          </m:ctrlPr>
                        </m:dPr>
                        <m:e>
                          <m:sSub>
                            <m:sSubPr>
                              <m:ctrlPr>
                                <a:rPr lang="en-US" b="0" i="1" smtClean="0">
                                  <a:latin typeface="Cambria Math"/>
                                </a:rPr>
                              </m:ctrlPr>
                            </m:sSubPr>
                            <m:e>
                              <m:r>
                                <a:rPr lang="en-US" b="0" i="1" smtClean="0">
                                  <a:latin typeface="Cambria Math"/>
                                </a:rPr>
                                <m:t>𝐹</m:t>
                              </m:r>
                            </m:e>
                            <m:sub>
                              <m:r>
                                <a:rPr lang="en-US" b="0" i="1" smtClean="0">
                                  <a:latin typeface="Cambria Math"/>
                                </a:rPr>
                                <m:t>1</m:t>
                              </m:r>
                            </m:sub>
                          </m:sSub>
                          <m:sSub>
                            <m:sSubPr>
                              <m:ctrlPr>
                                <a:rPr lang="en-US" b="0" i="1" smtClean="0">
                                  <a:latin typeface="Cambria Math"/>
                                </a:rPr>
                              </m:ctrlPr>
                            </m:sSubPr>
                            <m:e>
                              <m:r>
                                <a:rPr lang="en-US" b="0" i="1" smtClean="0">
                                  <a:latin typeface="Cambria Math"/>
                                </a:rPr>
                                <m:t>𝛾</m:t>
                              </m:r>
                            </m:e>
                            <m:sub>
                              <m:r>
                                <a:rPr lang="en-US" b="0" i="1" smtClean="0">
                                  <a:latin typeface="Cambria Math"/>
                                </a:rPr>
                                <m:t>𝜇</m:t>
                              </m:r>
                            </m:sub>
                          </m:sSub>
                          <m:r>
                            <a:rPr lang="en-US" b="0" i="1" smtClean="0">
                              <a:latin typeface="Cambria Math"/>
                            </a:rPr>
                            <m:t>+</m:t>
                          </m:r>
                          <m:f>
                            <m:fPr>
                              <m:ctrlPr>
                                <a:rPr lang="en-US" b="0" i="1" smtClean="0">
                                  <a:latin typeface="Cambria Math"/>
                                </a:rPr>
                              </m:ctrlPr>
                            </m:fPr>
                            <m:num>
                              <m:r>
                                <a:rPr lang="en-US" b="0" i="1" smtClean="0">
                                  <a:latin typeface="Cambria Math"/>
                                </a:rPr>
                                <m:t>𝑖</m:t>
                              </m:r>
                              <m:sSub>
                                <m:sSubPr>
                                  <m:ctrlPr>
                                    <a:rPr lang="en-US" b="0" i="1" smtClean="0">
                                      <a:latin typeface="Cambria Math"/>
                                    </a:rPr>
                                  </m:ctrlPr>
                                </m:sSubPr>
                                <m:e>
                                  <m:r>
                                    <a:rPr lang="en-US" b="0" i="1" smtClean="0">
                                      <a:latin typeface="Cambria Math"/>
                                    </a:rPr>
                                    <m:t>𝐹</m:t>
                                  </m:r>
                                </m:e>
                                <m:sub>
                                  <m:r>
                                    <a:rPr lang="en-US" b="0" i="1" smtClean="0">
                                      <a:latin typeface="Cambria Math"/>
                                    </a:rPr>
                                    <m:t>2</m:t>
                                  </m:r>
                                </m:sub>
                              </m:sSub>
                            </m:num>
                            <m:den>
                              <m:r>
                                <a:rPr lang="en-US" b="0" i="1" smtClean="0">
                                  <a:latin typeface="Cambria Math"/>
                                </a:rPr>
                                <m:t>2</m:t>
                              </m:r>
                              <m:r>
                                <a:rPr lang="en-US" b="0" i="1" smtClean="0">
                                  <a:latin typeface="Cambria Math"/>
                                </a:rPr>
                                <m:t>𝑀</m:t>
                              </m:r>
                            </m:den>
                          </m:f>
                          <m:sSub>
                            <m:sSubPr>
                              <m:ctrlPr>
                                <a:rPr lang="en-US" b="0" i="1" smtClean="0">
                                  <a:latin typeface="Cambria Math"/>
                                </a:rPr>
                              </m:ctrlPr>
                            </m:sSubPr>
                            <m:e>
                              <m:r>
                                <a:rPr lang="en-US" b="0" i="1" smtClean="0">
                                  <a:latin typeface="Cambria Math"/>
                                </a:rPr>
                                <m:t>𝜎</m:t>
                              </m:r>
                            </m:e>
                            <m:sub>
                              <m:r>
                                <a:rPr lang="en-US" b="0" i="1" smtClean="0">
                                  <a:latin typeface="Cambria Math"/>
                                </a:rPr>
                                <m:t>𝜇𝜈</m:t>
                              </m:r>
                            </m:sub>
                          </m:sSub>
                          <m:sSup>
                            <m:sSupPr>
                              <m:ctrlPr>
                                <a:rPr lang="en-US" b="0" i="1" smtClean="0">
                                  <a:latin typeface="Cambria Math"/>
                                </a:rPr>
                              </m:ctrlPr>
                            </m:sSupPr>
                            <m:e>
                              <m:r>
                                <a:rPr lang="en-US" b="0" i="1" smtClean="0">
                                  <a:latin typeface="Cambria Math"/>
                                </a:rPr>
                                <m:t>𝑞</m:t>
                              </m:r>
                            </m:e>
                            <m:sup>
                              <m:r>
                                <a:rPr lang="en-US" b="0" i="1" smtClean="0">
                                  <a:latin typeface="Cambria Math"/>
                                </a:rPr>
                                <m:t>𝜈</m:t>
                              </m:r>
                            </m:sup>
                          </m:sSup>
                          <m:r>
                            <a:rPr lang="en-US" b="0" i="1" smtClean="0">
                              <a:latin typeface="Cambria Math"/>
                            </a:rPr>
                            <m:t>+</m:t>
                          </m:r>
                          <m:f>
                            <m:fPr>
                              <m:ctrlPr>
                                <a:rPr lang="en-US" i="1">
                                  <a:latin typeface="Cambria Math"/>
                                </a:rPr>
                              </m:ctrlPr>
                            </m:fPr>
                            <m:num>
                              <m:r>
                                <a:rPr lang="en-US" i="1">
                                  <a:latin typeface="Cambria Math"/>
                                </a:rPr>
                                <m:t>𝑖</m:t>
                              </m:r>
                              <m:sSub>
                                <m:sSubPr>
                                  <m:ctrlPr>
                                    <a:rPr lang="en-US" i="1">
                                      <a:latin typeface="Cambria Math"/>
                                    </a:rPr>
                                  </m:ctrlPr>
                                </m:sSubPr>
                                <m:e>
                                  <m:r>
                                    <a:rPr lang="en-US" i="1">
                                      <a:latin typeface="Cambria Math"/>
                                    </a:rPr>
                                    <m:t>𝐹</m:t>
                                  </m:r>
                                </m:e>
                                <m:sub>
                                  <m:r>
                                    <a:rPr lang="en-US" b="0" i="1" smtClean="0">
                                      <a:latin typeface="Cambria Math"/>
                                    </a:rPr>
                                    <m:t>3</m:t>
                                  </m:r>
                                </m:sub>
                              </m:sSub>
                            </m:num>
                            <m:den>
                              <m:r>
                                <a:rPr lang="en-US" i="1">
                                  <a:latin typeface="Cambria Math"/>
                                </a:rPr>
                                <m:t>2</m:t>
                              </m:r>
                              <m:r>
                                <a:rPr lang="en-US" i="1">
                                  <a:latin typeface="Cambria Math"/>
                                </a:rPr>
                                <m:t>𝑀</m:t>
                              </m:r>
                            </m:den>
                          </m:f>
                          <m:sSub>
                            <m:sSubPr>
                              <m:ctrlPr>
                                <a:rPr lang="en-US" i="1">
                                  <a:latin typeface="Cambria Math"/>
                                </a:rPr>
                              </m:ctrlPr>
                            </m:sSubPr>
                            <m:e>
                              <m:r>
                                <a:rPr lang="en-US" i="1">
                                  <a:latin typeface="Cambria Math"/>
                                </a:rPr>
                                <m:t>𝜎</m:t>
                              </m:r>
                            </m:e>
                            <m:sub>
                              <m:r>
                                <a:rPr lang="en-US" i="1">
                                  <a:latin typeface="Cambria Math"/>
                                </a:rPr>
                                <m:t>𝜇𝜈</m:t>
                              </m:r>
                            </m:sub>
                          </m:sSub>
                          <m:sSub>
                            <m:sSubPr>
                              <m:ctrlPr>
                                <a:rPr lang="en-US" b="0" i="1" smtClean="0">
                                  <a:latin typeface="Cambria Math"/>
                                </a:rPr>
                              </m:ctrlPr>
                            </m:sSubPr>
                            <m:e>
                              <m:r>
                                <a:rPr lang="en-US" b="0" i="1" smtClean="0">
                                  <a:latin typeface="Cambria Math"/>
                                </a:rPr>
                                <m:t>𝛾</m:t>
                              </m:r>
                            </m:e>
                            <m:sub>
                              <m:r>
                                <a:rPr lang="en-US" b="0" i="1" smtClean="0">
                                  <a:latin typeface="Cambria Math"/>
                                </a:rPr>
                                <m:t>5</m:t>
                              </m:r>
                            </m:sub>
                          </m:sSub>
                          <m:sSup>
                            <m:sSupPr>
                              <m:ctrlPr>
                                <a:rPr lang="en-US" i="1">
                                  <a:latin typeface="Cambria Math"/>
                                </a:rPr>
                              </m:ctrlPr>
                            </m:sSupPr>
                            <m:e>
                              <m:r>
                                <a:rPr lang="en-US" i="1">
                                  <a:latin typeface="Cambria Math"/>
                                </a:rPr>
                                <m:t>𝑞</m:t>
                              </m:r>
                            </m:e>
                            <m:sup>
                              <m:r>
                                <a:rPr lang="en-US" i="1">
                                  <a:latin typeface="Cambria Math"/>
                                </a:rPr>
                                <m:t>𝜈</m:t>
                              </m:r>
                            </m:sup>
                          </m:sSup>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𝐹</m:t>
                                  </m:r>
                                </m:e>
                                <m:sub>
                                  <m:r>
                                    <a:rPr lang="en-US" b="0" i="1" smtClean="0">
                                      <a:latin typeface="Cambria Math"/>
                                    </a:rPr>
                                    <m:t>4</m:t>
                                  </m:r>
                                </m:sub>
                              </m:sSub>
                            </m:num>
                            <m:den>
                              <m:sSup>
                                <m:sSupPr>
                                  <m:ctrlPr>
                                    <a:rPr lang="en-US" b="0" i="1" smtClean="0">
                                      <a:latin typeface="Cambria Math"/>
                                    </a:rPr>
                                  </m:ctrlPr>
                                </m:sSupPr>
                                <m:e>
                                  <m:r>
                                    <a:rPr lang="en-US" b="0" i="1" smtClean="0">
                                      <a:latin typeface="Cambria Math"/>
                                    </a:rPr>
                                    <m:t>𝑀</m:t>
                                  </m:r>
                                </m:e>
                                <m:sup>
                                  <m:r>
                                    <a:rPr lang="en-US" b="0" i="1" smtClean="0">
                                      <a:latin typeface="Cambria Math"/>
                                    </a:rPr>
                                    <m:t>2</m:t>
                                  </m:r>
                                </m:sup>
                              </m:sSup>
                            </m:den>
                          </m:f>
                          <m:r>
                            <a:rPr lang="en-US" b="0" i="1" smtClean="0">
                              <a:latin typeface="Cambria Math"/>
                            </a:rPr>
                            <m:t>(</m:t>
                          </m:r>
                          <m:sSup>
                            <m:sSupPr>
                              <m:ctrlPr>
                                <a:rPr lang="en-US" b="0" i="1" smtClean="0">
                                  <a:latin typeface="Cambria Math"/>
                                </a:rPr>
                              </m:ctrlPr>
                            </m:sSupPr>
                            <m:e>
                              <m:r>
                                <a:rPr lang="en-US" b="0" i="1" smtClean="0">
                                  <a:latin typeface="Cambria Math"/>
                                </a:rPr>
                                <m:t>𝑞</m:t>
                              </m:r>
                            </m:e>
                            <m:sup>
                              <m:r>
                                <a:rPr lang="en-US" b="0" i="1" smtClean="0">
                                  <a:latin typeface="Cambria Math"/>
                                </a:rPr>
                                <m:t>2</m:t>
                              </m:r>
                            </m:sup>
                          </m:sSup>
                          <m:sSub>
                            <m:sSubPr>
                              <m:ctrlPr>
                                <a:rPr lang="en-US" b="0" i="1" smtClean="0">
                                  <a:latin typeface="Cambria Math"/>
                                </a:rPr>
                              </m:ctrlPr>
                            </m:sSubPr>
                            <m:e>
                              <m:r>
                                <a:rPr lang="en-US" b="0" i="1" smtClean="0">
                                  <a:latin typeface="Cambria Math"/>
                                </a:rPr>
                                <m:t>𝛾</m:t>
                              </m:r>
                            </m:e>
                            <m:sub>
                              <m:r>
                                <a:rPr lang="en-US" b="0" i="1" smtClean="0">
                                  <a:latin typeface="Cambria Math"/>
                                </a:rPr>
                                <m:t>𝜇</m:t>
                              </m:r>
                            </m:sub>
                          </m:sSub>
                          <m:r>
                            <a:rPr lang="en-US" b="0" i="1" smtClean="0">
                              <a:latin typeface="Cambria Math"/>
                            </a:rPr>
                            <m:t>−</m:t>
                          </m:r>
                          <m:sSup>
                            <m:sSupPr>
                              <m:ctrlPr>
                                <a:rPr lang="en-US" b="0" i="1" smtClean="0">
                                  <a:latin typeface="Cambria Math"/>
                                </a:rPr>
                              </m:ctrlPr>
                            </m:sSupPr>
                            <m:e>
                              <m:r>
                                <a:rPr lang="en-US" b="0" i="1" smtClean="0">
                                  <a:latin typeface="Cambria Math"/>
                                </a:rPr>
                                <m:t>𝛾</m:t>
                              </m:r>
                            </m:e>
                            <m:sup>
                              <m:r>
                                <a:rPr lang="en-US" b="0" i="1" smtClean="0">
                                  <a:latin typeface="Cambria Math"/>
                                </a:rPr>
                                <m:t>𝜇</m:t>
                              </m:r>
                            </m:sup>
                          </m:sSup>
                          <m:sSub>
                            <m:sSubPr>
                              <m:ctrlPr>
                                <a:rPr lang="en-US" b="0" i="1" smtClean="0">
                                  <a:latin typeface="Cambria Math"/>
                                </a:rPr>
                              </m:ctrlPr>
                            </m:sSubPr>
                            <m:e>
                              <m:r>
                                <a:rPr lang="en-US" b="0" i="1" smtClean="0">
                                  <a:latin typeface="Cambria Math"/>
                                </a:rPr>
                                <m:t>𝑞</m:t>
                              </m:r>
                            </m:e>
                            <m:sub>
                              <m:r>
                                <a:rPr lang="en-US" b="0" i="1" smtClean="0">
                                  <a:latin typeface="Cambria Math"/>
                                </a:rPr>
                                <m:t>𝜇</m:t>
                              </m:r>
                            </m:sub>
                          </m:sSub>
                          <m:sSub>
                            <m:sSubPr>
                              <m:ctrlPr>
                                <a:rPr lang="en-US" i="1">
                                  <a:latin typeface="Cambria Math"/>
                                </a:rPr>
                              </m:ctrlPr>
                            </m:sSubPr>
                            <m:e>
                              <m:r>
                                <a:rPr lang="en-US" i="1">
                                  <a:latin typeface="Cambria Math"/>
                                </a:rPr>
                                <m:t>𝑞</m:t>
                              </m:r>
                            </m:e>
                            <m:sub>
                              <m:r>
                                <a:rPr lang="en-US" i="1">
                                  <a:latin typeface="Cambria Math"/>
                                </a:rPr>
                                <m:t>𝜇</m:t>
                              </m:r>
                            </m:sub>
                          </m:sSub>
                          <m:r>
                            <a:rPr lang="en-US" b="0" i="1" smtClean="0">
                              <a:latin typeface="Cambria Math"/>
                            </a:rPr>
                            <m:t>)</m:t>
                          </m:r>
                        </m:e>
                      </m:d>
                      <m:r>
                        <m:rPr>
                          <m:sty m:val="p"/>
                        </m:rPr>
                        <a:rPr lang="en-US" b="0" i="0" smtClean="0">
                          <a:latin typeface="Cambria Math"/>
                        </a:rPr>
                        <m:t>Ψ</m:t>
                      </m:r>
                      <m:d>
                        <m:dPr>
                          <m:ctrlPr>
                            <a:rPr lang="en-US" i="1">
                              <a:latin typeface="Cambria Math"/>
                            </a:rPr>
                          </m:ctrlPr>
                        </m:dPr>
                        <m:e>
                          <m:r>
                            <a:rPr lang="en-US" b="0" i="1" smtClean="0">
                              <a:latin typeface="Cambria Math"/>
                            </a:rPr>
                            <m:t>𝑝</m:t>
                          </m:r>
                        </m:e>
                      </m:d>
                    </m:oMath>
                  </m:oMathPara>
                </a14:m>
                <a:endParaRPr lang="en-US" dirty="0">
                  <a:latin typeface="Calibri" panose="020F050202020403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75088" y="1005322"/>
                <a:ext cx="8268674" cy="618374"/>
              </a:xfrm>
              <a:prstGeom prst="rect">
                <a:avLst/>
              </a:prstGeom>
              <a:blipFill rotWithShape="1">
                <a:blip r:embed="rId2"/>
                <a:stretch>
                  <a:fillRect/>
                </a:stretch>
              </a:blipFill>
            </p:spPr>
            <p:txBody>
              <a:bodyPr/>
              <a:lstStyle/>
              <a:p>
                <a:r>
                  <a:rPr lang="en-US">
                    <a:noFill/>
                  </a:rPr>
                  <a:t> </a:t>
                </a:r>
              </a:p>
            </p:txBody>
          </p:sp>
        </mc:Fallback>
      </mc:AlternateContent>
      <p:sp>
        <p:nvSpPr>
          <p:cNvPr id="9" name="TextBox 8"/>
          <p:cNvSpPr txBox="1"/>
          <p:nvPr/>
        </p:nvSpPr>
        <p:spPr>
          <a:xfrm>
            <a:off x="2957636" y="677925"/>
            <a:ext cx="1709507" cy="369332"/>
          </a:xfrm>
          <a:prstGeom prst="rect">
            <a:avLst/>
          </a:prstGeom>
          <a:noFill/>
        </p:spPr>
        <p:txBody>
          <a:bodyPr wrap="none" rtlCol="0">
            <a:spAutoFit/>
          </a:bodyPr>
          <a:lstStyle/>
          <a:p>
            <a:r>
              <a:rPr lang="en-US" dirty="0" smtClean="0">
                <a:solidFill>
                  <a:srgbClr val="008000"/>
                </a:solidFill>
                <a:latin typeface="Calibri" panose="020F0502020204030204" pitchFamily="34" charset="0"/>
              </a:rPr>
              <a:t>magnetic-dipole</a:t>
            </a:r>
            <a:endParaRPr lang="en-US" dirty="0">
              <a:solidFill>
                <a:srgbClr val="008000"/>
              </a:solidFill>
              <a:latin typeface="Calibri" panose="020F0502020204030204" pitchFamily="34" charset="0"/>
            </a:endParaRPr>
          </a:p>
        </p:txBody>
      </p:sp>
      <p:sp>
        <p:nvSpPr>
          <p:cNvPr id="10" name="TextBox 9"/>
          <p:cNvSpPr txBox="1"/>
          <p:nvPr/>
        </p:nvSpPr>
        <p:spPr>
          <a:xfrm>
            <a:off x="6145038" y="679712"/>
            <a:ext cx="1941044" cy="369332"/>
          </a:xfrm>
          <a:prstGeom prst="rect">
            <a:avLst/>
          </a:prstGeom>
          <a:noFill/>
        </p:spPr>
        <p:txBody>
          <a:bodyPr wrap="none" rtlCol="0">
            <a:spAutoFit/>
          </a:bodyPr>
          <a:lstStyle/>
          <a:p>
            <a:r>
              <a:rPr lang="en-US" dirty="0" err="1" smtClean="0">
                <a:ln>
                  <a:solidFill>
                    <a:srgbClr val="D8BEEC"/>
                  </a:solidFill>
                </a:ln>
                <a:solidFill>
                  <a:srgbClr val="0070C0"/>
                </a:solidFill>
                <a:latin typeface="Calibri" panose="020F0502020204030204" pitchFamily="34" charset="0"/>
              </a:rPr>
              <a:t>Anapole</a:t>
            </a:r>
            <a:r>
              <a:rPr lang="en-US" dirty="0" smtClean="0">
                <a:ln>
                  <a:solidFill>
                    <a:srgbClr val="D8BEEC"/>
                  </a:solidFill>
                </a:ln>
                <a:solidFill>
                  <a:srgbClr val="0070C0"/>
                </a:solidFill>
                <a:latin typeface="Calibri" panose="020F0502020204030204" pitchFamily="34" charset="0"/>
              </a:rPr>
              <a:t> - moment</a:t>
            </a:r>
            <a:endParaRPr lang="en-US" dirty="0">
              <a:ln>
                <a:solidFill>
                  <a:srgbClr val="D8BEEC"/>
                </a:solidFill>
              </a:ln>
              <a:solidFill>
                <a:srgbClr val="0070C0"/>
              </a:solidFill>
              <a:latin typeface="Calibri" panose="020F0502020204030204" pitchFamily="34" charset="0"/>
            </a:endParaRPr>
          </a:p>
        </p:txBody>
      </p:sp>
      <p:pic>
        <p:nvPicPr>
          <p:cNvPr id="8806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60806" y="2005422"/>
            <a:ext cx="4374969" cy="778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068" name="Picture 4"/>
          <p:cNvPicPr>
            <a:picLocks noGrp="1" noChangeAspect="1" noChangeArrowheads="1"/>
          </p:cNvPicPr>
          <p:nvPr>
            <p:ph sz="quarter" idx="18"/>
          </p:nvPr>
        </p:nvPicPr>
        <p:blipFill>
          <a:blip r:embed="rId4">
            <a:extLst>
              <a:ext uri="{28A0092B-C50C-407E-A947-70E740481C1C}">
                <a14:useLocalDpi xmlns:a14="http://schemas.microsoft.com/office/drawing/2010/main"/>
              </a:ext>
            </a:extLst>
          </a:blip>
          <a:srcRect/>
          <a:stretch>
            <a:fillRect/>
          </a:stretch>
        </p:blipFill>
        <p:spPr bwMode="auto">
          <a:xfrm>
            <a:off x="1440293" y="2824905"/>
            <a:ext cx="7063514" cy="1449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1" name="TextBox 10"/>
              <p:cNvSpPr txBox="1"/>
              <p:nvPr/>
            </p:nvSpPr>
            <p:spPr>
              <a:xfrm>
                <a:off x="1733676" y="3033408"/>
                <a:ext cx="483326" cy="406265"/>
              </a:xfrm>
              <a:prstGeom prst="rect">
                <a:avLst/>
              </a:prstGeom>
              <a:solidFill>
                <a:schemeClr val="bg1"/>
              </a:solidFill>
            </p:spPr>
            <p:txBody>
              <a:bodyPr wrap="squar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sSub>
                        <m:sSubPr>
                          <m:ctrlPr>
                            <a:rPr lang="en-US" sz="2400" b="0" i="1" kern="1000" spc="30" smtClean="0">
                              <a:solidFill>
                                <a:schemeClr val="tx1">
                                  <a:lumMod val="85000"/>
                                  <a:lumOff val="15000"/>
                                </a:schemeClr>
                              </a:solidFill>
                              <a:latin typeface="Cambria Math"/>
                              <a:cs typeface="Franklin Gothic Book"/>
                            </a:rPr>
                          </m:ctrlPr>
                        </m:sSubPr>
                        <m:e>
                          <m:r>
                            <a:rPr lang="en-US" sz="2400" b="0" i="1" kern="1000" spc="30" smtClean="0">
                              <a:solidFill>
                                <a:schemeClr val="tx1">
                                  <a:lumMod val="85000"/>
                                  <a:lumOff val="15000"/>
                                </a:schemeClr>
                              </a:solidFill>
                              <a:latin typeface="Cambria Math"/>
                              <a:cs typeface="Franklin Gothic Book"/>
                            </a:rPr>
                            <m:t>𝛿</m:t>
                          </m:r>
                          <m:r>
                            <a:rPr lang="en-US" sz="2400" b="0" i="1" kern="1000" spc="30" smtClean="0">
                              <a:solidFill>
                                <a:schemeClr val="tx1">
                                  <a:lumMod val="85000"/>
                                  <a:lumOff val="15000"/>
                                </a:schemeClr>
                              </a:solidFill>
                              <a:latin typeface="Cambria Math"/>
                              <a:cs typeface="Franklin Gothic Book"/>
                            </a:rPr>
                            <m:t>𝐹</m:t>
                          </m:r>
                        </m:e>
                        <m:sub>
                          <m:r>
                            <a:rPr lang="en-US" sz="2400" b="0" i="1" kern="1000" spc="30" smtClean="0">
                              <a:solidFill>
                                <a:schemeClr val="tx1">
                                  <a:lumMod val="85000"/>
                                  <a:lumOff val="15000"/>
                                </a:schemeClr>
                              </a:solidFill>
                              <a:latin typeface="Cambria Math"/>
                              <a:cs typeface="Franklin Gothic Book"/>
                            </a:rPr>
                            <m:t>2</m:t>
                          </m:r>
                        </m:sub>
                      </m:sSub>
                    </m:oMath>
                  </m:oMathPara>
                </a14:m>
                <a:endParaRPr lang="en-US" sz="2400" kern="1000" spc="30" dirty="0" err="1" smtClean="0">
                  <a:solidFill>
                    <a:schemeClr val="tx1">
                      <a:lumMod val="85000"/>
                      <a:lumOff val="15000"/>
                    </a:schemeClr>
                  </a:solidFill>
                  <a:latin typeface="+mn-lt"/>
                  <a:cs typeface="Franklin Gothic Book"/>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733676" y="3033408"/>
                <a:ext cx="483326" cy="4062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718436" y="3773637"/>
                <a:ext cx="483326" cy="406265"/>
              </a:xfrm>
              <a:prstGeom prst="rect">
                <a:avLst/>
              </a:prstGeom>
              <a:solidFill>
                <a:schemeClr val="bg1"/>
              </a:solidFill>
            </p:spPr>
            <p:txBody>
              <a:bodyPr wrap="squar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sSub>
                        <m:sSubPr>
                          <m:ctrlPr>
                            <a:rPr lang="en-US" sz="2400" b="0" i="1" kern="1000" spc="30" smtClean="0">
                              <a:solidFill>
                                <a:schemeClr val="tx1">
                                  <a:lumMod val="85000"/>
                                  <a:lumOff val="15000"/>
                                </a:schemeClr>
                              </a:solidFill>
                              <a:latin typeface="Cambria Math"/>
                              <a:cs typeface="Franklin Gothic Book"/>
                            </a:rPr>
                          </m:ctrlPr>
                        </m:sSubPr>
                        <m:e>
                          <m:r>
                            <a:rPr lang="en-US" sz="2400" b="0" i="1" kern="1000" spc="30" smtClean="0">
                              <a:solidFill>
                                <a:schemeClr val="tx1">
                                  <a:lumMod val="85000"/>
                                  <a:lumOff val="15000"/>
                                </a:schemeClr>
                              </a:solidFill>
                              <a:latin typeface="Cambria Math"/>
                              <a:cs typeface="Franklin Gothic Book"/>
                            </a:rPr>
                            <m:t>𝐹</m:t>
                          </m:r>
                        </m:e>
                        <m:sub>
                          <m:r>
                            <a:rPr lang="en-US" sz="2400" b="0" i="1" kern="1000" spc="30" smtClean="0">
                              <a:solidFill>
                                <a:schemeClr val="tx1">
                                  <a:lumMod val="85000"/>
                                  <a:lumOff val="15000"/>
                                </a:schemeClr>
                              </a:solidFill>
                              <a:latin typeface="Cambria Math"/>
                              <a:cs typeface="Franklin Gothic Book"/>
                            </a:rPr>
                            <m:t>3</m:t>
                          </m:r>
                        </m:sub>
                      </m:sSub>
                    </m:oMath>
                  </m:oMathPara>
                </a14:m>
                <a:endParaRPr lang="en-US" sz="2400" kern="1000" spc="30" dirty="0" err="1" smtClean="0">
                  <a:solidFill>
                    <a:schemeClr val="tx1">
                      <a:lumMod val="85000"/>
                      <a:lumOff val="15000"/>
                    </a:schemeClr>
                  </a:solidFill>
                  <a:latin typeface="+mn-lt"/>
                  <a:cs typeface="Franklin Gothic Book"/>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718436" y="3773637"/>
                <a:ext cx="483326" cy="406265"/>
              </a:xfrm>
              <a:prstGeom prst="rect">
                <a:avLst/>
              </a:prstGeom>
              <a:blipFill rotWithShape="1">
                <a:blip r:embed="rId6"/>
                <a:stretch>
                  <a:fillRect/>
                </a:stretch>
              </a:blipFill>
            </p:spPr>
            <p:txBody>
              <a:bodyPr/>
              <a:lstStyle/>
              <a:p>
                <a:r>
                  <a:rPr lang="en-US">
                    <a:noFill/>
                  </a:rPr>
                  <a:t> </a:t>
                </a:r>
              </a:p>
            </p:txBody>
          </p:sp>
        </mc:Fallback>
      </mc:AlternateContent>
      <p:sp>
        <p:nvSpPr>
          <p:cNvPr id="14" name="TextBox 13"/>
          <p:cNvSpPr txBox="1"/>
          <p:nvPr/>
        </p:nvSpPr>
        <p:spPr>
          <a:xfrm>
            <a:off x="2609656" y="1640252"/>
            <a:ext cx="814390" cy="369332"/>
          </a:xfrm>
          <a:prstGeom prst="rect">
            <a:avLst/>
          </a:prstGeom>
          <a:noFill/>
        </p:spPr>
        <p:txBody>
          <a:bodyPr wrap="none" rtlCol="0">
            <a:spAutoFit/>
          </a:bodyPr>
          <a:lstStyle/>
          <a:p>
            <a:r>
              <a:rPr lang="en-US" dirty="0" smtClean="0">
                <a:solidFill>
                  <a:srgbClr val="D60093"/>
                </a:solidFill>
                <a:latin typeface="Calibri" panose="020F0502020204030204" pitchFamily="34" charset="0"/>
              </a:rPr>
              <a:t>charge</a:t>
            </a:r>
            <a:endParaRPr lang="en-US" dirty="0">
              <a:solidFill>
                <a:srgbClr val="D60093"/>
              </a:solidFill>
              <a:latin typeface="Calibri" panose="020F0502020204030204" pitchFamily="34" charset="0"/>
            </a:endParaRPr>
          </a:p>
        </p:txBody>
      </p:sp>
      <p:sp>
        <p:nvSpPr>
          <p:cNvPr id="16" name="TextBox 15"/>
          <p:cNvSpPr txBox="1"/>
          <p:nvPr/>
        </p:nvSpPr>
        <p:spPr>
          <a:xfrm>
            <a:off x="4503279" y="1636355"/>
            <a:ext cx="1579278" cy="369332"/>
          </a:xfrm>
          <a:prstGeom prst="rect">
            <a:avLst/>
          </a:prstGeom>
          <a:noFill/>
        </p:spPr>
        <p:txBody>
          <a:bodyPr wrap="none" rtlCol="0">
            <a:spAutoFit/>
          </a:bodyPr>
          <a:lstStyle/>
          <a:p>
            <a:r>
              <a:rPr lang="en-US" dirty="0" smtClean="0">
                <a:solidFill>
                  <a:srgbClr val="0070C0"/>
                </a:solidFill>
                <a:latin typeface="Calibri" panose="020F0502020204030204" pitchFamily="34" charset="0"/>
              </a:rPr>
              <a:t>electric-dipole</a:t>
            </a:r>
            <a:endParaRPr lang="en-US" dirty="0">
              <a:solidFill>
                <a:srgbClr val="0070C0"/>
              </a:solidFill>
              <a:latin typeface="Calibri" panose="020F0502020204030204" pitchFamily="34" charset="0"/>
            </a:endParaRPr>
          </a:p>
        </p:txBody>
      </p:sp>
      <p:sp>
        <p:nvSpPr>
          <p:cNvPr id="17" name="TextBox 16"/>
          <p:cNvSpPr txBox="1"/>
          <p:nvPr/>
        </p:nvSpPr>
        <p:spPr>
          <a:xfrm>
            <a:off x="326571" y="4918374"/>
            <a:ext cx="3835281" cy="236988"/>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400" kern="1000" spc="30" dirty="0" err="1" smtClean="0">
                <a:solidFill>
                  <a:schemeClr val="tx1">
                    <a:lumMod val="85000"/>
                    <a:lumOff val="15000"/>
                  </a:schemeClr>
                </a:solidFill>
                <a:latin typeface="+mn-lt"/>
                <a:cs typeface="Franklin Gothic Book"/>
              </a:rPr>
              <a:t>A.Crivellin</a:t>
            </a:r>
            <a:r>
              <a:rPr lang="en-US" sz="1400" kern="1000" spc="30" dirty="0" smtClean="0">
                <a:solidFill>
                  <a:schemeClr val="tx1">
                    <a:lumMod val="85000"/>
                    <a:lumOff val="15000"/>
                  </a:schemeClr>
                </a:solidFill>
                <a:latin typeface="+mn-lt"/>
                <a:cs typeface="Franklin Gothic Book"/>
              </a:rPr>
              <a:t>, M. Hoferichter, </a:t>
            </a:r>
            <a:r>
              <a:rPr lang="en-US" sz="1400" kern="1000" spc="30" dirty="0">
                <a:solidFill>
                  <a:schemeClr val="tx1">
                    <a:lumMod val="85000"/>
                    <a:lumOff val="15000"/>
                  </a:schemeClr>
                </a:solidFill>
                <a:latin typeface="+mn-lt"/>
                <a:cs typeface="Franklin Gothic Book"/>
              </a:rPr>
              <a:t>PSW ArXiV:1807.11484</a:t>
            </a:r>
            <a:endParaRPr lang="en-US" sz="1400" kern="1000" spc="30" dirty="0" smtClean="0">
              <a:solidFill>
                <a:schemeClr val="tx1">
                  <a:lumMod val="85000"/>
                  <a:lumOff val="15000"/>
                </a:schemeClr>
              </a:solidFill>
              <a:latin typeface="+mn-lt"/>
              <a:cs typeface="Franklin Gothic Book"/>
            </a:endParaRPr>
          </a:p>
        </p:txBody>
      </p:sp>
    </p:spTree>
    <p:extLst>
      <p:ext uri="{BB962C8B-B14F-4D97-AF65-F5344CB8AC3E}">
        <p14:creationId xmlns:p14="http://schemas.microsoft.com/office/powerpoint/2010/main" val="180335428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p:cNvSpPr>
                <a:spLocks noGrp="1"/>
              </p:cNvSpPr>
              <p:nvPr>
                <p:ph type="title"/>
              </p:nvPr>
            </p:nvSpPr>
            <p:spPr>
              <a:xfrm>
                <a:off x="1528354" y="149494"/>
                <a:ext cx="7256871" cy="381375"/>
              </a:xfrm>
            </p:spPr>
            <p:txBody>
              <a:bodyPr/>
              <a:lstStyle/>
              <a:p>
                <a:r>
                  <a:rPr lang="en-US" dirty="0"/>
                  <a:t>G</a:t>
                </a:r>
                <a:r>
                  <a:rPr lang="en-US" dirty="0" smtClean="0"/>
                  <a:t>eneral limits on </a:t>
                </a:r>
                <a14:m>
                  <m:oMath xmlns:m="http://schemas.openxmlformats.org/officeDocument/2006/math">
                    <m:r>
                      <a:rPr lang="en-US" b="0" i="1" smtClean="0">
                        <a:latin typeface="Cambria Math"/>
                      </a:rPr>
                      <m:t>𝜇</m:t>
                    </m:r>
                  </m:oMath>
                </a14:m>
                <a:r>
                  <a:rPr lang="en-US" dirty="0" smtClean="0"/>
                  <a:t>EDM in flavor violating models</a:t>
                </a:r>
                <a:endParaRPr lang="en-US"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xfrm>
                <a:off x="1528354" y="149494"/>
                <a:ext cx="7256871" cy="381375"/>
              </a:xfrm>
              <a:blipFill rotWithShape="1">
                <a:blip r:embed="rId2"/>
                <a:stretch>
                  <a:fillRect l="-1345" t="-27419" r="-2941" b="-70968"/>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pPr eaLnBrk="0" hangingPunct="0">
              <a:defRPr/>
            </a:pPr>
            <a:fld id="{EBC07571-3134-BB4B-B83F-1A9FE18D34F3}" type="slidenum">
              <a:rPr lang="de-DE" smtClean="0">
                <a:solidFill>
                  <a:srgbClr val="000000"/>
                </a:solidFill>
              </a:rPr>
              <a:pPr eaLnBrk="0" hangingPunct="0">
                <a:defRPr/>
              </a:pPr>
              <a:t>11</a:t>
            </a:fld>
            <a:endParaRPr lang="de-DE" dirty="0">
              <a:solidFill>
                <a:srgbClr val="000000"/>
              </a:solidFill>
            </a:endParaRPr>
          </a:p>
        </p:txBody>
      </p:sp>
      <p:pic>
        <p:nvPicPr>
          <p:cNvPr id="8397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844952"/>
            <a:ext cx="4088674" cy="399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92296" y="1315648"/>
            <a:ext cx="2611062" cy="1923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 name="Content Placeholder 1"/>
              <p:cNvSpPr>
                <a:spLocks noGrp="1"/>
              </p:cNvSpPr>
              <p:nvPr>
                <p:ph sz="quarter" idx="13"/>
              </p:nvPr>
            </p:nvSpPr>
            <p:spPr>
              <a:xfrm>
                <a:off x="4088674" y="884142"/>
                <a:ext cx="4696551" cy="3671090"/>
              </a:xfrm>
            </p:spPr>
            <p:txBody>
              <a:bodyPr/>
              <a:lstStyle/>
              <a:p>
                <a:r>
                  <a:rPr lang="en-US" dirty="0" smtClean="0"/>
                  <a:t>EFT phase of Wilson parameter </a:t>
                </a:r>
                <a14:m>
                  <m:oMath xmlns:m="http://schemas.openxmlformats.org/officeDocument/2006/math">
                    <m:sSubSup>
                      <m:sSubSupPr>
                        <m:ctrlPr>
                          <a:rPr lang="en-US" b="0" i="1" smtClean="0">
                            <a:latin typeface="Cambria Math"/>
                          </a:rPr>
                        </m:ctrlPr>
                      </m:sSubSupPr>
                      <m:e>
                        <m:r>
                          <a:rPr lang="en-US" b="0" i="1" smtClean="0">
                            <a:latin typeface="Cambria Math"/>
                          </a:rPr>
                          <m:t>𝑐</m:t>
                        </m:r>
                      </m:e>
                      <m:sub>
                        <m:r>
                          <a:rPr lang="en-US" b="0" i="1" smtClean="0">
                            <a:latin typeface="Cambria Math"/>
                          </a:rPr>
                          <m:t>𝑅</m:t>
                        </m:r>
                      </m:sub>
                      <m:sup>
                        <m:r>
                          <a:rPr lang="en-US" b="0" i="1" smtClean="0">
                            <a:latin typeface="Cambria Math"/>
                          </a:rPr>
                          <m:t>𝜇𝜇</m:t>
                        </m:r>
                      </m:sup>
                    </m:sSubSup>
                  </m:oMath>
                </a14:m>
                <a:r>
                  <a:rPr lang="en-US" dirty="0" smtClean="0"/>
                  <a:t> hardly constraint</a:t>
                </a:r>
              </a:p>
              <a:p>
                <a:endParaRPr lang="en-US" dirty="0" smtClean="0"/>
              </a:p>
              <a:p>
                <a:endParaRPr lang="en-US" dirty="0"/>
              </a:p>
              <a:p>
                <a:endParaRPr lang="en-US" dirty="0"/>
              </a:p>
              <a:p>
                <a14:m>
                  <m:oMath xmlns:m="http://schemas.openxmlformats.org/officeDocument/2006/math">
                    <m:r>
                      <a:rPr lang="en-US" i="1" dirty="0">
                        <a:latin typeface="Cambria Math"/>
                      </a:rPr>
                      <m:t>𝜇</m:t>
                    </m:r>
                  </m:oMath>
                </a14:m>
                <a:r>
                  <a:rPr lang="en-US" dirty="0"/>
                  <a:t>EDM contribution in </a:t>
                </a:r>
                <a:br>
                  <a:rPr lang="en-US" dirty="0"/>
                </a:br>
                <a:r>
                  <a:rPr lang="en-US" dirty="0"/>
                  <a:t>electron EDM  allows for large value: </a:t>
                </a:r>
                <a14:m>
                  <m:oMath xmlns:m="http://schemas.openxmlformats.org/officeDocument/2006/math">
                    <m:sSub>
                      <m:sSubPr>
                        <m:ctrlPr>
                          <a:rPr lang="en-US" i="1">
                            <a:latin typeface="Cambria Math"/>
                          </a:rPr>
                        </m:ctrlPr>
                      </m:sSubPr>
                      <m:e>
                        <m:r>
                          <a:rPr lang="en-US" i="1">
                            <a:latin typeface="Cambria Math"/>
                          </a:rPr>
                          <m:t>𝑑</m:t>
                        </m:r>
                      </m:e>
                      <m:sub>
                        <m:r>
                          <a:rPr lang="en-US" i="1">
                            <a:latin typeface="Cambria Math"/>
                          </a:rPr>
                          <m:t>𝜇</m:t>
                        </m:r>
                      </m:sub>
                    </m:sSub>
                    <m:r>
                      <a:rPr lang="en-US" i="1">
                        <a:latin typeface="Cambria Math"/>
                      </a:rPr>
                      <m:t>≤</m:t>
                    </m:r>
                    <m:r>
                      <m:rPr>
                        <m:nor/>
                      </m:rPr>
                      <a:rPr lang="en-US" dirty="0"/>
                      <m:t>7.5</m:t>
                    </m:r>
                    <m:r>
                      <a:rPr lang="en-US" i="1" dirty="0">
                        <a:latin typeface="Cambria Math"/>
                      </a:rPr>
                      <m:t>×</m:t>
                    </m:r>
                    <m:sSup>
                      <m:sSupPr>
                        <m:ctrlPr>
                          <a:rPr lang="en-US" i="1" dirty="0">
                            <a:latin typeface="Cambria Math"/>
                          </a:rPr>
                        </m:ctrlPr>
                      </m:sSupPr>
                      <m:e>
                        <m:r>
                          <a:rPr lang="en-US" i="1" dirty="0">
                            <a:latin typeface="Cambria Math"/>
                          </a:rPr>
                          <m:t>10</m:t>
                        </m:r>
                      </m:e>
                      <m:sup>
                        <m:r>
                          <a:rPr lang="en-US" i="1" dirty="0">
                            <a:latin typeface="Cambria Math"/>
                          </a:rPr>
                          <m:t>−19</m:t>
                        </m:r>
                      </m:sup>
                    </m:sSup>
                    <m:r>
                      <a:rPr lang="en-US" i="1" dirty="0">
                        <a:latin typeface="Cambria Math"/>
                      </a:rPr>
                      <m:t> </m:t>
                    </m:r>
                    <m:r>
                      <a:rPr lang="en-US" i="1" dirty="0">
                        <a:latin typeface="Cambria Math"/>
                      </a:rPr>
                      <m:t>𝑒</m:t>
                    </m:r>
                    <m:r>
                      <m:rPr>
                        <m:sty m:val="p"/>
                      </m:rPr>
                      <a:rPr lang="en-US" dirty="0">
                        <a:latin typeface="Cambria Math"/>
                      </a:rPr>
                      <m:t>cm</m:t>
                    </m:r>
                    <m:r>
                      <a:rPr lang="en-US" i="1" dirty="0">
                        <a:latin typeface="Cambria Math"/>
                      </a:rPr>
                      <m:t> </m:t>
                    </m:r>
                  </m:oMath>
                </a14:m>
                <a:endParaRPr lang="en-US" dirty="0"/>
              </a:p>
              <a:p>
                <a:endParaRPr lang="en-US" dirty="0" smtClean="0"/>
              </a:p>
            </p:txBody>
          </p:sp>
        </mc:Choice>
        <mc:Fallback xmlns="">
          <p:sp>
            <p:nvSpPr>
              <p:cNvPr id="8" name="Content Placeholder 1"/>
              <p:cNvSpPr>
                <a:spLocks noGrp="1" noRot="1" noChangeAspect="1" noMove="1" noResize="1" noEditPoints="1" noAdjustHandles="1" noChangeArrowheads="1" noChangeShapeType="1" noTextEdit="1"/>
              </p:cNvSpPr>
              <p:nvPr>
                <p:ph sz="quarter" idx="13"/>
              </p:nvPr>
            </p:nvSpPr>
            <p:spPr>
              <a:xfrm>
                <a:off x="4088674" y="884142"/>
                <a:ext cx="4696551" cy="3671090"/>
              </a:xfrm>
              <a:blipFill rotWithShape="1">
                <a:blip r:embed="rId5"/>
                <a:stretch>
                  <a:fillRect l="-4286" t="-2159" r="-5844" b="-9801"/>
                </a:stretch>
              </a:blipFill>
            </p:spPr>
            <p:txBody>
              <a:bodyPr/>
              <a:lstStyle/>
              <a:p>
                <a:r>
                  <a:rPr lang="en-US">
                    <a:noFill/>
                  </a:rPr>
                  <a:t> </a:t>
                </a:r>
              </a:p>
            </p:txBody>
          </p:sp>
        </mc:Fallback>
      </mc:AlternateContent>
      <p:sp>
        <p:nvSpPr>
          <p:cNvPr id="2" name="TextBox 1"/>
          <p:cNvSpPr txBox="1"/>
          <p:nvPr/>
        </p:nvSpPr>
        <p:spPr>
          <a:xfrm>
            <a:off x="326571" y="4918374"/>
            <a:ext cx="3835281" cy="236988"/>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400" kern="1000" spc="30" dirty="0" err="1" smtClean="0">
                <a:solidFill>
                  <a:schemeClr val="tx1">
                    <a:lumMod val="85000"/>
                    <a:lumOff val="15000"/>
                  </a:schemeClr>
                </a:solidFill>
                <a:latin typeface="+mn-lt"/>
                <a:cs typeface="Franklin Gothic Book"/>
              </a:rPr>
              <a:t>A.Crivellin</a:t>
            </a:r>
            <a:r>
              <a:rPr lang="en-US" sz="1400" kern="1000" spc="30" dirty="0" smtClean="0">
                <a:solidFill>
                  <a:schemeClr val="tx1">
                    <a:lumMod val="85000"/>
                    <a:lumOff val="15000"/>
                  </a:schemeClr>
                </a:solidFill>
                <a:latin typeface="+mn-lt"/>
                <a:cs typeface="Franklin Gothic Book"/>
              </a:rPr>
              <a:t>, M. Hoferichter, </a:t>
            </a:r>
            <a:r>
              <a:rPr lang="en-US" sz="1400" kern="1000" spc="30" dirty="0">
                <a:solidFill>
                  <a:schemeClr val="tx1">
                    <a:lumMod val="85000"/>
                    <a:lumOff val="15000"/>
                  </a:schemeClr>
                </a:solidFill>
                <a:latin typeface="+mn-lt"/>
                <a:cs typeface="Franklin Gothic Book"/>
              </a:rPr>
              <a:t>PSW ArXiV:1807.11484</a:t>
            </a:r>
            <a:endParaRPr lang="en-US" sz="1400" kern="1000" spc="30" dirty="0" smtClean="0">
              <a:solidFill>
                <a:schemeClr val="tx1">
                  <a:lumMod val="85000"/>
                  <a:lumOff val="15000"/>
                </a:schemeClr>
              </a:solidFill>
              <a:latin typeface="+mn-lt"/>
              <a:cs typeface="Franklin Gothic Book"/>
            </a:endParaRPr>
          </a:p>
        </p:txBody>
      </p:sp>
    </p:spTree>
    <p:extLst>
      <p:ext uri="{BB962C8B-B14F-4D97-AF65-F5344CB8AC3E}">
        <p14:creationId xmlns:p14="http://schemas.microsoft.com/office/powerpoint/2010/main" val="26172765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736" y="149494"/>
            <a:ext cx="7397489" cy="381375"/>
          </a:xfrm>
        </p:spPr>
        <p:txBody>
          <a:bodyPr/>
          <a:lstStyle/>
          <a:p>
            <a:r>
              <a:rPr lang="en-US" dirty="0" smtClean="0"/>
              <a:t>A relativistic charged particle in a strong B-field</a:t>
            </a:r>
            <a:endParaRPr lang="en-US" dirty="0"/>
          </a:p>
        </p:txBody>
      </p:sp>
      <p:sp>
        <p:nvSpPr>
          <p:cNvPr id="4" name="Slide Number Placeholder 3"/>
          <p:cNvSpPr>
            <a:spLocks noGrp="1"/>
          </p:cNvSpPr>
          <p:nvPr>
            <p:ph type="sldNum" sz="quarter" idx="4"/>
          </p:nvPr>
        </p:nvSpPr>
        <p:spPr/>
        <p:txBody>
          <a:bodyPr/>
          <a:lstStyle/>
          <a:p>
            <a:pPr algn="r">
              <a:defRPr/>
            </a:pPr>
            <a:fld id="{EBC07571-3134-BB4B-B83F-1A9FE18D34F3}" type="slidenum">
              <a:rPr lang="de-DE" smtClean="0">
                <a:solidFill>
                  <a:srgbClr val="000000"/>
                </a:solidFill>
              </a:rPr>
              <a:pPr algn="r">
                <a:defRPr/>
              </a:pPr>
              <a:t>12</a:t>
            </a:fld>
            <a:endParaRPr lang="de-DE" dirty="0">
              <a:solidFill>
                <a:srgbClr val="000000"/>
              </a:solidFill>
            </a:endParaRPr>
          </a:p>
        </p:txBody>
      </p:sp>
      <p:pic>
        <p:nvPicPr>
          <p:cNvPr id="74754"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2613131" y="1006475"/>
            <a:ext cx="4601951" cy="3509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5362873" y="920786"/>
                <a:ext cx="3003386" cy="1281633"/>
              </a:xfrm>
              <a:prstGeom prst="rect">
                <a:avLst/>
              </a:prstGeom>
              <a:noFill/>
            </p:spPr>
            <p:txBody>
              <a:bodyPr wrap="none" lIns="0" tIns="0" rIns="0" bIns="0" rtlCol="0" anchor="ctr" anchorCtr="0">
                <a:spAutoFit/>
              </a:bodyPr>
              <a:lstStyle/>
              <a:p>
                <a:pPr>
                  <a:lnSpc>
                    <a:spcPct val="110000"/>
                  </a:lnSpc>
                  <a:spcBef>
                    <a:spcPts val="0"/>
                  </a:spcBef>
                </a:pPr>
                <a:r>
                  <a:rPr lang="en-US" sz="1800" kern="1000" spc="30" dirty="0" smtClean="0">
                    <a:solidFill>
                      <a:schemeClr val="tx1">
                        <a:lumMod val="85000"/>
                        <a:lumOff val="15000"/>
                      </a:schemeClr>
                    </a:solidFill>
                    <a:latin typeface="+mn-lt"/>
                    <a:cs typeface="Franklin Gothic Book"/>
                  </a:rPr>
                  <a:t>For the moment assume </a:t>
                </a:r>
                <a14:m>
                  <m:oMath xmlns:m="http://schemas.openxmlformats.org/officeDocument/2006/math">
                    <m:r>
                      <a:rPr lang="en-US" sz="1800" b="0" i="1" kern="1000" spc="30" smtClean="0">
                        <a:solidFill>
                          <a:schemeClr val="tx1">
                            <a:lumMod val="85000"/>
                            <a:lumOff val="15000"/>
                          </a:schemeClr>
                        </a:solidFill>
                        <a:latin typeface="Cambria Math"/>
                        <a:cs typeface="Franklin Gothic Book"/>
                      </a:rPr>
                      <m:t>𝜇</m:t>
                    </m:r>
                    <m:r>
                      <a:rPr lang="en-US" sz="1800" b="0" i="1" kern="1000" spc="30" smtClean="0">
                        <a:solidFill>
                          <a:schemeClr val="tx1">
                            <a:lumMod val="85000"/>
                            <a:lumOff val="15000"/>
                          </a:schemeClr>
                        </a:solidFill>
                        <a:latin typeface="Cambria Math"/>
                        <a:cs typeface="Franklin Gothic Book"/>
                      </a:rPr>
                      <m:t>=0</m:t>
                    </m:r>
                  </m:oMath>
                </a14:m>
                <a:endParaRPr lang="en-US" sz="1800" b="0" kern="1000" spc="30" dirty="0" smtClean="0">
                  <a:solidFill>
                    <a:schemeClr val="tx1">
                      <a:lumMod val="85000"/>
                      <a:lumOff val="15000"/>
                    </a:schemeClr>
                  </a:solidFill>
                  <a:latin typeface="+mn-lt"/>
                  <a:cs typeface="Franklin Gothic Book"/>
                </a:endParaRPr>
              </a:p>
              <a:p>
                <a:pPr>
                  <a:lnSpc>
                    <a:spcPct val="110000"/>
                  </a:lnSpc>
                  <a:spcBef>
                    <a:spcPts val="0"/>
                  </a:spcBef>
                </a:pPr>
                <a:endParaRPr lang="en-US" kern="1000" spc="30" dirty="0">
                  <a:solidFill>
                    <a:schemeClr val="tx1">
                      <a:lumMod val="85000"/>
                      <a:lumOff val="15000"/>
                    </a:schemeClr>
                  </a:solidFill>
                  <a:latin typeface="+mn-lt"/>
                  <a:cs typeface="Franklin Gothic Book"/>
                </a:endParaRPr>
              </a:p>
              <a:p>
                <a:pPr>
                  <a:lnSpc>
                    <a:spcPct val="110000"/>
                  </a:lnSpc>
                  <a:spcBef>
                    <a:spcPts val="0"/>
                  </a:spcBef>
                </a:pPr>
                <a14:m>
                  <m:oMathPara xmlns:m="http://schemas.openxmlformats.org/officeDocument/2006/math">
                    <m:oMathParaPr>
                      <m:jc m:val="centerGroup"/>
                    </m:oMathParaPr>
                    <m:oMath xmlns:m="http://schemas.openxmlformats.org/officeDocument/2006/math">
                      <m:f>
                        <m:fPr>
                          <m:ctrlPr>
                            <a:rPr lang="en-US" sz="2000" b="1" i="1" kern="1000" spc="30" smtClean="0">
                              <a:solidFill>
                                <a:schemeClr val="tx1">
                                  <a:lumMod val="85000"/>
                                  <a:lumOff val="15000"/>
                                </a:schemeClr>
                              </a:solidFill>
                              <a:latin typeface="Cambria Math"/>
                              <a:cs typeface="Franklin Gothic Book"/>
                            </a:rPr>
                          </m:ctrlPr>
                        </m:fPr>
                        <m:num>
                          <m:r>
                            <a:rPr lang="en-US" sz="2000" b="1" i="0" kern="1000" spc="30" smtClean="0">
                              <a:solidFill>
                                <a:schemeClr val="tx1">
                                  <a:lumMod val="85000"/>
                                  <a:lumOff val="15000"/>
                                </a:schemeClr>
                              </a:solidFill>
                              <a:latin typeface="Cambria Math"/>
                              <a:cs typeface="Franklin Gothic Book"/>
                            </a:rPr>
                            <m:t>𝐝</m:t>
                          </m:r>
                          <m:acc>
                            <m:accPr>
                              <m:chr m:val="⃗"/>
                              <m:ctrlPr>
                                <a:rPr lang="en-US" sz="2000" b="1" i="1" kern="1000" spc="30" smtClean="0">
                                  <a:solidFill>
                                    <a:schemeClr val="tx1">
                                      <a:lumMod val="85000"/>
                                      <a:lumOff val="15000"/>
                                    </a:schemeClr>
                                  </a:solidFill>
                                  <a:latin typeface="Cambria Math"/>
                                  <a:cs typeface="Franklin Gothic Book"/>
                                </a:rPr>
                              </m:ctrlPr>
                            </m:accPr>
                            <m:e>
                              <m:r>
                                <a:rPr lang="en-US" sz="2000" b="1" i="1" kern="1000" spc="30" smtClean="0">
                                  <a:solidFill>
                                    <a:schemeClr val="tx1">
                                      <a:lumMod val="85000"/>
                                      <a:lumOff val="15000"/>
                                    </a:schemeClr>
                                  </a:solidFill>
                                  <a:latin typeface="Cambria Math"/>
                                  <a:cs typeface="Franklin Gothic Book"/>
                                </a:rPr>
                                <m:t>𝒔</m:t>
                              </m:r>
                            </m:e>
                          </m:acc>
                        </m:num>
                        <m:den>
                          <m:r>
                            <a:rPr lang="en-US" sz="2000" b="1" i="0" kern="1000" spc="30" smtClean="0">
                              <a:solidFill>
                                <a:schemeClr val="tx1">
                                  <a:lumMod val="85000"/>
                                  <a:lumOff val="15000"/>
                                </a:schemeClr>
                              </a:solidFill>
                              <a:latin typeface="Cambria Math"/>
                              <a:cs typeface="Franklin Gothic Book"/>
                            </a:rPr>
                            <m:t>𝐝</m:t>
                          </m:r>
                          <m:r>
                            <a:rPr lang="en-US" sz="2000" b="1" i="1" kern="1000" spc="30" smtClean="0">
                              <a:solidFill>
                                <a:schemeClr val="tx1">
                                  <a:lumMod val="85000"/>
                                  <a:lumOff val="15000"/>
                                </a:schemeClr>
                              </a:solidFill>
                              <a:latin typeface="Cambria Math"/>
                              <a:cs typeface="Franklin Gothic Book"/>
                            </a:rPr>
                            <m:t>𝒕</m:t>
                          </m:r>
                        </m:den>
                      </m:f>
                      <m:r>
                        <a:rPr lang="en-US" sz="2000" b="1" i="1" kern="1000" spc="30" smtClean="0">
                          <a:solidFill>
                            <a:schemeClr val="tx1">
                              <a:lumMod val="85000"/>
                              <a:lumOff val="15000"/>
                            </a:schemeClr>
                          </a:solidFill>
                          <a:latin typeface="Cambria Math"/>
                          <a:cs typeface="Franklin Gothic Book"/>
                        </a:rPr>
                        <m:t>=</m:t>
                      </m:r>
                      <m:r>
                        <a:rPr lang="en-US" sz="2000" b="1" i="1" kern="1000" spc="30" smtClean="0">
                          <a:solidFill>
                            <a:schemeClr val="tx1">
                              <a:lumMod val="85000"/>
                              <a:lumOff val="15000"/>
                            </a:schemeClr>
                          </a:solidFill>
                          <a:latin typeface="Cambria Math"/>
                          <a:cs typeface="Franklin Gothic Book"/>
                        </a:rPr>
                        <m:t>𝒅</m:t>
                      </m:r>
                      <m:r>
                        <a:rPr lang="en-US" sz="2000" b="1" i="1" kern="1000" spc="30" smtClean="0">
                          <a:solidFill>
                            <a:schemeClr val="tx1">
                              <a:lumMod val="85000"/>
                              <a:lumOff val="15000"/>
                            </a:schemeClr>
                          </a:solidFill>
                          <a:latin typeface="Cambria Math"/>
                          <a:cs typeface="Franklin Gothic Book"/>
                        </a:rPr>
                        <m:t> </m:t>
                      </m:r>
                      <m:acc>
                        <m:accPr>
                          <m:chr m:val="⃗"/>
                          <m:ctrlPr>
                            <a:rPr lang="en-US" sz="2000" b="1" i="1" kern="1000" spc="30" smtClean="0">
                              <a:solidFill>
                                <a:schemeClr val="tx1">
                                  <a:lumMod val="85000"/>
                                  <a:lumOff val="15000"/>
                                </a:schemeClr>
                              </a:solidFill>
                              <a:latin typeface="Cambria Math"/>
                              <a:cs typeface="Franklin Gothic Book"/>
                            </a:rPr>
                          </m:ctrlPr>
                        </m:accPr>
                        <m:e>
                          <m:r>
                            <a:rPr lang="en-US" sz="2000" b="1" i="1" kern="1000" spc="30" smtClean="0">
                              <a:solidFill>
                                <a:schemeClr val="tx1">
                                  <a:lumMod val="85000"/>
                                  <a:lumOff val="15000"/>
                                </a:schemeClr>
                              </a:solidFill>
                              <a:latin typeface="Cambria Math"/>
                              <a:cs typeface="Franklin Gothic Book"/>
                            </a:rPr>
                            <m:t>𝒔</m:t>
                          </m:r>
                        </m:e>
                      </m:acc>
                      <m:d>
                        <m:dPr>
                          <m:ctrlPr>
                            <a:rPr lang="en-US" sz="2000" b="1" i="1" kern="1000" spc="30" dirty="0" smtClean="0">
                              <a:solidFill>
                                <a:schemeClr val="tx1">
                                  <a:lumMod val="85000"/>
                                  <a:lumOff val="15000"/>
                                </a:schemeClr>
                              </a:solidFill>
                              <a:latin typeface="Cambria Math"/>
                              <a:cs typeface="Franklin Gothic Book"/>
                            </a:rPr>
                          </m:ctrlPr>
                        </m:dPr>
                        <m:e>
                          <m:acc>
                            <m:accPr>
                              <m:chr m:val="⃗"/>
                              <m:ctrlPr>
                                <a:rPr lang="en-US" sz="2000" b="1" i="1" kern="1000" spc="30" dirty="0" smtClean="0">
                                  <a:solidFill>
                                    <a:schemeClr val="tx1">
                                      <a:lumMod val="85000"/>
                                      <a:lumOff val="15000"/>
                                    </a:schemeClr>
                                  </a:solidFill>
                                  <a:latin typeface="Cambria Math"/>
                                  <a:cs typeface="Franklin Gothic Book"/>
                                </a:rPr>
                              </m:ctrlPr>
                            </m:accPr>
                            <m:e>
                              <m:r>
                                <a:rPr lang="en-US" sz="2000" b="1" i="1" kern="1000" spc="30" dirty="0" smtClean="0">
                                  <a:solidFill>
                                    <a:schemeClr val="tx1">
                                      <a:lumMod val="85000"/>
                                      <a:lumOff val="15000"/>
                                    </a:schemeClr>
                                  </a:solidFill>
                                  <a:latin typeface="Cambria Math"/>
                                  <a:cs typeface="Franklin Gothic Book"/>
                                </a:rPr>
                                <m:t>𝒗</m:t>
                              </m:r>
                            </m:e>
                          </m:acc>
                          <m:r>
                            <a:rPr lang="en-US" sz="2000" b="1" i="1" kern="1000" spc="30" dirty="0" smtClean="0">
                              <a:solidFill>
                                <a:schemeClr val="tx1">
                                  <a:lumMod val="85000"/>
                                  <a:lumOff val="15000"/>
                                </a:schemeClr>
                              </a:solidFill>
                              <a:latin typeface="Cambria Math"/>
                              <a:cs typeface="Franklin Gothic Book"/>
                            </a:rPr>
                            <m:t>×</m:t>
                          </m:r>
                          <m:acc>
                            <m:accPr>
                              <m:chr m:val="⃗"/>
                              <m:ctrlPr>
                                <a:rPr lang="en-US" sz="2000" b="1" i="1" kern="1000" spc="30" dirty="0" smtClean="0">
                                  <a:solidFill>
                                    <a:schemeClr val="tx1">
                                      <a:lumMod val="85000"/>
                                      <a:lumOff val="15000"/>
                                    </a:schemeClr>
                                  </a:solidFill>
                                  <a:latin typeface="Cambria Math"/>
                                  <a:cs typeface="Franklin Gothic Book"/>
                                </a:rPr>
                              </m:ctrlPr>
                            </m:accPr>
                            <m:e>
                              <m:r>
                                <a:rPr lang="en-US" sz="2000" b="1" i="1" kern="1000" spc="30" dirty="0" smtClean="0">
                                  <a:solidFill>
                                    <a:schemeClr val="tx1">
                                      <a:lumMod val="85000"/>
                                      <a:lumOff val="15000"/>
                                    </a:schemeClr>
                                  </a:solidFill>
                                  <a:latin typeface="Cambria Math"/>
                                  <a:cs typeface="Franklin Gothic Book"/>
                                </a:rPr>
                                <m:t>𝑩</m:t>
                              </m:r>
                            </m:e>
                          </m:acc>
                        </m:e>
                      </m:d>
                    </m:oMath>
                  </m:oMathPara>
                </a14:m>
                <a:endParaRPr lang="en-US" sz="1800" b="1" kern="1000" spc="30" dirty="0" smtClean="0">
                  <a:solidFill>
                    <a:schemeClr val="tx1">
                      <a:lumMod val="85000"/>
                      <a:lumOff val="15000"/>
                    </a:schemeClr>
                  </a:solidFill>
                  <a:latin typeface="+mn-lt"/>
                  <a:cs typeface="Franklin Gothic Book"/>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362873" y="920786"/>
                <a:ext cx="3003386" cy="1281633"/>
              </a:xfrm>
              <a:prstGeom prst="rect">
                <a:avLst/>
              </a:prstGeom>
              <a:blipFill rotWithShape="1">
                <a:blip r:embed="rId4"/>
                <a:stretch>
                  <a:fillRect l="-4878" t="-4286" r="-18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156091" y="1856961"/>
                <a:ext cx="1734449" cy="672235"/>
              </a:xfrm>
              <a:prstGeom prst="rect">
                <a:avLst/>
              </a:prstGeom>
              <a:noFill/>
            </p:spPr>
            <p:txBody>
              <a:bodyPr wrap="none" lIns="0" tIns="0" rIns="0" bIns="0" rtlCol="0" anchor="ctr"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f>
                        <m:fPr>
                          <m:ctrlPr>
                            <a:rPr lang="en-US" sz="2000" b="1" i="1" kern="1000" spc="30" smtClean="0">
                              <a:solidFill>
                                <a:schemeClr val="tx1">
                                  <a:lumMod val="85000"/>
                                  <a:lumOff val="15000"/>
                                </a:schemeClr>
                              </a:solidFill>
                              <a:latin typeface="Cambria Math"/>
                              <a:cs typeface="Franklin Gothic Book"/>
                            </a:rPr>
                          </m:ctrlPr>
                        </m:fPr>
                        <m:num>
                          <m:r>
                            <a:rPr lang="en-US" sz="2000" b="1" i="0" kern="1000" spc="30" smtClean="0">
                              <a:solidFill>
                                <a:schemeClr val="tx1">
                                  <a:lumMod val="85000"/>
                                  <a:lumOff val="15000"/>
                                </a:schemeClr>
                              </a:solidFill>
                              <a:latin typeface="Cambria Math"/>
                              <a:cs typeface="Franklin Gothic Book"/>
                            </a:rPr>
                            <m:t>𝐝</m:t>
                          </m:r>
                          <m:acc>
                            <m:accPr>
                              <m:chr m:val="⃗"/>
                              <m:ctrlPr>
                                <a:rPr lang="en-US" sz="2000" b="1" i="1" kern="1000" spc="30" smtClean="0">
                                  <a:solidFill>
                                    <a:schemeClr val="tx1">
                                      <a:lumMod val="85000"/>
                                      <a:lumOff val="15000"/>
                                    </a:schemeClr>
                                  </a:solidFill>
                                  <a:latin typeface="Cambria Math"/>
                                  <a:cs typeface="Franklin Gothic Book"/>
                                </a:rPr>
                              </m:ctrlPr>
                            </m:accPr>
                            <m:e>
                              <m:r>
                                <a:rPr lang="en-US" sz="2000" b="1" i="1" kern="1000" spc="30" smtClean="0">
                                  <a:solidFill>
                                    <a:schemeClr val="tx1">
                                      <a:lumMod val="85000"/>
                                      <a:lumOff val="15000"/>
                                    </a:schemeClr>
                                  </a:solidFill>
                                  <a:latin typeface="Cambria Math"/>
                                  <a:cs typeface="Franklin Gothic Book"/>
                                </a:rPr>
                                <m:t>𝒑</m:t>
                              </m:r>
                            </m:e>
                          </m:acc>
                        </m:num>
                        <m:den>
                          <m:r>
                            <a:rPr lang="en-US" sz="2000" b="1" i="0" kern="1000" spc="30" smtClean="0">
                              <a:solidFill>
                                <a:schemeClr val="tx1">
                                  <a:lumMod val="85000"/>
                                  <a:lumOff val="15000"/>
                                </a:schemeClr>
                              </a:solidFill>
                              <a:latin typeface="Cambria Math"/>
                              <a:cs typeface="Franklin Gothic Book"/>
                            </a:rPr>
                            <m:t>𝐝</m:t>
                          </m:r>
                          <m:r>
                            <a:rPr lang="en-US" sz="2000" b="1" i="1" kern="1000" spc="30" smtClean="0">
                              <a:solidFill>
                                <a:schemeClr val="tx1">
                                  <a:lumMod val="85000"/>
                                  <a:lumOff val="15000"/>
                                </a:schemeClr>
                              </a:solidFill>
                              <a:latin typeface="Cambria Math"/>
                              <a:cs typeface="Franklin Gothic Book"/>
                            </a:rPr>
                            <m:t>𝒕</m:t>
                          </m:r>
                        </m:den>
                      </m:f>
                      <m:r>
                        <a:rPr lang="en-US" sz="2000" b="1" i="0" kern="1000" spc="30" smtClean="0">
                          <a:solidFill>
                            <a:schemeClr val="tx1">
                              <a:lumMod val="85000"/>
                              <a:lumOff val="15000"/>
                            </a:schemeClr>
                          </a:solidFill>
                          <a:latin typeface="Cambria Math"/>
                          <a:cs typeface="Franklin Gothic Book"/>
                        </a:rPr>
                        <m:t>=</m:t>
                      </m:r>
                      <m:r>
                        <a:rPr lang="en-US" sz="2000" b="1" i="0" kern="1000" spc="30" smtClean="0">
                          <a:solidFill>
                            <a:schemeClr val="tx1">
                              <a:lumMod val="85000"/>
                              <a:lumOff val="15000"/>
                            </a:schemeClr>
                          </a:solidFill>
                          <a:latin typeface="Cambria Math"/>
                          <a:cs typeface="Franklin Gothic Book"/>
                        </a:rPr>
                        <m:t>𝐪</m:t>
                      </m:r>
                      <m:r>
                        <a:rPr lang="en-US" sz="2000" b="1" i="0" kern="1000" spc="30" smtClean="0">
                          <a:solidFill>
                            <a:schemeClr val="tx1">
                              <a:lumMod val="85000"/>
                              <a:lumOff val="15000"/>
                            </a:schemeClr>
                          </a:solidFill>
                          <a:latin typeface="Cambria Math"/>
                          <a:cs typeface="Franklin Gothic Book"/>
                        </a:rPr>
                        <m:t>(</m:t>
                      </m:r>
                      <m:acc>
                        <m:accPr>
                          <m:chr m:val="⃗"/>
                          <m:ctrlPr>
                            <a:rPr lang="en-US" sz="2000" b="1" i="1" kern="1000" spc="30" smtClean="0">
                              <a:solidFill>
                                <a:schemeClr val="tx1">
                                  <a:lumMod val="85000"/>
                                  <a:lumOff val="15000"/>
                                </a:schemeClr>
                              </a:solidFill>
                              <a:latin typeface="Cambria Math"/>
                              <a:cs typeface="Franklin Gothic Book"/>
                            </a:rPr>
                          </m:ctrlPr>
                        </m:accPr>
                        <m:e>
                          <m:r>
                            <a:rPr lang="en-US" sz="2000" b="1" i="0" kern="1000" spc="30" smtClean="0">
                              <a:solidFill>
                                <a:schemeClr val="tx1">
                                  <a:lumMod val="85000"/>
                                  <a:lumOff val="15000"/>
                                </a:schemeClr>
                              </a:solidFill>
                              <a:latin typeface="Cambria Math"/>
                              <a:cs typeface="Franklin Gothic Book"/>
                            </a:rPr>
                            <m:t>𝐯</m:t>
                          </m:r>
                        </m:e>
                      </m:acc>
                      <m:r>
                        <a:rPr lang="en-US" sz="2000" b="1" i="1" kern="1000" spc="30" smtClean="0">
                          <a:solidFill>
                            <a:schemeClr val="tx1">
                              <a:lumMod val="85000"/>
                              <a:lumOff val="15000"/>
                            </a:schemeClr>
                          </a:solidFill>
                          <a:latin typeface="Cambria Math"/>
                          <a:cs typeface="Franklin Gothic Book"/>
                        </a:rPr>
                        <m:t>×</m:t>
                      </m:r>
                      <m:acc>
                        <m:accPr>
                          <m:chr m:val="⃗"/>
                          <m:ctrlPr>
                            <a:rPr lang="en-US" sz="2000" b="1" i="1" kern="1000" spc="30" smtClean="0">
                              <a:solidFill>
                                <a:schemeClr val="tx1">
                                  <a:lumMod val="85000"/>
                                  <a:lumOff val="15000"/>
                                </a:schemeClr>
                              </a:solidFill>
                              <a:latin typeface="Cambria Math"/>
                              <a:cs typeface="Franklin Gothic Book"/>
                            </a:rPr>
                          </m:ctrlPr>
                        </m:accPr>
                        <m:e>
                          <m:r>
                            <a:rPr lang="en-US" sz="2000" b="1" i="1" kern="1000" spc="30" smtClean="0">
                              <a:solidFill>
                                <a:schemeClr val="tx1">
                                  <a:lumMod val="85000"/>
                                  <a:lumOff val="15000"/>
                                </a:schemeClr>
                              </a:solidFill>
                              <a:latin typeface="Cambria Math"/>
                              <a:cs typeface="Franklin Gothic Book"/>
                            </a:rPr>
                            <m:t>𝑩</m:t>
                          </m:r>
                        </m:e>
                      </m:acc>
                      <m:r>
                        <a:rPr lang="en-US" sz="2000" b="1" i="1" kern="1000" spc="30" smtClean="0">
                          <a:solidFill>
                            <a:schemeClr val="tx1">
                              <a:lumMod val="85000"/>
                              <a:lumOff val="15000"/>
                            </a:schemeClr>
                          </a:solidFill>
                          <a:latin typeface="Cambria Math"/>
                          <a:cs typeface="Franklin Gothic Book"/>
                        </a:rPr>
                        <m:t>)</m:t>
                      </m:r>
                    </m:oMath>
                  </m:oMathPara>
                </a14:m>
                <a:endParaRPr lang="en-US" sz="2000" b="1" i="1" kern="1000" spc="30" dirty="0" smtClean="0">
                  <a:solidFill>
                    <a:schemeClr val="tx1">
                      <a:lumMod val="85000"/>
                      <a:lumOff val="15000"/>
                    </a:schemeClr>
                  </a:solidFill>
                  <a:latin typeface="+mn-lt"/>
                  <a:cs typeface="Franklin Gothic Book"/>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156091" y="1856961"/>
                <a:ext cx="1734449" cy="67223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362873" y="4231243"/>
                <a:ext cx="3632148" cy="516360"/>
              </a:xfrm>
              <a:prstGeom prst="rect">
                <a:avLst/>
              </a:prstGeom>
              <a:solidFill>
                <a:schemeClr val="bg1"/>
              </a:solidFill>
            </p:spPr>
            <p:txBody>
              <a:bodyPr wrap="none">
                <a:spAutoFit/>
              </a:bodyPr>
              <a:lstStyle/>
              <a:p>
                <a14:m>
                  <m:oMath xmlns:m="http://schemas.openxmlformats.org/officeDocument/2006/math">
                    <m:r>
                      <a:rPr lang="en-US" sz="2400" b="1" i="1" smtClean="0">
                        <a:latin typeface="Cambria Math"/>
                      </a:rPr>
                      <m:t>𝑬</m:t>
                    </m:r>
                    <m:r>
                      <a:rPr lang="en-US" sz="2400" i="1">
                        <a:latin typeface="Cambria Math"/>
                      </a:rPr>
                      <m:t>=</m:t>
                    </m:r>
                    <m:r>
                      <a:rPr lang="en-US" sz="2400" b="1" i="1" smtClean="0">
                        <a:latin typeface="Cambria Math"/>
                      </a:rPr>
                      <m:t>𝜸</m:t>
                    </m:r>
                    <m:acc>
                      <m:accPr>
                        <m:chr m:val="⃗"/>
                        <m:ctrlPr>
                          <a:rPr lang="en-US" sz="2400" b="1" i="1" smtClean="0">
                            <a:latin typeface="Cambria Math"/>
                          </a:rPr>
                        </m:ctrlPr>
                      </m:accPr>
                      <m:e>
                        <m:r>
                          <a:rPr lang="en-US" sz="2400" b="1" i="1" smtClean="0">
                            <a:latin typeface="Cambria Math"/>
                          </a:rPr>
                          <m:t>𝜷</m:t>
                        </m:r>
                      </m:e>
                    </m:acc>
                    <m:r>
                      <a:rPr lang="en-US" sz="2400" b="1" i="1" smtClean="0">
                        <a:latin typeface="Cambria Math"/>
                      </a:rPr>
                      <m:t>𝒄</m:t>
                    </m:r>
                    <m:r>
                      <a:rPr lang="en-US" sz="2400" i="1">
                        <a:latin typeface="Cambria Math"/>
                      </a:rPr>
                      <m:t>×</m:t>
                    </m:r>
                    <m:acc>
                      <m:accPr>
                        <m:chr m:val="⃗"/>
                        <m:ctrlPr>
                          <a:rPr lang="en-US" sz="2400" b="1" i="1" smtClean="0">
                            <a:latin typeface="Cambria Math"/>
                          </a:rPr>
                        </m:ctrlPr>
                      </m:accPr>
                      <m:e>
                        <m:r>
                          <a:rPr lang="en-US" sz="2400" b="1" i="1">
                            <a:latin typeface="Cambria Math"/>
                          </a:rPr>
                          <m:t>𝑩</m:t>
                        </m:r>
                      </m:e>
                    </m:acc>
                    <m:r>
                      <a:rPr lang="en-US" sz="2400" b="1" i="1" smtClean="0">
                        <a:latin typeface="Cambria Math"/>
                      </a:rPr>
                      <m:t>≈</m:t>
                    </m:r>
                    <m:r>
                      <a:rPr lang="en-US" sz="2400" b="0" i="1" smtClean="0">
                        <a:latin typeface="Cambria Math"/>
                      </a:rPr>
                      <m:t>0.5</m:t>
                    </m:r>
                    <m:r>
                      <a:rPr lang="en-US" sz="2400" b="0" i="0" smtClean="0">
                        <a:latin typeface="Cambria Math"/>
                      </a:rPr>
                      <m:t> </m:t>
                    </m:r>
                    <m:r>
                      <m:rPr>
                        <m:sty m:val="p"/>
                      </m:rPr>
                      <a:rPr lang="en-US" sz="2400" b="0" i="0" smtClean="0">
                        <a:latin typeface="Cambria Math"/>
                      </a:rPr>
                      <m:t>GV</m:t>
                    </m:r>
                    <m:r>
                      <a:rPr lang="en-US" sz="2400" b="0" i="0" smtClean="0">
                        <a:latin typeface="Cambria Math"/>
                      </a:rPr>
                      <m:t>/</m:t>
                    </m:r>
                    <m:r>
                      <m:rPr>
                        <m:sty m:val="p"/>
                      </m:rPr>
                      <a:rPr lang="en-US" sz="2400" b="0" i="0" smtClean="0">
                        <a:latin typeface="Cambria Math"/>
                      </a:rPr>
                      <m:t>m</m:t>
                    </m:r>
                  </m:oMath>
                </a14:m>
                <a:r>
                  <a:rPr lang="en-US" sz="2400" dirty="0" smtClean="0">
                    <a:latin typeface="Calibri" panose="020F0502020204030204" pitchFamily="34" charset="0"/>
                  </a:rPr>
                  <a:t> </a:t>
                </a:r>
                <a:endParaRPr lang="en-US" sz="2400" dirty="0">
                  <a:latin typeface="Calibri" panose="020F050202020403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362873" y="4231243"/>
                <a:ext cx="3632148" cy="51636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392545" y="2991393"/>
                <a:ext cx="848757" cy="388761"/>
              </a:xfrm>
              <a:prstGeom prst="rect">
                <a:avLst/>
              </a:prstGeom>
              <a:solidFill>
                <a:schemeClr val="bg1"/>
              </a:solid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acc>
                        <m:accPr>
                          <m:chr m:val="⃗"/>
                          <m:ctrlPr>
                            <a:rPr lang="en-US" sz="2000" b="0" i="1" kern="1000" spc="30" smtClean="0">
                              <a:solidFill>
                                <a:schemeClr val="tx1">
                                  <a:lumMod val="85000"/>
                                  <a:lumOff val="15000"/>
                                </a:schemeClr>
                              </a:solidFill>
                              <a:latin typeface="Cambria Math"/>
                              <a:cs typeface="Franklin Gothic Book"/>
                            </a:rPr>
                          </m:ctrlPr>
                        </m:accPr>
                        <m:e>
                          <m:r>
                            <a:rPr lang="en-US" sz="2000" b="0" i="1" kern="1000" spc="30" smtClean="0">
                              <a:solidFill>
                                <a:schemeClr val="tx1">
                                  <a:lumMod val="85000"/>
                                  <a:lumOff val="15000"/>
                                </a:schemeClr>
                              </a:solidFill>
                              <a:latin typeface="Cambria Math"/>
                              <a:cs typeface="Franklin Gothic Book"/>
                            </a:rPr>
                            <m:t>𝑣</m:t>
                          </m:r>
                        </m:e>
                      </m:acc>
                      <m:r>
                        <a:rPr lang="en-US" sz="2000" b="0" i="1" kern="1000" spc="30" smtClean="0">
                          <a:solidFill>
                            <a:schemeClr val="tx1">
                              <a:lumMod val="85000"/>
                              <a:lumOff val="15000"/>
                            </a:schemeClr>
                          </a:solidFill>
                          <a:latin typeface="Cambria Math"/>
                          <a:cs typeface="Franklin Gothic Book"/>
                        </a:rPr>
                        <m:t>=</m:t>
                      </m:r>
                      <m:acc>
                        <m:accPr>
                          <m:chr m:val="⃗"/>
                          <m:ctrlPr>
                            <a:rPr lang="en-US" sz="2000" b="0" i="1" kern="1000" spc="30" smtClean="0">
                              <a:solidFill>
                                <a:schemeClr val="tx1">
                                  <a:lumMod val="85000"/>
                                  <a:lumOff val="15000"/>
                                </a:schemeClr>
                              </a:solidFill>
                              <a:latin typeface="Cambria Math"/>
                              <a:cs typeface="Franklin Gothic Book"/>
                            </a:rPr>
                          </m:ctrlPr>
                        </m:accPr>
                        <m:e>
                          <m:r>
                            <a:rPr lang="en-US" sz="2000" b="0" i="1" kern="1000" spc="30" smtClean="0">
                              <a:solidFill>
                                <a:schemeClr val="tx1">
                                  <a:lumMod val="85000"/>
                                  <a:lumOff val="15000"/>
                                </a:schemeClr>
                              </a:solidFill>
                              <a:latin typeface="Cambria Math"/>
                              <a:cs typeface="Franklin Gothic Book"/>
                            </a:rPr>
                            <m:t>𝛽</m:t>
                          </m:r>
                        </m:e>
                      </m:acc>
                      <m:r>
                        <a:rPr lang="en-US" sz="2000" b="0" i="1" kern="1000" spc="30" smtClean="0">
                          <a:solidFill>
                            <a:schemeClr val="tx1">
                              <a:lumMod val="85000"/>
                              <a:lumOff val="15000"/>
                            </a:schemeClr>
                          </a:solidFill>
                          <a:latin typeface="Cambria Math"/>
                          <a:cs typeface="Franklin Gothic Book"/>
                        </a:rPr>
                        <m:t>𝑐</m:t>
                      </m:r>
                    </m:oMath>
                  </m:oMathPara>
                </a14:m>
                <a:endParaRPr lang="en-US" kern="1000" spc="30" dirty="0" err="1" smtClean="0">
                  <a:solidFill>
                    <a:schemeClr val="tx1">
                      <a:lumMod val="85000"/>
                      <a:lumOff val="15000"/>
                    </a:schemeClr>
                  </a:solidFill>
                  <a:latin typeface="+mn-lt"/>
                  <a:cs typeface="Franklin Gothic Book"/>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392545" y="2991393"/>
                <a:ext cx="848757" cy="388761"/>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8789543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1281925" y="746555"/>
                <a:ext cx="7380249" cy="1683335"/>
              </a:xfrm>
            </p:spPr>
            <p:txBody>
              <a:bodyPr/>
              <a:lstStyle/>
              <a:p>
                <a:pPr marL="0" indent="0">
                  <a:buNone/>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a:rPr>
                          </m:ctrlPr>
                        </m:accPr>
                        <m:e>
                          <m:r>
                            <a:rPr lang="en-US" sz="2400" b="0" i="1" smtClean="0">
                              <a:latin typeface="Cambria Math"/>
                            </a:rPr>
                            <m:t>𝜔</m:t>
                          </m:r>
                        </m:e>
                      </m:acc>
                      <m:r>
                        <a:rPr lang="en-US" sz="2400" b="0" i="1" smtClean="0">
                          <a:latin typeface="Cambria Math"/>
                        </a:rPr>
                        <m:t>=−</m:t>
                      </m:r>
                      <m:f>
                        <m:fPr>
                          <m:ctrlPr>
                            <a:rPr lang="en-US" sz="2400" b="0" i="1" smtClean="0">
                              <a:latin typeface="Cambria Math"/>
                            </a:rPr>
                          </m:ctrlPr>
                        </m:fPr>
                        <m:num>
                          <m:r>
                            <a:rPr lang="en-US" sz="2400" b="0" i="1" smtClean="0">
                              <a:latin typeface="Cambria Math"/>
                            </a:rPr>
                            <m:t>𝑞</m:t>
                          </m:r>
                        </m:num>
                        <m:den>
                          <m:r>
                            <a:rPr lang="en-US" sz="2400" b="0" i="1" smtClean="0">
                              <a:latin typeface="Cambria Math"/>
                            </a:rPr>
                            <m:t>𝑚</m:t>
                          </m:r>
                        </m:den>
                      </m:f>
                      <m:d>
                        <m:dPr>
                          <m:begChr m:val="["/>
                          <m:endChr m:val="]"/>
                          <m:ctrlPr>
                            <a:rPr lang="en-US" sz="2400" b="0" i="1" smtClean="0">
                              <a:latin typeface="Cambria Math"/>
                            </a:rPr>
                          </m:ctrlPr>
                        </m:dPr>
                        <m:e>
                          <m:r>
                            <a:rPr lang="en-US" sz="2400" b="0" i="1" smtClean="0">
                              <a:latin typeface="Cambria Math"/>
                            </a:rPr>
                            <m:t>𝑎</m:t>
                          </m:r>
                          <m:acc>
                            <m:accPr>
                              <m:chr m:val="⃗"/>
                              <m:ctrlPr>
                                <a:rPr lang="en-US" sz="2400" b="0" i="1" smtClean="0">
                                  <a:latin typeface="Cambria Math"/>
                                </a:rPr>
                              </m:ctrlPr>
                            </m:accPr>
                            <m:e>
                              <m:r>
                                <a:rPr lang="en-US" sz="2400" b="0" i="1" smtClean="0">
                                  <a:latin typeface="Cambria Math"/>
                                </a:rPr>
                                <m:t>𝐵</m:t>
                              </m:r>
                            </m:e>
                          </m:acc>
                          <m:r>
                            <a:rPr lang="en-US" sz="2400" b="0" i="1" smtClean="0">
                              <a:latin typeface="Cambria Math"/>
                            </a:rPr>
                            <m:t>+</m:t>
                          </m:r>
                          <m:d>
                            <m:dPr>
                              <m:ctrlPr>
                                <a:rPr lang="en-US" sz="2400" b="0" i="1" smtClean="0">
                                  <a:latin typeface="Cambria Math"/>
                                </a:rPr>
                              </m:ctrlPr>
                            </m:dPr>
                            <m:e>
                              <m:f>
                                <m:fPr>
                                  <m:ctrlPr>
                                    <a:rPr lang="en-US" sz="2400" b="0" i="1" smtClean="0">
                                      <a:latin typeface="Cambria Math"/>
                                    </a:rPr>
                                  </m:ctrlPr>
                                </m:fPr>
                                <m:num>
                                  <m:r>
                                    <a:rPr lang="en-US" sz="2400" b="0" i="1" smtClean="0">
                                      <a:latin typeface="Cambria Math"/>
                                    </a:rPr>
                                    <m:t>1</m:t>
                                  </m:r>
                                </m:num>
                                <m:den>
                                  <m:r>
                                    <a:rPr lang="en-US" sz="2400" b="0" i="1" smtClean="0">
                                      <a:latin typeface="Cambria Math"/>
                                    </a:rPr>
                                    <m:t>1</m:t>
                                  </m:r>
                                  <m:r>
                                    <a:rPr lang="en-US" sz="2400" i="1">
                                      <a:latin typeface="Cambria Math"/>
                                    </a:rPr>
                                    <m:t>−</m:t>
                                  </m:r>
                                  <m:r>
                                    <a:rPr lang="en-US" sz="2400" i="1">
                                      <a:latin typeface="Cambria Math"/>
                                    </a:rPr>
                                    <m:t>𝛾</m:t>
                                  </m:r>
                                </m:den>
                              </m:f>
                              <m:r>
                                <a:rPr lang="en-US" sz="2400" b="0" i="1" smtClean="0">
                                  <a:latin typeface="Cambria Math"/>
                                </a:rPr>
                                <m:t>−</m:t>
                              </m:r>
                              <m:r>
                                <a:rPr lang="en-US" sz="2400" b="0" i="1" smtClean="0">
                                  <a:latin typeface="Cambria Math"/>
                                </a:rPr>
                                <m:t>𝑎</m:t>
                              </m:r>
                              <m:r>
                                <a:rPr lang="en-US" sz="2400" b="0" i="1" smtClean="0">
                                  <a:latin typeface="Cambria Math"/>
                                </a:rPr>
                                <m:t> </m:t>
                              </m:r>
                            </m:e>
                          </m:d>
                          <m:f>
                            <m:fPr>
                              <m:ctrlPr>
                                <a:rPr lang="en-US" sz="2400" b="0" i="1" smtClean="0">
                                  <a:latin typeface="Cambria Math"/>
                                </a:rPr>
                              </m:ctrlPr>
                            </m:fPr>
                            <m:num>
                              <m:acc>
                                <m:accPr>
                                  <m:chr m:val="⃗"/>
                                  <m:ctrlPr>
                                    <a:rPr lang="en-US" sz="2400" i="1">
                                      <a:latin typeface="Cambria Math"/>
                                    </a:rPr>
                                  </m:ctrlPr>
                                </m:accPr>
                                <m:e>
                                  <m:r>
                                    <a:rPr lang="en-US" sz="2400" i="1">
                                      <a:latin typeface="Cambria Math"/>
                                    </a:rPr>
                                    <m:t>𝛽</m:t>
                                  </m:r>
                                </m:e>
                              </m:acc>
                              <m:r>
                                <a:rPr lang="en-US" sz="2400" i="1">
                                  <a:latin typeface="Cambria Math"/>
                                </a:rPr>
                                <m:t>×</m:t>
                              </m:r>
                              <m:acc>
                                <m:accPr>
                                  <m:chr m:val="⃗"/>
                                  <m:ctrlPr>
                                    <a:rPr lang="en-US" sz="2400" b="0" i="1" smtClean="0">
                                      <a:latin typeface="Cambria Math"/>
                                    </a:rPr>
                                  </m:ctrlPr>
                                </m:accPr>
                                <m:e>
                                  <m:r>
                                    <a:rPr lang="en-US" sz="2400" b="0" i="1" smtClean="0">
                                      <a:latin typeface="Cambria Math"/>
                                    </a:rPr>
                                    <m:t>𝐸</m:t>
                                  </m:r>
                                </m:e>
                              </m:acc>
                            </m:num>
                            <m:den>
                              <m:r>
                                <a:rPr lang="en-US" sz="2400" b="0" i="1" smtClean="0">
                                  <a:latin typeface="Cambria Math"/>
                                </a:rPr>
                                <m:t>𝑐</m:t>
                              </m:r>
                            </m:den>
                          </m:f>
                          <m:r>
                            <a:rPr lang="en-US" sz="2400" b="0" i="1" smtClean="0">
                              <a:latin typeface="Cambria Math"/>
                            </a:rPr>
                            <m:t>+</m:t>
                          </m:r>
                          <m:f>
                            <m:fPr>
                              <m:ctrlPr>
                                <a:rPr lang="en-US" sz="2400" b="0" i="1" smtClean="0">
                                  <a:latin typeface="Cambria Math"/>
                                </a:rPr>
                              </m:ctrlPr>
                            </m:fPr>
                            <m:num>
                              <m:sSub>
                                <m:sSubPr>
                                  <m:ctrlPr>
                                    <a:rPr lang="en-US" sz="2400" b="0" i="1" smtClean="0">
                                      <a:latin typeface="Cambria Math"/>
                                    </a:rPr>
                                  </m:ctrlPr>
                                </m:sSubPr>
                                <m:e>
                                  <m:r>
                                    <a:rPr lang="en-US" sz="2400" b="0" i="1" smtClean="0">
                                      <a:latin typeface="Cambria Math"/>
                                    </a:rPr>
                                    <m:t>𝜂</m:t>
                                  </m:r>
                                </m:e>
                                <m:sub>
                                  <m:r>
                                    <a:rPr lang="en-US" sz="2400" b="0" i="1" smtClean="0">
                                      <a:latin typeface="Cambria Math"/>
                                    </a:rPr>
                                    <m:t>𝑑</m:t>
                                  </m:r>
                                </m:sub>
                              </m:sSub>
                            </m:num>
                            <m:den>
                              <m:r>
                                <a:rPr lang="en-US" sz="2400" b="0" i="1" smtClean="0">
                                  <a:latin typeface="Cambria Math"/>
                                </a:rPr>
                                <m:t>2</m:t>
                              </m:r>
                            </m:den>
                          </m:f>
                          <m:d>
                            <m:dPr>
                              <m:ctrlPr>
                                <a:rPr lang="en-US" sz="2400" b="0" i="1" smtClean="0">
                                  <a:latin typeface="Cambria Math"/>
                                </a:rPr>
                              </m:ctrlPr>
                            </m:dPr>
                            <m:e>
                              <m:f>
                                <m:fPr>
                                  <m:ctrlPr>
                                    <a:rPr lang="en-US" sz="2400" b="0" i="1" smtClean="0">
                                      <a:latin typeface="Cambria Math"/>
                                    </a:rPr>
                                  </m:ctrlPr>
                                </m:fPr>
                                <m:num>
                                  <m:acc>
                                    <m:accPr>
                                      <m:chr m:val="⃗"/>
                                      <m:ctrlPr>
                                        <a:rPr lang="en-US" sz="2400" b="0" i="1" smtClean="0">
                                          <a:latin typeface="Cambria Math"/>
                                        </a:rPr>
                                      </m:ctrlPr>
                                    </m:accPr>
                                    <m:e>
                                      <m:r>
                                        <a:rPr lang="en-US" sz="2400" b="0" i="1" smtClean="0">
                                          <a:latin typeface="Cambria Math"/>
                                        </a:rPr>
                                        <m:t>𝐸</m:t>
                                      </m:r>
                                    </m:e>
                                  </m:acc>
                                </m:num>
                                <m:den>
                                  <m:r>
                                    <a:rPr lang="en-US" sz="2400" b="0" i="1" smtClean="0">
                                      <a:latin typeface="Cambria Math"/>
                                    </a:rPr>
                                    <m:t>𝑐</m:t>
                                  </m:r>
                                </m:den>
                              </m:f>
                              <m:r>
                                <a:rPr lang="en-US" sz="2400" b="0" i="1" smtClean="0">
                                  <a:latin typeface="Cambria Math"/>
                                </a:rPr>
                                <m:t>+</m:t>
                              </m:r>
                              <m:acc>
                                <m:accPr>
                                  <m:chr m:val="⃗"/>
                                  <m:ctrlPr>
                                    <a:rPr lang="en-US" sz="2400" b="0" i="1" smtClean="0">
                                      <a:latin typeface="Cambria Math"/>
                                    </a:rPr>
                                  </m:ctrlPr>
                                </m:accPr>
                                <m:e>
                                  <m:r>
                                    <a:rPr lang="en-US" sz="2400" b="0" i="1" smtClean="0">
                                      <a:latin typeface="Cambria Math"/>
                                    </a:rPr>
                                    <m:t>𝛽</m:t>
                                  </m:r>
                                </m:e>
                              </m:acc>
                              <m:r>
                                <a:rPr lang="en-US" sz="2400" b="0" i="1" smtClean="0">
                                  <a:latin typeface="Cambria Math"/>
                                </a:rPr>
                                <m:t>×</m:t>
                              </m:r>
                              <m:acc>
                                <m:accPr>
                                  <m:chr m:val="⃗"/>
                                  <m:ctrlPr>
                                    <a:rPr lang="en-US" sz="2400" b="0" i="1" smtClean="0">
                                      <a:latin typeface="Cambria Math"/>
                                    </a:rPr>
                                  </m:ctrlPr>
                                </m:accPr>
                                <m:e>
                                  <m:r>
                                    <a:rPr lang="en-US" sz="2400" b="0" i="1" smtClean="0">
                                      <a:latin typeface="Cambria Math"/>
                                    </a:rPr>
                                    <m:t>𝐵</m:t>
                                  </m:r>
                                </m:e>
                              </m:acc>
                            </m:e>
                          </m:d>
                        </m:e>
                      </m:d>
                    </m:oMath>
                  </m:oMathPara>
                </a14:m>
                <a:endParaRPr lang="en-US" sz="2400" dirty="0" smtClean="0"/>
              </a:p>
              <a:p>
                <a:pPr marL="0" indent="0">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1281925" y="746555"/>
                <a:ext cx="7380249" cy="1683335"/>
              </a:xfr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itle 1"/>
              <p:cNvSpPr>
                <a:spLocks noGrp="1"/>
              </p:cNvSpPr>
              <p:nvPr>
                <p:ph type="title"/>
              </p:nvPr>
            </p:nvSpPr>
            <p:spPr>
              <a:xfrm>
                <a:off x="1371600" y="149494"/>
                <a:ext cx="7546490" cy="381375"/>
              </a:xfrm>
            </p:spPr>
            <p:txBody>
              <a:bodyPr/>
              <a:lstStyle/>
              <a:p>
                <a14:m>
                  <m:oMath xmlns:m="http://schemas.openxmlformats.org/officeDocument/2006/math">
                    <m:r>
                      <a:rPr lang="en-US" i="1" dirty="0" smtClean="0">
                        <a:latin typeface="Cambria Math"/>
                      </a:rPr>
                      <m:t>𝜇</m:t>
                    </m:r>
                  </m:oMath>
                </a14:m>
                <a:r>
                  <a:rPr lang="en-US" dirty="0" smtClean="0"/>
                  <a:t>-spin precession in a </a:t>
                </a:r>
                <a14:m>
                  <m:oMath xmlns:m="http://schemas.openxmlformats.org/officeDocument/2006/math">
                    <m:acc>
                      <m:accPr>
                        <m:chr m:val="⃗"/>
                        <m:ctrlPr>
                          <a:rPr lang="en-US" b="0" i="1" smtClean="0">
                            <a:latin typeface="Cambria Math"/>
                          </a:rPr>
                        </m:ctrlPr>
                      </m:accPr>
                      <m:e>
                        <m:r>
                          <a:rPr lang="en-US" b="0" i="1" smtClean="0">
                            <a:latin typeface="Cambria Math"/>
                          </a:rPr>
                          <m:t>𝐵</m:t>
                        </m:r>
                      </m:e>
                    </m:acc>
                  </m:oMath>
                </a14:m>
                <a:r>
                  <a:rPr lang="en-US" dirty="0" smtClean="0"/>
                  <a:t> and </a:t>
                </a:r>
                <a14:m>
                  <m:oMath xmlns:m="http://schemas.openxmlformats.org/officeDocument/2006/math">
                    <m:acc>
                      <m:accPr>
                        <m:chr m:val="⃗"/>
                        <m:ctrlPr>
                          <a:rPr lang="en-US" b="0" i="1" smtClean="0">
                            <a:latin typeface="Cambria Math"/>
                          </a:rPr>
                        </m:ctrlPr>
                      </m:accPr>
                      <m:e>
                        <m:r>
                          <a:rPr lang="en-US" b="0" i="1" smtClean="0">
                            <a:latin typeface="Cambria Math"/>
                          </a:rPr>
                          <m:t>𝐸</m:t>
                        </m:r>
                      </m:e>
                    </m:acc>
                  </m:oMath>
                </a14:m>
                <a:r>
                  <a:rPr lang="en-US" dirty="0" smtClean="0"/>
                  <a:t>-field</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371600" y="149494"/>
                <a:ext cx="7546490" cy="381375"/>
              </a:xfrm>
              <a:blipFill rotWithShape="1">
                <a:blip r:embed="rId4"/>
                <a:stretch>
                  <a:fillRect t="-12903" r="-2827" b="-85484"/>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a:xfrm>
            <a:off x="42329" y="4968081"/>
            <a:ext cx="575742" cy="147638"/>
          </a:xfrm>
        </p:spPr>
        <p:txBody>
          <a:bodyPr/>
          <a:lstStyle/>
          <a:p>
            <a:pPr>
              <a:defRPr/>
            </a:pPr>
            <a:fld id="{EBC07571-3134-BB4B-B83F-1A9FE18D34F3}" type="slidenum">
              <a:rPr lang="de-DE" smtClean="0">
                <a:solidFill>
                  <a:srgbClr val="000000"/>
                </a:solidFill>
              </a:rPr>
              <a:pPr>
                <a:defRPr/>
              </a:pPr>
              <a:t>13</a:t>
            </a:fld>
            <a:endParaRPr lang="de-DE" dirty="0">
              <a:solidFill>
                <a:srgbClr val="000000"/>
              </a:solidFill>
            </a:endParaRPr>
          </a:p>
        </p:txBody>
      </p:sp>
      <p:sp>
        <p:nvSpPr>
          <p:cNvPr id="6" name="Right Brace 5"/>
          <p:cNvSpPr/>
          <p:nvPr/>
        </p:nvSpPr>
        <p:spPr bwMode="auto">
          <a:xfrm rot="5400000">
            <a:off x="4206919" y="261362"/>
            <a:ext cx="404757" cy="3357524"/>
          </a:xfrm>
          <a:prstGeom prst="rightBrace">
            <a:avLst>
              <a:gd name="adj1" fmla="val 31895"/>
              <a:gd name="adj2" fmla="val 50000"/>
            </a:avLst>
          </a:prstGeom>
          <a:noFill/>
          <a:ln w="19050" cap="flat" cmpd="sng" algn="ctr">
            <a:solidFill>
              <a:srgbClr val="7C204E"/>
            </a:solidFill>
            <a:prstDash val="solid"/>
            <a:round/>
            <a:headEnd type="none" w="med" len="med"/>
            <a:tailEnd type="none" w="med" len="med"/>
          </a:ln>
          <a:effectLst/>
        </p:spPr>
        <p:txBody>
          <a:bodyPr rtlCol="0" anchor="ctr"/>
          <a:lstStyle/>
          <a:p>
            <a:pPr algn="ctr"/>
            <a:endParaRPr lang="en-US" dirty="0">
              <a:latin typeface="Calibri" panose="020F0502020204030204" pitchFamily="34" charset="0"/>
            </a:endParaRPr>
          </a:p>
        </p:txBody>
      </p:sp>
      <p:sp>
        <p:nvSpPr>
          <p:cNvPr id="7" name="Right Brace 6"/>
          <p:cNvSpPr/>
          <p:nvPr/>
        </p:nvSpPr>
        <p:spPr bwMode="auto">
          <a:xfrm rot="5400000">
            <a:off x="7047510" y="875118"/>
            <a:ext cx="404757" cy="2130014"/>
          </a:xfrm>
          <a:prstGeom prst="rightBrace">
            <a:avLst>
              <a:gd name="adj1" fmla="val 31895"/>
              <a:gd name="adj2" fmla="val 50000"/>
            </a:avLst>
          </a:prstGeom>
          <a:noFill/>
          <a:ln w="19050" cap="flat" cmpd="sng" algn="ctr">
            <a:solidFill>
              <a:srgbClr val="0070C0"/>
            </a:solidFill>
            <a:prstDash val="solid"/>
            <a:round/>
            <a:headEnd type="none" w="med" len="med"/>
            <a:tailEnd type="none" w="med" len="med"/>
          </a:ln>
          <a:effectLst/>
        </p:spPr>
        <p:txBody>
          <a:bodyPr rtlCol="0" anchor="ctr"/>
          <a:lstStyle/>
          <a:p>
            <a:pPr algn="ctr"/>
            <a:endParaRPr lang="en-US" dirty="0">
              <a:solidFill>
                <a:srgbClr val="0070C0"/>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4276534" y="2097015"/>
                <a:ext cx="449546" cy="406265"/>
              </a:xfrm>
              <a:prstGeom prst="rect">
                <a:avLst/>
              </a:prstGeom>
              <a:noFill/>
            </p:spPr>
            <p:txBody>
              <a:bodyPr wrap="none" lIns="0" tIns="0" rIns="0" bIns="0" rtlCol="0" anchor="ctr"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sSub>
                        <m:sSubPr>
                          <m:ctrlPr>
                            <a:rPr lang="en-US" sz="2400" b="0" i="1" kern="1000" spc="30" smtClean="0">
                              <a:solidFill>
                                <a:srgbClr val="7C204E"/>
                              </a:solidFill>
                              <a:latin typeface="Cambria Math"/>
                              <a:cs typeface="Franklin Gothic Book"/>
                            </a:rPr>
                          </m:ctrlPr>
                        </m:sSubPr>
                        <m:e>
                          <m:acc>
                            <m:accPr>
                              <m:chr m:val="⃗"/>
                              <m:ctrlPr>
                                <a:rPr lang="en-US" sz="2400" b="0" i="1" kern="1000" spc="30" smtClean="0">
                                  <a:solidFill>
                                    <a:srgbClr val="7C204E"/>
                                  </a:solidFill>
                                  <a:latin typeface="Cambria Math"/>
                                  <a:cs typeface="Franklin Gothic Book"/>
                                </a:rPr>
                              </m:ctrlPr>
                            </m:accPr>
                            <m:e>
                              <m:r>
                                <a:rPr lang="en-US" sz="2400" b="0" i="1" kern="1000" spc="30" smtClean="0">
                                  <a:solidFill>
                                    <a:srgbClr val="7C204E"/>
                                  </a:solidFill>
                                  <a:latin typeface="Cambria Math"/>
                                  <a:cs typeface="Franklin Gothic Book"/>
                                </a:rPr>
                                <m:t>𝜔</m:t>
                              </m:r>
                            </m:e>
                          </m:acc>
                        </m:e>
                        <m:sub>
                          <m:r>
                            <a:rPr lang="en-US" sz="2400" b="0" i="1" kern="1000" spc="30" smtClean="0">
                              <a:solidFill>
                                <a:srgbClr val="7C204E"/>
                              </a:solidFill>
                              <a:latin typeface="Cambria Math"/>
                              <a:cs typeface="Franklin Gothic Book"/>
                            </a:rPr>
                            <m:t>𝑎</m:t>
                          </m:r>
                        </m:sub>
                      </m:sSub>
                    </m:oMath>
                  </m:oMathPara>
                </a14:m>
                <a:endParaRPr lang="en-US" sz="2400" kern="1000" spc="30" dirty="0" smtClean="0">
                  <a:solidFill>
                    <a:srgbClr val="7C204E"/>
                  </a:solidFill>
                  <a:latin typeface="+mn-lt"/>
                  <a:cs typeface="Franklin Gothic Book"/>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276534" y="2097015"/>
                <a:ext cx="449546" cy="4062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121930" y="2076329"/>
                <a:ext cx="444481" cy="442429"/>
              </a:xfrm>
              <a:prstGeom prst="rect">
                <a:avLst/>
              </a:prstGeom>
              <a:noFill/>
              <a:ln>
                <a:noFill/>
              </a:ln>
            </p:spPr>
            <p:txBody>
              <a:bodyPr wrap="none" lIns="0" tIns="0" rIns="0" bIns="0" rtlCol="0" anchor="ctr"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sSub>
                        <m:sSubPr>
                          <m:ctrlPr>
                            <a:rPr lang="en-US" sz="2400" b="0" i="1" kern="1000" spc="30" smtClean="0">
                              <a:solidFill>
                                <a:srgbClr val="0070C0"/>
                              </a:solidFill>
                              <a:latin typeface="Cambria Math"/>
                              <a:cs typeface="Franklin Gothic Book"/>
                            </a:rPr>
                          </m:ctrlPr>
                        </m:sSubPr>
                        <m:e>
                          <m:acc>
                            <m:accPr>
                              <m:chr m:val="⃗"/>
                              <m:ctrlPr>
                                <a:rPr lang="en-US" sz="2400" b="0" i="1" kern="1000" spc="30" smtClean="0">
                                  <a:solidFill>
                                    <a:srgbClr val="0070C0"/>
                                  </a:solidFill>
                                  <a:latin typeface="Cambria Math"/>
                                  <a:cs typeface="Franklin Gothic Book"/>
                                </a:rPr>
                              </m:ctrlPr>
                            </m:accPr>
                            <m:e>
                              <m:r>
                                <a:rPr lang="en-US" sz="2400" b="0" i="1" kern="1000" spc="30" smtClean="0">
                                  <a:solidFill>
                                    <a:srgbClr val="0070C0"/>
                                  </a:solidFill>
                                  <a:latin typeface="Cambria Math"/>
                                  <a:cs typeface="Franklin Gothic Book"/>
                                </a:rPr>
                                <m:t>𝜔</m:t>
                              </m:r>
                            </m:e>
                          </m:acc>
                        </m:e>
                        <m:sub>
                          <m:r>
                            <a:rPr lang="en-US" sz="2400" b="0" i="1" kern="1000" spc="30" smtClean="0">
                              <a:solidFill>
                                <a:srgbClr val="0070C0"/>
                              </a:solidFill>
                              <a:latin typeface="Cambria Math"/>
                              <a:cs typeface="Franklin Gothic Book"/>
                            </a:rPr>
                            <m:t>𝜂</m:t>
                          </m:r>
                        </m:sub>
                      </m:sSub>
                    </m:oMath>
                  </m:oMathPara>
                </a14:m>
                <a:endParaRPr lang="en-US" sz="2400" kern="1000" spc="30" dirty="0" smtClean="0">
                  <a:solidFill>
                    <a:srgbClr val="0070C0"/>
                  </a:solidFill>
                  <a:latin typeface="+mn-lt"/>
                  <a:cs typeface="Franklin Gothic Book"/>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121930" y="2076329"/>
                <a:ext cx="444481" cy="442429"/>
              </a:xfrm>
              <a:prstGeom prst="rect">
                <a:avLst/>
              </a:prstGeom>
              <a:blipFill rotWithShape="1">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30859" y="2581864"/>
                <a:ext cx="3991087" cy="1056764"/>
              </a:xfrm>
              <a:prstGeom prst="rect">
                <a:avLst/>
              </a:prstGeom>
              <a:noFill/>
            </p:spPr>
            <p:txBody>
              <a:bodyPr wrap="square" lIns="0" tIns="0" rIns="0" bIns="0" rtlCol="0" anchor="ctr" anchorCtr="0">
                <a:spAutoFit/>
              </a:bodyPr>
              <a:lstStyle/>
              <a:p>
                <a:pPr>
                  <a:lnSpc>
                    <a:spcPct val="110000"/>
                  </a:lnSpc>
                  <a:spcBef>
                    <a:spcPts val="0"/>
                  </a:spcBef>
                </a:pPr>
                <a14:m>
                  <m:oMath xmlns:m="http://schemas.openxmlformats.org/officeDocument/2006/math">
                    <m:sSub>
                      <m:sSubPr>
                        <m:ctrlPr>
                          <a:rPr lang="en-US" sz="2000" i="1" kern="1000" spc="30" smtClean="0">
                            <a:solidFill>
                              <a:srgbClr val="7C204E"/>
                            </a:solidFill>
                            <a:latin typeface="Cambria Math"/>
                            <a:cs typeface="Franklin Gothic Book"/>
                          </a:rPr>
                        </m:ctrlPr>
                      </m:sSubPr>
                      <m:e>
                        <m:acc>
                          <m:accPr>
                            <m:chr m:val="⃗"/>
                            <m:ctrlPr>
                              <a:rPr lang="en-US" sz="2000" i="1" kern="1000" spc="30">
                                <a:solidFill>
                                  <a:srgbClr val="7C204E"/>
                                </a:solidFill>
                                <a:latin typeface="Cambria Math"/>
                                <a:cs typeface="Franklin Gothic Book"/>
                              </a:rPr>
                            </m:ctrlPr>
                          </m:accPr>
                          <m:e>
                            <m:r>
                              <a:rPr lang="en-US" sz="2000" i="1" kern="1000" spc="30">
                                <a:solidFill>
                                  <a:srgbClr val="7C204E"/>
                                </a:solidFill>
                                <a:latin typeface="Cambria Math"/>
                                <a:cs typeface="Franklin Gothic Book"/>
                              </a:rPr>
                              <m:t>𝜔</m:t>
                            </m:r>
                          </m:e>
                        </m:acc>
                      </m:e>
                      <m:sub>
                        <m:r>
                          <a:rPr lang="en-US" sz="2000" i="1" kern="1000" spc="30">
                            <a:solidFill>
                              <a:srgbClr val="7C204E"/>
                            </a:solidFill>
                            <a:latin typeface="Cambria Math"/>
                            <a:cs typeface="Franklin Gothic Book"/>
                          </a:rPr>
                          <m:t>𝑎</m:t>
                        </m:r>
                      </m:sub>
                    </m:sSub>
                    <m:r>
                      <a:rPr lang="en-US" sz="2000" b="0" i="0" kern="1000" spc="30" smtClean="0">
                        <a:solidFill>
                          <a:srgbClr val="7C204E"/>
                        </a:solidFill>
                        <a:latin typeface="Cambria Math"/>
                        <a:cs typeface="Franklin Gothic Book"/>
                      </a:rPr>
                      <m:t>:</m:t>
                    </m:r>
                  </m:oMath>
                </a14:m>
                <a:r>
                  <a:rPr lang="en-US" sz="2000" kern="1000" spc="30" dirty="0" smtClean="0">
                    <a:solidFill>
                      <a:schemeClr val="tx1">
                        <a:lumMod val="85000"/>
                        <a:lumOff val="15000"/>
                      </a:schemeClr>
                    </a:solidFill>
                    <a:latin typeface="+mn-lt"/>
                    <a:cs typeface="Franklin Gothic Book"/>
                  </a:rPr>
                  <a:t> spin precession in orbital plane,</a:t>
                </a:r>
              </a:p>
              <a:p>
                <a:pPr marL="452438">
                  <a:lnSpc>
                    <a:spcPct val="110000"/>
                  </a:lnSpc>
                  <a:spcBef>
                    <a:spcPts val="0"/>
                  </a:spcBef>
                </a:pPr>
                <a:r>
                  <a:rPr lang="en-US" sz="2000" kern="1000" spc="30" dirty="0" smtClean="0">
                    <a:solidFill>
                      <a:schemeClr val="tx1">
                        <a:lumMod val="85000"/>
                        <a:lumOff val="15000"/>
                      </a:schemeClr>
                    </a:solidFill>
                    <a:latin typeface="+mn-lt"/>
                    <a:cs typeface="Franklin Gothic Book"/>
                  </a:rPr>
                  <a:t>perpendicular to </a:t>
                </a:r>
                <a14:m>
                  <m:oMath xmlns:m="http://schemas.openxmlformats.org/officeDocument/2006/math">
                    <m:acc>
                      <m:accPr>
                        <m:chr m:val="⃗"/>
                        <m:ctrlPr>
                          <a:rPr lang="en-US" sz="2000" b="0" i="1" kern="1000" spc="30" smtClean="0">
                            <a:solidFill>
                              <a:schemeClr val="tx1">
                                <a:lumMod val="85000"/>
                                <a:lumOff val="15000"/>
                              </a:schemeClr>
                            </a:solidFill>
                            <a:latin typeface="Cambria Math"/>
                            <a:cs typeface="Franklin Gothic Book"/>
                          </a:rPr>
                        </m:ctrlPr>
                      </m:accPr>
                      <m:e>
                        <m:r>
                          <a:rPr lang="en-US" sz="2000" b="0" i="1" kern="1000" spc="30" smtClean="0">
                            <a:solidFill>
                              <a:schemeClr val="tx1">
                                <a:lumMod val="85000"/>
                                <a:lumOff val="15000"/>
                              </a:schemeClr>
                            </a:solidFill>
                            <a:latin typeface="Cambria Math"/>
                            <a:cs typeface="Franklin Gothic Book"/>
                          </a:rPr>
                          <m:t>𝐵</m:t>
                        </m:r>
                      </m:e>
                    </m:acc>
                  </m:oMath>
                </a14:m>
                <a:r>
                  <a:rPr lang="en-US" sz="2000" kern="1000" spc="30" dirty="0">
                    <a:solidFill>
                      <a:schemeClr val="tx1">
                        <a:lumMod val="85000"/>
                        <a:lumOff val="15000"/>
                      </a:schemeClr>
                    </a:solidFill>
                    <a:latin typeface="+mn-lt"/>
                    <a:cs typeface="Franklin Gothic Book"/>
                  </a:rPr>
                  <a:t>: “g-2” </a:t>
                </a:r>
                <a:r>
                  <a:rPr lang="en-US" sz="2000" kern="1000" spc="30" dirty="0" smtClean="0">
                    <a:solidFill>
                      <a:schemeClr val="tx1">
                        <a:lumMod val="85000"/>
                        <a:lumOff val="15000"/>
                      </a:schemeClr>
                    </a:solidFill>
                    <a:latin typeface="+mn-lt"/>
                    <a:cs typeface="Franklin Gothic Book"/>
                  </a:rPr>
                  <a:t>signal.</a:t>
                </a:r>
                <a:endParaRPr lang="en-US" sz="2000" kern="1000" spc="30" dirty="0">
                  <a:solidFill>
                    <a:schemeClr val="tx1">
                      <a:lumMod val="85000"/>
                      <a:lumOff val="15000"/>
                    </a:schemeClr>
                  </a:solidFill>
                  <a:latin typeface="+mn-lt"/>
                  <a:cs typeface="Franklin Gothic Book"/>
                </a:endParaRPr>
              </a:p>
              <a:p>
                <a:pPr marL="452438">
                  <a:lnSpc>
                    <a:spcPct val="110000"/>
                  </a:lnSpc>
                  <a:spcBef>
                    <a:spcPts val="0"/>
                  </a:spcBef>
                </a:pPr>
                <a:endParaRPr lang="en-US" sz="2000" kern="1000" spc="30" dirty="0" smtClean="0">
                  <a:solidFill>
                    <a:schemeClr val="tx1">
                      <a:lumMod val="85000"/>
                      <a:lumOff val="15000"/>
                    </a:schemeClr>
                  </a:solidFill>
                  <a:latin typeface="+mn-lt"/>
                  <a:cs typeface="Franklin Gothic Book"/>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30859" y="2581864"/>
                <a:ext cx="3991087" cy="1056764"/>
              </a:xfrm>
              <a:prstGeom prst="rect">
                <a:avLst/>
              </a:prstGeom>
              <a:blipFill rotWithShape="1">
                <a:blip r:embed="rId7"/>
                <a:stretch>
                  <a:fillRect l="-1527" t="-5780" r="-19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065714" y="2581864"/>
                <a:ext cx="3852376" cy="2365840"/>
              </a:xfrm>
              <a:prstGeom prst="rect">
                <a:avLst/>
              </a:prstGeom>
              <a:noFill/>
            </p:spPr>
            <p:txBody>
              <a:bodyPr wrap="square" lIns="0" tIns="0" rIns="0" bIns="0" rtlCol="0" anchor="t" anchorCtr="0">
                <a:spAutoFit/>
              </a:bodyPr>
              <a:lstStyle/>
              <a:p>
                <a:pPr>
                  <a:lnSpc>
                    <a:spcPct val="110000"/>
                  </a:lnSpc>
                  <a:spcBef>
                    <a:spcPts val="0"/>
                  </a:spcBef>
                </a:pPr>
                <a14:m>
                  <m:oMath xmlns:m="http://schemas.openxmlformats.org/officeDocument/2006/math">
                    <m:sSub>
                      <m:sSubPr>
                        <m:ctrlPr>
                          <a:rPr lang="en-US" sz="2000" i="1" kern="1000" spc="30" smtClean="0">
                            <a:solidFill>
                              <a:srgbClr val="0070C0"/>
                            </a:solidFill>
                            <a:latin typeface="Cambria Math"/>
                            <a:cs typeface="Franklin Gothic Book"/>
                          </a:rPr>
                        </m:ctrlPr>
                      </m:sSubPr>
                      <m:e>
                        <m:acc>
                          <m:accPr>
                            <m:chr m:val="⃗"/>
                            <m:ctrlPr>
                              <a:rPr lang="en-US" sz="2000" i="1" kern="1000" spc="30">
                                <a:solidFill>
                                  <a:srgbClr val="0070C0"/>
                                </a:solidFill>
                                <a:latin typeface="Cambria Math"/>
                                <a:cs typeface="Franklin Gothic Book"/>
                              </a:rPr>
                            </m:ctrlPr>
                          </m:accPr>
                          <m:e>
                            <m:r>
                              <a:rPr lang="en-US" sz="2000" i="1" kern="1000" spc="30">
                                <a:solidFill>
                                  <a:srgbClr val="0070C0"/>
                                </a:solidFill>
                                <a:latin typeface="Cambria Math"/>
                                <a:cs typeface="Franklin Gothic Book"/>
                              </a:rPr>
                              <m:t>𝜔</m:t>
                            </m:r>
                          </m:e>
                        </m:acc>
                      </m:e>
                      <m:sub>
                        <m:r>
                          <a:rPr lang="en-US" sz="2000" b="0" i="1" kern="1000" spc="30" smtClean="0">
                            <a:solidFill>
                              <a:srgbClr val="0070C0"/>
                            </a:solidFill>
                            <a:latin typeface="Cambria Math"/>
                            <a:cs typeface="Franklin Gothic Book"/>
                          </a:rPr>
                          <m:t>𝜂</m:t>
                        </m:r>
                      </m:sub>
                    </m:sSub>
                    <m:r>
                      <a:rPr lang="en-US" sz="2000" b="0" i="0" kern="1000" spc="30" smtClean="0">
                        <a:solidFill>
                          <a:srgbClr val="0070C0"/>
                        </a:solidFill>
                        <a:latin typeface="Cambria Math"/>
                        <a:cs typeface="Franklin Gothic Book"/>
                      </a:rPr>
                      <m:t>:</m:t>
                    </m:r>
                  </m:oMath>
                </a14:m>
                <a:r>
                  <a:rPr lang="en-US" sz="2000" kern="1000" spc="30" dirty="0" smtClean="0">
                    <a:solidFill>
                      <a:schemeClr val="tx1">
                        <a:lumMod val="85000"/>
                        <a:lumOff val="15000"/>
                      </a:schemeClr>
                    </a:solidFill>
                    <a:latin typeface="+mn-lt"/>
                    <a:cs typeface="Franklin Gothic Book"/>
                  </a:rPr>
                  <a:t> rotation out of precession </a:t>
                </a:r>
              </a:p>
              <a:p>
                <a:pPr indent="452438">
                  <a:lnSpc>
                    <a:spcPct val="110000"/>
                  </a:lnSpc>
                  <a:spcBef>
                    <a:spcPts val="0"/>
                  </a:spcBef>
                </a:pPr>
                <a:r>
                  <a:rPr lang="en-US" sz="2000" kern="1000" spc="30" dirty="0" smtClean="0">
                    <a:solidFill>
                      <a:schemeClr val="tx1">
                        <a:lumMod val="85000"/>
                        <a:lumOff val="15000"/>
                      </a:schemeClr>
                    </a:solidFill>
                    <a:latin typeface="+mn-lt"/>
                    <a:cs typeface="Franklin Gothic Book"/>
                  </a:rPr>
                  <a:t>plane: “EDM signal”</a:t>
                </a:r>
                <a:endParaRPr lang="en-US" sz="2000" kern="1000" spc="30" dirty="0">
                  <a:solidFill>
                    <a:schemeClr val="tx1">
                      <a:lumMod val="85000"/>
                      <a:lumOff val="15000"/>
                    </a:schemeClr>
                  </a:solidFill>
                  <a:latin typeface="+mn-lt"/>
                  <a:cs typeface="Franklin Gothic Book"/>
                </a:endParaRPr>
              </a:p>
              <a:p>
                <a:pPr>
                  <a:lnSpc>
                    <a:spcPct val="110000"/>
                  </a:lnSpc>
                  <a:spcBef>
                    <a:spcPts val="0"/>
                  </a:spcBef>
                </a:pPr>
                <a14:m>
                  <m:oMath xmlns:m="http://schemas.openxmlformats.org/officeDocument/2006/math">
                    <m:sSub>
                      <m:sSubPr>
                        <m:ctrlPr>
                          <a:rPr lang="en-US" sz="2000" b="0" i="1" kern="1000" spc="30" smtClean="0">
                            <a:solidFill>
                              <a:schemeClr val="tx1">
                                <a:lumMod val="85000"/>
                                <a:lumOff val="15000"/>
                              </a:schemeClr>
                            </a:solidFill>
                            <a:latin typeface="Cambria Math"/>
                            <a:cs typeface="Franklin Gothic Book"/>
                          </a:rPr>
                        </m:ctrlPr>
                      </m:sSubPr>
                      <m:e>
                        <m:r>
                          <a:rPr lang="en-US" sz="2000" b="0" i="1" kern="1000" spc="30" smtClean="0">
                            <a:solidFill>
                              <a:schemeClr val="tx1">
                                <a:lumMod val="85000"/>
                                <a:lumOff val="15000"/>
                              </a:schemeClr>
                            </a:solidFill>
                            <a:latin typeface="Cambria Math"/>
                            <a:cs typeface="Franklin Gothic Book"/>
                          </a:rPr>
                          <m:t>𝜂</m:t>
                        </m:r>
                      </m:e>
                      <m:sub>
                        <m:r>
                          <a:rPr lang="en-US" sz="2000" b="0" i="1" kern="1000" spc="30" smtClean="0">
                            <a:solidFill>
                              <a:schemeClr val="tx1">
                                <a:lumMod val="85000"/>
                                <a:lumOff val="15000"/>
                              </a:schemeClr>
                            </a:solidFill>
                            <a:latin typeface="Cambria Math"/>
                            <a:cs typeface="Franklin Gothic Book"/>
                          </a:rPr>
                          <m:t>𝑑</m:t>
                        </m:r>
                      </m:sub>
                    </m:sSub>
                  </m:oMath>
                </a14:m>
                <a:r>
                  <a:rPr lang="en-US" sz="2000" kern="1000" spc="30" dirty="0" smtClean="0">
                    <a:solidFill>
                      <a:schemeClr val="tx1">
                        <a:lumMod val="85000"/>
                        <a:lumOff val="15000"/>
                      </a:schemeClr>
                    </a:solidFill>
                    <a:latin typeface="+mn-lt"/>
                    <a:cs typeface="Franklin Gothic Book"/>
                  </a:rPr>
                  <a:t>: is defined in analogy to</a:t>
                </a:r>
              </a:p>
              <a:p>
                <a:pPr marL="355600">
                  <a:lnSpc>
                    <a:spcPct val="110000"/>
                  </a:lnSpc>
                  <a:spcBef>
                    <a:spcPts val="0"/>
                  </a:spcBef>
                </a:pPr>
                <a:r>
                  <a:rPr lang="en-US" sz="2000" kern="1000" spc="30" dirty="0" smtClean="0">
                    <a:solidFill>
                      <a:schemeClr val="tx1">
                        <a:lumMod val="85000"/>
                        <a:lumOff val="15000"/>
                      </a:schemeClr>
                    </a:solidFill>
                    <a:latin typeface="+mn-lt"/>
                    <a:cs typeface="Franklin Gothic Book"/>
                  </a:rPr>
                  <a:t> magnetic moment: </a:t>
                </a:r>
              </a:p>
              <a:p>
                <a:pPr marL="355600">
                  <a:lnSpc>
                    <a:spcPct val="110000"/>
                  </a:lnSpc>
                  <a:spcBef>
                    <a:spcPts val="0"/>
                  </a:spcBef>
                </a:pPr>
                <a14:m>
                  <m:oMathPara xmlns:m="http://schemas.openxmlformats.org/officeDocument/2006/math">
                    <m:oMathParaPr>
                      <m:jc m:val="center"/>
                    </m:oMathParaPr>
                    <m:oMath xmlns:m="http://schemas.openxmlformats.org/officeDocument/2006/math">
                      <m:r>
                        <a:rPr lang="en-US" sz="2000" b="0" i="1" kern="1000" spc="30" smtClean="0">
                          <a:solidFill>
                            <a:schemeClr val="tx1">
                              <a:lumMod val="85000"/>
                              <a:lumOff val="15000"/>
                            </a:schemeClr>
                          </a:solidFill>
                          <a:latin typeface="Cambria Math"/>
                          <a:cs typeface="Franklin Gothic Book"/>
                        </a:rPr>
                        <m:t>𝑑</m:t>
                      </m:r>
                      <m:r>
                        <a:rPr lang="en-US" sz="2000" b="0" i="1" kern="1000" spc="30" smtClean="0">
                          <a:solidFill>
                            <a:schemeClr val="tx1">
                              <a:lumMod val="85000"/>
                              <a:lumOff val="15000"/>
                            </a:schemeClr>
                          </a:solidFill>
                          <a:latin typeface="Cambria Math"/>
                          <a:cs typeface="Franklin Gothic Book"/>
                        </a:rPr>
                        <m:t>=</m:t>
                      </m:r>
                      <m:f>
                        <m:fPr>
                          <m:ctrlPr>
                            <a:rPr lang="en-US" sz="2000" i="1" kern="1000" spc="30" smtClean="0">
                              <a:solidFill>
                                <a:schemeClr val="tx1">
                                  <a:lumMod val="85000"/>
                                  <a:lumOff val="15000"/>
                                </a:schemeClr>
                              </a:solidFill>
                              <a:latin typeface="Cambria Math"/>
                              <a:cs typeface="Franklin Gothic Book"/>
                            </a:rPr>
                          </m:ctrlPr>
                        </m:fPr>
                        <m:num>
                          <m:r>
                            <a:rPr lang="en-US" sz="2000" b="0" i="1" kern="1000" spc="30" smtClean="0">
                              <a:solidFill>
                                <a:schemeClr val="tx1">
                                  <a:lumMod val="85000"/>
                                  <a:lumOff val="15000"/>
                                </a:schemeClr>
                              </a:solidFill>
                              <a:latin typeface="Cambria Math"/>
                              <a:cs typeface="Franklin Gothic Book"/>
                            </a:rPr>
                            <m:t>𝜂</m:t>
                          </m:r>
                          <m:r>
                            <a:rPr lang="en-US" sz="2000" b="0" i="1" kern="1000" spc="30" smtClean="0">
                              <a:solidFill>
                                <a:schemeClr val="tx1">
                                  <a:lumMod val="85000"/>
                                  <a:lumOff val="15000"/>
                                </a:schemeClr>
                              </a:solidFill>
                              <a:latin typeface="Cambria Math"/>
                              <a:cs typeface="Franklin Gothic Book"/>
                            </a:rPr>
                            <m:t>𝑞</m:t>
                          </m:r>
                          <m:r>
                            <a:rPr lang="en-US" sz="2000" b="0" i="1" kern="1000" spc="30" smtClean="0">
                              <a:solidFill>
                                <a:schemeClr val="tx1">
                                  <a:lumMod val="85000"/>
                                  <a:lumOff val="15000"/>
                                </a:schemeClr>
                              </a:solidFill>
                              <a:latin typeface="Cambria Math"/>
                              <a:cs typeface="Franklin Gothic Book"/>
                            </a:rPr>
                            <m:t>ℏ</m:t>
                          </m:r>
                        </m:num>
                        <m:den>
                          <m:r>
                            <a:rPr lang="en-US" sz="2000" b="0" i="1" kern="1000" spc="30" smtClean="0">
                              <a:solidFill>
                                <a:schemeClr val="tx1">
                                  <a:lumMod val="85000"/>
                                  <a:lumOff val="15000"/>
                                </a:schemeClr>
                              </a:solidFill>
                              <a:latin typeface="Cambria Math"/>
                              <a:cs typeface="Franklin Gothic Book"/>
                            </a:rPr>
                            <m:t>4</m:t>
                          </m:r>
                          <m:r>
                            <a:rPr lang="en-US" sz="2000" b="0" i="1" kern="1000" spc="30" smtClean="0">
                              <a:solidFill>
                                <a:schemeClr val="tx1">
                                  <a:lumMod val="85000"/>
                                  <a:lumOff val="15000"/>
                                </a:schemeClr>
                              </a:solidFill>
                              <a:latin typeface="Cambria Math"/>
                              <a:cs typeface="Franklin Gothic Book"/>
                            </a:rPr>
                            <m:t>𝑚𝑐</m:t>
                          </m:r>
                        </m:den>
                      </m:f>
                    </m:oMath>
                  </m:oMathPara>
                </a14:m>
                <a:endParaRPr lang="en-US" sz="2000" kern="1000" spc="30" dirty="0" smtClean="0">
                  <a:solidFill>
                    <a:schemeClr val="tx1">
                      <a:lumMod val="85000"/>
                      <a:lumOff val="15000"/>
                    </a:schemeClr>
                  </a:solidFill>
                  <a:latin typeface="+mn-lt"/>
                  <a:cs typeface="Franklin Gothic Book"/>
                </a:endParaRPr>
              </a:p>
              <a:p>
                <a:pPr marL="355600">
                  <a:lnSpc>
                    <a:spcPct val="110000"/>
                  </a:lnSpc>
                  <a:spcBef>
                    <a:spcPts val="0"/>
                  </a:spcBef>
                </a:pPr>
                <a:endParaRPr lang="en-US" sz="2000" kern="1000" spc="30" dirty="0">
                  <a:solidFill>
                    <a:schemeClr val="tx1">
                      <a:lumMod val="85000"/>
                      <a:lumOff val="15000"/>
                    </a:schemeClr>
                  </a:solidFill>
                  <a:latin typeface="+mn-lt"/>
                  <a:cs typeface="Franklin Gothic Book"/>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065714" y="2581864"/>
                <a:ext cx="3852376" cy="2365840"/>
              </a:xfrm>
              <a:prstGeom prst="rect">
                <a:avLst/>
              </a:prstGeom>
              <a:blipFill rotWithShape="1">
                <a:blip r:embed="rId8"/>
                <a:stretch>
                  <a:fillRect l="-2373" t="-2062"/>
                </a:stretch>
              </a:blipFill>
            </p:spPr>
            <p:txBody>
              <a:bodyPr/>
              <a:lstStyle/>
              <a:p>
                <a:r>
                  <a:rPr lang="en-US">
                    <a:noFill/>
                  </a:rPr>
                  <a:t> </a:t>
                </a:r>
              </a:p>
            </p:txBody>
          </p:sp>
        </mc:Fallback>
      </mc:AlternateContent>
      <p:sp>
        <p:nvSpPr>
          <p:cNvPr id="5" name="Oval 4"/>
          <p:cNvSpPr/>
          <p:nvPr/>
        </p:nvSpPr>
        <p:spPr bwMode="auto">
          <a:xfrm>
            <a:off x="1803495" y="3498534"/>
            <a:ext cx="1448732" cy="1448732"/>
          </a:xfrm>
          <a:prstGeom prst="ellipse">
            <a:avLst/>
          </a:prstGeom>
          <a:ln w="381000">
            <a:solidFill>
              <a:srgbClr val="00206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indent="0" algn="ctr">
              <a:buNone/>
            </a:pPr>
            <a:endParaRPr lang="en-US" sz="1400" dirty="0" smtClean="0">
              <a:solidFill>
                <a:schemeClr val="tx2">
                  <a:lumMod val="85000"/>
                  <a:lumOff val="15000"/>
                </a:schemeClr>
              </a:solidFill>
            </a:endParaRPr>
          </a:p>
        </p:txBody>
      </p:sp>
      <p:sp>
        <p:nvSpPr>
          <p:cNvPr id="36" name="Oval 35"/>
          <p:cNvSpPr/>
          <p:nvPr/>
        </p:nvSpPr>
        <p:spPr bwMode="auto">
          <a:xfrm>
            <a:off x="1803495" y="3506982"/>
            <a:ext cx="1448732" cy="1448732"/>
          </a:xfrm>
          <a:prstGeom prst="ellipse">
            <a:avLst/>
          </a:prstGeom>
          <a:noFill/>
          <a:ln w="12700">
            <a:solidFill>
              <a:schemeClr val="bg1">
                <a:lumMod val="9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indent="0" algn="ctr">
              <a:buNone/>
            </a:pPr>
            <a:endParaRPr lang="en-US" sz="1400" dirty="0" smtClean="0">
              <a:solidFill>
                <a:schemeClr val="tx2">
                  <a:lumMod val="85000"/>
                  <a:lumOff val="15000"/>
                </a:schemeClr>
              </a:solidFill>
            </a:endParaRPr>
          </a:p>
        </p:txBody>
      </p:sp>
      <p:cxnSp>
        <p:nvCxnSpPr>
          <p:cNvPr id="13" name="Straight Arrow Connector 12"/>
          <p:cNvCxnSpPr/>
          <p:nvPr/>
        </p:nvCxnSpPr>
        <p:spPr bwMode="auto">
          <a:xfrm>
            <a:off x="2521527" y="3498972"/>
            <a:ext cx="404553" cy="0"/>
          </a:xfrm>
          <a:prstGeom prst="straightConnector1">
            <a:avLst/>
          </a:prstGeom>
          <a:ln w="38100">
            <a:solidFill>
              <a:srgbClr val="AFD7FF"/>
            </a:solidFill>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14" name="Straight Arrow Connector 13"/>
          <p:cNvCxnSpPr/>
          <p:nvPr/>
        </p:nvCxnSpPr>
        <p:spPr bwMode="auto">
          <a:xfrm rot="2700000">
            <a:off x="2948036" y="3831147"/>
            <a:ext cx="404553" cy="0"/>
          </a:xfrm>
          <a:prstGeom prst="straightConnector1">
            <a:avLst/>
          </a:prstGeom>
          <a:ln w="38100">
            <a:solidFill>
              <a:srgbClr val="AFD7FF"/>
            </a:solidFill>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16" name="Straight Arrow Connector 15"/>
          <p:cNvCxnSpPr/>
          <p:nvPr/>
        </p:nvCxnSpPr>
        <p:spPr bwMode="auto">
          <a:xfrm rot="5400000">
            <a:off x="3043615" y="4425615"/>
            <a:ext cx="404553" cy="0"/>
          </a:xfrm>
          <a:prstGeom prst="straightConnector1">
            <a:avLst/>
          </a:prstGeom>
          <a:ln w="38100">
            <a:solidFill>
              <a:srgbClr val="AFD7FF"/>
            </a:solidFill>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17" name="Straight Arrow Connector 16"/>
          <p:cNvCxnSpPr/>
          <p:nvPr/>
        </p:nvCxnSpPr>
        <p:spPr bwMode="auto">
          <a:xfrm rot="8100000">
            <a:off x="2630793" y="4947266"/>
            <a:ext cx="404553" cy="0"/>
          </a:xfrm>
          <a:prstGeom prst="straightConnector1">
            <a:avLst/>
          </a:prstGeom>
          <a:ln w="38100">
            <a:solidFill>
              <a:srgbClr val="AFD7FF"/>
            </a:solidFill>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18" name="Straight Arrow Connector 17"/>
          <p:cNvCxnSpPr/>
          <p:nvPr/>
        </p:nvCxnSpPr>
        <p:spPr bwMode="auto">
          <a:xfrm flipV="1">
            <a:off x="2040341" y="3402054"/>
            <a:ext cx="286062" cy="286063"/>
          </a:xfrm>
          <a:prstGeom prst="straightConnector1">
            <a:avLst/>
          </a:prstGeom>
          <a:ln w="38100">
            <a:solidFill>
              <a:srgbClr val="AFD7FF"/>
            </a:solidFill>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23" name="Straight Arrow Connector 22"/>
          <p:cNvCxnSpPr/>
          <p:nvPr/>
        </p:nvCxnSpPr>
        <p:spPr bwMode="auto">
          <a:xfrm rot="13500000">
            <a:off x="1594885" y="4510273"/>
            <a:ext cx="404553" cy="0"/>
          </a:xfrm>
          <a:prstGeom prst="straightConnector1">
            <a:avLst/>
          </a:prstGeom>
          <a:ln w="38100">
            <a:solidFill>
              <a:srgbClr val="AFD7FF"/>
            </a:solidFill>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24" name="Straight Arrow Connector 23"/>
          <p:cNvCxnSpPr/>
          <p:nvPr/>
        </p:nvCxnSpPr>
        <p:spPr bwMode="auto">
          <a:xfrm rot="16200000">
            <a:off x="1601219" y="4052399"/>
            <a:ext cx="404553" cy="0"/>
          </a:xfrm>
          <a:prstGeom prst="straightConnector1">
            <a:avLst/>
          </a:prstGeom>
          <a:ln w="38100">
            <a:solidFill>
              <a:srgbClr val="AFD7FF"/>
            </a:solidFill>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25" name="Straight Arrow Connector 24"/>
          <p:cNvCxnSpPr/>
          <p:nvPr/>
        </p:nvCxnSpPr>
        <p:spPr bwMode="auto">
          <a:xfrm rot="10800000">
            <a:off x="2116974" y="4947266"/>
            <a:ext cx="404553" cy="0"/>
          </a:xfrm>
          <a:prstGeom prst="straightConnector1">
            <a:avLst/>
          </a:prstGeom>
          <a:ln w="38100">
            <a:solidFill>
              <a:srgbClr val="AFD7FF"/>
            </a:solidFill>
            <a:headEnd type="none" w="med" len="med"/>
            <a:tailEnd type="arrow"/>
          </a:ln>
        </p:spPr>
        <p:style>
          <a:lnRef idx="2">
            <a:schemeClr val="accent3"/>
          </a:lnRef>
          <a:fillRef idx="0">
            <a:schemeClr val="accent3"/>
          </a:fillRef>
          <a:effectRef idx="1">
            <a:schemeClr val="accent3"/>
          </a:effectRef>
          <a:fontRef idx="minor">
            <a:schemeClr val="tx1"/>
          </a:fontRef>
        </p:style>
      </p:cxnSp>
      <p:grpSp>
        <p:nvGrpSpPr>
          <p:cNvPr id="35" name="Group 34"/>
          <p:cNvGrpSpPr/>
          <p:nvPr/>
        </p:nvGrpSpPr>
        <p:grpSpPr>
          <a:xfrm>
            <a:off x="1839055" y="3445597"/>
            <a:ext cx="1385692" cy="1468981"/>
            <a:chOff x="1839055" y="3445597"/>
            <a:chExt cx="1385692" cy="1468981"/>
          </a:xfrm>
        </p:grpSpPr>
        <p:cxnSp>
          <p:nvCxnSpPr>
            <p:cNvPr id="27" name="Straight Arrow Connector 26"/>
            <p:cNvCxnSpPr/>
            <p:nvPr/>
          </p:nvCxnSpPr>
          <p:spPr bwMode="auto">
            <a:xfrm>
              <a:off x="2514374" y="3508340"/>
              <a:ext cx="404553" cy="0"/>
            </a:xfrm>
            <a:prstGeom prst="straightConnector1">
              <a:avLst/>
            </a:prstGeom>
            <a:ln w="38100" cap="rnd">
              <a:solidFill>
                <a:schemeClr val="accent1">
                  <a:lumMod val="60000"/>
                  <a:lumOff val="40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28" name="Straight Arrow Connector 27"/>
            <p:cNvCxnSpPr/>
            <p:nvPr/>
          </p:nvCxnSpPr>
          <p:spPr bwMode="auto">
            <a:xfrm rot="2880000">
              <a:off x="2940883" y="3840515"/>
              <a:ext cx="404553" cy="0"/>
            </a:xfrm>
            <a:prstGeom prst="straightConnector1">
              <a:avLst/>
            </a:prstGeom>
            <a:ln w="38100" cap="rnd">
              <a:solidFill>
                <a:schemeClr val="accent1">
                  <a:lumMod val="60000"/>
                  <a:lumOff val="40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29" name="Straight Arrow Connector 28"/>
            <p:cNvCxnSpPr/>
            <p:nvPr/>
          </p:nvCxnSpPr>
          <p:spPr bwMode="auto">
            <a:xfrm rot="5760000">
              <a:off x="3022470" y="4427706"/>
              <a:ext cx="404553" cy="0"/>
            </a:xfrm>
            <a:prstGeom prst="straightConnector1">
              <a:avLst/>
            </a:prstGeom>
            <a:ln w="38100" cap="rnd">
              <a:solidFill>
                <a:schemeClr val="accent1">
                  <a:lumMod val="60000"/>
                  <a:lumOff val="40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30" name="Straight Arrow Connector 29"/>
            <p:cNvCxnSpPr/>
            <p:nvPr/>
          </p:nvCxnSpPr>
          <p:spPr bwMode="auto">
            <a:xfrm rot="8640000">
              <a:off x="2614449" y="4914578"/>
              <a:ext cx="404553" cy="0"/>
            </a:xfrm>
            <a:prstGeom prst="straightConnector1">
              <a:avLst/>
            </a:prstGeom>
            <a:ln w="38100" cap="rnd">
              <a:solidFill>
                <a:schemeClr val="accent1">
                  <a:lumMod val="60000"/>
                  <a:lumOff val="40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31" name="Straight Arrow Connector 30"/>
            <p:cNvCxnSpPr/>
            <p:nvPr/>
          </p:nvCxnSpPr>
          <p:spPr bwMode="auto">
            <a:xfrm rot="1260000" flipV="1">
              <a:off x="2082099" y="3445597"/>
              <a:ext cx="286062" cy="286063"/>
            </a:xfrm>
            <a:prstGeom prst="straightConnector1">
              <a:avLst/>
            </a:prstGeom>
            <a:ln w="38100" cap="rnd">
              <a:solidFill>
                <a:schemeClr val="accent1">
                  <a:lumMod val="60000"/>
                  <a:lumOff val="40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32" name="Straight Arrow Connector 31"/>
            <p:cNvCxnSpPr/>
            <p:nvPr/>
          </p:nvCxnSpPr>
          <p:spPr bwMode="auto">
            <a:xfrm rot="14400000">
              <a:off x="1636778" y="4463870"/>
              <a:ext cx="404553" cy="0"/>
            </a:xfrm>
            <a:prstGeom prst="straightConnector1">
              <a:avLst/>
            </a:prstGeom>
            <a:ln w="38100" cap="rnd">
              <a:solidFill>
                <a:schemeClr val="accent1">
                  <a:lumMod val="60000"/>
                  <a:lumOff val="40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33" name="Straight Arrow Connector 32"/>
            <p:cNvCxnSpPr/>
            <p:nvPr/>
          </p:nvCxnSpPr>
          <p:spPr bwMode="auto">
            <a:xfrm rot="17280000">
              <a:off x="1675409" y="4061767"/>
              <a:ext cx="404553" cy="0"/>
            </a:xfrm>
            <a:prstGeom prst="straightConnector1">
              <a:avLst/>
            </a:prstGeom>
            <a:ln w="38100" cap="rnd">
              <a:solidFill>
                <a:schemeClr val="accent1">
                  <a:lumMod val="60000"/>
                  <a:lumOff val="40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34" name="Straight Arrow Connector 33"/>
            <p:cNvCxnSpPr/>
            <p:nvPr/>
          </p:nvCxnSpPr>
          <p:spPr bwMode="auto">
            <a:xfrm rot="11520000">
              <a:off x="2116974" y="4905210"/>
              <a:ext cx="404553" cy="0"/>
            </a:xfrm>
            <a:prstGeom prst="straightConnector1">
              <a:avLst/>
            </a:prstGeom>
            <a:ln w="38100" cap="rnd">
              <a:solidFill>
                <a:schemeClr val="accent1">
                  <a:lumMod val="60000"/>
                  <a:lumOff val="40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178503972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214650" y="2031573"/>
                <a:ext cx="4626291" cy="2601180"/>
              </a:xfrm>
            </p:spPr>
            <p:txBody>
              <a:bodyPr/>
              <a:lstStyle/>
              <a:p>
                <a:r>
                  <a:rPr lang="en-US" sz="2400" dirty="0" smtClean="0"/>
                  <a:t>Run at “magic-moment ” </a:t>
                </a:r>
                <a14:m>
                  <m:oMath xmlns:m="http://schemas.openxmlformats.org/officeDocument/2006/math">
                    <m:sSub>
                      <m:sSubPr>
                        <m:ctrlPr>
                          <a:rPr lang="en-US" sz="2400" b="0" i="1" dirty="0" smtClean="0">
                            <a:latin typeface="Cambria Math"/>
                          </a:rPr>
                        </m:ctrlPr>
                      </m:sSubPr>
                      <m:e>
                        <m:r>
                          <a:rPr lang="en-US" sz="2400" b="0" i="1" dirty="0" smtClean="0">
                            <a:latin typeface="Cambria Math"/>
                          </a:rPr>
                          <m:t>𝑝</m:t>
                        </m:r>
                      </m:e>
                      <m:sub>
                        <m:r>
                          <a:rPr lang="en-US" sz="2400" b="0" i="1" dirty="0" smtClean="0">
                            <a:latin typeface="Cambria Math"/>
                          </a:rPr>
                          <m:t>𝜇</m:t>
                        </m:r>
                      </m:sub>
                    </m:sSub>
                    <m:r>
                      <a:rPr lang="en-US" sz="2400" b="0" i="1" dirty="0" smtClean="0">
                        <a:latin typeface="Cambria Math"/>
                      </a:rPr>
                      <m:t>=3.1</m:t>
                    </m:r>
                    <m:r>
                      <m:rPr>
                        <m:sty m:val="p"/>
                      </m:rPr>
                      <a:rPr lang="en-US" sz="2400" b="0" i="0" dirty="0" smtClean="0">
                        <a:latin typeface="Cambria Math"/>
                      </a:rPr>
                      <m:t>GeV</m:t>
                    </m:r>
                    <m:r>
                      <a:rPr lang="en-US" sz="2400" b="0" i="1" dirty="0" smtClean="0">
                        <a:latin typeface="Cambria Math"/>
                      </a:rPr>
                      <m:t>/</m:t>
                    </m:r>
                    <m:r>
                      <a:rPr lang="en-US" sz="2400" b="0" i="1" dirty="0" smtClean="0">
                        <a:latin typeface="Cambria Math"/>
                      </a:rPr>
                      <m:t>𝑐</m:t>
                    </m:r>
                  </m:oMath>
                </a14:m>
                <a:r>
                  <a:rPr lang="en-US" sz="2400" dirty="0" smtClean="0"/>
                  <a:t>  </a:t>
                </a:r>
                <a14:m>
                  <m:oMath xmlns:m="http://schemas.openxmlformats.org/officeDocument/2006/math">
                    <m:r>
                      <a:rPr lang="en-US" sz="2400" b="0" i="1" dirty="0" smtClean="0">
                        <a:latin typeface="Cambria Math"/>
                      </a:rPr>
                      <m:t>→ </m:t>
                    </m:r>
                  </m:oMath>
                </a14:m>
                <a:r>
                  <a:rPr lang="en-US" sz="2400" dirty="0" smtClean="0"/>
                  <a:t> can use E-fields</a:t>
                </a:r>
                <a:br>
                  <a:rPr lang="en-US" sz="2400" dirty="0" smtClean="0"/>
                </a:br>
                <a:r>
                  <a:rPr lang="en-US" sz="2400" dirty="0" smtClean="0"/>
                  <a:t>for tuning (</a:t>
                </a:r>
                <a14:m>
                  <m:oMath xmlns:m="http://schemas.openxmlformats.org/officeDocument/2006/math">
                    <m:r>
                      <a:rPr lang="en-US" sz="2400" b="0" i="1" smtClean="0">
                        <a:latin typeface="Cambria Math"/>
                      </a:rPr>
                      <m:t>𝐸</m:t>
                    </m:r>
                    <m:r>
                      <a:rPr lang="en-US" sz="2400" b="0" i="1" smtClean="0">
                        <a:latin typeface="Cambria Math"/>
                      </a:rPr>
                      <m:t>/ </m:t>
                    </m:r>
                    <m:r>
                      <a:rPr lang="en-US" sz="2400" b="0" i="1" smtClean="0">
                        <a:latin typeface="Cambria Math"/>
                      </a:rPr>
                      <m:t>𝑐</m:t>
                    </m:r>
                    <m:r>
                      <a:rPr lang="en-US" sz="2400" b="1" i="1" smtClean="0">
                        <a:latin typeface="Cambria Math"/>
                      </a:rPr>
                      <m:t>≪</m:t>
                    </m:r>
                    <m:r>
                      <a:rPr lang="en-US" sz="2400" b="1" i="1" smtClean="0">
                        <a:latin typeface="Cambria Math"/>
                      </a:rPr>
                      <m:t>𝜷</m:t>
                    </m:r>
                    <m:r>
                      <a:rPr lang="en-US" sz="2400" b="0" i="1" smtClean="0">
                        <a:latin typeface="Cambria Math"/>
                      </a:rPr>
                      <m:t>×</m:t>
                    </m:r>
                    <m:r>
                      <a:rPr lang="en-US" sz="2400" b="1" i="1" smtClean="0">
                        <a:latin typeface="Cambria Math"/>
                      </a:rPr>
                      <m:t>𝑩</m:t>
                    </m:r>
                  </m:oMath>
                </a14:m>
                <a:r>
                  <a:rPr lang="en-US" sz="2400" dirty="0" smtClean="0"/>
                  <a:t>)</a:t>
                </a:r>
              </a:p>
              <a:p>
                <a:r>
                  <a:rPr lang="en-US" sz="2400" dirty="0" smtClean="0"/>
                  <a:t>Assume </a:t>
                </a:r>
                <a14:m>
                  <m:oMath xmlns:m="http://schemas.openxmlformats.org/officeDocument/2006/math">
                    <m:r>
                      <a:rPr lang="en-US" sz="2400" b="0" i="1" smtClean="0">
                        <a:latin typeface="Cambria Math"/>
                      </a:rPr>
                      <m:t>𝜂</m:t>
                    </m:r>
                  </m:oMath>
                </a14:m>
                <a:r>
                  <a:rPr lang="en-US" sz="2400" dirty="0" smtClean="0"/>
                  <a:t> small </a:t>
                </a:r>
                <a:br>
                  <a:rPr lang="en-US" sz="2400" dirty="0" smtClean="0"/>
                </a:br>
                <a:r>
                  <a:rPr lang="en-US" sz="2400" dirty="0" smtClean="0">
                    <a:latin typeface="Arial"/>
                    <a:cs typeface="Arial"/>
                  </a:rPr>
                  <a:t>→</a:t>
                </a:r>
                <a:r>
                  <a:rPr lang="en-US" sz="2400" dirty="0" smtClean="0"/>
                  <a:t> direct access to </a:t>
                </a:r>
                <a14:m>
                  <m:oMath xmlns:m="http://schemas.openxmlformats.org/officeDocument/2006/math">
                    <m:sSub>
                      <m:sSubPr>
                        <m:ctrlPr>
                          <a:rPr lang="en-US" sz="2400" b="0" i="1" dirty="0" smtClean="0">
                            <a:latin typeface="Cambria Math"/>
                          </a:rPr>
                        </m:ctrlPr>
                      </m:sSubPr>
                      <m:e>
                        <m:r>
                          <a:rPr lang="en-US" sz="2400" i="1" dirty="0" smtClean="0">
                            <a:latin typeface="Cambria Math"/>
                          </a:rPr>
                          <m:t>𝑎</m:t>
                        </m:r>
                      </m:e>
                      <m:sub>
                        <m:r>
                          <a:rPr lang="en-US" sz="2400" b="0" i="1" dirty="0" smtClean="0">
                            <a:latin typeface="Cambria Math"/>
                          </a:rPr>
                          <m:t>𝜇</m:t>
                        </m:r>
                      </m:sub>
                    </m:sSub>
                  </m:oMath>
                </a14:m>
                <a:r>
                  <a:rPr lang="en-US" sz="2400" dirty="0" smtClean="0"/>
                  <a:t> from </a:t>
                </a:r>
              </a:p>
              <a:p>
                <a:pPr marL="0" indent="0" algn="ctr">
                  <a:buNone/>
                </a:pPr>
                <a14:m>
                  <m:oMath xmlns:m="http://schemas.openxmlformats.org/officeDocument/2006/math">
                    <m:sSub>
                      <m:sSubPr>
                        <m:ctrlPr>
                          <a:rPr lang="en-US" sz="2400" b="0" i="1" smtClean="0">
                            <a:solidFill>
                              <a:srgbClr val="7C204E"/>
                            </a:solidFill>
                            <a:latin typeface="Cambria Math"/>
                          </a:rPr>
                        </m:ctrlPr>
                      </m:sSubPr>
                      <m:e>
                        <m:r>
                          <a:rPr lang="en-US" sz="2400" b="0" i="1" smtClean="0">
                            <a:solidFill>
                              <a:srgbClr val="7C204E"/>
                            </a:solidFill>
                            <a:latin typeface="Cambria Math"/>
                          </a:rPr>
                          <m:t>𝜔</m:t>
                        </m:r>
                      </m:e>
                      <m:sub>
                        <m:r>
                          <a:rPr lang="en-US" sz="2400" b="0" i="1" smtClean="0">
                            <a:solidFill>
                              <a:srgbClr val="7C204E"/>
                            </a:solidFill>
                            <a:latin typeface="Cambria Math"/>
                          </a:rPr>
                          <m:t>𝑎</m:t>
                        </m:r>
                      </m:sub>
                    </m:sSub>
                    <m:r>
                      <a:rPr lang="en-US" sz="2400" b="0" i="1" smtClean="0">
                        <a:solidFill>
                          <a:srgbClr val="7C204E"/>
                        </a:solidFill>
                        <a:latin typeface="Cambria Math"/>
                      </a:rPr>
                      <m:t>=</m:t>
                    </m:r>
                    <m:r>
                      <a:rPr lang="en-US" sz="2400" b="0" i="1" smtClean="0">
                        <a:solidFill>
                          <a:srgbClr val="7C204E"/>
                        </a:solidFill>
                        <a:latin typeface="Cambria Math"/>
                      </a:rPr>
                      <m:t>𝑞</m:t>
                    </m:r>
                    <m:sSub>
                      <m:sSubPr>
                        <m:ctrlPr>
                          <a:rPr lang="en-US" sz="2400" b="0" i="1" smtClean="0">
                            <a:solidFill>
                              <a:srgbClr val="7C204E"/>
                            </a:solidFill>
                            <a:latin typeface="Cambria Math"/>
                          </a:rPr>
                        </m:ctrlPr>
                      </m:sSubPr>
                      <m:e>
                        <m:r>
                          <a:rPr lang="en-US" sz="2400" b="0" i="1" smtClean="0">
                            <a:solidFill>
                              <a:srgbClr val="7C204E"/>
                            </a:solidFill>
                            <a:latin typeface="Cambria Math"/>
                          </a:rPr>
                          <m:t>𝑎</m:t>
                        </m:r>
                      </m:e>
                      <m:sub>
                        <m:r>
                          <a:rPr lang="en-US" sz="2400" b="0" i="1" smtClean="0">
                            <a:solidFill>
                              <a:srgbClr val="7C204E"/>
                            </a:solidFill>
                            <a:latin typeface="Cambria Math"/>
                          </a:rPr>
                          <m:t>𝜇</m:t>
                        </m:r>
                      </m:sub>
                    </m:sSub>
                    <m:acc>
                      <m:accPr>
                        <m:chr m:val="⃗"/>
                        <m:ctrlPr>
                          <a:rPr lang="en-US" sz="2400" b="0" i="1" smtClean="0">
                            <a:solidFill>
                              <a:srgbClr val="7C204E"/>
                            </a:solidFill>
                            <a:latin typeface="Cambria Math"/>
                          </a:rPr>
                        </m:ctrlPr>
                      </m:accPr>
                      <m:e>
                        <m:r>
                          <a:rPr lang="en-US" sz="2400" b="0" i="1" smtClean="0">
                            <a:solidFill>
                              <a:srgbClr val="7C204E"/>
                            </a:solidFill>
                            <a:latin typeface="Cambria Math"/>
                          </a:rPr>
                          <m:t>𝐵</m:t>
                        </m:r>
                      </m:e>
                    </m:acc>
                    <m:r>
                      <a:rPr lang="en-US" sz="2400" b="0" i="1" dirty="0" smtClean="0">
                        <a:solidFill>
                          <a:srgbClr val="7C204E"/>
                        </a:solidFill>
                        <a:latin typeface="Cambria Math"/>
                      </a:rPr>
                      <m:t>/</m:t>
                    </m:r>
                    <m:r>
                      <a:rPr lang="en-US" sz="2400" b="0" i="1" dirty="0" smtClean="0">
                        <a:solidFill>
                          <a:srgbClr val="7C204E"/>
                        </a:solidFill>
                        <a:latin typeface="Cambria Math"/>
                      </a:rPr>
                      <m:t>𝑚</m:t>
                    </m:r>
                  </m:oMath>
                </a14:m>
                <a:r>
                  <a:rPr lang="en-US" sz="2400" dirty="0" smtClean="0">
                    <a:solidFill>
                      <a:srgbClr val="7C204E"/>
                    </a:solidFill>
                  </a:rPr>
                  <a:t> </a:t>
                </a:r>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214650" y="2031573"/>
                <a:ext cx="4626291" cy="2601180"/>
              </a:xfrm>
              <a:blipFill rotWithShape="1">
                <a:blip r:embed="rId3"/>
                <a:stretch>
                  <a:fillRect l="-3689" t="-2810" r="-2108"/>
                </a:stretch>
              </a:blipFill>
            </p:spPr>
            <p:txBody>
              <a:bodyPr/>
              <a:lstStyle/>
              <a:p>
                <a:r>
                  <a:rPr lang="en-US">
                    <a:noFill/>
                  </a:rPr>
                  <a:t> </a:t>
                </a:r>
              </a:p>
            </p:txBody>
          </p:sp>
        </mc:Fallback>
      </mc:AlternateContent>
      <p:sp>
        <p:nvSpPr>
          <p:cNvPr id="3" name="Title 2"/>
          <p:cNvSpPr>
            <a:spLocks noGrp="1"/>
          </p:cNvSpPr>
          <p:nvPr>
            <p:ph type="title"/>
          </p:nvPr>
        </p:nvSpPr>
        <p:spPr>
          <a:xfrm>
            <a:off x="1409252" y="149494"/>
            <a:ext cx="7375973" cy="381375"/>
          </a:xfrm>
        </p:spPr>
        <p:txBody>
          <a:bodyPr>
            <a:normAutofit fontScale="90000"/>
          </a:bodyPr>
          <a:lstStyle/>
          <a:p>
            <a:r>
              <a:rPr lang="en-US" dirty="0" smtClean="0"/>
              <a:t>The g-2 experiment: measuring with magic momentum</a:t>
            </a:r>
            <a:endParaRPr lang="en-US" dirty="0"/>
          </a:p>
        </p:txBody>
      </p:sp>
      <p:sp>
        <p:nvSpPr>
          <p:cNvPr id="4" name="Content Placeholder 3"/>
          <p:cNvSpPr>
            <a:spLocks noGrp="1"/>
          </p:cNvSpPr>
          <p:nvPr>
            <p:ph sz="quarter" idx="18"/>
          </p:nvPr>
        </p:nvSpPr>
        <p:spPr>
          <a:xfrm>
            <a:off x="4924313" y="2011680"/>
            <a:ext cx="3886200" cy="2501685"/>
          </a:xfrm>
        </p:spPr>
        <p:txBody>
          <a:bodyPr/>
          <a:lstStyle/>
          <a:p>
            <a:r>
              <a:rPr lang="en-US" sz="2400" dirty="0" smtClean="0"/>
              <a:t>An EDM signal would be visible as up/down oscillation</a:t>
            </a:r>
          </a:p>
          <a:p>
            <a:r>
              <a:rPr lang="en-US" sz="2400" dirty="0" smtClean="0"/>
              <a:t>Low sensitivity </a:t>
            </a:r>
            <a:endParaRPr lang="en-US" sz="2400" dirty="0"/>
          </a:p>
        </p:txBody>
      </p:sp>
      <p:sp>
        <p:nvSpPr>
          <p:cNvPr id="5" name="Slide Number Placeholder 4"/>
          <p:cNvSpPr>
            <a:spLocks noGrp="1"/>
          </p:cNvSpPr>
          <p:nvPr>
            <p:ph type="sldNum" sz="quarter" idx="4"/>
          </p:nvPr>
        </p:nvSpPr>
        <p:spPr>
          <a:xfrm>
            <a:off x="42329" y="4968081"/>
            <a:ext cx="575742" cy="147638"/>
          </a:xfrm>
        </p:spPr>
        <p:txBody>
          <a:bodyPr/>
          <a:lstStyle/>
          <a:p>
            <a:pPr eaLnBrk="0" hangingPunct="0">
              <a:defRPr/>
            </a:pPr>
            <a:fld id="{EBC07571-3134-BB4B-B83F-1A9FE18D34F3}" type="slidenum">
              <a:rPr lang="de-DE" smtClean="0">
                <a:solidFill>
                  <a:srgbClr val="000000"/>
                </a:solidFill>
              </a:rPr>
              <a:pPr eaLnBrk="0" hangingPunct="0">
                <a:defRPr/>
              </a:pPr>
              <a:t>14</a:t>
            </a:fld>
            <a:endParaRPr lang="de-DE" dirty="0">
              <a:solidFill>
                <a:srgbClr val="000000"/>
              </a:solidFill>
            </a:endParaRPr>
          </a:p>
        </p:txBody>
      </p:sp>
      <mc:AlternateContent xmlns:mc="http://schemas.openxmlformats.org/markup-compatibility/2006" xmlns:a14="http://schemas.microsoft.com/office/drawing/2010/main">
        <mc:Choice Requires="a14">
          <p:sp>
            <p:nvSpPr>
              <p:cNvPr id="6" name="Rectangle 5"/>
              <p:cNvSpPr/>
              <p:nvPr/>
            </p:nvSpPr>
            <p:spPr>
              <a:xfrm>
                <a:off x="1038113" y="715017"/>
                <a:ext cx="7772400" cy="106516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a:rPr>
                          </m:ctrlPr>
                        </m:accPr>
                        <m:e>
                          <m:r>
                            <a:rPr lang="en-US" sz="2400" i="1">
                              <a:latin typeface="Cambria Math"/>
                            </a:rPr>
                            <m:t>𝜔</m:t>
                          </m:r>
                        </m:e>
                      </m:acc>
                      <m:r>
                        <a:rPr lang="en-US" sz="2400" i="1">
                          <a:latin typeface="Cambria Math"/>
                        </a:rPr>
                        <m:t>=</m:t>
                      </m:r>
                      <m:r>
                        <a:rPr lang="en-US" sz="2400" b="0" i="1" smtClean="0">
                          <a:latin typeface="Cambria Math"/>
                        </a:rPr>
                        <m:t>−</m:t>
                      </m:r>
                      <m:f>
                        <m:fPr>
                          <m:ctrlPr>
                            <a:rPr lang="en-US" sz="2400" i="1">
                              <a:latin typeface="Cambria Math"/>
                            </a:rPr>
                          </m:ctrlPr>
                        </m:fPr>
                        <m:num>
                          <m:r>
                            <a:rPr lang="en-US" sz="2400" i="1">
                              <a:latin typeface="Cambria Math"/>
                            </a:rPr>
                            <m:t>𝑞</m:t>
                          </m:r>
                        </m:num>
                        <m:den>
                          <m:r>
                            <a:rPr lang="en-US" sz="2400" i="1">
                              <a:latin typeface="Cambria Math"/>
                            </a:rPr>
                            <m:t>𝑚</m:t>
                          </m:r>
                        </m:den>
                      </m:f>
                      <m:d>
                        <m:dPr>
                          <m:begChr m:val="["/>
                          <m:endChr m:val="]"/>
                          <m:ctrlPr>
                            <a:rPr lang="en-US" sz="2400" i="1">
                              <a:latin typeface="Cambria Math"/>
                            </a:rPr>
                          </m:ctrlPr>
                        </m:dPr>
                        <m:e>
                          <m:r>
                            <a:rPr lang="en-US" sz="2400" i="1">
                              <a:latin typeface="Cambria Math"/>
                            </a:rPr>
                            <m:t>𝑎</m:t>
                          </m:r>
                          <m:acc>
                            <m:accPr>
                              <m:chr m:val="⃗"/>
                              <m:ctrlPr>
                                <a:rPr lang="en-US" sz="2400" i="1">
                                  <a:latin typeface="Cambria Math"/>
                                </a:rPr>
                              </m:ctrlPr>
                            </m:accPr>
                            <m:e>
                              <m:r>
                                <a:rPr lang="en-US" sz="2400" i="1">
                                  <a:latin typeface="Cambria Math"/>
                                </a:rPr>
                                <m:t>𝐵</m:t>
                              </m:r>
                            </m:e>
                          </m:acc>
                          <m:r>
                            <a:rPr lang="en-US" sz="2400" i="1">
                              <a:latin typeface="Cambria Math"/>
                            </a:rPr>
                            <m:t>+</m:t>
                          </m:r>
                          <m:d>
                            <m:dPr>
                              <m:ctrlPr>
                                <a:rPr lang="en-US" sz="2400" i="1">
                                  <a:latin typeface="Cambria Math"/>
                                </a:rPr>
                              </m:ctrlPr>
                            </m:dPr>
                            <m:e>
                              <m:f>
                                <m:fPr>
                                  <m:ctrlPr>
                                    <a:rPr lang="en-US" sz="2400" i="1">
                                      <a:latin typeface="Cambria Math"/>
                                    </a:rPr>
                                  </m:ctrlPr>
                                </m:fPr>
                                <m:num>
                                  <m:r>
                                    <a:rPr lang="en-US" sz="2400" i="1">
                                      <a:latin typeface="Cambria Math"/>
                                    </a:rPr>
                                    <m:t>1</m:t>
                                  </m:r>
                                </m:num>
                                <m:den>
                                  <m:r>
                                    <a:rPr lang="en-US" sz="2400" i="1">
                                      <a:latin typeface="Cambria Math"/>
                                    </a:rPr>
                                    <m:t>1−</m:t>
                                  </m:r>
                                  <m:r>
                                    <a:rPr lang="en-US" sz="2400" i="1">
                                      <a:latin typeface="Cambria Math"/>
                                    </a:rPr>
                                    <m:t>𝛾</m:t>
                                  </m:r>
                                </m:den>
                              </m:f>
                              <m:r>
                                <a:rPr lang="en-US" sz="2400" i="1">
                                  <a:latin typeface="Cambria Math"/>
                                </a:rPr>
                                <m:t>−</m:t>
                              </m:r>
                              <m:r>
                                <a:rPr lang="en-US" sz="2400" i="1">
                                  <a:latin typeface="Cambria Math"/>
                                </a:rPr>
                                <m:t>𝑎</m:t>
                              </m:r>
                              <m:r>
                                <a:rPr lang="en-US" sz="2400" i="1">
                                  <a:latin typeface="Cambria Math"/>
                                </a:rPr>
                                <m:t> </m:t>
                              </m:r>
                            </m:e>
                          </m:d>
                          <m:f>
                            <m:fPr>
                              <m:ctrlPr>
                                <a:rPr lang="en-US" sz="2400" i="1">
                                  <a:latin typeface="Cambria Math"/>
                                </a:rPr>
                              </m:ctrlPr>
                            </m:fPr>
                            <m:num>
                              <m:acc>
                                <m:accPr>
                                  <m:chr m:val="⃗"/>
                                  <m:ctrlPr>
                                    <a:rPr lang="en-US" sz="2400" i="1">
                                      <a:latin typeface="Cambria Math"/>
                                    </a:rPr>
                                  </m:ctrlPr>
                                </m:accPr>
                                <m:e>
                                  <m:r>
                                    <a:rPr lang="en-US" sz="2400" i="1">
                                      <a:latin typeface="Cambria Math"/>
                                    </a:rPr>
                                    <m:t>𝛽</m:t>
                                  </m:r>
                                </m:e>
                              </m:acc>
                              <m:r>
                                <a:rPr lang="en-US" sz="2400" i="1">
                                  <a:latin typeface="Cambria Math"/>
                                </a:rPr>
                                <m:t>×</m:t>
                              </m:r>
                              <m:acc>
                                <m:accPr>
                                  <m:chr m:val="⃗"/>
                                  <m:ctrlPr>
                                    <a:rPr lang="en-US" sz="2400" i="1">
                                      <a:latin typeface="Cambria Math"/>
                                    </a:rPr>
                                  </m:ctrlPr>
                                </m:accPr>
                                <m:e>
                                  <m:r>
                                    <a:rPr lang="en-US" sz="2400" b="0" i="1" smtClean="0">
                                      <a:latin typeface="Cambria Math"/>
                                    </a:rPr>
                                    <m:t>𝐸</m:t>
                                  </m:r>
                                </m:e>
                              </m:acc>
                            </m:num>
                            <m:den>
                              <m:r>
                                <a:rPr lang="en-US" sz="2400" i="1">
                                  <a:latin typeface="Cambria Math"/>
                                </a:rPr>
                                <m:t>𝑐</m:t>
                              </m:r>
                            </m:den>
                          </m:f>
                          <m:r>
                            <a:rPr lang="en-US" sz="2400" i="1">
                              <a:latin typeface="Cambria Math"/>
                            </a:rPr>
                            <m:t>+</m:t>
                          </m:r>
                          <m:f>
                            <m:fPr>
                              <m:ctrlPr>
                                <a:rPr lang="en-US" sz="2400" i="1">
                                  <a:latin typeface="Cambria Math"/>
                                </a:rPr>
                              </m:ctrlPr>
                            </m:fPr>
                            <m:num>
                              <m:sSub>
                                <m:sSubPr>
                                  <m:ctrlPr>
                                    <a:rPr lang="en-US" sz="2400" i="1">
                                      <a:latin typeface="Cambria Math"/>
                                    </a:rPr>
                                  </m:ctrlPr>
                                </m:sSubPr>
                                <m:e>
                                  <m:r>
                                    <a:rPr lang="en-US" sz="2400" i="1">
                                      <a:latin typeface="Cambria Math"/>
                                    </a:rPr>
                                    <m:t>𝜂</m:t>
                                  </m:r>
                                </m:e>
                                <m:sub>
                                  <m:r>
                                    <a:rPr lang="en-US" sz="2400" i="1">
                                      <a:latin typeface="Cambria Math"/>
                                    </a:rPr>
                                    <m:t>𝑑</m:t>
                                  </m:r>
                                </m:sub>
                              </m:sSub>
                            </m:num>
                            <m:den>
                              <m:r>
                                <a:rPr lang="en-US" sz="2400" i="1">
                                  <a:latin typeface="Cambria Math"/>
                                </a:rPr>
                                <m:t>2</m:t>
                              </m:r>
                            </m:den>
                          </m:f>
                          <m:d>
                            <m:dPr>
                              <m:ctrlPr>
                                <a:rPr lang="en-US" sz="2400" i="1">
                                  <a:latin typeface="Cambria Math"/>
                                </a:rPr>
                              </m:ctrlPr>
                            </m:dPr>
                            <m:e>
                              <m:f>
                                <m:fPr>
                                  <m:ctrlPr>
                                    <a:rPr lang="en-US" sz="2400" i="1">
                                      <a:latin typeface="Cambria Math"/>
                                    </a:rPr>
                                  </m:ctrlPr>
                                </m:fPr>
                                <m:num>
                                  <m:acc>
                                    <m:accPr>
                                      <m:chr m:val="⃗"/>
                                      <m:ctrlPr>
                                        <a:rPr lang="en-US" sz="2400" i="1">
                                          <a:latin typeface="Cambria Math"/>
                                        </a:rPr>
                                      </m:ctrlPr>
                                    </m:accPr>
                                    <m:e>
                                      <m:r>
                                        <a:rPr lang="en-US" sz="2400" i="1">
                                          <a:latin typeface="Cambria Math"/>
                                        </a:rPr>
                                        <m:t>𝐸</m:t>
                                      </m:r>
                                    </m:e>
                                  </m:acc>
                                </m:num>
                                <m:den>
                                  <m:r>
                                    <a:rPr lang="en-US" sz="2400" i="1">
                                      <a:latin typeface="Cambria Math"/>
                                    </a:rPr>
                                    <m:t>𝑐</m:t>
                                  </m:r>
                                </m:den>
                              </m:f>
                              <m:r>
                                <a:rPr lang="en-US" sz="2400" i="1">
                                  <a:latin typeface="Cambria Math"/>
                                </a:rPr>
                                <m:t>+</m:t>
                              </m:r>
                              <m:acc>
                                <m:accPr>
                                  <m:chr m:val="⃗"/>
                                  <m:ctrlPr>
                                    <a:rPr lang="en-US" sz="2400" i="1">
                                      <a:latin typeface="Cambria Math"/>
                                    </a:rPr>
                                  </m:ctrlPr>
                                </m:accPr>
                                <m:e>
                                  <m:r>
                                    <a:rPr lang="en-US" sz="2400" i="1">
                                      <a:latin typeface="Cambria Math"/>
                                    </a:rPr>
                                    <m:t>𝛽</m:t>
                                  </m:r>
                                </m:e>
                              </m:acc>
                              <m:r>
                                <a:rPr lang="en-US" sz="2400" i="1">
                                  <a:latin typeface="Cambria Math"/>
                                </a:rPr>
                                <m:t>×</m:t>
                              </m:r>
                              <m:acc>
                                <m:accPr>
                                  <m:chr m:val="⃗"/>
                                  <m:ctrlPr>
                                    <a:rPr lang="en-US" sz="2400" i="1">
                                      <a:latin typeface="Cambria Math"/>
                                    </a:rPr>
                                  </m:ctrlPr>
                                </m:accPr>
                                <m:e>
                                  <m:r>
                                    <a:rPr lang="en-US" sz="2400" i="1">
                                      <a:latin typeface="Cambria Math"/>
                                    </a:rPr>
                                    <m:t>𝐵</m:t>
                                  </m:r>
                                </m:e>
                              </m:acc>
                            </m:e>
                          </m:d>
                        </m:e>
                      </m:d>
                    </m:oMath>
                  </m:oMathPara>
                </a14:m>
                <a:endParaRPr lang="en-US" sz="2400" dirty="0">
                  <a:latin typeface="Calibri" panose="020F050202020403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038113" y="715017"/>
                <a:ext cx="7772400" cy="1065163"/>
              </a:xfrm>
              <a:prstGeom prst="rect">
                <a:avLst/>
              </a:prstGeom>
              <a:blipFill rotWithShape="1">
                <a:blip r:embed="rId4"/>
                <a:stretch>
                  <a:fillRect/>
                </a:stretch>
              </a:blipFill>
            </p:spPr>
            <p:txBody>
              <a:bodyPr/>
              <a:lstStyle/>
              <a:p>
                <a:r>
                  <a:rPr lang="en-US">
                    <a:noFill/>
                  </a:rPr>
                  <a:t> </a:t>
                </a:r>
              </a:p>
            </p:txBody>
          </p:sp>
        </mc:Fallback>
      </mc:AlternateContent>
      <p:cxnSp>
        <p:nvCxnSpPr>
          <p:cNvPr id="8" name="Straight Connector 7"/>
          <p:cNvCxnSpPr/>
          <p:nvPr/>
        </p:nvCxnSpPr>
        <p:spPr bwMode="auto">
          <a:xfrm flipH="1" flipV="1">
            <a:off x="3390451" y="839096"/>
            <a:ext cx="1533862" cy="828340"/>
          </a:xfrm>
          <a:prstGeom prst="line">
            <a:avLst/>
          </a:prstGeom>
          <a:ln>
            <a:headEnd type="none" w="med" len="med"/>
            <a:tailEnd type="none"/>
          </a:ln>
        </p:spPr>
        <p:style>
          <a:lnRef idx="2">
            <a:schemeClr val="accent4"/>
          </a:lnRef>
          <a:fillRef idx="0">
            <a:schemeClr val="accent4"/>
          </a:fillRef>
          <a:effectRef idx="1">
            <a:schemeClr val="accent4"/>
          </a:effectRef>
          <a:fontRef idx="minor">
            <a:schemeClr val="tx1"/>
          </a:fontRef>
        </p:style>
      </p:cxnSp>
      <p:cxnSp>
        <p:nvCxnSpPr>
          <p:cNvPr id="9" name="Straight Connector 8"/>
          <p:cNvCxnSpPr/>
          <p:nvPr/>
        </p:nvCxnSpPr>
        <p:spPr bwMode="auto">
          <a:xfrm flipH="1">
            <a:off x="3390452" y="839096"/>
            <a:ext cx="1533862" cy="828340"/>
          </a:xfrm>
          <a:prstGeom prst="line">
            <a:avLst/>
          </a:prstGeom>
          <a:ln>
            <a:headEnd type="none" w="med" len="med"/>
            <a:tailEnd type="none"/>
          </a:ln>
        </p:spPr>
        <p:style>
          <a:lnRef idx="2">
            <a:schemeClr val="accent4"/>
          </a:lnRef>
          <a:fillRef idx="0">
            <a:schemeClr val="accent4"/>
          </a:fillRef>
          <a:effectRef idx="1">
            <a:schemeClr val="accent4"/>
          </a:effectRef>
          <a:fontRef idx="minor">
            <a:schemeClr val="tx1"/>
          </a:fontRef>
        </p:style>
      </p:cxnSp>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42908" y="3252875"/>
            <a:ext cx="4475185" cy="1865914"/>
          </a:xfrm>
          <a:prstGeom prst="rect">
            <a:avLst/>
          </a:prstGeom>
        </p:spPr>
      </p:pic>
      <mc:AlternateContent xmlns:mc="http://schemas.openxmlformats.org/markup-compatibility/2006" xmlns:a14="http://schemas.microsoft.com/office/drawing/2010/main">
        <mc:Choice Requires="a14">
          <p:sp>
            <p:nvSpPr>
              <p:cNvPr id="10" name="Rectangular Callout 9"/>
              <p:cNvSpPr/>
              <p:nvPr/>
            </p:nvSpPr>
            <p:spPr bwMode="auto">
              <a:xfrm>
                <a:off x="7266789" y="2781665"/>
                <a:ext cx="355003" cy="434859"/>
              </a:xfrm>
              <a:prstGeom prst="wedgeRectCallout">
                <a:avLst>
                  <a:gd name="adj1" fmla="val -90530"/>
                  <a:gd name="adj2" fmla="val 105877"/>
                </a:avLst>
              </a:prstGeom>
              <a:solidFill>
                <a:schemeClr val="bg1"/>
              </a:solidFill>
              <a:ln w="19050" cap="flat" cmpd="sng" algn="ctr">
                <a:solidFill>
                  <a:schemeClr val="accent1"/>
                </a:solidFill>
                <a:prstDash val="solid"/>
                <a:round/>
                <a:headEnd type="none" w="med" len="med"/>
                <a:tailEnd type="none" w="med" len="med"/>
              </a:ln>
              <a:effectLst/>
            </p:spPr>
            <p:txBody>
              <a:bodyPr vert="horz" wrap="square" lIns="36000" tIns="0" rIns="36000" bIns="360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400" b="0" i="1" u="none" strike="noStrike" cap="none" normalizeH="0" baseline="0" smtClean="0">
                              <a:ln>
                                <a:noFill/>
                              </a:ln>
                              <a:solidFill>
                                <a:srgbClr val="FDCA00"/>
                              </a:solidFill>
                              <a:effectLst/>
                              <a:latin typeface="Cambria Math"/>
                            </a:rPr>
                          </m:ctrlPr>
                        </m:sSubPr>
                        <m:e>
                          <m:r>
                            <a:rPr kumimoji="0" lang="en-US" sz="2400" b="0" i="1" u="none" strike="noStrike" cap="none" normalizeH="0" baseline="0" smtClean="0">
                              <a:ln>
                                <a:noFill/>
                              </a:ln>
                              <a:solidFill>
                                <a:srgbClr val="FDCA00"/>
                              </a:solidFill>
                              <a:effectLst/>
                              <a:latin typeface="Cambria Math"/>
                            </a:rPr>
                            <m:t>𝑠</m:t>
                          </m:r>
                        </m:e>
                        <m:sub>
                          <m:r>
                            <a:rPr kumimoji="0" lang="en-US" sz="2400" b="0" i="1" u="none" strike="noStrike" cap="none" normalizeH="0" baseline="0" smtClean="0">
                              <a:ln>
                                <a:noFill/>
                              </a:ln>
                              <a:solidFill>
                                <a:srgbClr val="FDCA00"/>
                              </a:solidFill>
                              <a:effectLst/>
                              <a:latin typeface="Cambria Math"/>
                            </a:rPr>
                            <m:t>𝑦</m:t>
                          </m:r>
                        </m:sub>
                      </m:sSub>
                    </m:oMath>
                  </m:oMathPara>
                </a14:m>
                <a:endParaRPr kumimoji="0" lang="en-US" sz="2400" b="0" i="0" u="none" strike="noStrike" cap="none" normalizeH="0" baseline="0" dirty="0">
                  <a:ln>
                    <a:noFill/>
                  </a:ln>
                  <a:solidFill>
                    <a:schemeClr val="tx1"/>
                  </a:solidFill>
                  <a:effectLst/>
                  <a:latin typeface="Times" charset="0"/>
                </a:endParaRPr>
              </a:p>
            </p:txBody>
          </p:sp>
        </mc:Choice>
        <mc:Fallback xmlns="">
          <p:sp>
            <p:nvSpPr>
              <p:cNvPr id="10" name="Rectangular Callout 9"/>
              <p:cNvSpPr>
                <a:spLocks noRot="1" noChangeAspect="1" noMove="1" noResize="1" noEditPoints="1" noAdjustHandles="1" noChangeArrowheads="1" noChangeShapeType="1" noTextEdit="1"/>
              </p:cNvSpPr>
              <p:nvPr/>
            </p:nvSpPr>
            <p:spPr bwMode="auto">
              <a:xfrm>
                <a:off x="7266789" y="2781665"/>
                <a:ext cx="355003" cy="434859"/>
              </a:xfrm>
              <a:prstGeom prst="wedgeRectCallout">
                <a:avLst>
                  <a:gd name="adj1" fmla="val -90530"/>
                  <a:gd name="adj2" fmla="val 105877"/>
                </a:avLst>
              </a:prstGeom>
              <a:blipFill rotWithShape="1">
                <a:blip r:embed="rId6"/>
                <a:stretch>
                  <a:fillRect r="-3529"/>
                </a:stretch>
              </a:blipFill>
              <a:ln w="19050" cap="flat" cmpd="sng" algn="ctr">
                <a:solidFill>
                  <a:schemeClr val="accent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ular Callout 11"/>
              <p:cNvSpPr/>
              <p:nvPr/>
            </p:nvSpPr>
            <p:spPr bwMode="auto">
              <a:xfrm>
                <a:off x="7795707" y="2781665"/>
                <a:ext cx="355003" cy="405683"/>
              </a:xfrm>
              <a:prstGeom prst="wedgeRectCallout">
                <a:avLst>
                  <a:gd name="adj1" fmla="val 42803"/>
                  <a:gd name="adj2" fmla="val 138208"/>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36000" tIns="0" rIns="36000" bIns="360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400" b="0" i="1" u="none" strike="noStrike" cap="none" normalizeH="0" baseline="0" smtClean="0">
                              <a:ln>
                                <a:noFill/>
                              </a:ln>
                              <a:solidFill>
                                <a:srgbClr val="0070C0"/>
                              </a:solidFill>
                              <a:effectLst/>
                              <a:latin typeface="Cambria Math"/>
                            </a:rPr>
                          </m:ctrlPr>
                        </m:sSubPr>
                        <m:e>
                          <m:r>
                            <a:rPr kumimoji="0" lang="en-US" sz="2400" b="0" i="1" u="none" strike="noStrike" cap="none" normalizeH="0" baseline="0" smtClean="0">
                              <a:ln>
                                <a:noFill/>
                              </a:ln>
                              <a:solidFill>
                                <a:srgbClr val="0070C0"/>
                              </a:solidFill>
                              <a:effectLst/>
                              <a:latin typeface="Cambria Math"/>
                            </a:rPr>
                            <m:t>𝑠</m:t>
                          </m:r>
                        </m:e>
                        <m:sub>
                          <m:r>
                            <a:rPr kumimoji="0" lang="en-US" sz="2400" b="0" i="1" u="none" strike="noStrike" cap="none" normalizeH="0" baseline="0" smtClean="0">
                              <a:ln>
                                <a:noFill/>
                              </a:ln>
                              <a:solidFill>
                                <a:srgbClr val="0070C0"/>
                              </a:solidFill>
                              <a:effectLst/>
                              <a:latin typeface="Cambria Math"/>
                            </a:rPr>
                            <m:t>𝑥</m:t>
                          </m:r>
                        </m:sub>
                      </m:sSub>
                    </m:oMath>
                  </m:oMathPara>
                </a14:m>
                <a:endParaRPr kumimoji="0" lang="en-US" sz="2400" b="0" i="0" u="none" strike="noStrike" cap="none" normalizeH="0" baseline="0" dirty="0">
                  <a:ln>
                    <a:noFill/>
                  </a:ln>
                  <a:solidFill>
                    <a:schemeClr val="tx1"/>
                  </a:solidFill>
                  <a:effectLst/>
                  <a:latin typeface="Times" charset="0"/>
                </a:endParaRPr>
              </a:p>
            </p:txBody>
          </p:sp>
        </mc:Choice>
        <mc:Fallback xmlns="">
          <p:sp>
            <p:nvSpPr>
              <p:cNvPr id="12" name="Rectangular Callout 11"/>
              <p:cNvSpPr>
                <a:spLocks noRot="1" noChangeAspect="1" noMove="1" noResize="1" noEditPoints="1" noAdjustHandles="1" noChangeArrowheads="1" noChangeShapeType="1" noTextEdit="1"/>
              </p:cNvSpPr>
              <p:nvPr/>
            </p:nvSpPr>
            <p:spPr bwMode="auto">
              <a:xfrm>
                <a:off x="7795707" y="2781665"/>
                <a:ext cx="355003" cy="405683"/>
              </a:xfrm>
              <a:prstGeom prst="wedgeRectCallout">
                <a:avLst>
                  <a:gd name="adj1" fmla="val 42803"/>
                  <a:gd name="adj2" fmla="val 138208"/>
                </a:avLst>
              </a:prstGeom>
              <a:blipFill rotWithShape="1">
                <a:blip r:embed="rId7"/>
                <a:stretch>
                  <a:fillRect l="-9836"/>
                </a:stretch>
              </a:blipFill>
              <a:ln w="19050" cap="flat" cmpd="sng" algn="ctr">
                <a:solidFill>
                  <a:srgbClr val="0070C0"/>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ular Callout 12"/>
              <p:cNvSpPr/>
              <p:nvPr/>
            </p:nvSpPr>
            <p:spPr bwMode="auto">
              <a:xfrm>
                <a:off x="7867424" y="4278770"/>
                <a:ext cx="355003" cy="405683"/>
              </a:xfrm>
              <a:prstGeom prst="wedgeRectCallout">
                <a:avLst>
                  <a:gd name="adj1" fmla="val -96591"/>
                  <a:gd name="adj2" fmla="val -57658"/>
                </a:avLst>
              </a:prstGeom>
              <a:solidFill>
                <a:schemeClr val="bg1"/>
              </a:solidFill>
              <a:ln w="19050" cap="flat" cmpd="sng" algn="ctr">
                <a:solidFill>
                  <a:srgbClr val="F7450D"/>
                </a:solidFill>
                <a:prstDash val="solid"/>
                <a:round/>
                <a:headEnd type="none" w="med" len="med"/>
                <a:tailEnd type="none" w="med" len="med"/>
              </a:ln>
              <a:effectLst/>
            </p:spPr>
            <p:txBody>
              <a:bodyPr vert="horz" wrap="square" lIns="36000" tIns="0" rIns="36000" bIns="360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400" b="0" i="1" u="none" strike="noStrike" cap="none" normalizeH="0" baseline="0" smtClean="0">
                              <a:ln>
                                <a:noFill/>
                              </a:ln>
                              <a:solidFill>
                                <a:srgbClr val="F7450D"/>
                              </a:solidFill>
                              <a:effectLst/>
                              <a:latin typeface="Cambria Math"/>
                            </a:rPr>
                          </m:ctrlPr>
                        </m:sSubPr>
                        <m:e>
                          <m:r>
                            <a:rPr kumimoji="0" lang="en-US" sz="2400" b="0" i="1" u="none" strike="noStrike" cap="none" normalizeH="0" baseline="0" smtClean="0">
                              <a:ln>
                                <a:noFill/>
                              </a:ln>
                              <a:solidFill>
                                <a:srgbClr val="F7450D"/>
                              </a:solidFill>
                              <a:effectLst/>
                              <a:latin typeface="Cambria Math"/>
                            </a:rPr>
                            <m:t>𝑠</m:t>
                          </m:r>
                        </m:e>
                        <m:sub>
                          <m:r>
                            <a:rPr kumimoji="0" lang="en-US" sz="2400" b="0" i="1" u="none" strike="noStrike" cap="none" normalizeH="0" baseline="0" smtClean="0">
                              <a:ln>
                                <a:noFill/>
                              </a:ln>
                              <a:solidFill>
                                <a:srgbClr val="F7450D"/>
                              </a:solidFill>
                              <a:effectLst/>
                              <a:latin typeface="Cambria Math"/>
                            </a:rPr>
                            <m:t>𝑧</m:t>
                          </m:r>
                        </m:sub>
                      </m:sSub>
                    </m:oMath>
                  </m:oMathPara>
                </a14:m>
                <a:endParaRPr kumimoji="0" lang="en-US" sz="2400" b="0" i="0" u="none" strike="noStrike" cap="none" normalizeH="0" baseline="0" dirty="0">
                  <a:ln>
                    <a:noFill/>
                  </a:ln>
                  <a:solidFill>
                    <a:srgbClr val="F7450D"/>
                  </a:solidFill>
                  <a:effectLst/>
                  <a:latin typeface="Times" charset="0"/>
                </a:endParaRPr>
              </a:p>
            </p:txBody>
          </p:sp>
        </mc:Choice>
        <mc:Fallback xmlns="">
          <p:sp>
            <p:nvSpPr>
              <p:cNvPr id="13" name="Rectangular Callout 12"/>
              <p:cNvSpPr>
                <a:spLocks noRot="1" noChangeAspect="1" noMove="1" noResize="1" noEditPoints="1" noAdjustHandles="1" noChangeArrowheads="1" noChangeShapeType="1" noTextEdit="1"/>
              </p:cNvSpPr>
              <p:nvPr/>
            </p:nvSpPr>
            <p:spPr bwMode="auto">
              <a:xfrm>
                <a:off x="7867424" y="4278770"/>
                <a:ext cx="355003" cy="405683"/>
              </a:xfrm>
              <a:prstGeom prst="wedgeRectCallout">
                <a:avLst>
                  <a:gd name="adj1" fmla="val -96591"/>
                  <a:gd name="adj2" fmla="val -57658"/>
                </a:avLst>
              </a:prstGeom>
              <a:blipFill rotWithShape="1">
                <a:blip r:embed="rId8"/>
                <a:stretch>
                  <a:fillRect/>
                </a:stretch>
              </a:blipFill>
              <a:ln w="19050" cap="flat" cmpd="sng" algn="ctr">
                <a:solidFill>
                  <a:srgbClr val="F7450D"/>
                </a:solidFill>
                <a:prstDash val="solid"/>
                <a:round/>
                <a:headEnd type="none" w="med" len="med"/>
                <a:tailEnd type="none" w="med" len="med"/>
              </a:ln>
              <a:effectLst/>
            </p:spPr>
            <p:txBody>
              <a:bodyPr/>
              <a:lstStyle/>
              <a:p>
                <a:r>
                  <a:rPr lang="en-US">
                    <a:noFill/>
                  </a:rPr>
                  <a:t> </a:t>
                </a:r>
              </a:p>
            </p:txBody>
          </p:sp>
        </mc:Fallback>
      </mc:AlternateContent>
    </p:spTree>
    <p:extLst>
      <p:ext uri="{BB962C8B-B14F-4D97-AF65-F5344CB8AC3E}">
        <p14:creationId xmlns:p14="http://schemas.microsoft.com/office/powerpoint/2010/main" val="169076682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872358" y="964038"/>
                <a:ext cx="4163849" cy="3509963"/>
              </a:xfrm>
            </p:spPr>
            <p:txBody>
              <a:bodyPr/>
              <a:lstStyle/>
              <a:p>
                <a:r>
                  <a:rPr lang="en-US" sz="2400" dirty="0" smtClean="0"/>
                  <a:t>Weak decay </a:t>
                </a:r>
                <a14:m>
                  <m:oMath xmlns:m="http://schemas.openxmlformats.org/officeDocument/2006/math">
                    <m:sSup>
                      <m:sSupPr>
                        <m:ctrlPr>
                          <a:rPr lang="en-US" sz="2400" b="0" i="1" smtClean="0">
                            <a:latin typeface="Cambria Math"/>
                          </a:rPr>
                        </m:ctrlPr>
                      </m:sSupPr>
                      <m:e>
                        <m:r>
                          <a:rPr lang="en-US" sz="2400" b="0" i="1" smtClean="0">
                            <a:latin typeface="Cambria Math"/>
                          </a:rPr>
                          <m:t>𝜋</m:t>
                        </m:r>
                      </m:e>
                      <m:sup>
                        <m:r>
                          <a:rPr lang="en-US" sz="2400" b="0" i="1" smtClean="0">
                            <a:latin typeface="Cambria Math"/>
                          </a:rPr>
                          <m:t>+</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𝜇</m:t>
                        </m:r>
                      </m:e>
                      <m:sup>
                        <m:r>
                          <a:rPr lang="en-US" sz="2400" b="0" i="1" smtClean="0">
                            <a:latin typeface="Cambria Math"/>
                          </a:rPr>
                          <m:t>+</m:t>
                        </m:r>
                      </m:sup>
                    </m:sSup>
                    <m:r>
                      <a:rPr lang="en-US" sz="2400" b="0" i="1" smtClean="0">
                        <a:latin typeface="Cambria Math"/>
                      </a:rPr>
                      <m:t>+</m:t>
                    </m:r>
                    <m:sSub>
                      <m:sSubPr>
                        <m:ctrlPr>
                          <a:rPr lang="en-US" sz="2400" b="0" i="1" smtClean="0">
                            <a:latin typeface="Cambria Math"/>
                          </a:rPr>
                        </m:ctrlPr>
                      </m:sSubPr>
                      <m:e>
                        <m:acc>
                          <m:accPr>
                            <m:chr m:val="̅"/>
                            <m:ctrlPr>
                              <a:rPr lang="en-US" sz="2400" b="0" i="1" smtClean="0">
                                <a:latin typeface="Cambria Math"/>
                              </a:rPr>
                            </m:ctrlPr>
                          </m:accPr>
                          <m:e>
                            <m:r>
                              <a:rPr lang="en-US" sz="2400" b="0" i="1" smtClean="0">
                                <a:latin typeface="Cambria Math"/>
                              </a:rPr>
                              <m:t>𝜈</m:t>
                            </m:r>
                          </m:e>
                        </m:acc>
                      </m:e>
                      <m:sub>
                        <m:r>
                          <a:rPr lang="en-US" sz="2400" b="0" i="1" smtClean="0">
                            <a:latin typeface="Cambria Math"/>
                          </a:rPr>
                          <m:t>𝜇</m:t>
                        </m:r>
                      </m:sub>
                    </m:sSub>
                  </m:oMath>
                </a14:m>
                <a:r>
                  <a:rPr lang="en-US" sz="2400" b="0" dirty="0" smtClean="0"/>
                  <a:t/>
                </a:r>
                <a:br>
                  <a:rPr lang="en-US" sz="2400" b="0" dirty="0" smtClean="0"/>
                </a:br>
                <a:r>
                  <a:rPr lang="en-US" sz="2400" b="0" dirty="0" smtClean="0"/>
                  <a:t>result for </a:t>
                </a:r>
                <a14:m>
                  <m:oMath xmlns:m="http://schemas.openxmlformats.org/officeDocument/2006/math">
                    <m:sSub>
                      <m:sSubPr>
                        <m:ctrlPr>
                          <a:rPr lang="en-US" sz="2400" b="0" i="1" smtClean="0">
                            <a:latin typeface="Cambria Math"/>
                          </a:rPr>
                        </m:ctrlPr>
                      </m:sSubPr>
                      <m:e>
                        <m:r>
                          <a:rPr lang="en-US" sz="2400" b="0" i="1" smtClean="0">
                            <a:latin typeface="Cambria Math"/>
                          </a:rPr>
                          <m:t>𝑝</m:t>
                        </m:r>
                      </m:e>
                      <m:sub>
                        <m:r>
                          <a:rPr lang="en-US" sz="2400" b="0" i="1" smtClean="0">
                            <a:latin typeface="Cambria Math"/>
                          </a:rPr>
                          <m:t>𝜋</m:t>
                        </m:r>
                      </m:sub>
                    </m:sSub>
                    <m:r>
                      <a:rPr lang="en-US" sz="2400" b="0" i="1" smtClean="0">
                        <a:latin typeface="Cambria Math"/>
                      </a:rPr>
                      <m:t>~220</m:t>
                    </m:r>
                    <m:r>
                      <m:rPr>
                        <m:sty m:val="p"/>
                      </m:rPr>
                      <a:rPr lang="en-US" sz="2400" b="0" i="0" smtClean="0">
                        <a:latin typeface="Cambria Math"/>
                      </a:rPr>
                      <m:t>MeV</m:t>
                    </m:r>
                    <m:r>
                      <a:rPr lang="en-US" sz="2400" b="0" i="1" smtClean="0">
                        <a:latin typeface="Cambria Math"/>
                      </a:rPr>
                      <m:t>/</m:t>
                    </m:r>
                    <m:sSup>
                      <m:sSupPr>
                        <m:ctrlPr>
                          <a:rPr lang="en-US" sz="2400" b="0" i="1" smtClean="0">
                            <a:latin typeface="Cambria Math"/>
                          </a:rPr>
                        </m:ctrlPr>
                      </m:sSupPr>
                      <m:e>
                        <m:r>
                          <a:rPr lang="en-US" sz="2400" b="0" i="1" smtClean="0">
                            <a:latin typeface="Cambria Math"/>
                          </a:rPr>
                          <m:t>𝑐</m:t>
                        </m:r>
                      </m:e>
                      <m:sup>
                        <m:r>
                          <a:rPr lang="en-US" sz="2400" b="0" i="1" smtClean="0">
                            <a:latin typeface="Cambria Math"/>
                          </a:rPr>
                          <m:t>2</m:t>
                        </m:r>
                      </m:sup>
                    </m:sSup>
                  </m:oMath>
                </a14:m>
                <a:r>
                  <a:rPr lang="en-US" sz="2400" b="0" dirty="0" smtClean="0"/>
                  <a:t> </a:t>
                </a:r>
                <a:br>
                  <a:rPr lang="en-US" sz="2400" b="0" dirty="0" smtClean="0"/>
                </a:br>
                <a:r>
                  <a:rPr lang="en-US" sz="2400" b="0" dirty="0" smtClean="0"/>
                  <a:t>in </a:t>
                </a:r>
                <a14:m>
                  <m:oMath xmlns:m="http://schemas.openxmlformats.org/officeDocument/2006/math">
                    <m:sSub>
                      <m:sSubPr>
                        <m:ctrlPr>
                          <a:rPr lang="en-US" sz="2400" b="0" i="1" smtClean="0">
                            <a:latin typeface="Cambria Math"/>
                          </a:rPr>
                        </m:ctrlPr>
                      </m:sSubPr>
                      <m:e>
                        <m:r>
                          <a:rPr lang="en-US" sz="2400" b="0" i="1" smtClean="0">
                            <a:latin typeface="Cambria Math"/>
                          </a:rPr>
                          <m:t>𝑃</m:t>
                        </m:r>
                      </m:e>
                      <m:sub>
                        <m:r>
                          <a:rPr lang="en-US" sz="2400" b="0" i="1" smtClean="0">
                            <a:latin typeface="Cambria Math"/>
                          </a:rPr>
                          <m:t>𝜇</m:t>
                        </m:r>
                      </m:sub>
                    </m:sSub>
                    <m:r>
                      <a:rPr lang="en-US" sz="2400" b="0" i="1" smtClean="0">
                        <a:latin typeface="Cambria Math"/>
                      </a:rPr>
                      <m:t>≈92%</m:t>
                    </m:r>
                  </m:oMath>
                </a14:m>
                <a:r>
                  <a:rPr lang="en-US" sz="2400" dirty="0" smtClean="0"/>
                  <a:t> </a:t>
                </a:r>
              </a:p>
              <a:p>
                <a:endParaRPr lang="en-US" sz="2400" dirty="0"/>
              </a:p>
              <a:p>
                <a:r>
                  <a:rPr lang="en-US" sz="2400" dirty="0" smtClean="0"/>
                  <a:t>Weak decay </a:t>
                </a:r>
                <a14:m>
                  <m:oMath xmlns:m="http://schemas.openxmlformats.org/officeDocument/2006/math">
                    <m:sSup>
                      <m:sSupPr>
                        <m:ctrlPr>
                          <a:rPr lang="en-US" sz="2400" b="0" i="1" smtClean="0">
                            <a:latin typeface="Cambria Math"/>
                          </a:rPr>
                        </m:ctrlPr>
                      </m:sSupPr>
                      <m:e>
                        <m:r>
                          <a:rPr lang="en-US" sz="2400" b="0" i="1" smtClean="0">
                            <a:latin typeface="Cambria Math"/>
                          </a:rPr>
                          <m:t>𝜇</m:t>
                        </m:r>
                      </m:e>
                      <m:sup>
                        <m:r>
                          <a:rPr lang="en-US" sz="2400" b="0" i="1" smtClean="0">
                            <a:latin typeface="Cambria Math"/>
                          </a:rPr>
                          <m:t>+</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𝑒</m:t>
                        </m:r>
                      </m:e>
                      <m:sup>
                        <m:r>
                          <a:rPr lang="en-US" sz="2400" b="0" i="1" smtClean="0">
                            <a:latin typeface="Cambria Math"/>
                          </a:rPr>
                          <m:t>+</m:t>
                        </m:r>
                      </m:sup>
                    </m:sSup>
                    <m:r>
                      <a:rPr lang="en-US" sz="2400" b="0" i="1" smtClean="0">
                        <a:latin typeface="Cambria Math"/>
                      </a:rPr>
                      <m:t>+</m:t>
                    </m:r>
                    <m:sSub>
                      <m:sSubPr>
                        <m:ctrlPr>
                          <a:rPr lang="en-US" sz="2400" b="0" i="1" smtClean="0">
                            <a:latin typeface="Cambria Math"/>
                          </a:rPr>
                        </m:ctrlPr>
                      </m:sSubPr>
                      <m:e>
                        <m:acc>
                          <m:accPr>
                            <m:chr m:val="̅"/>
                            <m:ctrlPr>
                              <a:rPr lang="en-US" sz="2400" b="0" i="1" smtClean="0">
                                <a:latin typeface="Cambria Math"/>
                              </a:rPr>
                            </m:ctrlPr>
                          </m:accPr>
                          <m:e>
                            <m:r>
                              <a:rPr lang="en-US" sz="2400" b="0" i="1" smtClean="0">
                                <a:latin typeface="Cambria Math"/>
                              </a:rPr>
                              <m:t>𝜇</m:t>
                            </m:r>
                          </m:e>
                        </m:acc>
                      </m:e>
                      <m:sub>
                        <m:r>
                          <a:rPr lang="en-US" sz="2400" b="0" i="1" smtClean="0">
                            <a:latin typeface="Cambria Math"/>
                          </a:rPr>
                          <m:t>𝑒</m:t>
                        </m:r>
                      </m:sub>
                    </m:sSub>
                  </m:oMath>
                </a14:m>
                <a:r>
                  <a:rPr lang="en-US" sz="2400" b="0" dirty="0" smtClean="0"/>
                  <a:t/>
                </a:r>
                <a:br>
                  <a:rPr lang="en-US" sz="2400" b="0" dirty="0" smtClean="0"/>
                </a:br>
                <a:r>
                  <a:rPr lang="en-US" sz="2400" b="0" dirty="0" smtClean="0"/>
                  <a:t>results in decay asymmetry</a:t>
                </a:r>
                <a:br>
                  <a:rPr lang="en-US" sz="2400" b="0" dirty="0" smtClean="0"/>
                </a:br>
                <a14:m>
                  <m:oMath xmlns:m="http://schemas.openxmlformats.org/officeDocument/2006/math">
                    <m:acc>
                      <m:accPr>
                        <m:chr m:val="̅"/>
                        <m:ctrlPr>
                          <a:rPr lang="en-US" sz="2400" b="0" i="1" smtClean="0">
                            <a:latin typeface="Cambria Math"/>
                          </a:rPr>
                        </m:ctrlPr>
                      </m:accPr>
                      <m:e>
                        <m:r>
                          <a:rPr lang="en-US" sz="2400" b="0" i="1" smtClean="0">
                            <a:latin typeface="Cambria Math"/>
                          </a:rPr>
                          <m:t>𝛼</m:t>
                        </m:r>
                      </m:e>
                    </m:acc>
                    <m:r>
                      <a:rPr lang="en-US" sz="2400" b="0" i="1" dirty="0" smtClean="0">
                        <a:latin typeface="Cambria Math"/>
                      </a:rPr>
                      <m:t>≈0.3</m:t>
                    </m:r>
                  </m:oMath>
                </a14:m>
                <a:endParaRPr lang="en-US" sz="2400" dirty="0"/>
              </a:p>
              <a:p>
                <a:r>
                  <a:rPr lang="en-US" sz="2400" b="0" dirty="0" smtClean="0"/>
                  <a:t>Detection of </a:t>
                </a:r>
                <a14:m>
                  <m:oMath xmlns:m="http://schemas.openxmlformats.org/officeDocument/2006/math">
                    <m:sSup>
                      <m:sSupPr>
                        <m:ctrlPr>
                          <a:rPr lang="en-US" sz="2400" b="0" i="1" smtClean="0">
                            <a:latin typeface="Cambria Math"/>
                          </a:rPr>
                        </m:ctrlPr>
                      </m:sSupPr>
                      <m:e>
                        <m:r>
                          <a:rPr lang="en-US" sz="2400" b="0" i="1" smtClean="0">
                            <a:latin typeface="Cambria Math"/>
                          </a:rPr>
                          <m:t>𝑒</m:t>
                        </m:r>
                      </m:e>
                      <m:sup>
                        <m:r>
                          <a:rPr lang="en-US" sz="2400" b="0" i="1" smtClean="0">
                            <a:latin typeface="Cambria Math"/>
                          </a:rPr>
                          <m:t>+</m:t>
                        </m:r>
                      </m:sup>
                    </m:sSup>
                  </m:oMath>
                </a14:m>
                <a:r>
                  <a:rPr lang="en-US" sz="2400" b="0" dirty="0" smtClean="0"/>
                  <a:t> of  decay</a:t>
                </a:r>
                <a:br>
                  <a:rPr lang="en-US" sz="2400" b="0" dirty="0" smtClean="0"/>
                </a:br>
                <a:r>
                  <a:rPr lang="en-US" sz="2400" b="0" dirty="0" smtClean="0"/>
                  <a:t>(for EDM vertical resolution)  </a:t>
                </a:r>
              </a:p>
              <a:p>
                <a:pPr marL="0" indent="0">
                  <a:buNone/>
                </a:pPr>
                <a:endParaRPr lang="en-US" sz="2400" b="0" dirty="0" smtClean="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872358" y="964038"/>
                <a:ext cx="4163849" cy="3509963"/>
              </a:xfrm>
              <a:blipFill rotWithShape="1">
                <a:blip r:embed="rId3"/>
                <a:stretch>
                  <a:fillRect l="-4100" t="-1736" b="-9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p:cNvSpPr>
                <a:spLocks noGrp="1"/>
              </p:cNvSpPr>
              <p:nvPr>
                <p:ph type="title"/>
              </p:nvPr>
            </p:nvSpPr>
            <p:spPr/>
            <p:txBody>
              <a:bodyPr/>
              <a:lstStyle/>
              <a:p>
                <a14:m>
                  <m:oMath xmlns:m="http://schemas.openxmlformats.org/officeDocument/2006/math">
                    <m:r>
                      <a:rPr lang="en-US" b="0" i="1" smtClean="0">
                        <a:latin typeface="Cambria Math"/>
                      </a:rPr>
                      <m:t>𝜇</m:t>
                    </m:r>
                  </m:oMath>
                </a14:m>
                <a:r>
                  <a:rPr lang="en-US" dirty="0" smtClean="0"/>
                  <a:t>-polarization and analysis</a:t>
                </a:r>
                <a:endParaRPr lang="en-US"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blipFill rotWithShape="1">
                <a:blip r:embed="rId4"/>
                <a:stretch>
                  <a:fillRect t="-27419" r="-3182" b="-70968"/>
                </a:stretch>
              </a:blipFill>
            </p:spPr>
            <p:txBody>
              <a:bodyPr/>
              <a:lstStyle/>
              <a:p>
                <a:r>
                  <a:rPr lang="en-US">
                    <a:noFill/>
                  </a:rPr>
                  <a:t> </a:t>
                </a:r>
              </a:p>
            </p:txBody>
          </p:sp>
        </mc:Fallback>
      </mc:AlternateContent>
      <p:sp>
        <p:nvSpPr>
          <p:cNvPr id="5" name="Slide Number Placeholder 4"/>
          <p:cNvSpPr>
            <a:spLocks noGrp="1"/>
          </p:cNvSpPr>
          <p:nvPr>
            <p:ph type="sldNum" sz="quarter" idx="4"/>
          </p:nvPr>
        </p:nvSpPr>
        <p:spPr>
          <a:xfrm>
            <a:off x="42329" y="4968081"/>
            <a:ext cx="575742" cy="147638"/>
          </a:xfrm>
        </p:spPr>
        <p:txBody>
          <a:bodyPr/>
          <a:lstStyle/>
          <a:p>
            <a:pPr eaLnBrk="0" hangingPunct="0">
              <a:defRPr/>
            </a:pPr>
            <a:fld id="{EBC07571-3134-BB4B-B83F-1A9FE18D34F3}" type="slidenum">
              <a:rPr lang="de-DE" smtClean="0">
                <a:solidFill>
                  <a:srgbClr val="000000"/>
                </a:solidFill>
              </a:rPr>
              <a:pPr eaLnBrk="0" hangingPunct="0">
                <a:defRPr/>
              </a:pPr>
              <a:t>15</a:t>
            </a:fld>
            <a:endParaRPr lang="de-DE" dirty="0">
              <a:solidFill>
                <a:srgbClr val="000000"/>
              </a:solidFill>
            </a:endParaRPr>
          </a:p>
        </p:txBody>
      </p:sp>
      <mc:AlternateContent xmlns:mc="http://schemas.openxmlformats.org/markup-compatibility/2006" xmlns:a14="http://schemas.microsoft.com/office/drawing/2010/main">
        <mc:Choice Requires="a14">
          <p:sp>
            <p:nvSpPr>
              <p:cNvPr id="6" name="Oval 5"/>
              <p:cNvSpPr/>
              <p:nvPr/>
            </p:nvSpPr>
            <p:spPr bwMode="auto">
              <a:xfrm>
                <a:off x="6809590" y="1410242"/>
                <a:ext cx="322730" cy="322730"/>
              </a:xfrm>
              <a:prstGeom prst="ellipse">
                <a:avLst/>
              </a:prstGeom>
              <a:ln>
                <a:noFill/>
                <a:headEnd type="none" w="med" len="med"/>
                <a:tailEnd type="none" w="med" len="med"/>
              </a:ln>
              <a:scene3d>
                <a:camera prst="orthographicFront"/>
                <a:lightRig rig="morning" dir="t">
                  <a:rot lat="0" lon="0" rev="5400000"/>
                </a:lightRig>
              </a:scene3d>
              <a:sp3d prstMaterial="plastic">
                <a:bevelT w="139700" h="1397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indent="0" algn="ctr">
                  <a:buNone/>
                </a:pPr>
                <a14:m>
                  <m:oMathPara xmlns:m="http://schemas.openxmlformats.org/officeDocument/2006/math">
                    <m:oMathParaPr>
                      <m:jc m:val="center"/>
                    </m:oMathParaPr>
                    <m:oMath xmlns:m="http://schemas.openxmlformats.org/officeDocument/2006/math">
                      <m:r>
                        <a:rPr lang="en-US" sz="2400" b="0" i="1" smtClean="0">
                          <a:latin typeface="Cambria Math"/>
                        </a:rPr>
                        <m:t> </m:t>
                      </m:r>
                      <m:r>
                        <a:rPr lang="en-US" sz="2400" b="0" i="1" smtClean="0">
                          <a:latin typeface="Cambria Math"/>
                        </a:rPr>
                        <m:t>𝜋</m:t>
                      </m:r>
                    </m:oMath>
                  </m:oMathPara>
                </a14:m>
                <a:endParaRPr lang="en-US" sz="2400" dirty="0" smtClean="0"/>
              </a:p>
            </p:txBody>
          </p:sp>
        </mc:Choice>
        <mc:Fallback xmlns="">
          <p:sp>
            <p:nvSpPr>
              <p:cNvPr id="6" name="Oval 5"/>
              <p:cNvSpPr>
                <a:spLocks noRot="1" noChangeAspect="1" noMove="1" noResize="1" noEditPoints="1" noAdjustHandles="1" noChangeArrowheads="1" noChangeShapeType="1" noTextEdit="1"/>
              </p:cNvSpPr>
              <p:nvPr/>
            </p:nvSpPr>
            <p:spPr bwMode="auto">
              <a:xfrm>
                <a:off x="6809590" y="1410242"/>
                <a:ext cx="322730" cy="322730"/>
              </a:xfrm>
              <a:prstGeom prst="ellipse">
                <a:avLst/>
              </a:prstGeom>
              <a:blipFill rotWithShape="1">
                <a:blip r:embed="rId5"/>
                <a:stretch>
                  <a:fillRect/>
                </a:stretch>
              </a:blipFill>
              <a:ln>
                <a:noFill/>
                <a:headEnd type="none" w="med" len="med"/>
                <a:tailEnd type="none" w="med" len="med"/>
              </a:ln>
            </p:spPr>
            <p:txBody>
              <a:bodyPr/>
              <a:lstStyle/>
              <a:p>
                <a:r>
                  <a:rPr lang="en-US">
                    <a:noFill/>
                  </a:rPr>
                  <a:t> </a:t>
                </a:r>
              </a:p>
            </p:txBody>
          </p:sp>
        </mc:Fallback>
      </mc:AlternateContent>
      <p:cxnSp>
        <p:nvCxnSpPr>
          <p:cNvPr id="12" name="Straight Arrow Connector 11"/>
          <p:cNvCxnSpPr/>
          <p:nvPr/>
        </p:nvCxnSpPr>
        <p:spPr bwMode="auto">
          <a:xfrm>
            <a:off x="7132320" y="1571603"/>
            <a:ext cx="968189" cy="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10" name="Oval 9"/>
              <p:cNvSpPr/>
              <p:nvPr/>
            </p:nvSpPr>
            <p:spPr bwMode="auto">
              <a:xfrm>
                <a:off x="7446083" y="1490923"/>
                <a:ext cx="161365" cy="161365"/>
              </a:xfrm>
              <a:prstGeom prst="ellipse">
                <a:avLst/>
              </a:prstGeom>
              <a:solidFill>
                <a:srgbClr val="EB5B00"/>
              </a:solidFill>
              <a:ln>
                <a:noFill/>
                <a:headEnd type="none" w="med" len="med"/>
                <a:tailEnd type="none" w="med" len="med"/>
              </a:ln>
              <a:scene3d>
                <a:camera prst="orthographicFront"/>
                <a:lightRig rig="morning" dir="t">
                  <a:rot lat="0" lon="0" rev="5400000"/>
                </a:lightRig>
              </a:scene3d>
              <a:sp3d prstMaterial="plastic">
                <a:bevelT w="139700" h="1397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indent="0" algn="ctr">
                  <a:buNone/>
                </a:pPr>
                <a14:m>
                  <m:oMathPara xmlns:m="http://schemas.openxmlformats.org/officeDocument/2006/math">
                    <m:oMathParaPr>
                      <m:jc m:val="center"/>
                    </m:oMathParaPr>
                    <m:oMath xmlns:m="http://schemas.openxmlformats.org/officeDocument/2006/math">
                      <m:r>
                        <a:rPr lang="en-US" sz="2400" b="0" i="1" smtClean="0">
                          <a:latin typeface="Cambria Math"/>
                        </a:rPr>
                        <m:t> </m:t>
                      </m:r>
                    </m:oMath>
                  </m:oMathPara>
                </a14:m>
                <a:endParaRPr lang="en-US" sz="2400" dirty="0" smtClean="0"/>
              </a:p>
            </p:txBody>
          </p:sp>
        </mc:Choice>
        <mc:Fallback xmlns="">
          <p:sp>
            <p:nvSpPr>
              <p:cNvPr id="10" name="Oval 9"/>
              <p:cNvSpPr>
                <a:spLocks noRot="1" noChangeAspect="1" noMove="1" noResize="1" noEditPoints="1" noAdjustHandles="1" noChangeArrowheads="1" noChangeShapeType="1" noTextEdit="1"/>
              </p:cNvSpPr>
              <p:nvPr/>
            </p:nvSpPr>
            <p:spPr bwMode="auto">
              <a:xfrm>
                <a:off x="7446083" y="1490923"/>
                <a:ext cx="161365" cy="161365"/>
              </a:xfrm>
              <a:prstGeom prst="ellipse">
                <a:avLst/>
              </a:prstGeom>
              <a:blipFill rotWithShape="1">
                <a:blip r:embed="rId6"/>
                <a:stretch>
                  <a:fillRect b="-6250"/>
                </a:stretch>
              </a:blipFill>
              <a:ln>
                <a:noFill/>
                <a:headEnd type="none" w="med" len="med"/>
                <a:tailEnd type="none" w="med" len="med"/>
              </a:ln>
            </p:spPr>
            <p:txBody>
              <a:bodyPr/>
              <a:lstStyle/>
              <a:p>
                <a:r>
                  <a:rPr lang="en-US">
                    <a:noFill/>
                  </a:rPr>
                  <a:t> </a:t>
                </a:r>
              </a:p>
            </p:txBody>
          </p:sp>
        </mc:Fallback>
      </mc:AlternateContent>
      <p:cxnSp>
        <p:nvCxnSpPr>
          <p:cNvPr id="14" name="Straight Arrow Connector 13"/>
          <p:cNvCxnSpPr/>
          <p:nvPr/>
        </p:nvCxnSpPr>
        <p:spPr bwMode="auto">
          <a:xfrm flipH="1">
            <a:off x="5819887" y="1571603"/>
            <a:ext cx="989703" cy="4"/>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mc:AlternateContent xmlns:mc="http://schemas.openxmlformats.org/markup-compatibility/2006" xmlns:a14="http://schemas.microsoft.com/office/drawing/2010/main">
        <mc:Choice Requires="a14">
          <p:sp>
            <p:nvSpPr>
              <p:cNvPr id="16" name="Oval 15"/>
              <p:cNvSpPr/>
              <p:nvPr/>
            </p:nvSpPr>
            <p:spPr bwMode="auto">
              <a:xfrm>
                <a:off x="6303980" y="1526036"/>
                <a:ext cx="90000" cy="90000"/>
              </a:xfrm>
              <a:prstGeom prst="ellipse">
                <a:avLst/>
              </a:prstGeom>
              <a:solidFill>
                <a:srgbClr val="914967"/>
              </a:solidFill>
              <a:ln>
                <a:noFill/>
                <a:headEnd type="none" w="med" len="med"/>
                <a:tailEnd type="none" w="med" len="med"/>
              </a:ln>
              <a:scene3d>
                <a:camera prst="orthographicFront"/>
                <a:lightRig rig="morning" dir="t">
                  <a:rot lat="0" lon="0" rev="5400000"/>
                </a:lightRig>
              </a:scene3d>
              <a:sp3d prstMaterial="plastic">
                <a:bevelT w="139700" h="1397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indent="0" algn="ctr">
                  <a:buNone/>
                </a:pPr>
                <a14:m>
                  <m:oMathPara xmlns:m="http://schemas.openxmlformats.org/officeDocument/2006/math">
                    <m:oMathParaPr>
                      <m:jc m:val="center"/>
                    </m:oMathParaPr>
                    <m:oMath xmlns:m="http://schemas.openxmlformats.org/officeDocument/2006/math">
                      <m:r>
                        <a:rPr lang="en-US" sz="2400" b="0" i="1" smtClean="0">
                          <a:latin typeface="Cambria Math"/>
                        </a:rPr>
                        <m:t> </m:t>
                      </m:r>
                    </m:oMath>
                  </m:oMathPara>
                </a14:m>
                <a:endParaRPr lang="en-US" sz="2400" dirty="0" smtClean="0"/>
              </a:p>
            </p:txBody>
          </p:sp>
        </mc:Choice>
        <mc:Fallback xmlns="">
          <p:sp>
            <p:nvSpPr>
              <p:cNvPr id="16" name="Oval 15"/>
              <p:cNvSpPr>
                <a:spLocks noRot="1" noChangeAspect="1" noMove="1" noResize="1" noEditPoints="1" noAdjustHandles="1" noChangeArrowheads="1" noChangeShapeType="1" noTextEdit="1"/>
              </p:cNvSpPr>
              <p:nvPr/>
            </p:nvSpPr>
            <p:spPr bwMode="auto">
              <a:xfrm>
                <a:off x="6303980" y="1526036"/>
                <a:ext cx="90000" cy="90000"/>
              </a:xfrm>
              <a:prstGeom prst="ellipse">
                <a:avLst/>
              </a:prstGeom>
              <a:blipFill rotWithShape="1">
                <a:blip r:embed="rId7"/>
                <a:stretch>
                  <a:fillRect l="-10526" b="-40000"/>
                </a:stretch>
              </a:blipFill>
              <a:ln>
                <a:noFill/>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393980" y="1573642"/>
                <a:ext cx="284950" cy="329257"/>
              </a:xfrm>
              <a:prstGeom prst="rect">
                <a:avLst/>
              </a:prstGeom>
              <a:noFill/>
            </p:spPr>
            <p:txBody>
              <a:bodyPr wrap="none" lIns="0" tIns="0" rIns="0" bIns="0" rtlCol="0" anchor="ctr"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sSub>
                        <m:sSubPr>
                          <m:ctrlPr>
                            <a:rPr lang="en-US" sz="1800" b="0" i="1" kern="1000" spc="30" smtClean="0">
                              <a:solidFill>
                                <a:schemeClr val="tx1">
                                  <a:lumMod val="85000"/>
                                  <a:lumOff val="15000"/>
                                </a:schemeClr>
                              </a:solidFill>
                              <a:latin typeface="Cambria Math"/>
                              <a:cs typeface="Franklin Gothic Book"/>
                            </a:rPr>
                          </m:ctrlPr>
                        </m:sSubPr>
                        <m:e>
                          <m:acc>
                            <m:accPr>
                              <m:chr m:val="̅"/>
                              <m:ctrlPr>
                                <a:rPr lang="en-US" sz="1800" b="0" i="1" kern="1000" spc="30" smtClean="0">
                                  <a:solidFill>
                                    <a:schemeClr val="tx1">
                                      <a:lumMod val="85000"/>
                                      <a:lumOff val="15000"/>
                                    </a:schemeClr>
                                  </a:solidFill>
                                  <a:latin typeface="Cambria Math"/>
                                  <a:cs typeface="Franklin Gothic Book"/>
                                </a:rPr>
                              </m:ctrlPr>
                            </m:accPr>
                            <m:e>
                              <m:r>
                                <a:rPr lang="en-US" sz="1800" b="0" i="1" kern="1000" spc="30" smtClean="0">
                                  <a:solidFill>
                                    <a:schemeClr val="tx1">
                                      <a:lumMod val="85000"/>
                                      <a:lumOff val="15000"/>
                                    </a:schemeClr>
                                  </a:solidFill>
                                  <a:latin typeface="Cambria Math"/>
                                  <a:cs typeface="Franklin Gothic Book"/>
                                </a:rPr>
                                <m:t>𝜈</m:t>
                              </m:r>
                            </m:e>
                          </m:acc>
                        </m:e>
                        <m:sub>
                          <m:r>
                            <a:rPr lang="en-US" sz="1800" b="0" i="1" kern="1000" spc="30" smtClean="0">
                              <a:solidFill>
                                <a:schemeClr val="tx1">
                                  <a:lumMod val="85000"/>
                                  <a:lumOff val="15000"/>
                                </a:schemeClr>
                              </a:solidFill>
                              <a:latin typeface="Cambria Math"/>
                              <a:cs typeface="Franklin Gothic Book"/>
                            </a:rPr>
                            <m:t>𝜇</m:t>
                          </m:r>
                        </m:sub>
                      </m:sSub>
                    </m:oMath>
                  </m:oMathPara>
                </a14:m>
                <a:endParaRPr lang="en-US" sz="1800" kern="1000" spc="30" dirty="0" smtClean="0">
                  <a:solidFill>
                    <a:schemeClr val="tx1">
                      <a:lumMod val="85000"/>
                      <a:lumOff val="15000"/>
                    </a:schemeClr>
                  </a:solidFill>
                  <a:latin typeface="+mn-lt"/>
                  <a:cs typeface="Franklin Gothic Book"/>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393980" y="1573642"/>
                <a:ext cx="284950" cy="329257"/>
              </a:xfrm>
              <a:prstGeom prst="rect">
                <a:avLst/>
              </a:prstGeom>
              <a:blipFill rotWithShape="1">
                <a:blip r:embed="rId8"/>
                <a:stretch>
                  <a:fillRect l="-10638" r="-59574" b="-14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601799" y="1573642"/>
                <a:ext cx="327654" cy="304699"/>
              </a:xfrm>
              <a:prstGeom prst="rect">
                <a:avLst/>
              </a:prstGeom>
              <a:noFill/>
            </p:spPr>
            <p:txBody>
              <a:bodyPr wrap="none" lIns="0" tIns="0" rIns="0" bIns="0" rtlCol="0" anchor="ctr"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sSup>
                        <m:sSupPr>
                          <m:ctrlPr>
                            <a:rPr lang="en-US" sz="1800" b="0" i="1" kern="1000" spc="30" smtClean="0">
                              <a:solidFill>
                                <a:schemeClr val="tx1">
                                  <a:lumMod val="85000"/>
                                  <a:lumOff val="15000"/>
                                </a:schemeClr>
                              </a:solidFill>
                              <a:latin typeface="Cambria Math"/>
                              <a:cs typeface="Franklin Gothic Book"/>
                            </a:rPr>
                          </m:ctrlPr>
                        </m:sSupPr>
                        <m:e>
                          <m:r>
                            <a:rPr lang="en-US" sz="1800" b="0" i="1" kern="1000" spc="30" smtClean="0">
                              <a:solidFill>
                                <a:schemeClr val="tx1">
                                  <a:lumMod val="85000"/>
                                  <a:lumOff val="15000"/>
                                </a:schemeClr>
                              </a:solidFill>
                              <a:latin typeface="Cambria Math"/>
                              <a:cs typeface="Franklin Gothic Book"/>
                            </a:rPr>
                            <m:t>𝜇</m:t>
                          </m:r>
                        </m:e>
                        <m:sup>
                          <m:r>
                            <a:rPr lang="en-US" sz="1800" b="0" i="1" kern="1000" spc="30" smtClean="0">
                              <a:solidFill>
                                <a:schemeClr val="tx1">
                                  <a:lumMod val="85000"/>
                                  <a:lumOff val="15000"/>
                                </a:schemeClr>
                              </a:solidFill>
                              <a:latin typeface="Cambria Math"/>
                              <a:cs typeface="Franklin Gothic Book"/>
                            </a:rPr>
                            <m:t>+</m:t>
                          </m:r>
                        </m:sup>
                      </m:sSup>
                    </m:oMath>
                  </m:oMathPara>
                </a14:m>
                <a:endParaRPr lang="en-US" sz="1800" kern="1000" spc="30" dirty="0" smtClean="0">
                  <a:solidFill>
                    <a:schemeClr val="tx1">
                      <a:lumMod val="85000"/>
                      <a:lumOff val="15000"/>
                    </a:schemeClr>
                  </a:solidFill>
                  <a:latin typeface="+mn-lt"/>
                  <a:cs typeface="Franklin Gothic Book"/>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7601799" y="1573642"/>
                <a:ext cx="327654" cy="304699"/>
              </a:xfrm>
              <a:prstGeom prst="rect">
                <a:avLst/>
              </a:prstGeom>
              <a:blipFill rotWithShape="1">
                <a:blip r:embed="rId9"/>
                <a:stretch>
                  <a:fillRect l="-14815" r="-5556" b="-16000"/>
                </a:stretch>
              </a:blipFill>
            </p:spPr>
            <p:txBody>
              <a:bodyPr/>
              <a:lstStyle/>
              <a:p>
                <a:r>
                  <a:rPr lang="en-US">
                    <a:noFill/>
                  </a:rPr>
                  <a:t> </a:t>
                </a:r>
              </a:p>
            </p:txBody>
          </p:sp>
        </mc:Fallback>
      </mc:AlternateContent>
      <p:cxnSp>
        <p:nvCxnSpPr>
          <p:cNvPr id="20" name="Straight Arrow Connector 19"/>
          <p:cNvCxnSpPr/>
          <p:nvPr/>
        </p:nvCxnSpPr>
        <p:spPr bwMode="auto">
          <a:xfrm flipV="1">
            <a:off x="7368043" y="1397875"/>
            <a:ext cx="439916" cy="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22" name="TextBox 21"/>
              <p:cNvSpPr txBox="1"/>
              <p:nvPr/>
            </p:nvSpPr>
            <p:spPr>
              <a:xfrm>
                <a:off x="7434983" y="1124809"/>
                <a:ext cx="172740" cy="304699"/>
              </a:xfrm>
              <a:prstGeom prst="rect">
                <a:avLst/>
              </a:prstGeom>
              <a:noFill/>
            </p:spPr>
            <p:txBody>
              <a:bodyPr wrap="none" lIns="0" tIns="0" rIns="0" bIns="0" rtlCol="0" anchor="ctr"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acc>
                        <m:accPr>
                          <m:chr m:val="⃗"/>
                          <m:ctrlPr>
                            <a:rPr lang="en-US" sz="1800" b="0" i="1" kern="1000" spc="30" smtClean="0">
                              <a:solidFill>
                                <a:schemeClr val="tx1">
                                  <a:lumMod val="85000"/>
                                  <a:lumOff val="15000"/>
                                </a:schemeClr>
                              </a:solidFill>
                              <a:latin typeface="Cambria Math"/>
                              <a:cs typeface="Franklin Gothic Book"/>
                            </a:rPr>
                          </m:ctrlPr>
                        </m:accPr>
                        <m:e>
                          <m:r>
                            <a:rPr lang="en-US" sz="1800" b="0" i="1" kern="1000" spc="30" smtClean="0">
                              <a:solidFill>
                                <a:schemeClr val="tx1">
                                  <a:lumMod val="85000"/>
                                  <a:lumOff val="15000"/>
                                </a:schemeClr>
                              </a:solidFill>
                              <a:latin typeface="Cambria Math"/>
                              <a:cs typeface="Franklin Gothic Book"/>
                            </a:rPr>
                            <m:t>𝑠</m:t>
                          </m:r>
                        </m:e>
                      </m:acc>
                    </m:oMath>
                  </m:oMathPara>
                </a14:m>
                <a:endParaRPr lang="en-US" sz="1800" kern="1000" spc="30" dirty="0" smtClean="0">
                  <a:solidFill>
                    <a:schemeClr val="tx1">
                      <a:lumMod val="85000"/>
                      <a:lumOff val="15000"/>
                    </a:schemeClr>
                  </a:solidFill>
                  <a:latin typeface="+mn-lt"/>
                  <a:cs typeface="Franklin Gothic Book"/>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7434983" y="1124809"/>
                <a:ext cx="172740" cy="304699"/>
              </a:xfrm>
              <a:prstGeom prst="rect">
                <a:avLst/>
              </a:prstGeom>
              <a:blipFill rotWithShape="1">
                <a:blip r:embed="rId10"/>
                <a:stretch>
                  <a:fillRect l="-39286" t="-40816" r="-107143" b="-4082"/>
                </a:stretch>
              </a:blipFill>
            </p:spPr>
            <p:txBody>
              <a:bodyPr/>
              <a:lstStyle/>
              <a:p>
                <a:r>
                  <a:rPr lang="en-US">
                    <a:noFill/>
                  </a:rPr>
                  <a:t> </a:t>
                </a:r>
              </a:p>
            </p:txBody>
          </p:sp>
        </mc:Fallback>
      </mc:AlternateContent>
      <p:grpSp>
        <p:nvGrpSpPr>
          <p:cNvPr id="74753" name="Group 74752"/>
          <p:cNvGrpSpPr/>
          <p:nvPr/>
        </p:nvGrpSpPr>
        <p:grpSpPr>
          <a:xfrm rot="20638794">
            <a:off x="5815182" y="2355246"/>
            <a:ext cx="2522942" cy="882712"/>
            <a:chOff x="5819887" y="2388683"/>
            <a:chExt cx="2522942" cy="882712"/>
          </a:xfrm>
        </p:grpSpPr>
        <mc:AlternateContent xmlns:mc="http://schemas.openxmlformats.org/markup-compatibility/2006" xmlns:a14="http://schemas.microsoft.com/office/drawing/2010/main">
          <mc:Choice Requires="a14">
            <p:sp>
              <p:nvSpPr>
                <p:cNvPr id="23" name="Oval 22"/>
                <p:cNvSpPr/>
                <p:nvPr/>
              </p:nvSpPr>
              <p:spPr bwMode="auto">
                <a:xfrm>
                  <a:off x="6809590" y="2791017"/>
                  <a:ext cx="322730" cy="322730"/>
                </a:xfrm>
                <a:prstGeom prst="ellipse">
                  <a:avLst/>
                </a:prstGeom>
                <a:solidFill>
                  <a:srgbClr val="EB5B00"/>
                </a:solidFill>
                <a:ln>
                  <a:noFill/>
                  <a:headEnd type="none" w="med" len="med"/>
                  <a:tailEnd type="none" w="med" len="med"/>
                </a:ln>
                <a:scene3d>
                  <a:camera prst="orthographicFront"/>
                  <a:lightRig rig="morning" dir="t">
                    <a:rot lat="0" lon="0" rev="5400000"/>
                  </a:lightRig>
                </a:scene3d>
                <a:sp3d prstMaterial="plastic">
                  <a:bevelT w="139700" h="1397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indent="0" algn="ctr">
                    <a:buNone/>
                  </a:pPr>
                  <a14:m>
                    <m:oMathPara xmlns:m="http://schemas.openxmlformats.org/officeDocument/2006/math">
                      <m:oMathParaPr>
                        <m:jc m:val="center"/>
                      </m:oMathParaPr>
                      <m:oMath xmlns:m="http://schemas.openxmlformats.org/officeDocument/2006/math">
                        <m:r>
                          <a:rPr lang="en-US" sz="2400" b="0" i="1" smtClean="0">
                            <a:latin typeface="Cambria Math"/>
                          </a:rPr>
                          <m:t> </m:t>
                        </m:r>
                        <m:r>
                          <a:rPr lang="en-US" sz="2400" b="0" i="1" smtClean="0">
                            <a:latin typeface="Cambria Math"/>
                          </a:rPr>
                          <m:t>𝜇</m:t>
                        </m:r>
                      </m:oMath>
                    </m:oMathPara>
                  </a14:m>
                  <a:endParaRPr lang="en-US" sz="2400" dirty="0" smtClean="0"/>
                </a:p>
              </p:txBody>
            </p:sp>
          </mc:Choice>
          <mc:Fallback xmlns="">
            <p:sp>
              <p:nvSpPr>
                <p:cNvPr id="23" name="Oval 22"/>
                <p:cNvSpPr>
                  <a:spLocks noRot="1" noChangeAspect="1" noMove="1" noResize="1" noEditPoints="1" noAdjustHandles="1" noChangeArrowheads="1" noChangeShapeType="1" noTextEdit="1"/>
                </p:cNvSpPr>
                <p:nvPr/>
              </p:nvSpPr>
              <p:spPr bwMode="auto">
                <a:xfrm>
                  <a:off x="6809590" y="2791017"/>
                  <a:ext cx="322730" cy="322730"/>
                </a:xfrm>
                <a:prstGeom prst="ellipse">
                  <a:avLst/>
                </a:prstGeom>
                <a:blipFill rotWithShape="1">
                  <a:blip r:embed="rId11"/>
                  <a:stretch>
                    <a:fillRect r="-8571" b="-24286"/>
                  </a:stretch>
                </a:blipFill>
                <a:ln>
                  <a:noFill/>
                  <a:headEnd type="none" w="med" len="med"/>
                  <a:tailEnd type="none" w="med" len="med"/>
                </a:ln>
              </p:spPr>
              <p:txBody>
                <a:bodyPr/>
                <a:lstStyle/>
                <a:p>
                  <a:r>
                    <a:rPr lang="en-US">
                      <a:noFill/>
                    </a:rPr>
                    <a:t> </a:t>
                  </a:r>
                </a:p>
              </p:txBody>
            </p:sp>
          </mc:Fallback>
        </mc:AlternateContent>
        <p:cxnSp>
          <p:nvCxnSpPr>
            <p:cNvPr id="24" name="Straight Arrow Connector 23"/>
            <p:cNvCxnSpPr/>
            <p:nvPr/>
          </p:nvCxnSpPr>
          <p:spPr bwMode="auto">
            <a:xfrm rot="961206" flipV="1">
              <a:off x="7157014" y="2776899"/>
              <a:ext cx="1185815" cy="345822"/>
            </a:xfrm>
            <a:prstGeom prst="straightConnector1">
              <a:avLst/>
            </a:prstGeom>
            <a:ln>
              <a:headEnd type="none" w="med" len="med"/>
              <a:tailEnd type="arrow"/>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25" name="Oval 24"/>
                <p:cNvSpPr/>
                <p:nvPr/>
              </p:nvSpPr>
              <p:spPr bwMode="auto">
                <a:xfrm>
                  <a:off x="7446083" y="2871698"/>
                  <a:ext cx="161365" cy="161365"/>
                </a:xfrm>
                <a:prstGeom prst="ellipse">
                  <a:avLst/>
                </a:prstGeom>
                <a:solidFill>
                  <a:srgbClr val="C50006"/>
                </a:solidFill>
                <a:ln>
                  <a:noFill/>
                  <a:headEnd type="none" w="med" len="med"/>
                  <a:tailEnd type="none" w="med" len="med"/>
                </a:ln>
                <a:scene3d>
                  <a:camera prst="orthographicFront"/>
                  <a:lightRig rig="morning" dir="t">
                    <a:rot lat="0" lon="0" rev="5400000"/>
                  </a:lightRig>
                </a:scene3d>
                <a:sp3d prstMaterial="plastic">
                  <a:bevelT w="139700" h="1397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indent="0" algn="ctr">
                    <a:buNone/>
                  </a:pPr>
                  <a14:m>
                    <m:oMathPara xmlns:m="http://schemas.openxmlformats.org/officeDocument/2006/math">
                      <m:oMathParaPr>
                        <m:jc m:val="center"/>
                      </m:oMathParaPr>
                      <m:oMath xmlns:m="http://schemas.openxmlformats.org/officeDocument/2006/math">
                        <m:r>
                          <a:rPr lang="en-US" sz="2400" b="0" i="1" smtClean="0">
                            <a:latin typeface="Cambria Math"/>
                          </a:rPr>
                          <m:t> </m:t>
                        </m:r>
                      </m:oMath>
                    </m:oMathPara>
                  </a14:m>
                  <a:endParaRPr lang="en-US" sz="2400" dirty="0" smtClean="0"/>
                </a:p>
              </p:txBody>
            </p:sp>
          </mc:Choice>
          <mc:Fallback xmlns="">
            <p:sp>
              <p:nvSpPr>
                <p:cNvPr id="25" name="Oval 24"/>
                <p:cNvSpPr>
                  <a:spLocks noRot="1" noChangeAspect="1" noMove="1" noResize="1" noEditPoints="1" noAdjustHandles="1" noChangeArrowheads="1" noChangeShapeType="1" noTextEdit="1"/>
                </p:cNvSpPr>
                <p:nvPr/>
              </p:nvSpPr>
              <p:spPr bwMode="auto">
                <a:xfrm>
                  <a:off x="7446083" y="2871698"/>
                  <a:ext cx="161365" cy="161365"/>
                </a:xfrm>
                <a:prstGeom prst="ellipse">
                  <a:avLst/>
                </a:prstGeom>
                <a:blipFill rotWithShape="1">
                  <a:blip r:embed="rId12"/>
                  <a:stretch>
                    <a:fillRect b="-5263"/>
                  </a:stretch>
                </a:blipFill>
                <a:ln>
                  <a:noFill/>
                  <a:headEnd type="none" w="med" len="med"/>
                  <a:tailEnd type="none" w="med" len="med"/>
                </a:ln>
              </p:spPr>
              <p:txBody>
                <a:bodyPr/>
                <a:lstStyle/>
                <a:p>
                  <a:r>
                    <a:rPr lang="en-US">
                      <a:noFill/>
                    </a:rPr>
                    <a:t> </a:t>
                  </a:r>
                </a:p>
              </p:txBody>
            </p:sp>
          </mc:Fallback>
        </mc:AlternateContent>
        <p:cxnSp>
          <p:nvCxnSpPr>
            <p:cNvPr id="26" name="Straight Arrow Connector 25"/>
            <p:cNvCxnSpPr/>
            <p:nvPr/>
          </p:nvCxnSpPr>
          <p:spPr bwMode="auto">
            <a:xfrm flipH="1">
              <a:off x="5819887" y="2952378"/>
              <a:ext cx="989703" cy="4"/>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mc:AlternateContent xmlns:mc="http://schemas.openxmlformats.org/markup-compatibility/2006" xmlns:a14="http://schemas.microsoft.com/office/drawing/2010/main">
          <mc:Choice Requires="a14">
            <p:sp>
              <p:nvSpPr>
                <p:cNvPr id="27" name="Oval 26"/>
                <p:cNvSpPr/>
                <p:nvPr/>
              </p:nvSpPr>
              <p:spPr bwMode="auto">
                <a:xfrm>
                  <a:off x="6303980" y="2906811"/>
                  <a:ext cx="90000" cy="90000"/>
                </a:xfrm>
                <a:prstGeom prst="ellipse">
                  <a:avLst/>
                </a:prstGeom>
                <a:solidFill>
                  <a:srgbClr val="914967"/>
                </a:solidFill>
                <a:ln>
                  <a:noFill/>
                  <a:headEnd type="none" w="med" len="med"/>
                  <a:tailEnd type="none" w="med" len="med"/>
                </a:ln>
                <a:scene3d>
                  <a:camera prst="orthographicFront"/>
                  <a:lightRig rig="morning" dir="t">
                    <a:rot lat="0" lon="0" rev="5400000"/>
                  </a:lightRig>
                </a:scene3d>
                <a:sp3d prstMaterial="plastic">
                  <a:bevelT w="139700" h="1397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indent="0" algn="ctr">
                    <a:buNone/>
                  </a:pPr>
                  <a14:m>
                    <m:oMathPara xmlns:m="http://schemas.openxmlformats.org/officeDocument/2006/math">
                      <m:oMathParaPr>
                        <m:jc m:val="center"/>
                      </m:oMathParaPr>
                      <m:oMath xmlns:m="http://schemas.openxmlformats.org/officeDocument/2006/math">
                        <m:r>
                          <a:rPr lang="en-US" sz="2400" b="0" i="1" smtClean="0">
                            <a:latin typeface="Cambria Math"/>
                          </a:rPr>
                          <m:t> </m:t>
                        </m:r>
                      </m:oMath>
                    </m:oMathPara>
                  </a14:m>
                  <a:endParaRPr lang="en-US" sz="2400" dirty="0" smtClean="0"/>
                </a:p>
              </p:txBody>
            </p:sp>
          </mc:Choice>
          <mc:Fallback xmlns="">
            <p:sp>
              <p:nvSpPr>
                <p:cNvPr id="27" name="Oval 26"/>
                <p:cNvSpPr>
                  <a:spLocks noRot="1" noChangeAspect="1" noMove="1" noResize="1" noEditPoints="1" noAdjustHandles="1" noChangeArrowheads="1" noChangeShapeType="1" noTextEdit="1"/>
                </p:cNvSpPr>
                <p:nvPr/>
              </p:nvSpPr>
              <p:spPr bwMode="auto">
                <a:xfrm>
                  <a:off x="6303980" y="2906811"/>
                  <a:ext cx="90000" cy="90000"/>
                </a:xfrm>
                <a:prstGeom prst="ellipse">
                  <a:avLst/>
                </a:prstGeom>
                <a:blipFill rotWithShape="1">
                  <a:blip r:embed="rId13"/>
                  <a:stretch>
                    <a:fillRect b="-37500"/>
                  </a:stretch>
                </a:blipFill>
                <a:ln>
                  <a:noFill/>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393980" y="2966696"/>
                  <a:ext cx="276935" cy="304699"/>
                </a:xfrm>
                <a:prstGeom prst="rect">
                  <a:avLst/>
                </a:prstGeom>
                <a:noFill/>
              </p:spPr>
              <p:txBody>
                <a:bodyPr wrap="none" lIns="0" tIns="0" rIns="0" bIns="0" rtlCol="0" anchor="ctr"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sSub>
                          <m:sSubPr>
                            <m:ctrlPr>
                              <a:rPr lang="en-US" sz="1800" b="0" i="1" kern="1000" spc="30" smtClean="0">
                                <a:solidFill>
                                  <a:schemeClr val="tx1">
                                    <a:lumMod val="85000"/>
                                    <a:lumOff val="15000"/>
                                  </a:schemeClr>
                                </a:solidFill>
                                <a:latin typeface="Cambria Math"/>
                                <a:cs typeface="Franklin Gothic Book"/>
                              </a:rPr>
                            </m:ctrlPr>
                          </m:sSubPr>
                          <m:e>
                            <m:acc>
                              <m:accPr>
                                <m:chr m:val="̅"/>
                                <m:ctrlPr>
                                  <a:rPr lang="en-US" sz="1800" b="0" i="1" kern="1000" spc="30" smtClean="0">
                                    <a:solidFill>
                                      <a:schemeClr val="tx1">
                                        <a:lumMod val="85000"/>
                                        <a:lumOff val="15000"/>
                                      </a:schemeClr>
                                    </a:solidFill>
                                    <a:latin typeface="Cambria Math"/>
                                    <a:cs typeface="Franklin Gothic Book"/>
                                  </a:rPr>
                                </m:ctrlPr>
                              </m:accPr>
                              <m:e>
                                <m:r>
                                  <a:rPr lang="en-US" sz="1800" b="0" i="1" kern="1000" spc="30" smtClean="0">
                                    <a:solidFill>
                                      <a:schemeClr val="tx1">
                                        <a:lumMod val="85000"/>
                                        <a:lumOff val="15000"/>
                                      </a:schemeClr>
                                    </a:solidFill>
                                    <a:latin typeface="Cambria Math"/>
                                    <a:cs typeface="Franklin Gothic Book"/>
                                  </a:rPr>
                                  <m:t>𝜈</m:t>
                                </m:r>
                              </m:e>
                            </m:acc>
                          </m:e>
                          <m:sub>
                            <m:r>
                              <a:rPr lang="en-US" sz="1800" b="0" i="1" kern="1000" spc="30" smtClean="0">
                                <a:solidFill>
                                  <a:schemeClr val="tx1">
                                    <a:lumMod val="85000"/>
                                    <a:lumOff val="15000"/>
                                  </a:schemeClr>
                                </a:solidFill>
                                <a:latin typeface="Cambria Math"/>
                                <a:cs typeface="Franklin Gothic Book"/>
                              </a:rPr>
                              <m:t>𝑒</m:t>
                            </m:r>
                          </m:sub>
                        </m:sSub>
                      </m:oMath>
                    </m:oMathPara>
                  </a14:m>
                  <a:endParaRPr lang="en-US" sz="1800" kern="1000" spc="30" dirty="0" smtClean="0">
                    <a:solidFill>
                      <a:schemeClr val="tx1">
                        <a:lumMod val="85000"/>
                        <a:lumOff val="15000"/>
                      </a:schemeClr>
                    </a:solidFill>
                    <a:latin typeface="+mn-lt"/>
                    <a:cs typeface="Franklin Gothic Book"/>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6393980" y="2966696"/>
                  <a:ext cx="276935" cy="304699"/>
                </a:xfrm>
                <a:prstGeom prst="rect">
                  <a:avLst/>
                </a:prstGeom>
                <a:blipFill rotWithShape="1">
                  <a:blip r:embed="rId14"/>
                  <a:stretch>
                    <a:fillRect r="-30508"/>
                  </a:stretch>
                </a:blipFill>
              </p:spPr>
              <p:txBody>
                <a:bodyPr/>
                <a:lstStyle/>
                <a:p>
                  <a:r>
                    <a:rPr lang="en-US">
                      <a:noFill/>
                    </a:rPr>
                    <a:t> </a:t>
                  </a:r>
                </a:p>
              </p:txBody>
            </p:sp>
          </mc:Fallback>
        </mc:AlternateContent>
        <p:cxnSp>
          <p:nvCxnSpPr>
            <p:cNvPr id="30" name="Straight Arrow Connector 29"/>
            <p:cNvCxnSpPr/>
            <p:nvPr/>
          </p:nvCxnSpPr>
          <p:spPr bwMode="auto">
            <a:xfrm flipV="1">
              <a:off x="6809590" y="2693382"/>
              <a:ext cx="439916" cy="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31" name="TextBox 30"/>
                <p:cNvSpPr txBox="1"/>
                <p:nvPr/>
              </p:nvSpPr>
              <p:spPr>
                <a:xfrm>
                  <a:off x="6884585" y="2388683"/>
                  <a:ext cx="172740" cy="304699"/>
                </a:xfrm>
                <a:prstGeom prst="rect">
                  <a:avLst/>
                </a:prstGeom>
                <a:noFill/>
              </p:spPr>
              <p:txBody>
                <a:bodyPr wrap="none" lIns="0" tIns="0" rIns="0" bIns="0" rtlCol="0" anchor="ctr"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acc>
                          <m:accPr>
                            <m:chr m:val="⃗"/>
                            <m:ctrlPr>
                              <a:rPr lang="en-US" sz="1800" b="0" i="1" kern="1000" spc="30" smtClean="0">
                                <a:solidFill>
                                  <a:schemeClr val="tx1">
                                    <a:lumMod val="85000"/>
                                    <a:lumOff val="15000"/>
                                  </a:schemeClr>
                                </a:solidFill>
                                <a:latin typeface="Cambria Math"/>
                                <a:cs typeface="Franklin Gothic Book"/>
                              </a:rPr>
                            </m:ctrlPr>
                          </m:accPr>
                          <m:e>
                            <m:r>
                              <a:rPr lang="en-US" sz="1800" b="0" i="1" kern="1000" spc="30" smtClean="0">
                                <a:solidFill>
                                  <a:schemeClr val="tx1">
                                    <a:lumMod val="85000"/>
                                    <a:lumOff val="15000"/>
                                  </a:schemeClr>
                                </a:solidFill>
                                <a:latin typeface="Cambria Math"/>
                                <a:cs typeface="Franklin Gothic Book"/>
                              </a:rPr>
                              <m:t>𝑠</m:t>
                            </m:r>
                          </m:e>
                        </m:acc>
                      </m:oMath>
                    </m:oMathPara>
                  </a14:m>
                  <a:endParaRPr lang="en-US" sz="1800" kern="1000" spc="30" dirty="0" smtClean="0">
                    <a:solidFill>
                      <a:schemeClr val="tx1">
                        <a:lumMod val="85000"/>
                        <a:lumOff val="15000"/>
                      </a:schemeClr>
                    </a:solidFill>
                    <a:latin typeface="+mn-lt"/>
                    <a:cs typeface="Franklin Gothic Book"/>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6884585" y="2388683"/>
                  <a:ext cx="172740" cy="304699"/>
                </a:xfrm>
                <a:prstGeom prst="rect">
                  <a:avLst/>
                </a:prstGeom>
                <a:blipFill rotWithShape="1">
                  <a:blip r:embed="rId15"/>
                  <a:stretch>
                    <a:fillRect l="-33333" t="-45614" r="-69048" b="-70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7603845" y="2621702"/>
                  <a:ext cx="320985" cy="304699"/>
                </a:xfrm>
                <a:prstGeom prst="rect">
                  <a:avLst/>
                </a:prstGeom>
                <a:noFill/>
              </p:spPr>
              <p:txBody>
                <a:bodyPr wrap="none" lIns="0" tIns="0" rIns="0" bIns="0" rtlCol="0" anchor="ctr"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sSup>
                          <m:sSupPr>
                            <m:ctrlPr>
                              <a:rPr lang="en-US" sz="1800" b="0" i="1" kern="1000" spc="30" smtClean="0">
                                <a:solidFill>
                                  <a:schemeClr val="tx1">
                                    <a:lumMod val="85000"/>
                                    <a:lumOff val="15000"/>
                                  </a:schemeClr>
                                </a:solidFill>
                                <a:latin typeface="Cambria Math"/>
                                <a:cs typeface="Franklin Gothic Book"/>
                              </a:rPr>
                            </m:ctrlPr>
                          </m:sSupPr>
                          <m:e>
                            <m:r>
                              <a:rPr lang="en-US" sz="1800" b="0" i="1" kern="1000" spc="30" smtClean="0">
                                <a:solidFill>
                                  <a:schemeClr val="tx1">
                                    <a:lumMod val="85000"/>
                                    <a:lumOff val="15000"/>
                                  </a:schemeClr>
                                </a:solidFill>
                                <a:latin typeface="Cambria Math"/>
                                <a:cs typeface="Franklin Gothic Book"/>
                              </a:rPr>
                              <m:t>𝑒</m:t>
                            </m:r>
                          </m:e>
                          <m:sup>
                            <m:r>
                              <a:rPr lang="en-US" sz="1800" b="0" i="1" kern="1000" spc="30" smtClean="0">
                                <a:solidFill>
                                  <a:schemeClr val="tx1">
                                    <a:lumMod val="85000"/>
                                    <a:lumOff val="15000"/>
                                  </a:schemeClr>
                                </a:solidFill>
                                <a:latin typeface="Cambria Math"/>
                                <a:cs typeface="Franklin Gothic Book"/>
                              </a:rPr>
                              <m:t>+</m:t>
                            </m:r>
                          </m:sup>
                        </m:sSup>
                      </m:oMath>
                    </m:oMathPara>
                  </a14:m>
                  <a:endParaRPr lang="en-US" sz="1800" kern="1000" spc="30" dirty="0" smtClean="0">
                    <a:solidFill>
                      <a:schemeClr val="tx1">
                        <a:lumMod val="85000"/>
                        <a:lumOff val="15000"/>
                      </a:schemeClr>
                    </a:solidFill>
                    <a:latin typeface="+mn-lt"/>
                    <a:cs typeface="Franklin Gothic Book"/>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7603845" y="2621702"/>
                  <a:ext cx="320985" cy="304699"/>
                </a:xfrm>
                <a:prstGeom prst="rect">
                  <a:avLst/>
                </a:prstGeom>
                <a:blipFill rotWithShape="1">
                  <a:blip r:embed="rId16"/>
                  <a:stretch>
                    <a:fillRect/>
                  </a:stretch>
                </a:blipFill>
              </p:spPr>
              <p:txBody>
                <a:bodyPr/>
                <a:lstStyle/>
                <a:p>
                  <a:r>
                    <a:rPr lang="en-US">
                      <a:noFill/>
                    </a:rPr>
                    <a:t> </a:t>
                  </a:r>
                </a:p>
              </p:txBody>
            </p:sp>
          </mc:Fallback>
        </mc:AlternateContent>
      </p:grpSp>
      <p:grpSp>
        <p:nvGrpSpPr>
          <p:cNvPr id="74778" name="Group 74777"/>
          <p:cNvGrpSpPr/>
          <p:nvPr/>
        </p:nvGrpSpPr>
        <p:grpSpPr>
          <a:xfrm>
            <a:off x="569305" y="-2921650"/>
            <a:ext cx="8025226" cy="8134957"/>
            <a:chOff x="-972600" y="-2921650"/>
            <a:chExt cx="8025226" cy="8134957"/>
          </a:xfrm>
        </p:grpSpPr>
        <p:sp>
          <p:nvSpPr>
            <p:cNvPr id="49" name="Arc 48"/>
            <p:cNvSpPr/>
            <p:nvPr/>
          </p:nvSpPr>
          <p:spPr bwMode="auto">
            <a:xfrm>
              <a:off x="-932542" y="-2921650"/>
              <a:ext cx="7985168" cy="8134957"/>
            </a:xfrm>
            <a:prstGeom prst="arc">
              <a:avLst>
                <a:gd name="adj1" fmla="val 3366264"/>
                <a:gd name="adj2" fmla="val 4092326"/>
              </a:avLst>
            </a:prstGeom>
            <a:ln>
              <a:solidFill>
                <a:srgbClr val="EB5B00"/>
              </a:solidFill>
              <a:headEnd type="arrow" w="med" len="med"/>
              <a:tailEnd type="none" w="med" len="med"/>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74752" name="Arc 74751"/>
            <p:cNvSpPr/>
            <p:nvPr/>
          </p:nvSpPr>
          <p:spPr bwMode="auto">
            <a:xfrm>
              <a:off x="-972600" y="-2693336"/>
              <a:ext cx="7651530" cy="7651530"/>
            </a:xfrm>
            <a:prstGeom prst="arc">
              <a:avLst>
                <a:gd name="adj1" fmla="val 1949980"/>
                <a:gd name="adj2" fmla="val 4800938"/>
              </a:avLst>
            </a:prstGeom>
            <a:ln>
              <a:prstDash val="sysDot"/>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4759" name="Freeform 74758"/>
            <p:cNvSpPr/>
            <p:nvPr/>
          </p:nvSpPr>
          <p:spPr bwMode="auto">
            <a:xfrm rot="21429308">
              <a:off x="4991363" y="3457903"/>
              <a:ext cx="725214" cy="840828"/>
            </a:xfrm>
            <a:custGeom>
              <a:avLst/>
              <a:gdLst>
                <a:gd name="connsiteX0" fmla="*/ 0 w 725214"/>
                <a:gd name="connsiteY0" fmla="*/ 840828 h 840828"/>
                <a:gd name="connsiteX1" fmla="*/ 515007 w 725214"/>
                <a:gd name="connsiteY1" fmla="*/ 0 h 840828"/>
                <a:gd name="connsiteX2" fmla="*/ 725214 w 725214"/>
                <a:gd name="connsiteY2" fmla="*/ 115614 h 840828"/>
                <a:gd name="connsiteX3" fmla="*/ 515007 w 725214"/>
                <a:gd name="connsiteY3" fmla="*/ 441435 h 840828"/>
                <a:gd name="connsiteX4" fmla="*/ 52551 w 725214"/>
                <a:gd name="connsiteY4" fmla="*/ 830318 h 840828"/>
                <a:gd name="connsiteX0" fmla="*/ 0 w 725214"/>
                <a:gd name="connsiteY0" fmla="*/ 840828 h 840828"/>
                <a:gd name="connsiteX1" fmla="*/ 515007 w 725214"/>
                <a:gd name="connsiteY1" fmla="*/ 0 h 840828"/>
                <a:gd name="connsiteX2" fmla="*/ 725214 w 725214"/>
                <a:gd name="connsiteY2" fmla="*/ 115614 h 840828"/>
                <a:gd name="connsiteX3" fmla="*/ 515007 w 725214"/>
                <a:gd name="connsiteY3" fmla="*/ 441435 h 840828"/>
              </a:gdLst>
              <a:ahLst/>
              <a:cxnLst>
                <a:cxn ang="0">
                  <a:pos x="connsiteX0" y="connsiteY0"/>
                </a:cxn>
                <a:cxn ang="0">
                  <a:pos x="connsiteX1" y="connsiteY1"/>
                </a:cxn>
                <a:cxn ang="0">
                  <a:pos x="connsiteX2" y="connsiteY2"/>
                </a:cxn>
                <a:cxn ang="0">
                  <a:pos x="connsiteX3" y="connsiteY3"/>
                </a:cxn>
              </a:cxnLst>
              <a:rect l="l" t="t" r="r" b="b"/>
              <a:pathLst>
                <a:path w="725214" h="840828">
                  <a:moveTo>
                    <a:pt x="0" y="840828"/>
                  </a:moveTo>
                  <a:lnTo>
                    <a:pt x="515007" y="0"/>
                  </a:lnTo>
                  <a:lnTo>
                    <a:pt x="725214" y="115614"/>
                  </a:lnTo>
                  <a:lnTo>
                    <a:pt x="515007" y="441435"/>
                  </a:lnTo>
                </a:path>
              </a:pathLst>
            </a:custGeom>
            <a:noFill/>
            <a:ln w="9525" cap="flat" cmpd="sng" algn="ctr">
              <a:solidFill>
                <a:schemeClr val="bg2">
                  <a:lumMod val="75000"/>
                </a:schemeClr>
              </a:solidFill>
              <a:prstDash val="solid"/>
              <a:round/>
              <a:headEnd type="none" w="med" len="med"/>
              <a:tailEnd type="none" w="med" len="med"/>
            </a:ln>
            <a:effectLst/>
          </p:spPr>
          <p:txBody>
            <a:bodyPr rtlCol="0" anchor="ctr"/>
            <a:lstStyle/>
            <a:p>
              <a:pPr algn="ctr"/>
              <a:endParaRPr lang="en-US" dirty="0">
                <a:latin typeface="Calibri" panose="020F0502020204030204" pitchFamily="34" charset="0"/>
              </a:endParaRPr>
            </a:p>
          </p:txBody>
        </p:sp>
        <p:sp>
          <p:nvSpPr>
            <p:cNvPr id="41" name="Freeform 40"/>
            <p:cNvSpPr/>
            <p:nvPr/>
          </p:nvSpPr>
          <p:spPr bwMode="auto">
            <a:xfrm rot="848021">
              <a:off x="4219311" y="3987504"/>
              <a:ext cx="725214" cy="840828"/>
            </a:xfrm>
            <a:custGeom>
              <a:avLst/>
              <a:gdLst>
                <a:gd name="connsiteX0" fmla="*/ 0 w 725214"/>
                <a:gd name="connsiteY0" fmla="*/ 840828 h 840828"/>
                <a:gd name="connsiteX1" fmla="*/ 515007 w 725214"/>
                <a:gd name="connsiteY1" fmla="*/ 0 h 840828"/>
                <a:gd name="connsiteX2" fmla="*/ 725214 w 725214"/>
                <a:gd name="connsiteY2" fmla="*/ 115614 h 840828"/>
                <a:gd name="connsiteX3" fmla="*/ 515007 w 725214"/>
                <a:gd name="connsiteY3" fmla="*/ 441435 h 840828"/>
                <a:gd name="connsiteX4" fmla="*/ 52551 w 725214"/>
                <a:gd name="connsiteY4" fmla="*/ 830318 h 840828"/>
                <a:gd name="connsiteX0" fmla="*/ 0 w 725214"/>
                <a:gd name="connsiteY0" fmla="*/ 840828 h 840828"/>
                <a:gd name="connsiteX1" fmla="*/ 515007 w 725214"/>
                <a:gd name="connsiteY1" fmla="*/ 0 h 840828"/>
                <a:gd name="connsiteX2" fmla="*/ 725214 w 725214"/>
                <a:gd name="connsiteY2" fmla="*/ 115614 h 840828"/>
                <a:gd name="connsiteX3" fmla="*/ 515007 w 725214"/>
                <a:gd name="connsiteY3" fmla="*/ 441435 h 840828"/>
              </a:gdLst>
              <a:ahLst/>
              <a:cxnLst>
                <a:cxn ang="0">
                  <a:pos x="connsiteX0" y="connsiteY0"/>
                </a:cxn>
                <a:cxn ang="0">
                  <a:pos x="connsiteX1" y="connsiteY1"/>
                </a:cxn>
                <a:cxn ang="0">
                  <a:pos x="connsiteX2" y="connsiteY2"/>
                </a:cxn>
                <a:cxn ang="0">
                  <a:pos x="connsiteX3" y="connsiteY3"/>
                </a:cxn>
              </a:cxnLst>
              <a:rect l="l" t="t" r="r" b="b"/>
              <a:pathLst>
                <a:path w="725214" h="840828">
                  <a:moveTo>
                    <a:pt x="0" y="840828"/>
                  </a:moveTo>
                  <a:lnTo>
                    <a:pt x="515007" y="0"/>
                  </a:lnTo>
                  <a:lnTo>
                    <a:pt x="725214" y="115614"/>
                  </a:lnTo>
                  <a:lnTo>
                    <a:pt x="515007" y="441435"/>
                  </a:lnTo>
                </a:path>
              </a:pathLst>
            </a:custGeom>
            <a:noFill/>
            <a:ln w="9525" cap="flat" cmpd="sng" algn="ctr">
              <a:solidFill>
                <a:schemeClr val="bg2">
                  <a:lumMod val="75000"/>
                </a:schemeClr>
              </a:solidFill>
              <a:prstDash val="solid"/>
              <a:round/>
              <a:headEnd type="none" w="med" len="med"/>
              <a:tailEnd type="none" w="med" len="med"/>
            </a:ln>
            <a:effectLst/>
          </p:spPr>
          <p:txBody>
            <a:bodyPr rtlCol="0" anchor="ctr"/>
            <a:lstStyle/>
            <a:p>
              <a:pPr algn="ctr"/>
              <a:endParaRPr lang="en-US" dirty="0">
                <a:latin typeface="Calibri" panose="020F0502020204030204" pitchFamily="34" charset="0"/>
              </a:endParaRPr>
            </a:p>
          </p:txBody>
        </p:sp>
        <p:cxnSp>
          <p:nvCxnSpPr>
            <p:cNvPr id="74761" name="Straight Connector 74760"/>
            <p:cNvCxnSpPr>
              <a:stCxn id="41" idx="1"/>
              <a:endCxn id="41" idx="2"/>
            </p:cNvCxnSpPr>
            <p:nvPr/>
          </p:nvCxnSpPr>
          <p:spPr bwMode="auto">
            <a:xfrm>
              <a:off x="4832363" y="4037444"/>
              <a:ext cx="175613" cy="163444"/>
            </a:xfrm>
            <a:prstGeom prst="line">
              <a:avLst/>
            </a:prstGeom>
            <a:solidFill>
              <a:schemeClr val="accent1"/>
            </a:solidFill>
            <a:ln w="38100" cap="flat" cmpd="sng" algn="ctr">
              <a:solidFill>
                <a:schemeClr val="accent3">
                  <a:lumMod val="20000"/>
                  <a:lumOff val="80000"/>
                </a:schemeClr>
              </a:solidFill>
              <a:prstDash val="solid"/>
              <a:round/>
              <a:headEnd type="none" w="med" len="med"/>
              <a:tailEnd type="none" w="med" len="med"/>
            </a:ln>
            <a:effectLst/>
          </p:spPr>
        </p:cxnSp>
        <p:cxnSp>
          <p:nvCxnSpPr>
            <p:cNvPr id="44" name="Straight Connector 43"/>
            <p:cNvCxnSpPr>
              <a:stCxn id="74759" idx="1"/>
              <a:endCxn id="74759" idx="2"/>
            </p:cNvCxnSpPr>
            <p:nvPr/>
          </p:nvCxnSpPr>
          <p:spPr bwMode="auto">
            <a:xfrm>
              <a:off x="5485316" y="3450857"/>
              <a:ext cx="215686" cy="105039"/>
            </a:xfrm>
            <a:prstGeom prst="line">
              <a:avLst/>
            </a:prstGeom>
            <a:solidFill>
              <a:schemeClr val="accent1"/>
            </a:solidFill>
            <a:ln w="38100" cap="flat" cmpd="sng" algn="ctr">
              <a:solidFill>
                <a:schemeClr val="accent3">
                  <a:lumMod val="20000"/>
                  <a:lumOff val="80000"/>
                </a:schemeClr>
              </a:solidFill>
              <a:prstDash val="solid"/>
              <a:round/>
              <a:headEnd type="none" w="med" len="med"/>
              <a:tailEnd type="none" w="med" len="med"/>
            </a:ln>
            <a:effectLst/>
          </p:spPr>
        </p:cxnSp>
        <p:grpSp>
          <p:nvGrpSpPr>
            <p:cNvPr id="74766" name="Group 74765"/>
            <p:cNvGrpSpPr/>
            <p:nvPr/>
          </p:nvGrpSpPr>
          <p:grpSpPr>
            <a:xfrm rot="20538434">
              <a:off x="4691926" y="3976306"/>
              <a:ext cx="1185815" cy="446734"/>
              <a:chOff x="5562711" y="4005117"/>
              <a:chExt cx="1185815" cy="446734"/>
            </a:xfrm>
          </p:grpSpPr>
          <p:cxnSp>
            <p:nvCxnSpPr>
              <p:cNvPr id="53" name="Straight Arrow Connector 52"/>
              <p:cNvCxnSpPr/>
              <p:nvPr/>
            </p:nvCxnSpPr>
            <p:spPr bwMode="auto">
              <a:xfrm rot="19944956" flipV="1">
                <a:off x="5562711" y="4005117"/>
                <a:ext cx="1185815" cy="345822"/>
              </a:xfrm>
              <a:prstGeom prst="straightConnector1">
                <a:avLst/>
              </a:prstGeom>
              <a:ln>
                <a:headEnd type="none" w="med" len="med"/>
                <a:tailEnd type="arrow"/>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54" name="Oval 53"/>
                  <p:cNvSpPr/>
                  <p:nvPr/>
                </p:nvSpPr>
                <p:spPr bwMode="auto">
                  <a:xfrm rot="18983750">
                    <a:off x="5920802" y="4225836"/>
                    <a:ext cx="161365" cy="161365"/>
                  </a:xfrm>
                  <a:prstGeom prst="ellipse">
                    <a:avLst/>
                  </a:prstGeom>
                  <a:solidFill>
                    <a:srgbClr val="C50006"/>
                  </a:solidFill>
                  <a:ln>
                    <a:noFill/>
                    <a:headEnd type="none" w="med" len="med"/>
                    <a:tailEnd type="none" w="med" len="med"/>
                  </a:ln>
                  <a:scene3d>
                    <a:camera prst="orthographicFront"/>
                    <a:lightRig rig="morning" dir="t">
                      <a:rot lat="0" lon="0" rev="5400000"/>
                    </a:lightRig>
                  </a:scene3d>
                  <a:sp3d prstMaterial="plastic">
                    <a:bevelT w="139700" h="1397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indent="0" algn="ctr">
                      <a:buNone/>
                    </a:pPr>
                    <a14:m>
                      <m:oMathPara xmlns:m="http://schemas.openxmlformats.org/officeDocument/2006/math">
                        <m:oMathParaPr>
                          <m:jc m:val="center"/>
                        </m:oMathParaPr>
                        <m:oMath xmlns:m="http://schemas.openxmlformats.org/officeDocument/2006/math">
                          <m:r>
                            <a:rPr lang="en-US" sz="2400" b="0" i="1" smtClean="0">
                              <a:latin typeface="Cambria Math"/>
                            </a:rPr>
                            <m:t> </m:t>
                          </m:r>
                        </m:oMath>
                      </m:oMathPara>
                    </a14:m>
                    <a:endParaRPr lang="en-US" sz="2400" dirty="0" smtClean="0"/>
                  </a:p>
                </p:txBody>
              </p:sp>
            </mc:Choice>
            <mc:Fallback xmlns="">
              <p:sp>
                <p:nvSpPr>
                  <p:cNvPr id="54" name="Oval 53"/>
                  <p:cNvSpPr>
                    <a:spLocks noRot="1" noChangeAspect="1" noMove="1" noResize="1" noEditPoints="1" noAdjustHandles="1" noChangeArrowheads="1" noChangeShapeType="1" noTextEdit="1"/>
                  </p:cNvSpPr>
                  <p:nvPr/>
                </p:nvSpPr>
                <p:spPr bwMode="auto">
                  <a:xfrm rot="18983750">
                    <a:off x="5920802" y="4225836"/>
                    <a:ext cx="161365" cy="161365"/>
                  </a:xfrm>
                  <a:prstGeom prst="ellipse">
                    <a:avLst/>
                  </a:prstGeom>
                  <a:blipFill rotWithShape="1">
                    <a:blip r:embed="rId17"/>
                    <a:stretch>
                      <a:fillRect/>
                    </a:stretch>
                  </a:blipFill>
                  <a:ln>
                    <a:noFill/>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rot="18983750">
                    <a:off x="6179358" y="4147152"/>
                    <a:ext cx="320985" cy="304699"/>
                  </a:xfrm>
                  <a:prstGeom prst="rect">
                    <a:avLst/>
                  </a:prstGeom>
                  <a:noFill/>
                </p:spPr>
                <p:txBody>
                  <a:bodyPr wrap="none" lIns="0" tIns="0" rIns="0" bIns="0" rtlCol="0" anchor="ctr"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sSup>
                            <m:sSupPr>
                              <m:ctrlPr>
                                <a:rPr lang="en-US" sz="1800" b="0" i="1" kern="1000" spc="30" smtClean="0">
                                  <a:solidFill>
                                    <a:schemeClr val="tx1">
                                      <a:lumMod val="85000"/>
                                      <a:lumOff val="15000"/>
                                    </a:schemeClr>
                                  </a:solidFill>
                                  <a:latin typeface="Cambria Math"/>
                                  <a:cs typeface="Franklin Gothic Book"/>
                                </a:rPr>
                              </m:ctrlPr>
                            </m:sSupPr>
                            <m:e>
                              <m:r>
                                <a:rPr lang="en-US" sz="1800" b="0" i="1" kern="1000" spc="30" smtClean="0">
                                  <a:solidFill>
                                    <a:schemeClr val="tx1">
                                      <a:lumMod val="85000"/>
                                      <a:lumOff val="15000"/>
                                    </a:schemeClr>
                                  </a:solidFill>
                                  <a:latin typeface="Cambria Math"/>
                                  <a:cs typeface="Franklin Gothic Book"/>
                                </a:rPr>
                                <m:t>𝑒</m:t>
                              </m:r>
                            </m:e>
                            <m:sup>
                              <m:r>
                                <a:rPr lang="en-US" sz="1800" b="0" i="1" kern="1000" spc="30" smtClean="0">
                                  <a:solidFill>
                                    <a:schemeClr val="tx1">
                                      <a:lumMod val="85000"/>
                                      <a:lumOff val="15000"/>
                                    </a:schemeClr>
                                  </a:solidFill>
                                  <a:latin typeface="Cambria Math"/>
                                  <a:cs typeface="Franklin Gothic Book"/>
                                </a:rPr>
                                <m:t>+</m:t>
                              </m:r>
                            </m:sup>
                          </m:sSup>
                        </m:oMath>
                      </m:oMathPara>
                    </a14:m>
                    <a:endParaRPr lang="en-US" sz="1800" kern="1000" spc="30" dirty="0" smtClean="0">
                      <a:solidFill>
                        <a:schemeClr val="tx1">
                          <a:lumMod val="85000"/>
                          <a:lumOff val="15000"/>
                        </a:schemeClr>
                      </a:solidFill>
                      <a:latin typeface="+mn-lt"/>
                      <a:cs typeface="Franklin Gothic Book"/>
                    </a:endParaRPr>
                  </a:p>
                </p:txBody>
              </p:sp>
            </mc:Choice>
            <mc:Fallback xmlns="">
              <p:sp>
                <p:nvSpPr>
                  <p:cNvPr id="55" name="TextBox 54"/>
                  <p:cNvSpPr txBox="1">
                    <a:spLocks noRot="1" noChangeAspect="1" noMove="1" noResize="1" noEditPoints="1" noAdjustHandles="1" noChangeArrowheads="1" noChangeShapeType="1" noTextEdit="1"/>
                  </p:cNvSpPr>
                  <p:nvPr/>
                </p:nvSpPr>
                <p:spPr>
                  <a:xfrm rot="18983750">
                    <a:off x="6179358" y="4147152"/>
                    <a:ext cx="320985" cy="304699"/>
                  </a:xfrm>
                  <a:prstGeom prst="rect">
                    <a:avLst/>
                  </a:prstGeom>
                  <a:blipFill rotWithShape="1">
                    <a:blip r:embed="rId18"/>
                    <a:stretch>
                      <a:fillRect b="-281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8" name="Oval 47"/>
                <p:cNvSpPr>
                  <a:spLocks noChangeAspect="1"/>
                </p:cNvSpPr>
                <p:nvPr/>
              </p:nvSpPr>
              <p:spPr bwMode="auto">
                <a:xfrm rot="20638794">
                  <a:off x="4857974" y="4603690"/>
                  <a:ext cx="216000" cy="216000"/>
                </a:xfrm>
                <a:prstGeom prst="ellipse">
                  <a:avLst/>
                </a:prstGeom>
                <a:solidFill>
                  <a:srgbClr val="EB5B00"/>
                </a:solidFill>
                <a:ln>
                  <a:noFill/>
                  <a:headEnd type="none" w="med" len="med"/>
                  <a:tailEnd type="none" w="med" len="med"/>
                </a:ln>
                <a:scene3d>
                  <a:camera prst="orthographicFront"/>
                  <a:lightRig rig="morning" dir="t">
                    <a:rot lat="0" lon="0" rev="5400000"/>
                  </a:lightRig>
                </a:scene3d>
                <a:sp3d prstMaterial="plastic">
                  <a:bevelT w="139700" h="139700"/>
                </a:sp3d>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ctr" anchorCtr="1" compatLnSpc="1">
                  <a:prstTxWarp prst="textNoShape">
                    <a:avLst/>
                  </a:prstTxWarp>
                </a:bodyPr>
                <a:lstStyle/>
                <a:p>
                  <a:pPr marL="0" indent="0" algn="ctr">
                    <a:buNone/>
                  </a:pPr>
                  <a14:m>
                    <m:oMathPara xmlns:m="http://schemas.openxmlformats.org/officeDocument/2006/math">
                      <m:oMathParaPr>
                        <m:jc m:val="right"/>
                      </m:oMathParaPr>
                      <m:oMath xmlns:m="http://schemas.openxmlformats.org/officeDocument/2006/math">
                        <m:r>
                          <a:rPr lang="en-US" sz="1600" b="0" i="1" smtClean="0">
                            <a:latin typeface="Cambria Math"/>
                          </a:rPr>
                          <m:t>𝜇</m:t>
                        </m:r>
                      </m:oMath>
                    </m:oMathPara>
                  </a14:m>
                  <a:endParaRPr lang="en-US" sz="2400" dirty="0" smtClean="0"/>
                </a:p>
              </p:txBody>
            </p:sp>
          </mc:Choice>
          <mc:Fallback xmlns="">
            <p:sp>
              <p:nvSpPr>
                <p:cNvPr id="48" name="Oval 47"/>
                <p:cNvSpPr>
                  <a:spLocks noRot="1" noChangeAspect="1" noMove="1" noResize="1" noEditPoints="1" noAdjustHandles="1" noChangeArrowheads="1" noChangeShapeType="1" noTextEdit="1"/>
                </p:cNvSpPr>
                <p:nvPr/>
              </p:nvSpPr>
              <p:spPr bwMode="auto">
                <a:xfrm rot="20638794">
                  <a:off x="4857974" y="4603690"/>
                  <a:ext cx="216000" cy="216000"/>
                </a:xfrm>
                <a:prstGeom prst="ellipse">
                  <a:avLst/>
                </a:prstGeom>
                <a:blipFill rotWithShape="1">
                  <a:blip r:embed="rId19"/>
                  <a:stretch>
                    <a:fillRect l="-4082" b="-20408"/>
                  </a:stretch>
                </a:blipFill>
                <a:ln>
                  <a:noFill/>
                  <a:headEnd type="none" w="med" len="med"/>
                  <a:tailEnd type="none" w="med" len="med"/>
                </a:ln>
              </p:spPr>
              <p:txBody>
                <a:bodyPr/>
                <a:lstStyle/>
                <a:p>
                  <a:r>
                    <a:rPr lang="en-US">
                      <a:noFill/>
                    </a:rPr>
                    <a:t> </a:t>
                  </a:r>
                </a:p>
              </p:txBody>
            </p:sp>
          </mc:Fallback>
        </mc:AlternateContent>
        <p:grpSp>
          <p:nvGrpSpPr>
            <p:cNvPr id="74768" name="Group 74767"/>
            <p:cNvGrpSpPr/>
            <p:nvPr/>
          </p:nvGrpSpPr>
          <p:grpSpPr>
            <a:xfrm rot="19010581">
              <a:off x="4551588" y="4327860"/>
              <a:ext cx="439916" cy="304699"/>
              <a:chOff x="4635941" y="4334129"/>
              <a:chExt cx="439916" cy="304699"/>
            </a:xfrm>
          </p:grpSpPr>
          <p:cxnSp>
            <p:nvCxnSpPr>
              <p:cNvPr id="59" name="Straight Arrow Connector 58"/>
              <p:cNvCxnSpPr/>
              <p:nvPr/>
            </p:nvCxnSpPr>
            <p:spPr bwMode="auto">
              <a:xfrm rot="20638794" flipV="1">
                <a:off x="4635941" y="4616742"/>
                <a:ext cx="439916" cy="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60" name="TextBox 59"/>
                  <p:cNvSpPr txBox="1"/>
                  <p:nvPr/>
                </p:nvSpPr>
                <p:spPr>
                  <a:xfrm rot="20638794">
                    <a:off x="4671166" y="4334129"/>
                    <a:ext cx="172740" cy="304699"/>
                  </a:xfrm>
                  <a:prstGeom prst="rect">
                    <a:avLst/>
                  </a:prstGeom>
                  <a:noFill/>
                </p:spPr>
                <p:txBody>
                  <a:bodyPr wrap="none" lIns="0" tIns="0" rIns="0" bIns="0" rtlCol="0" anchor="ctr"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acc>
                            <m:accPr>
                              <m:chr m:val="⃗"/>
                              <m:ctrlPr>
                                <a:rPr lang="en-US" sz="1800" b="0" i="1" kern="1000" spc="30" smtClean="0">
                                  <a:solidFill>
                                    <a:schemeClr val="tx1">
                                      <a:lumMod val="85000"/>
                                      <a:lumOff val="15000"/>
                                    </a:schemeClr>
                                  </a:solidFill>
                                  <a:latin typeface="Cambria Math"/>
                                  <a:cs typeface="Franklin Gothic Book"/>
                                </a:rPr>
                              </m:ctrlPr>
                            </m:accPr>
                            <m:e>
                              <m:r>
                                <a:rPr lang="en-US" sz="1800" b="0" i="1" kern="1000" spc="30" smtClean="0">
                                  <a:solidFill>
                                    <a:schemeClr val="tx1">
                                      <a:lumMod val="85000"/>
                                      <a:lumOff val="15000"/>
                                    </a:schemeClr>
                                  </a:solidFill>
                                  <a:latin typeface="Cambria Math"/>
                                  <a:cs typeface="Franklin Gothic Book"/>
                                </a:rPr>
                                <m:t>𝑠</m:t>
                              </m:r>
                            </m:e>
                          </m:acc>
                        </m:oMath>
                      </m:oMathPara>
                    </a14:m>
                    <a:endParaRPr lang="en-US" sz="1800" kern="1000" spc="30" dirty="0" smtClean="0">
                      <a:solidFill>
                        <a:schemeClr val="tx1">
                          <a:lumMod val="85000"/>
                          <a:lumOff val="15000"/>
                        </a:schemeClr>
                      </a:solidFill>
                      <a:latin typeface="+mn-lt"/>
                      <a:cs typeface="Franklin Gothic Book"/>
                    </a:endParaRPr>
                  </a:p>
                </p:txBody>
              </p:sp>
            </mc:Choice>
            <mc:Fallback xmlns="">
              <p:sp>
                <p:nvSpPr>
                  <p:cNvPr id="60" name="TextBox 59"/>
                  <p:cNvSpPr txBox="1">
                    <a:spLocks noRot="1" noChangeAspect="1" noMove="1" noResize="1" noEditPoints="1" noAdjustHandles="1" noChangeArrowheads="1" noChangeShapeType="1" noTextEdit="1"/>
                  </p:cNvSpPr>
                  <p:nvPr/>
                </p:nvSpPr>
                <p:spPr>
                  <a:xfrm rot="20638794">
                    <a:off x="4671166" y="4334129"/>
                    <a:ext cx="172740" cy="304699"/>
                  </a:xfrm>
                  <a:prstGeom prst="rect">
                    <a:avLst/>
                  </a:prstGeom>
                  <a:blipFill rotWithShape="1">
                    <a:blip r:embed="rId20"/>
                    <a:stretch>
                      <a:fillRect l="-37931" t="-72000" r="-27586" b="-20000"/>
                    </a:stretch>
                  </a:blipFill>
                </p:spPr>
                <p:txBody>
                  <a:bodyPr/>
                  <a:lstStyle/>
                  <a:p>
                    <a:r>
                      <a:rPr lang="en-US">
                        <a:noFill/>
                      </a:rPr>
                      <a:t> </a:t>
                    </a:r>
                  </a:p>
                </p:txBody>
              </p:sp>
            </mc:Fallback>
          </mc:AlternateContent>
        </p:grpSp>
        <p:grpSp>
          <p:nvGrpSpPr>
            <p:cNvPr id="74775" name="Group 74774"/>
            <p:cNvGrpSpPr/>
            <p:nvPr/>
          </p:nvGrpSpPr>
          <p:grpSpPr>
            <a:xfrm>
              <a:off x="5575082" y="4436269"/>
              <a:ext cx="222440" cy="222440"/>
              <a:chOff x="5805088" y="4319158"/>
              <a:chExt cx="222440" cy="222440"/>
            </a:xfrm>
          </p:grpSpPr>
          <p:sp>
            <p:nvSpPr>
              <p:cNvPr id="74770" name="Oval 74769"/>
              <p:cNvSpPr/>
              <p:nvPr/>
            </p:nvSpPr>
            <p:spPr bwMode="auto">
              <a:xfrm>
                <a:off x="5805088" y="4319158"/>
                <a:ext cx="222440" cy="222440"/>
              </a:xfrm>
              <a:prstGeom prst="ellipse">
                <a:avLst/>
              </a:prstGeom>
              <a:no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ctr">
                  <a:buNone/>
                </a:pPr>
                <a:endParaRPr lang="en-US" sz="2400" dirty="0" smtClean="0">
                  <a:latin typeface="Calibri" panose="020F0502020204030204" pitchFamily="34" charset="0"/>
                </a:endParaRPr>
              </a:p>
            </p:txBody>
          </p:sp>
          <p:cxnSp>
            <p:nvCxnSpPr>
              <p:cNvPr id="74772" name="Straight Connector 74771"/>
              <p:cNvCxnSpPr>
                <a:stCxn id="74770" idx="1"/>
                <a:endCxn id="74770" idx="5"/>
              </p:cNvCxnSpPr>
              <p:nvPr/>
            </p:nvCxnSpPr>
            <p:spPr bwMode="auto">
              <a:xfrm>
                <a:off x="5837664" y="4351734"/>
                <a:ext cx="157288" cy="1572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774" name="Straight Connector 74773"/>
              <p:cNvCxnSpPr>
                <a:stCxn id="74770" idx="7"/>
                <a:endCxn id="74770" idx="3"/>
              </p:cNvCxnSpPr>
              <p:nvPr/>
            </p:nvCxnSpPr>
            <p:spPr bwMode="auto">
              <a:xfrm flipH="1">
                <a:off x="5837664" y="4351734"/>
                <a:ext cx="157288" cy="1572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74776" name="TextBox 74775"/>
                <p:cNvSpPr txBox="1"/>
                <p:nvPr/>
              </p:nvSpPr>
              <p:spPr>
                <a:xfrm>
                  <a:off x="5764946" y="4547489"/>
                  <a:ext cx="219098" cy="341632"/>
                </a:xfrm>
                <a:prstGeom prst="rect">
                  <a:avLst/>
                </a:prstGeom>
                <a:noFill/>
              </p:spPr>
              <p:txBody>
                <a:bodyPr wrap="none" lIns="0" tIns="0" rIns="0" bIns="0" rtlCol="0" anchor="ctr"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acc>
                          <m:accPr>
                            <m:chr m:val="⃗"/>
                            <m:ctrlPr>
                              <a:rPr lang="en-US" sz="1800" b="0" i="1" kern="1000" spc="30" smtClean="0">
                                <a:solidFill>
                                  <a:schemeClr val="tx1">
                                    <a:lumMod val="85000"/>
                                    <a:lumOff val="15000"/>
                                  </a:schemeClr>
                                </a:solidFill>
                                <a:latin typeface="Cambria Math"/>
                                <a:cs typeface="Franklin Gothic Book"/>
                              </a:rPr>
                            </m:ctrlPr>
                          </m:accPr>
                          <m:e>
                            <m:r>
                              <a:rPr lang="en-US" sz="1800" b="0" i="1" kern="1000" spc="30" smtClean="0">
                                <a:solidFill>
                                  <a:schemeClr val="tx1">
                                    <a:lumMod val="85000"/>
                                    <a:lumOff val="15000"/>
                                  </a:schemeClr>
                                </a:solidFill>
                                <a:latin typeface="Cambria Math"/>
                                <a:cs typeface="Franklin Gothic Book"/>
                              </a:rPr>
                              <m:t>𝐵</m:t>
                            </m:r>
                          </m:e>
                        </m:acc>
                      </m:oMath>
                    </m:oMathPara>
                  </a14:m>
                  <a:endParaRPr lang="en-US" sz="1800" kern="1000" spc="30" dirty="0" smtClean="0">
                    <a:solidFill>
                      <a:schemeClr val="tx1">
                        <a:lumMod val="85000"/>
                        <a:lumOff val="15000"/>
                      </a:schemeClr>
                    </a:solidFill>
                    <a:latin typeface="+mn-lt"/>
                    <a:cs typeface="Franklin Gothic Book"/>
                  </a:endParaRPr>
                </a:p>
              </p:txBody>
            </p:sp>
          </mc:Choice>
          <mc:Fallback xmlns="">
            <p:sp>
              <p:nvSpPr>
                <p:cNvPr id="74776" name="TextBox 74775"/>
                <p:cNvSpPr txBox="1">
                  <a:spLocks noRot="1" noChangeAspect="1" noMove="1" noResize="1" noEditPoints="1" noAdjustHandles="1" noChangeArrowheads="1" noChangeShapeType="1" noTextEdit="1"/>
                </p:cNvSpPr>
                <p:nvPr/>
              </p:nvSpPr>
              <p:spPr>
                <a:xfrm>
                  <a:off x="5764946" y="4547489"/>
                  <a:ext cx="219098" cy="341632"/>
                </a:xfrm>
                <a:prstGeom prst="rect">
                  <a:avLst/>
                </a:prstGeom>
                <a:blipFill rotWithShape="1">
                  <a:blip r:embed="rId21"/>
                  <a:stretch>
                    <a:fillRect l="-25000" r="-22222"/>
                  </a:stretch>
                </a:blipFill>
              </p:spPr>
              <p:txBody>
                <a:bodyPr/>
                <a:lstStyle/>
                <a:p>
                  <a:r>
                    <a:rPr lang="en-US">
                      <a:noFill/>
                    </a:rPr>
                    <a:t> </a:t>
                  </a:r>
                </a:p>
              </p:txBody>
            </p:sp>
          </mc:Fallback>
        </mc:AlternateContent>
      </p:grpSp>
    </p:spTree>
    <p:extLst>
      <p:ext uri="{BB962C8B-B14F-4D97-AF65-F5344CB8AC3E}">
        <p14:creationId xmlns:p14="http://schemas.microsoft.com/office/powerpoint/2010/main" val="150326439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781050" y="2059285"/>
                <a:ext cx="4059891" cy="2601180"/>
              </a:xfrm>
            </p:spPr>
            <p:txBody>
              <a:bodyPr/>
              <a:lstStyle/>
              <a:p>
                <a:r>
                  <a:rPr lang="en-US" sz="2400" dirty="0" smtClean="0"/>
                  <a:t>Cancel anomalous precession with matched E-field:</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𝐸</m:t>
                      </m:r>
                      <m:r>
                        <a:rPr lang="en-US" sz="2400" b="0" i="1" smtClean="0">
                          <a:latin typeface="Cambria Math"/>
                          <a:ea typeface="Cambria Math"/>
                        </a:rPr>
                        <m:t>≅</m:t>
                      </m:r>
                      <m:r>
                        <a:rPr lang="en-US" sz="2400" b="0" i="1" smtClean="0">
                          <a:latin typeface="Cambria Math"/>
                        </a:rPr>
                        <m:t>𝑎𝐵𝑐</m:t>
                      </m:r>
                      <m:r>
                        <a:rPr lang="en-US" sz="2400" b="0" i="1" smtClean="0">
                          <a:latin typeface="Cambria Math"/>
                        </a:rPr>
                        <m:t>𝛽</m:t>
                      </m:r>
                      <m:sSup>
                        <m:sSupPr>
                          <m:ctrlPr>
                            <a:rPr lang="en-US" sz="2400" b="0" i="1" smtClean="0">
                              <a:latin typeface="Cambria Math"/>
                            </a:rPr>
                          </m:ctrlPr>
                        </m:sSupPr>
                        <m:e>
                          <m:r>
                            <a:rPr lang="en-US" sz="2400" b="0" i="1" smtClean="0">
                              <a:latin typeface="Cambria Math"/>
                            </a:rPr>
                            <m:t>𝛾</m:t>
                          </m:r>
                        </m:e>
                        <m:sup>
                          <m:r>
                            <a:rPr lang="en-US" sz="2400" b="0" i="1" smtClean="0">
                              <a:latin typeface="Cambria Math"/>
                            </a:rPr>
                            <m:t>2</m:t>
                          </m:r>
                        </m:sup>
                      </m:sSup>
                    </m:oMath>
                  </m:oMathPara>
                </a14:m>
                <a:endParaRPr lang="en-US" sz="2400" dirty="0" smtClean="0"/>
              </a:p>
              <a:p>
                <a:r>
                  <a:rPr lang="en-US" sz="2400" dirty="0" smtClean="0"/>
                  <a:t>Spin remains parallel on orbit</a:t>
                </a:r>
                <a:endParaRPr lang="en-US" sz="2400" dirty="0"/>
              </a:p>
              <a:p>
                <a:r>
                  <a:rPr lang="en-US" sz="2400" dirty="0" smtClean="0"/>
                  <a:t>No contamination from anomalous spin precession</a:t>
                </a:r>
                <a:endParaRPr lang="en-US" sz="2400"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781050" y="2059285"/>
                <a:ext cx="4059891" cy="2601180"/>
              </a:xfrm>
              <a:blipFill rotWithShape="1">
                <a:blip r:embed="rId3"/>
                <a:stretch>
                  <a:fillRect l="-4204" t="-3044" r="-450"/>
                </a:stretch>
              </a:blipFill>
            </p:spPr>
            <p:txBody>
              <a:bodyPr/>
              <a:lstStyle/>
              <a:p>
                <a:r>
                  <a:rPr lang="en-US">
                    <a:noFill/>
                  </a:rPr>
                  <a:t> </a:t>
                </a:r>
              </a:p>
            </p:txBody>
          </p:sp>
        </mc:Fallback>
      </mc:AlternateContent>
      <p:sp>
        <p:nvSpPr>
          <p:cNvPr id="3" name="Title 2"/>
          <p:cNvSpPr>
            <a:spLocks noGrp="1"/>
          </p:cNvSpPr>
          <p:nvPr>
            <p:ph type="title"/>
          </p:nvPr>
        </p:nvSpPr>
        <p:spPr>
          <a:xfrm>
            <a:off x="1409252" y="149494"/>
            <a:ext cx="7375973" cy="381375"/>
          </a:xfrm>
        </p:spPr>
        <p:txBody>
          <a:bodyPr/>
          <a:lstStyle/>
          <a:p>
            <a:r>
              <a:rPr lang="en-US" dirty="0" smtClean="0"/>
              <a:t>Frozen spin technique for the muon EDM</a:t>
            </a:r>
            <a:endParaRPr lang="en-US" dirty="0"/>
          </a:p>
        </p:txBody>
      </p:sp>
      <p:sp>
        <p:nvSpPr>
          <p:cNvPr id="4" name="Content Placeholder 3"/>
          <p:cNvSpPr>
            <a:spLocks noGrp="1"/>
          </p:cNvSpPr>
          <p:nvPr>
            <p:ph sz="quarter" idx="18"/>
          </p:nvPr>
        </p:nvSpPr>
        <p:spPr>
          <a:xfrm>
            <a:off x="4924313" y="2028498"/>
            <a:ext cx="3886200" cy="2484868"/>
          </a:xfrm>
        </p:spPr>
        <p:txBody>
          <a:bodyPr/>
          <a:lstStyle/>
          <a:p>
            <a:r>
              <a:rPr lang="en-US" sz="2400" dirty="0" smtClean="0"/>
              <a:t>An EDM signal is visible as growing vertical polarization</a:t>
            </a:r>
          </a:p>
        </p:txBody>
      </p:sp>
      <p:sp>
        <p:nvSpPr>
          <p:cNvPr id="5" name="Slide Number Placeholder 4"/>
          <p:cNvSpPr>
            <a:spLocks noGrp="1"/>
          </p:cNvSpPr>
          <p:nvPr>
            <p:ph type="sldNum" sz="quarter" idx="4"/>
          </p:nvPr>
        </p:nvSpPr>
        <p:spPr>
          <a:xfrm>
            <a:off x="42329" y="4968081"/>
            <a:ext cx="575742" cy="147638"/>
          </a:xfrm>
        </p:spPr>
        <p:txBody>
          <a:bodyPr/>
          <a:lstStyle/>
          <a:p>
            <a:pPr eaLnBrk="0" hangingPunct="0">
              <a:defRPr/>
            </a:pPr>
            <a:fld id="{EBC07571-3134-BB4B-B83F-1A9FE18D34F3}" type="slidenum">
              <a:rPr lang="de-DE" smtClean="0">
                <a:solidFill>
                  <a:srgbClr val="000000"/>
                </a:solidFill>
              </a:rPr>
              <a:pPr eaLnBrk="0" hangingPunct="0">
                <a:defRPr/>
              </a:pPr>
              <a:t>16</a:t>
            </a:fld>
            <a:endParaRPr lang="de-DE" dirty="0">
              <a:solidFill>
                <a:srgbClr val="000000"/>
              </a:solidFill>
            </a:endParaRPr>
          </a:p>
        </p:txBody>
      </p:sp>
      <mc:AlternateContent xmlns:mc="http://schemas.openxmlformats.org/markup-compatibility/2006" xmlns:a14="http://schemas.microsoft.com/office/drawing/2010/main">
        <mc:Choice Requires="a14">
          <p:sp>
            <p:nvSpPr>
              <p:cNvPr id="6" name="Rectangle 5"/>
              <p:cNvSpPr/>
              <p:nvPr/>
            </p:nvSpPr>
            <p:spPr>
              <a:xfrm>
                <a:off x="1038113" y="715017"/>
                <a:ext cx="7772400" cy="106516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a:rPr>
                          </m:ctrlPr>
                        </m:accPr>
                        <m:e>
                          <m:r>
                            <a:rPr lang="en-US" sz="2400" i="1">
                              <a:latin typeface="Cambria Math"/>
                            </a:rPr>
                            <m:t>𝜔</m:t>
                          </m:r>
                        </m:e>
                      </m:acc>
                      <m:r>
                        <a:rPr lang="en-US" sz="2400" i="1">
                          <a:latin typeface="Cambria Math"/>
                        </a:rPr>
                        <m:t>=</m:t>
                      </m:r>
                      <m:f>
                        <m:fPr>
                          <m:ctrlPr>
                            <a:rPr lang="en-US" sz="2400" i="1">
                              <a:latin typeface="Cambria Math"/>
                            </a:rPr>
                          </m:ctrlPr>
                        </m:fPr>
                        <m:num>
                          <m:r>
                            <a:rPr lang="en-US" sz="2400" i="1">
                              <a:latin typeface="Cambria Math"/>
                            </a:rPr>
                            <m:t>𝑞</m:t>
                          </m:r>
                        </m:num>
                        <m:den>
                          <m:r>
                            <a:rPr lang="en-US" sz="2400" i="1">
                              <a:latin typeface="Cambria Math"/>
                            </a:rPr>
                            <m:t>𝑚</m:t>
                          </m:r>
                        </m:den>
                      </m:f>
                      <m:d>
                        <m:dPr>
                          <m:begChr m:val="["/>
                          <m:endChr m:val="]"/>
                          <m:ctrlPr>
                            <a:rPr lang="en-US" sz="2400" i="1">
                              <a:latin typeface="Cambria Math"/>
                            </a:rPr>
                          </m:ctrlPr>
                        </m:dPr>
                        <m:e>
                          <m:r>
                            <a:rPr lang="en-US" sz="2400" i="1">
                              <a:latin typeface="Cambria Math"/>
                            </a:rPr>
                            <m:t>𝑎</m:t>
                          </m:r>
                          <m:acc>
                            <m:accPr>
                              <m:chr m:val="⃗"/>
                              <m:ctrlPr>
                                <a:rPr lang="en-US" sz="2400" i="1">
                                  <a:latin typeface="Cambria Math"/>
                                </a:rPr>
                              </m:ctrlPr>
                            </m:accPr>
                            <m:e>
                              <m:r>
                                <a:rPr lang="en-US" sz="2400" i="1">
                                  <a:latin typeface="Cambria Math"/>
                                </a:rPr>
                                <m:t>𝐵</m:t>
                              </m:r>
                            </m:e>
                          </m:acc>
                          <m:r>
                            <a:rPr lang="en-US" sz="2400" i="1">
                              <a:latin typeface="Cambria Math"/>
                            </a:rPr>
                            <m:t>+</m:t>
                          </m:r>
                          <m:d>
                            <m:dPr>
                              <m:ctrlPr>
                                <a:rPr lang="en-US" sz="2400" i="1">
                                  <a:latin typeface="Cambria Math"/>
                                </a:rPr>
                              </m:ctrlPr>
                            </m:dPr>
                            <m:e>
                              <m:f>
                                <m:fPr>
                                  <m:ctrlPr>
                                    <a:rPr lang="en-US" sz="2400" i="1">
                                      <a:latin typeface="Cambria Math"/>
                                    </a:rPr>
                                  </m:ctrlPr>
                                </m:fPr>
                                <m:num>
                                  <m:r>
                                    <a:rPr lang="en-US" sz="2400" i="1">
                                      <a:latin typeface="Cambria Math"/>
                                    </a:rPr>
                                    <m:t>1</m:t>
                                  </m:r>
                                </m:num>
                                <m:den>
                                  <m:r>
                                    <a:rPr lang="en-US" sz="2400" i="1">
                                      <a:latin typeface="Cambria Math"/>
                                    </a:rPr>
                                    <m:t>1−</m:t>
                                  </m:r>
                                  <m:r>
                                    <a:rPr lang="en-US" sz="2400" i="1">
                                      <a:latin typeface="Cambria Math"/>
                                    </a:rPr>
                                    <m:t>𝛾</m:t>
                                  </m:r>
                                </m:den>
                              </m:f>
                              <m:r>
                                <a:rPr lang="en-US" sz="2400" i="1">
                                  <a:latin typeface="Cambria Math"/>
                                </a:rPr>
                                <m:t>−</m:t>
                              </m:r>
                              <m:r>
                                <a:rPr lang="en-US" sz="2400" i="1">
                                  <a:latin typeface="Cambria Math"/>
                                </a:rPr>
                                <m:t>𝑎</m:t>
                              </m:r>
                              <m:r>
                                <a:rPr lang="en-US" sz="2400" i="1">
                                  <a:latin typeface="Cambria Math"/>
                                </a:rPr>
                                <m:t> </m:t>
                              </m:r>
                            </m:e>
                          </m:d>
                          <m:f>
                            <m:fPr>
                              <m:ctrlPr>
                                <a:rPr lang="en-US" sz="2400" i="1">
                                  <a:latin typeface="Cambria Math"/>
                                </a:rPr>
                              </m:ctrlPr>
                            </m:fPr>
                            <m:num>
                              <m:acc>
                                <m:accPr>
                                  <m:chr m:val="⃗"/>
                                  <m:ctrlPr>
                                    <a:rPr lang="en-US" sz="2400" i="1">
                                      <a:latin typeface="Cambria Math"/>
                                    </a:rPr>
                                  </m:ctrlPr>
                                </m:accPr>
                                <m:e>
                                  <m:r>
                                    <a:rPr lang="en-US" sz="2400" i="1">
                                      <a:latin typeface="Cambria Math"/>
                                    </a:rPr>
                                    <m:t>𝛽</m:t>
                                  </m:r>
                                </m:e>
                              </m:acc>
                              <m:r>
                                <a:rPr lang="en-US" sz="2400" i="1">
                                  <a:latin typeface="Cambria Math"/>
                                </a:rPr>
                                <m:t>×</m:t>
                              </m:r>
                              <m:acc>
                                <m:accPr>
                                  <m:chr m:val="⃗"/>
                                  <m:ctrlPr>
                                    <a:rPr lang="en-US" sz="2400" i="1">
                                      <a:latin typeface="Cambria Math"/>
                                    </a:rPr>
                                  </m:ctrlPr>
                                </m:accPr>
                                <m:e>
                                  <m:r>
                                    <a:rPr lang="en-US" sz="2400" b="0" i="1" smtClean="0">
                                      <a:latin typeface="Cambria Math"/>
                                    </a:rPr>
                                    <m:t>𝐸</m:t>
                                  </m:r>
                                </m:e>
                              </m:acc>
                            </m:num>
                            <m:den>
                              <m:r>
                                <a:rPr lang="en-US" sz="2400" i="1">
                                  <a:latin typeface="Cambria Math"/>
                                </a:rPr>
                                <m:t>𝑐</m:t>
                              </m:r>
                            </m:den>
                          </m:f>
                          <m:r>
                            <a:rPr lang="en-US" sz="2400" i="1">
                              <a:latin typeface="Cambria Math"/>
                            </a:rPr>
                            <m:t>+</m:t>
                          </m:r>
                          <m:f>
                            <m:fPr>
                              <m:ctrlPr>
                                <a:rPr lang="en-US" sz="2400" i="1">
                                  <a:latin typeface="Cambria Math"/>
                                </a:rPr>
                              </m:ctrlPr>
                            </m:fPr>
                            <m:num>
                              <m:sSub>
                                <m:sSubPr>
                                  <m:ctrlPr>
                                    <a:rPr lang="en-US" sz="2400" i="1">
                                      <a:latin typeface="Cambria Math"/>
                                    </a:rPr>
                                  </m:ctrlPr>
                                </m:sSubPr>
                                <m:e>
                                  <m:r>
                                    <a:rPr lang="en-US" sz="2400" i="1">
                                      <a:latin typeface="Cambria Math"/>
                                    </a:rPr>
                                    <m:t>𝜂</m:t>
                                  </m:r>
                                </m:e>
                                <m:sub>
                                  <m:r>
                                    <a:rPr lang="en-US" sz="2400" i="1">
                                      <a:latin typeface="Cambria Math"/>
                                    </a:rPr>
                                    <m:t>𝑑</m:t>
                                  </m:r>
                                </m:sub>
                              </m:sSub>
                            </m:num>
                            <m:den>
                              <m:r>
                                <a:rPr lang="en-US" sz="2400" i="1">
                                  <a:latin typeface="Cambria Math"/>
                                </a:rPr>
                                <m:t>2</m:t>
                              </m:r>
                            </m:den>
                          </m:f>
                          <m:d>
                            <m:dPr>
                              <m:ctrlPr>
                                <a:rPr lang="en-US" sz="2400" i="1">
                                  <a:latin typeface="Cambria Math"/>
                                </a:rPr>
                              </m:ctrlPr>
                            </m:dPr>
                            <m:e>
                              <m:f>
                                <m:fPr>
                                  <m:ctrlPr>
                                    <a:rPr lang="en-US" sz="2400" i="1">
                                      <a:latin typeface="Cambria Math"/>
                                    </a:rPr>
                                  </m:ctrlPr>
                                </m:fPr>
                                <m:num>
                                  <m:acc>
                                    <m:accPr>
                                      <m:chr m:val="⃗"/>
                                      <m:ctrlPr>
                                        <a:rPr lang="en-US" sz="2400" i="1">
                                          <a:latin typeface="Cambria Math"/>
                                        </a:rPr>
                                      </m:ctrlPr>
                                    </m:accPr>
                                    <m:e>
                                      <m:r>
                                        <a:rPr lang="en-US" sz="2400" i="1">
                                          <a:latin typeface="Cambria Math"/>
                                        </a:rPr>
                                        <m:t>𝐸</m:t>
                                      </m:r>
                                    </m:e>
                                  </m:acc>
                                </m:num>
                                <m:den>
                                  <m:r>
                                    <a:rPr lang="en-US" sz="2400" i="1">
                                      <a:latin typeface="Cambria Math"/>
                                    </a:rPr>
                                    <m:t>𝑐</m:t>
                                  </m:r>
                                </m:den>
                              </m:f>
                              <m:r>
                                <a:rPr lang="en-US" sz="2400" i="1">
                                  <a:latin typeface="Cambria Math"/>
                                </a:rPr>
                                <m:t>+</m:t>
                              </m:r>
                              <m:acc>
                                <m:accPr>
                                  <m:chr m:val="⃗"/>
                                  <m:ctrlPr>
                                    <a:rPr lang="en-US" sz="2400" i="1">
                                      <a:latin typeface="Cambria Math"/>
                                    </a:rPr>
                                  </m:ctrlPr>
                                </m:accPr>
                                <m:e>
                                  <m:r>
                                    <a:rPr lang="en-US" sz="2400" i="1">
                                      <a:latin typeface="Cambria Math"/>
                                    </a:rPr>
                                    <m:t>𝛽</m:t>
                                  </m:r>
                                </m:e>
                              </m:acc>
                              <m:r>
                                <a:rPr lang="en-US" sz="2400" i="1">
                                  <a:latin typeface="Cambria Math"/>
                                </a:rPr>
                                <m:t>×</m:t>
                              </m:r>
                              <m:acc>
                                <m:accPr>
                                  <m:chr m:val="⃗"/>
                                  <m:ctrlPr>
                                    <a:rPr lang="en-US" sz="2400" i="1">
                                      <a:latin typeface="Cambria Math"/>
                                    </a:rPr>
                                  </m:ctrlPr>
                                </m:accPr>
                                <m:e>
                                  <m:r>
                                    <a:rPr lang="en-US" sz="2400" i="1">
                                      <a:latin typeface="Cambria Math"/>
                                    </a:rPr>
                                    <m:t>𝐵</m:t>
                                  </m:r>
                                </m:e>
                              </m:acc>
                            </m:e>
                          </m:d>
                        </m:e>
                      </m:d>
                    </m:oMath>
                  </m:oMathPara>
                </a14:m>
                <a:endParaRPr lang="en-US" sz="2400" dirty="0">
                  <a:latin typeface="Calibri" panose="020F050202020403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038113" y="715017"/>
                <a:ext cx="7772400" cy="1065163"/>
              </a:xfrm>
              <a:prstGeom prst="rect">
                <a:avLst/>
              </a:prstGeom>
              <a:blipFill rotWithShape="1">
                <a:blip r:embed="rId4"/>
                <a:stretch>
                  <a:fillRect/>
                </a:stretch>
              </a:blipFill>
            </p:spPr>
            <p:txBody>
              <a:bodyPr/>
              <a:lstStyle/>
              <a:p>
                <a:r>
                  <a:rPr lang="en-US">
                    <a:noFill/>
                  </a:rPr>
                  <a:t> </a:t>
                </a:r>
              </a:p>
            </p:txBody>
          </p:sp>
        </mc:Fallback>
      </mc:AlternateContent>
      <p:cxnSp>
        <p:nvCxnSpPr>
          <p:cNvPr id="8" name="Straight Connector 7"/>
          <p:cNvCxnSpPr/>
          <p:nvPr/>
        </p:nvCxnSpPr>
        <p:spPr bwMode="auto">
          <a:xfrm flipH="1" flipV="1">
            <a:off x="2596055" y="861848"/>
            <a:ext cx="3174124" cy="805588"/>
          </a:xfrm>
          <a:prstGeom prst="line">
            <a:avLst/>
          </a:prstGeom>
          <a:ln>
            <a:headEnd type="none" w="med" len="med"/>
            <a:tailEnd type="none"/>
          </a:ln>
        </p:spPr>
        <p:style>
          <a:lnRef idx="2">
            <a:schemeClr val="accent4"/>
          </a:lnRef>
          <a:fillRef idx="0">
            <a:schemeClr val="accent4"/>
          </a:fillRef>
          <a:effectRef idx="1">
            <a:schemeClr val="accent4"/>
          </a:effectRef>
          <a:fontRef idx="minor">
            <a:schemeClr val="tx1"/>
          </a:fontRef>
        </p:style>
      </p:cxnSp>
      <p:cxnSp>
        <p:nvCxnSpPr>
          <p:cNvPr id="9" name="Straight Connector 8"/>
          <p:cNvCxnSpPr/>
          <p:nvPr/>
        </p:nvCxnSpPr>
        <p:spPr bwMode="auto">
          <a:xfrm flipH="1">
            <a:off x="2575034" y="839096"/>
            <a:ext cx="3279228" cy="747966"/>
          </a:xfrm>
          <a:prstGeom prst="line">
            <a:avLst/>
          </a:prstGeom>
          <a:ln>
            <a:headEnd type="none" w="med" len="med"/>
            <a:tailEnd type="none"/>
          </a:ln>
        </p:spPr>
        <p:style>
          <a:lnRef idx="2">
            <a:schemeClr val="accent4"/>
          </a:lnRef>
          <a:fillRef idx="0">
            <a:schemeClr val="accent4"/>
          </a:fillRef>
          <a:effectRef idx="1">
            <a:schemeClr val="accent4"/>
          </a:effectRef>
          <a:fontRef idx="minor">
            <a:schemeClr val="tx1"/>
          </a:fontRef>
        </p:style>
      </p:cxnSp>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37189" y="3359875"/>
            <a:ext cx="4123024" cy="1651913"/>
          </a:xfrm>
          <a:prstGeom prst="rect">
            <a:avLst/>
          </a:prstGeom>
        </p:spPr>
      </p:pic>
      <mc:AlternateContent xmlns:mc="http://schemas.openxmlformats.org/markup-compatibility/2006" xmlns:a14="http://schemas.microsoft.com/office/drawing/2010/main">
        <mc:Choice Requires="a14">
          <p:sp>
            <p:nvSpPr>
              <p:cNvPr id="10" name="Rectangular Callout 9"/>
              <p:cNvSpPr/>
              <p:nvPr/>
            </p:nvSpPr>
            <p:spPr bwMode="auto">
              <a:xfrm>
                <a:off x="7621792" y="4606105"/>
                <a:ext cx="355003" cy="434859"/>
              </a:xfrm>
              <a:prstGeom prst="wedgeRectCallout">
                <a:avLst>
                  <a:gd name="adj1" fmla="val -105333"/>
                  <a:gd name="adj2" fmla="val -78068"/>
                </a:avLst>
              </a:prstGeom>
              <a:solidFill>
                <a:schemeClr val="bg1"/>
              </a:solidFill>
              <a:ln w="19050" cap="flat" cmpd="sng" algn="ctr">
                <a:solidFill>
                  <a:schemeClr val="accent1"/>
                </a:solidFill>
                <a:prstDash val="solid"/>
                <a:round/>
                <a:headEnd type="none" w="med" len="med"/>
                <a:tailEnd type="none" w="med" len="med"/>
              </a:ln>
              <a:effectLst/>
            </p:spPr>
            <p:txBody>
              <a:bodyPr vert="horz" wrap="square" lIns="36000" tIns="0" rIns="36000" bIns="360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400" b="0" i="1" u="none" strike="noStrike" cap="none" normalizeH="0" baseline="0" smtClean="0">
                              <a:ln>
                                <a:noFill/>
                              </a:ln>
                              <a:solidFill>
                                <a:srgbClr val="FDCA00"/>
                              </a:solidFill>
                              <a:effectLst/>
                              <a:latin typeface="Cambria Math"/>
                            </a:rPr>
                          </m:ctrlPr>
                        </m:sSubPr>
                        <m:e>
                          <m:r>
                            <a:rPr kumimoji="0" lang="en-US" sz="2400" b="0" i="1" u="none" strike="noStrike" cap="none" normalizeH="0" baseline="0" smtClean="0">
                              <a:ln>
                                <a:noFill/>
                              </a:ln>
                              <a:solidFill>
                                <a:srgbClr val="FDCA00"/>
                              </a:solidFill>
                              <a:effectLst/>
                              <a:latin typeface="Cambria Math"/>
                            </a:rPr>
                            <m:t>𝑠</m:t>
                          </m:r>
                        </m:e>
                        <m:sub>
                          <m:r>
                            <a:rPr kumimoji="0" lang="en-US" sz="2400" b="0" i="1" u="none" strike="noStrike" cap="none" normalizeH="0" baseline="0" smtClean="0">
                              <a:ln>
                                <a:noFill/>
                              </a:ln>
                              <a:solidFill>
                                <a:srgbClr val="FDCA00"/>
                              </a:solidFill>
                              <a:effectLst/>
                              <a:latin typeface="Cambria Math"/>
                            </a:rPr>
                            <m:t>𝑦</m:t>
                          </m:r>
                        </m:sub>
                      </m:sSub>
                    </m:oMath>
                  </m:oMathPara>
                </a14:m>
                <a:endParaRPr kumimoji="0" lang="en-US" sz="2400" b="0" i="0" u="none" strike="noStrike" cap="none" normalizeH="0" baseline="0" dirty="0">
                  <a:ln>
                    <a:noFill/>
                  </a:ln>
                  <a:solidFill>
                    <a:schemeClr val="tx1"/>
                  </a:solidFill>
                  <a:effectLst/>
                  <a:latin typeface="Times" charset="0"/>
                </a:endParaRPr>
              </a:p>
            </p:txBody>
          </p:sp>
        </mc:Choice>
        <mc:Fallback xmlns="">
          <p:sp>
            <p:nvSpPr>
              <p:cNvPr id="10" name="Rectangular Callout 9"/>
              <p:cNvSpPr>
                <a:spLocks noRot="1" noChangeAspect="1" noMove="1" noResize="1" noEditPoints="1" noAdjustHandles="1" noChangeArrowheads="1" noChangeShapeType="1" noTextEdit="1"/>
              </p:cNvSpPr>
              <p:nvPr/>
            </p:nvSpPr>
            <p:spPr bwMode="auto">
              <a:xfrm>
                <a:off x="7621792" y="4606105"/>
                <a:ext cx="355003" cy="434859"/>
              </a:xfrm>
              <a:prstGeom prst="wedgeRectCallout">
                <a:avLst>
                  <a:gd name="adj1" fmla="val -105333"/>
                  <a:gd name="adj2" fmla="val -78068"/>
                </a:avLst>
              </a:prstGeom>
              <a:blipFill rotWithShape="1">
                <a:blip r:embed="rId6"/>
                <a:stretch>
                  <a:fillRect r="-3158" b="-4255"/>
                </a:stretch>
              </a:blipFill>
              <a:ln w="19050" cap="flat" cmpd="sng" algn="ctr">
                <a:solidFill>
                  <a:schemeClr val="accent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ular Callout 11"/>
              <p:cNvSpPr/>
              <p:nvPr/>
            </p:nvSpPr>
            <p:spPr bwMode="auto">
              <a:xfrm>
                <a:off x="7795707" y="2781665"/>
                <a:ext cx="355003" cy="405683"/>
              </a:xfrm>
              <a:prstGeom prst="wedgeRectCallout">
                <a:avLst>
                  <a:gd name="adj1" fmla="val 42803"/>
                  <a:gd name="adj2" fmla="val 145980"/>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36000" tIns="0" rIns="36000" bIns="360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400" b="0" i="1" u="none" strike="noStrike" cap="none" normalizeH="0" baseline="0" smtClean="0">
                              <a:ln>
                                <a:noFill/>
                              </a:ln>
                              <a:solidFill>
                                <a:srgbClr val="0070C0"/>
                              </a:solidFill>
                              <a:effectLst/>
                              <a:latin typeface="Cambria Math"/>
                            </a:rPr>
                          </m:ctrlPr>
                        </m:sSubPr>
                        <m:e>
                          <m:r>
                            <a:rPr kumimoji="0" lang="en-US" sz="2400" b="0" i="1" u="none" strike="noStrike" cap="none" normalizeH="0" baseline="0" smtClean="0">
                              <a:ln>
                                <a:noFill/>
                              </a:ln>
                              <a:solidFill>
                                <a:srgbClr val="0070C0"/>
                              </a:solidFill>
                              <a:effectLst/>
                              <a:latin typeface="Cambria Math"/>
                            </a:rPr>
                            <m:t>𝑠</m:t>
                          </m:r>
                        </m:e>
                        <m:sub>
                          <m:r>
                            <a:rPr kumimoji="0" lang="en-US" sz="2400" b="0" i="1" u="none" strike="noStrike" cap="none" normalizeH="0" baseline="0" smtClean="0">
                              <a:ln>
                                <a:noFill/>
                              </a:ln>
                              <a:solidFill>
                                <a:srgbClr val="0070C0"/>
                              </a:solidFill>
                              <a:effectLst/>
                              <a:latin typeface="Cambria Math"/>
                            </a:rPr>
                            <m:t>𝑥</m:t>
                          </m:r>
                        </m:sub>
                      </m:sSub>
                    </m:oMath>
                  </m:oMathPara>
                </a14:m>
                <a:endParaRPr kumimoji="0" lang="en-US" sz="2400" b="0" i="0" u="none" strike="noStrike" cap="none" normalizeH="0" baseline="0" dirty="0">
                  <a:ln>
                    <a:noFill/>
                  </a:ln>
                  <a:solidFill>
                    <a:schemeClr val="tx1"/>
                  </a:solidFill>
                  <a:effectLst/>
                  <a:latin typeface="Times" charset="0"/>
                </a:endParaRPr>
              </a:p>
            </p:txBody>
          </p:sp>
        </mc:Choice>
        <mc:Fallback xmlns="">
          <p:sp>
            <p:nvSpPr>
              <p:cNvPr id="12" name="Rectangular Callout 11"/>
              <p:cNvSpPr>
                <a:spLocks noRot="1" noChangeAspect="1" noMove="1" noResize="1" noEditPoints="1" noAdjustHandles="1" noChangeArrowheads="1" noChangeShapeType="1" noTextEdit="1"/>
              </p:cNvSpPr>
              <p:nvPr/>
            </p:nvSpPr>
            <p:spPr bwMode="auto">
              <a:xfrm>
                <a:off x="7795707" y="2781665"/>
                <a:ext cx="355003" cy="405683"/>
              </a:xfrm>
              <a:prstGeom prst="wedgeRectCallout">
                <a:avLst>
                  <a:gd name="adj1" fmla="val 42803"/>
                  <a:gd name="adj2" fmla="val 145980"/>
                </a:avLst>
              </a:prstGeom>
              <a:blipFill rotWithShape="1">
                <a:blip r:embed="rId7"/>
                <a:stretch>
                  <a:fillRect l="-9836"/>
                </a:stretch>
              </a:blipFill>
              <a:ln w="19050" cap="flat" cmpd="sng" algn="ctr">
                <a:solidFill>
                  <a:srgbClr val="0070C0"/>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ular Callout 12"/>
              <p:cNvSpPr/>
              <p:nvPr/>
            </p:nvSpPr>
            <p:spPr bwMode="auto">
              <a:xfrm>
                <a:off x="8044925" y="3773052"/>
                <a:ext cx="355003" cy="405683"/>
              </a:xfrm>
              <a:prstGeom prst="wedgeRectCallout">
                <a:avLst>
                  <a:gd name="adj1" fmla="val -114355"/>
                  <a:gd name="adj2" fmla="val 82525"/>
                </a:avLst>
              </a:prstGeom>
              <a:solidFill>
                <a:schemeClr val="bg1"/>
              </a:solidFill>
              <a:ln w="19050" cap="flat" cmpd="sng" algn="ctr">
                <a:solidFill>
                  <a:srgbClr val="F7450D"/>
                </a:solidFill>
                <a:prstDash val="solid"/>
                <a:round/>
                <a:headEnd type="none" w="med" len="med"/>
                <a:tailEnd type="none" w="med" len="med"/>
              </a:ln>
              <a:effectLst/>
            </p:spPr>
            <p:txBody>
              <a:bodyPr vert="horz" wrap="square" lIns="36000" tIns="0" rIns="36000" bIns="360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400" b="0" i="1" u="none" strike="noStrike" cap="none" normalizeH="0" baseline="0" smtClean="0">
                              <a:ln>
                                <a:noFill/>
                              </a:ln>
                              <a:solidFill>
                                <a:srgbClr val="F7450D"/>
                              </a:solidFill>
                              <a:effectLst/>
                              <a:latin typeface="Cambria Math"/>
                            </a:rPr>
                          </m:ctrlPr>
                        </m:sSubPr>
                        <m:e>
                          <m:r>
                            <a:rPr kumimoji="0" lang="en-US" sz="2400" b="0" i="1" u="none" strike="noStrike" cap="none" normalizeH="0" baseline="0" smtClean="0">
                              <a:ln>
                                <a:noFill/>
                              </a:ln>
                              <a:solidFill>
                                <a:srgbClr val="F7450D"/>
                              </a:solidFill>
                              <a:effectLst/>
                              <a:latin typeface="Cambria Math"/>
                            </a:rPr>
                            <m:t>𝑠</m:t>
                          </m:r>
                        </m:e>
                        <m:sub>
                          <m:r>
                            <a:rPr kumimoji="0" lang="en-US" sz="2400" b="0" i="1" u="none" strike="noStrike" cap="none" normalizeH="0" baseline="0" smtClean="0">
                              <a:ln>
                                <a:noFill/>
                              </a:ln>
                              <a:solidFill>
                                <a:srgbClr val="F7450D"/>
                              </a:solidFill>
                              <a:effectLst/>
                              <a:latin typeface="Cambria Math"/>
                            </a:rPr>
                            <m:t>𝑧</m:t>
                          </m:r>
                        </m:sub>
                      </m:sSub>
                    </m:oMath>
                  </m:oMathPara>
                </a14:m>
                <a:endParaRPr kumimoji="0" lang="en-US" sz="2400" b="0" i="0" u="none" strike="noStrike" cap="none" normalizeH="0" baseline="0" dirty="0">
                  <a:ln>
                    <a:noFill/>
                  </a:ln>
                  <a:solidFill>
                    <a:srgbClr val="F7450D"/>
                  </a:solidFill>
                  <a:effectLst/>
                  <a:latin typeface="Times" charset="0"/>
                </a:endParaRPr>
              </a:p>
            </p:txBody>
          </p:sp>
        </mc:Choice>
        <mc:Fallback xmlns="">
          <p:sp>
            <p:nvSpPr>
              <p:cNvPr id="13" name="Rectangular Callout 12"/>
              <p:cNvSpPr>
                <a:spLocks noRot="1" noChangeAspect="1" noMove="1" noResize="1" noEditPoints="1" noAdjustHandles="1" noChangeArrowheads="1" noChangeShapeType="1" noTextEdit="1"/>
              </p:cNvSpPr>
              <p:nvPr/>
            </p:nvSpPr>
            <p:spPr bwMode="auto">
              <a:xfrm>
                <a:off x="8044925" y="3773052"/>
                <a:ext cx="355003" cy="405683"/>
              </a:xfrm>
              <a:prstGeom prst="wedgeRectCallout">
                <a:avLst>
                  <a:gd name="adj1" fmla="val -114355"/>
                  <a:gd name="adj2" fmla="val 82525"/>
                </a:avLst>
              </a:prstGeom>
              <a:blipFill rotWithShape="1">
                <a:blip r:embed="rId8"/>
                <a:stretch>
                  <a:fillRect/>
                </a:stretch>
              </a:blipFill>
              <a:ln w="19050" cap="flat" cmpd="sng" algn="ctr">
                <a:solidFill>
                  <a:srgbClr val="F7450D"/>
                </a:solidFill>
                <a:prstDash val="solid"/>
                <a:round/>
                <a:headEnd type="none" w="med" len="med"/>
                <a:tailEnd type="none" w="med" len="med"/>
              </a:ln>
              <a:effectLst/>
            </p:spPr>
            <p:txBody>
              <a:bodyPr/>
              <a:lstStyle/>
              <a:p>
                <a:r>
                  <a:rPr lang="en-US">
                    <a:noFill/>
                  </a:rPr>
                  <a:t> </a:t>
                </a:r>
              </a:p>
            </p:txBody>
          </p:sp>
        </mc:Fallback>
      </mc:AlternateContent>
      <p:sp>
        <p:nvSpPr>
          <p:cNvPr id="11" name="TextBox 10"/>
          <p:cNvSpPr txBox="1"/>
          <p:nvPr/>
        </p:nvSpPr>
        <p:spPr>
          <a:xfrm rot="16200000">
            <a:off x="-900647" y="3438154"/>
            <a:ext cx="2267608" cy="473976"/>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400" kern="1000" spc="30" dirty="0" smtClean="0">
                <a:solidFill>
                  <a:schemeClr val="tx1">
                    <a:lumMod val="85000"/>
                    <a:lumOff val="15000"/>
                  </a:schemeClr>
                </a:solidFill>
                <a:latin typeface="+mn-lt"/>
                <a:cs typeface="Franklin Gothic Book"/>
              </a:rPr>
              <a:t>Farley </a:t>
            </a:r>
            <a:r>
              <a:rPr lang="en-US" sz="1400" i="1" kern="1000" spc="30" dirty="0" smtClean="0">
                <a:solidFill>
                  <a:schemeClr val="tx1">
                    <a:lumMod val="85000"/>
                    <a:lumOff val="15000"/>
                  </a:schemeClr>
                </a:solidFill>
                <a:latin typeface="+mn-lt"/>
                <a:cs typeface="Franklin Gothic Book"/>
              </a:rPr>
              <a:t>et al.,</a:t>
            </a:r>
            <a:r>
              <a:rPr lang="en-US" sz="1400" kern="1000" spc="30" dirty="0" smtClean="0">
                <a:solidFill>
                  <a:schemeClr val="tx1">
                    <a:lumMod val="85000"/>
                    <a:lumOff val="15000"/>
                  </a:schemeClr>
                </a:solidFill>
                <a:latin typeface="+mn-lt"/>
                <a:cs typeface="Franklin Gothic Book"/>
              </a:rPr>
              <a:t> PRL93(2004)</a:t>
            </a:r>
          </a:p>
          <a:p>
            <a:pPr>
              <a:lnSpc>
                <a:spcPct val="110000"/>
              </a:lnSpc>
              <a:spcBef>
                <a:spcPts val="0"/>
              </a:spcBef>
            </a:pPr>
            <a:r>
              <a:rPr lang="en-US" sz="1400" kern="1000" spc="30" dirty="0" err="1" smtClean="0">
                <a:solidFill>
                  <a:schemeClr val="tx1">
                    <a:lumMod val="85000"/>
                    <a:lumOff val="15000"/>
                  </a:schemeClr>
                </a:solidFill>
                <a:latin typeface="+mn-lt"/>
                <a:cs typeface="Franklin Gothic Book"/>
              </a:rPr>
              <a:t>Adelmann</a:t>
            </a:r>
            <a:r>
              <a:rPr lang="en-US" sz="1400" kern="1000" spc="30" dirty="0" smtClean="0">
                <a:solidFill>
                  <a:schemeClr val="tx1">
                    <a:lumMod val="85000"/>
                    <a:lumOff val="15000"/>
                  </a:schemeClr>
                </a:solidFill>
                <a:latin typeface="+mn-lt"/>
                <a:cs typeface="Franklin Gothic Book"/>
              </a:rPr>
              <a:t> </a:t>
            </a:r>
            <a:r>
              <a:rPr lang="en-US" sz="1400" i="1" kern="1000" spc="30" dirty="0" smtClean="0">
                <a:solidFill>
                  <a:schemeClr val="tx1">
                    <a:lumMod val="85000"/>
                    <a:lumOff val="15000"/>
                  </a:schemeClr>
                </a:solidFill>
                <a:latin typeface="+mn-lt"/>
                <a:cs typeface="Franklin Gothic Book"/>
              </a:rPr>
              <a:t>et al., </a:t>
            </a:r>
            <a:r>
              <a:rPr lang="en-US" sz="1400" kern="1000" spc="30" dirty="0" smtClean="0">
                <a:solidFill>
                  <a:schemeClr val="tx1">
                    <a:lumMod val="85000"/>
                    <a:lumOff val="15000"/>
                  </a:schemeClr>
                </a:solidFill>
                <a:latin typeface="+mn-lt"/>
                <a:cs typeface="Franklin Gothic Book"/>
              </a:rPr>
              <a:t>JPG37(2010)</a:t>
            </a:r>
          </a:p>
        </p:txBody>
      </p:sp>
      <mc:AlternateContent xmlns:mc="http://schemas.openxmlformats.org/markup-compatibility/2006" xmlns:a14="http://schemas.microsoft.com/office/drawing/2010/main">
        <mc:Choice Requires="a14">
          <p:sp>
            <p:nvSpPr>
              <p:cNvPr id="14" name="Rectangle 13"/>
              <p:cNvSpPr/>
              <p:nvPr/>
            </p:nvSpPr>
            <p:spPr>
              <a:xfrm>
                <a:off x="1709915" y="4492832"/>
                <a:ext cx="177228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a:rPr>
                          </m:ctrlPr>
                        </m:sSubPr>
                        <m:e>
                          <m:r>
                            <a:rPr lang="en-US" sz="2400" i="1">
                              <a:solidFill>
                                <a:schemeClr val="tx1"/>
                              </a:solidFill>
                              <a:latin typeface="Cambria Math"/>
                            </a:rPr>
                            <m:t>𝑠</m:t>
                          </m:r>
                        </m:e>
                        <m:sub>
                          <m:r>
                            <a:rPr lang="en-US" sz="2400" i="1">
                              <a:solidFill>
                                <a:schemeClr val="tx1"/>
                              </a:solidFill>
                              <a:latin typeface="Cambria Math"/>
                            </a:rPr>
                            <m:t>𝑧</m:t>
                          </m:r>
                        </m:sub>
                      </m:sSub>
                      <m:r>
                        <a:rPr lang="en-US" sz="2400" b="0" i="1" smtClean="0">
                          <a:solidFill>
                            <a:schemeClr val="tx1"/>
                          </a:solidFill>
                          <a:latin typeface="Cambria Math"/>
                        </a:rPr>
                        <m:t>∝</m:t>
                      </m:r>
                      <m:r>
                        <a:rPr lang="en-US" sz="2400" b="0" i="1" smtClean="0">
                          <a:solidFill>
                            <a:schemeClr val="tx1"/>
                          </a:solidFill>
                          <a:latin typeface="Cambria Math"/>
                        </a:rPr>
                        <m:t>𝜂</m:t>
                      </m:r>
                      <m:sSup>
                        <m:sSupPr>
                          <m:ctrlPr>
                            <a:rPr lang="en-US" sz="2400" b="0" i="1" smtClean="0">
                              <a:solidFill>
                                <a:schemeClr val="tx1"/>
                              </a:solidFill>
                              <a:latin typeface="Cambria Math"/>
                            </a:rPr>
                          </m:ctrlPr>
                        </m:sSupPr>
                        <m:e>
                          <m:r>
                            <a:rPr lang="en-US" sz="2400" b="0" i="1" smtClean="0">
                              <a:solidFill>
                                <a:schemeClr val="tx1"/>
                              </a:solidFill>
                              <a:latin typeface="Cambria Math"/>
                            </a:rPr>
                            <m:t>𝐸</m:t>
                          </m:r>
                        </m:e>
                        <m:sup>
                          <m:r>
                            <a:rPr lang="en-US" sz="2400" b="0" i="1" smtClean="0">
                              <a:solidFill>
                                <a:schemeClr val="tx1"/>
                              </a:solidFill>
                              <a:latin typeface="Cambria Math"/>
                            </a:rPr>
                            <m:t>∗</m:t>
                          </m:r>
                        </m:sup>
                      </m:sSup>
                      <m:r>
                        <a:rPr lang="en-US" sz="2400" b="0" i="1" smtClean="0">
                          <a:solidFill>
                            <a:schemeClr val="tx1"/>
                          </a:solidFill>
                          <a:latin typeface="Cambria Math"/>
                        </a:rPr>
                        <m:t>⋅</m:t>
                      </m:r>
                      <m:r>
                        <a:rPr lang="en-US" sz="2400" b="0" i="1" smtClean="0">
                          <a:solidFill>
                            <a:schemeClr val="tx1"/>
                          </a:solidFill>
                          <a:latin typeface="Cambria Math"/>
                        </a:rPr>
                        <m:t>𝑡</m:t>
                      </m:r>
                    </m:oMath>
                  </m:oMathPara>
                </a14:m>
                <a:endParaRPr lang="en-US" sz="2400" dirty="0">
                  <a:solidFill>
                    <a:schemeClr val="tx1"/>
                  </a:solidFill>
                  <a:latin typeface="Calibri" panose="020F050202020403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709915" y="4492832"/>
                <a:ext cx="1772280" cy="461665"/>
              </a:xfrm>
              <a:prstGeom prst="rect">
                <a:avLst/>
              </a:prstGeom>
              <a:blipFill rotWithShape="1">
                <a:blip r:embed="rId9"/>
                <a:stretch>
                  <a:fillRect b="-9211"/>
                </a:stretch>
              </a:blipFill>
            </p:spPr>
            <p:txBody>
              <a:bodyPr/>
              <a:lstStyle/>
              <a:p>
                <a:r>
                  <a:rPr lang="en-US">
                    <a:noFill/>
                  </a:rPr>
                  <a:t> </a:t>
                </a:r>
              </a:p>
            </p:txBody>
          </p:sp>
        </mc:Fallback>
      </mc:AlternateContent>
    </p:spTree>
    <p:extLst>
      <p:ext uri="{BB962C8B-B14F-4D97-AF65-F5344CB8AC3E}">
        <p14:creationId xmlns:p14="http://schemas.microsoft.com/office/powerpoint/2010/main" val="3441467157"/>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7155" y="3256549"/>
            <a:ext cx="5032222" cy="1730881"/>
          </a:xfrm>
          <a:prstGeom prst="rect">
            <a:avLst/>
          </a:prstGeom>
        </p:spPr>
      </p:pic>
      <p:grpSp>
        <p:nvGrpSpPr>
          <p:cNvPr id="37" name="Group 36"/>
          <p:cNvGrpSpPr/>
          <p:nvPr/>
        </p:nvGrpSpPr>
        <p:grpSpPr>
          <a:xfrm>
            <a:off x="7883286" y="1219971"/>
            <a:ext cx="538981" cy="359979"/>
            <a:chOff x="5255172" y="1030014"/>
            <a:chExt cx="538981" cy="359979"/>
          </a:xfrm>
        </p:grpSpPr>
        <p:sp>
          <p:nvSpPr>
            <p:cNvPr id="38" name="Rectangle 37"/>
            <p:cNvSpPr/>
            <p:nvPr/>
          </p:nvSpPr>
          <p:spPr bwMode="auto">
            <a:xfrm>
              <a:off x="5255172" y="1030014"/>
              <a:ext cx="538981" cy="162910"/>
            </a:xfrm>
            <a:prstGeom prst="rect">
              <a:avLst/>
            </a:prstGeom>
            <a:solidFill>
              <a:srgbClr val="AFD7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ctr">
                <a:buNone/>
              </a:pPr>
              <a:endParaRPr lang="en-US" sz="2400" dirty="0" smtClean="0">
                <a:latin typeface="Calibri" panose="020F0502020204030204" pitchFamily="34" charset="0"/>
              </a:endParaRPr>
            </a:p>
          </p:txBody>
        </p:sp>
        <p:sp>
          <p:nvSpPr>
            <p:cNvPr id="39" name="Rectangle 38"/>
            <p:cNvSpPr/>
            <p:nvPr/>
          </p:nvSpPr>
          <p:spPr bwMode="auto">
            <a:xfrm>
              <a:off x="5255172" y="1227083"/>
              <a:ext cx="538981" cy="162910"/>
            </a:xfrm>
            <a:prstGeom prst="rect">
              <a:avLst/>
            </a:prstGeom>
            <a:solidFill>
              <a:srgbClr val="AFD7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ctr">
                <a:buNone/>
              </a:pPr>
              <a:endParaRPr lang="en-US" sz="2400" dirty="0" smtClean="0">
                <a:latin typeface="Calibri" panose="020F0502020204030204" pitchFamily="34" charset="0"/>
              </a:endParaRPr>
            </a:p>
          </p:txBody>
        </p:sp>
      </p:grpSp>
      <p:cxnSp>
        <p:nvCxnSpPr>
          <p:cNvPr id="120" name="Straight Connector 119"/>
          <p:cNvCxnSpPr/>
          <p:nvPr/>
        </p:nvCxnSpPr>
        <p:spPr bwMode="auto">
          <a:xfrm flipH="1" flipV="1">
            <a:off x="6430461" y="1865989"/>
            <a:ext cx="1145186" cy="39643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3" name="Straight Connector 112"/>
          <p:cNvCxnSpPr/>
          <p:nvPr/>
        </p:nvCxnSpPr>
        <p:spPr bwMode="auto">
          <a:xfrm>
            <a:off x="6735076" y="2271872"/>
            <a:ext cx="1677829" cy="0"/>
          </a:xfrm>
          <a:prstGeom prst="line">
            <a:avLst/>
          </a:prstGeom>
          <a:solidFill>
            <a:schemeClr val="accent1"/>
          </a:solidFill>
          <a:ln w="9525" cap="flat" cmpd="sng" algn="ctr">
            <a:solidFill>
              <a:schemeClr val="tx1"/>
            </a:solidFill>
            <a:prstDash val="dashDot"/>
            <a:round/>
            <a:headEnd type="none" w="med" len="med"/>
            <a:tailEnd type="none" w="med" len="med"/>
          </a:ln>
          <a:effectLst/>
        </p:spPr>
      </p:cxn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764075" y="966920"/>
                <a:ext cx="4181474" cy="2584847"/>
              </a:xfrm>
            </p:spPr>
            <p:txBody>
              <a:bodyPr/>
              <a:lstStyle/>
              <a:p>
                <a:r>
                  <a:rPr lang="en-US" sz="2400" dirty="0" smtClean="0"/>
                  <a:t>Up / down detector measure decay positrons </a:t>
                </a:r>
              </a:p>
              <a:p>
                <a:r>
                  <a:rPr lang="en-US" sz="2400" dirty="0" smtClean="0"/>
                  <a:t>Side detectors (not shown)</a:t>
                </a:r>
                <a:br>
                  <a:rPr lang="en-US" sz="2400" dirty="0" smtClean="0"/>
                </a:br>
                <a:r>
                  <a:rPr lang="en-US" sz="2400" dirty="0" smtClean="0"/>
                  <a:t>measure </a:t>
                </a:r>
                <a14:m>
                  <m:oMath xmlns:m="http://schemas.openxmlformats.org/officeDocument/2006/math">
                    <m:sSub>
                      <m:sSubPr>
                        <m:ctrlPr>
                          <a:rPr lang="en-US" sz="2400" b="0" i="1" smtClean="0">
                            <a:latin typeface="Cambria Math"/>
                          </a:rPr>
                        </m:ctrlPr>
                      </m:sSubPr>
                      <m:e>
                        <m:r>
                          <a:rPr lang="en-US" sz="2400" b="0" i="1" smtClean="0">
                            <a:latin typeface="Cambria Math"/>
                          </a:rPr>
                          <m:t>𝑎</m:t>
                        </m:r>
                      </m:e>
                      <m:sub>
                        <m:r>
                          <a:rPr lang="en-US" sz="2400" b="0" i="1" smtClean="0">
                            <a:latin typeface="Cambria Math"/>
                          </a:rPr>
                          <m:t>𝜇</m:t>
                        </m:r>
                      </m:sub>
                    </m:sSub>
                  </m:oMath>
                </a14:m>
                <a:r>
                  <a:rPr lang="en-US" sz="2400" dirty="0" smtClean="0"/>
                  <a:t>-precession </a:t>
                </a:r>
                <a:br>
                  <a:rPr lang="en-US" sz="2400" dirty="0" smtClean="0"/>
                </a:br>
                <a:r>
                  <a:rPr lang="en-US" sz="2400" dirty="0" smtClean="0"/>
                  <a:t>to tune </a:t>
                </a:r>
                <a14:m>
                  <m:oMath xmlns:m="http://schemas.openxmlformats.org/officeDocument/2006/math">
                    <m:r>
                      <a:rPr lang="en-US" sz="2400" i="1">
                        <a:latin typeface="Cambria Math"/>
                      </a:rPr>
                      <m:t>𝐸</m:t>
                    </m:r>
                    <m:r>
                      <a:rPr lang="en-US" sz="2400" i="1">
                        <a:latin typeface="Cambria Math"/>
                        <a:ea typeface="Cambria Math"/>
                      </a:rPr>
                      <m:t>≅</m:t>
                    </m:r>
                    <m:r>
                      <a:rPr lang="en-US" sz="2400" i="1">
                        <a:latin typeface="Cambria Math"/>
                      </a:rPr>
                      <m:t>𝑎𝐵𝑐</m:t>
                    </m:r>
                    <m:r>
                      <a:rPr lang="en-US" sz="2400" i="1">
                        <a:latin typeface="Cambria Math"/>
                      </a:rPr>
                      <m:t>𝛽</m:t>
                    </m:r>
                    <m:sSup>
                      <m:sSupPr>
                        <m:ctrlPr>
                          <a:rPr lang="en-US" sz="2400" i="1">
                            <a:latin typeface="Cambria Math"/>
                          </a:rPr>
                        </m:ctrlPr>
                      </m:sSupPr>
                      <m:e>
                        <m:r>
                          <a:rPr lang="en-US" sz="2400" i="1">
                            <a:latin typeface="Cambria Math"/>
                          </a:rPr>
                          <m:t>𝛾</m:t>
                        </m:r>
                      </m:e>
                      <m:sup>
                        <m:r>
                          <a:rPr lang="en-US" sz="2400" i="1">
                            <a:latin typeface="Cambria Math"/>
                          </a:rPr>
                          <m:t>2</m:t>
                        </m:r>
                      </m:sup>
                    </m:sSup>
                  </m:oMath>
                </a14:m>
                <a:endParaRPr lang="en-US" sz="2400" dirty="0" smtClean="0"/>
              </a:p>
              <a:p>
                <a:pPr marL="0" indent="0">
                  <a:buNone/>
                </a:pPr>
                <a:endParaRPr lang="en-US" sz="2400"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764075" y="966920"/>
                <a:ext cx="4181474" cy="2584847"/>
              </a:xfrm>
              <a:blipFill rotWithShape="1">
                <a:blip r:embed="rId4"/>
                <a:stretch>
                  <a:fillRect l="-4082" t="-3066"/>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Signal: asymmetry of upper to lower detector</a:t>
            </a:r>
            <a:endParaRPr lang="en-US" dirty="0"/>
          </a:p>
        </p:txBody>
      </p:sp>
      <p:sp>
        <p:nvSpPr>
          <p:cNvPr id="5" name="Slide Number Placeholder 4"/>
          <p:cNvSpPr>
            <a:spLocks noGrp="1"/>
          </p:cNvSpPr>
          <p:nvPr>
            <p:ph type="sldNum" sz="quarter" idx="4"/>
          </p:nvPr>
        </p:nvSpPr>
        <p:spPr>
          <a:xfrm>
            <a:off x="42329" y="4968081"/>
            <a:ext cx="575742" cy="147638"/>
          </a:xfrm>
        </p:spPr>
        <p:txBody>
          <a:bodyPr/>
          <a:lstStyle/>
          <a:p>
            <a:pPr eaLnBrk="0" hangingPunct="0">
              <a:defRPr/>
            </a:pPr>
            <a:fld id="{EBC07571-3134-BB4B-B83F-1A9FE18D34F3}" type="slidenum">
              <a:rPr lang="de-DE" smtClean="0">
                <a:solidFill>
                  <a:srgbClr val="000000"/>
                </a:solidFill>
              </a:rPr>
              <a:pPr eaLnBrk="0" hangingPunct="0">
                <a:defRPr/>
              </a:pPr>
              <a:t>17</a:t>
            </a:fld>
            <a:endParaRPr lang="de-DE" dirty="0">
              <a:solidFill>
                <a:srgbClr val="000000"/>
              </a:solidFill>
            </a:endParaRPr>
          </a:p>
        </p:txBody>
      </p:sp>
      <p:grpSp>
        <p:nvGrpSpPr>
          <p:cNvPr id="31" name="Group 30"/>
          <p:cNvGrpSpPr/>
          <p:nvPr/>
        </p:nvGrpSpPr>
        <p:grpSpPr>
          <a:xfrm>
            <a:off x="6735076" y="1219971"/>
            <a:ext cx="538981" cy="359979"/>
            <a:chOff x="5255172" y="1030014"/>
            <a:chExt cx="538981" cy="359979"/>
          </a:xfrm>
        </p:grpSpPr>
        <p:sp>
          <p:nvSpPr>
            <p:cNvPr id="32" name="Rectangle 31"/>
            <p:cNvSpPr/>
            <p:nvPr/>
          </p:nvSpPr>
          <p:spPr bwMode="auto">
            <a:xfrm>
              <a:off x="5255172" y="1030014"/>
              <a:ext cx="538981" cy="162910"/>
            </a:xfrm>
            <a:prstGeom prst="rect">
              <a:avLst/>
            </a:prstGeom>
            <a:solidFill>
              <a:srgbClr val="AFD7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ctr">
                <a:buNone/>
              </a:pPr>
              <a:endParaRPr lang="en-US" sz="2400" dirty="0" smtClean="0">
                <a:latin typeface="Calibri" panose="020F0502020204030204" pitchFamily="34" charset="0"/>
              </a:endParaRPr>
            </a:p>
          </p:txBody>
        </p:sp>
        <p:sp>
          <p:nvSpPr>
            <p:cNvPr id="33" name="Rectangle 32"/>
            <p:cNvSpPr/>
            <p:nvPr/>
          </p:nvSpPr>
          <p:spPr bwMode="auto">
            <a:xfrm>
              <a:off x="5255172" y="1227083"/>
              <a:ext cx="538981" cy="162910"/>
            </a:xfrm>
            <a:prstGeom prst="rect">
              <a:avLst/>
            </a:prstGeom>
            <a:solidFill>
              <a:srgbClr val="AFD7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ctr">
                <a:buNone/>
              </a:pPr>
              <a:endParaRPr lang="en-US" sz="2400" dirty="0" smtClean="0">
                <a:latin typeface="Calibri" panose="020F0502020204030204" pitchFamily="34" charset="0"/>
              </a:endParaRPr>
            </a:p>
          </p:txBody>
        </p:sp>
      </p:grpSp>
      <p:grpSp>
        <p:nvGrpSpPr>
          <p:cNvPr id="34" name="Group 33"/>
          <p:cNvGrpSpPr/>
          <p:nvPr/>
        </p:nvGrpSpPr>
        <p:grpSpPr>
          <a:xfrm>
            <a:off x="7309180" y="1219971"/>
            <a:ext cx="538981" cy="359979"/>
            <a:chOff x="5255172" y="1030014"/>
            <a:chExt cx="538981" cy="359979"/>
          </a:xfrm>
        </p:grpSpPr>
        <p:sp>
          <p:nvSpPr>
            <p:cNvPr id="35" name="Rectangle 34"/>
            <p:cNvSpPr/>
            <p:nvPr/>
          </p:nvSpPr>
          <p:spPr bwMode="auto">
            <a:xfrm>
              <a:off x="5255172" y="1030014"/>
              <a:ext cx="538981" cy="162910"/>
            </a:xfrm>
            <a:prstGeom prst="rect">
              <a:avLst/>
            </a:prstGeom>
            <a:solidFill>
              <a:srgbClr val="AFD7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ctr">
                <a:buNone/>
              </a:pPr>
              <a:endParaRPr lang="en-US" sz="2400" dirty="0" smtClean="0">
                <a:latin typeface="Calibri" panose="020F0502020204030204" pitchFamily="34" charset="0"/>
              </a:endParaRPr>
            </a:p>
          </p:txBody>
        </p:sp>
        <p:sp>
          <p:nvSpPr>
            <p:cNvPr id="36" name="Rectangle 35"/>
            <p:cNvSpPr/>
            <p:nvPr/>
          </p:nvSpPr>
          <p:spPr bwMode="auto">
            <a:xfrm>
              <a:off x="5255172" y="1227083"/>
              <a:ext cx="538981" cy="162910"/>
            </a:xfrm>
            <a:prstGeom prst="rect">
              <a:avLst/>
            </a:prstGeom>
            <a:solidFill>
              <a:srgbClr val="AFD7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ctr">
                <a:buNone/>
              </a:pPr>
              <a:endParaRPr lang="en-US" sz="2400" dirty="0" smtClean="0">
                <a:latin typeface="Calibri" panose="020F0502020204030204" pitchFamily="34" charset="0"/>
              </a:endParaRPr>
            </a:p>
          </p:txBody>
        </p:sp>
      </p:grpSp>
      <p:grpSp>
        <p:nvGrpSpPr>
          <p:cNvPr id="55" name="Group 54"/>
          <p:cNvGrpSpPr/>
          <p:nvPr/>
        </p:nvGrpSpPr>
        <p:grpSpPr>
          <a:xfrm>
            <a:off x="6735075" y="2938413"/>
            <a:ext cx="538981" cy="359979"/>
            <a:chOff x="5255172" y="1030014"/>
            <a:chExt cx="538981" cy="359979"/>
          </a:xfrm>
        </p:grpSpPr>
        <p:sp>
          <p:nvSpPr>
            <p:cNvPr id="56" name="Rectangle 55"/>
            <p:cNvSpPr/>
            <p:nvPr/>
          </p:nvSpPr>
          <p:spPr bwMode="auto">
            <a:xfrm>
              <a:off x="5255172" y="1030014"/>
              <a:ext cx="538981" cy="162910"/>
            </a:xfrm>
            <a:prstGeom prst="rect">
              <a:avLst/>
            </a:prstGeom>
            <a:solidFill>
              <a:srgbClr val="AFD7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ctr">
                <a:buNone/>
              </a:pPr>
              <a:endParaRPr lang="en-US" sz="2400" dirty="0" smtClean="0">
                <a:latin typeface="Calibri" panose="020F0502020204030204" pitchFamily="34" charset="0"/>
              </a:endParaRPr>
            </a:p>
          </p:txBody>
        </p:sp>
        <p:sp>
          <p:nvSpPr>
            <p:cNvPr id="57" name="Rectangle 56"/>
            <p:cNvSpPr/>
            <p:nvPr/>
          </p:nvSpPr>
          <p:spPr bwMode="auto">
            <a:xfrm>
              <a:off x="5255172" y="1227083"/>
              <a:ext cx="538981" cy="162910"/>
            </a:xfrm>
            <a:prstGeom prst="rect">
              <a:avLst/>
            </a:prstGeom>
            <a:solidFill>
              <a:srgbClr val="AFD7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ctr">
                <a:buNone/>
              </a:pPr>
              <a:endParaRPr lang="en-US" sz="2400" dirty="0" smtClean="0">
                <a:latin typeface="Calibri" panose="020F0502020204030204" pitchFamily="34" charset="0"/>
              </a:endParaRPr>
            </a:p>
          </p:txBody>
        </p:sp>
      </p:grpSp>
      <p:grpSp>
        <p:nvGrpSpPr>
          <p:cNvPr id="58" name="Group 57"/>
          <p:cNvGrpSpPr/>
          <p:nvPr/>
        </p:nvGrpSpPr>
        <p:grpSpPr>
          <a:xfrm>
            <a:off x="7309179" y="2938413"/>
            <a:ext cx="538981" cy="359979"/>
            <a:chOff x="5255172" y="1030014"/>
            <a:chExt cx="538981" cy="359979"/>
          </a:xfrm>
        </p:grpSpPr>
        <p:sp>
          <p:nvSpPr>
            <p:cNvPr id="59" name="Rectangle 58"/>
            <p:cNvSpPr/>
            <p:nvPr/>
          </p:nvSpPr>
          <p:spPr bwMode="auto">
            <a:xfrm>
              <a:off x="5255172" y="1030014"/>
              <a:ext cx="538981" cy="162910"/>
            </a:xfrm>
            <a:prstGeom prst="rect">
              <a:avLst/>
            </a:prstGeom>
            <a:solidFill>
              <a:srgbClr val="AFD7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ctr">
                <a:buNone/>
              </a:pPr>
              <a:endParaRPr lang="en-US" sz="2400" dirty="0" smtClean="0">
                <a:latin typeface="Calibri" panose="020F0502020204030204" pitchFamily="34" charset="0"/>
              </a:endParaRPr>
            </a:p>
          </p:txBody>
        </p:sp>
        <p:sp>
          <p:nvSpPr>
            <p:cNvPr id="60" name="Rectangle 59"/>
            <p:cNvSpPr/>
            <p:nvPr/>
          </p:nvSpPr>
          <p:spPr bwMode="auto">
            <a:xfrm>
              <a:off x="5255172" y="1227083"/>
              <a:ext cx="538981" cy="162910"/>
            </a:xfrm>
            <a:prstGeom prst="rect">
              <a:avLst/>
            </a:prstGeom>
            <a:solidFill>
              <a:srgbClr val="AFD7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ctr">
                <a:buNone/>
              </a:pPr>
              <a:endParaRPr lang="en-US" sz="2400" dirty="0" smtClean="0">
                <a:latin typeface="Calibri" panose="020F0502020204030204" pitchFamily="34" charset="0"/>
              </a:endParaRPr>
            </a:p>
          </p:txBody>
        </p:sp>
      </p:grpSp>
      <p:grpSp>
        <p:nvGrpSpPr>
          <p:cNvPr id="61" name="Group 60"/>
          <p:cNvGrpSpPr/>
          <p:nvPr/>
        </p:nvGrpSpPr>
        <p:grpSpPr>
          <a:xfrm>
            <a:off x="7883285" y="2938413"/>
            <a:ext cx="538981" cy="359979"/>
            <a:chOff x="5255172" y="1030014"/>
            <a:chExt cx="538981" cy="359979"/>
          </a:xfrm>
        </p:grpSpPr>
        <p:sp>
          <p:nvSpPr>
            <p:cNvPr id="62" name="Rectangle 61"/>
            <p:cNvSpPr/>
            <p:nvPr/>
          </p:nvSpPr>
          <p:spPr bwMode="auto">
            <a:xfrm>
              <a:off x="5255172" y="1030014"/>
              <a:ext cx="538981" cy="162910"/>
            </a:xfrm>
            <a:prstGeom prst="rect">
              <a:avLst/>
            </a:prstGeom>
            <a:solidFill>
              <a:srgbClr val="AFD7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ctr">
                <a:buNone/>
              </a:pPr>
              <a:endParaRPr lang="en-US" sz="2400" dirty="0" smtClean="0">
                <a:latin typeface="Calibri" panose="020F0502020204030204" pitchFamily="34" charset="0"/>
              </a:endParaRPr>
            </a:p>
          </p:txBody>
        </p:sp>
        <p:sp>
          <p:nvSpPr>
            <p:cNvPr id="63" name="Rectangle 62"/>
            <p:cNvSpPr/>
            <p:nvPr/>
          </p:nvSpPr>
          <p:spPr bwMode="auto">
            <a:xfrm>
              <a:off x="5255172" y="1227083"/>
              <a:ext cx="538981" cy="162910"/>
            </a:xfrm>
            <a:prstGeom prst="rect">
              <a:avLst/>
            </a:prstGeom>
            <a:solidFill>
              <a:srgbClr val="AFD7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ctr">
                <a:buNone/>
              </a:pPr>
              <a:endParaRPr lang="en-US" sz="2400" dirty="0" smtClean="0">
                <a:latin typeface="Calibri" panose="020F0502020204030204" pitchFamily="34" charset="0"/>
              </a:endParaRPr>
            </a:p>
          </p:txBody>
        </p:sp>
      </p:grpSp>
      <p:sp>
        <p:nvSpPr>
          <p:cNvPr id="94" name="TextBox 93"/>
          <p:cNvSpPr txBox="1"/>
          <p:nvPr/>
        </p:nvSpPr>
        <p:spPr>
          <a:xfrm>
            <a:off x="6928460" y="924737"/>
            <a:ext cx="1493807" cy="289438"/>
          </a:xfrm>
          <a:prstGeom prst="rect">
            <a:avLst/>
          </a:prstGeom>
          <a:noFill/>
        </p:spPr>
        <p:txBody>
          <a:bodyPr wrap="none" lIns="0" tIns="0" rIns="0" bIns="0" rtlCol="0" anchor="ctr" anchorCtr="0">
            <a:spAutoFit/>
          </a:bodyPr>
          <a:lstStyle/>
          <a:p>
            <a:pPr algn="r">
              <a:lnSpc>
                <a:spcPct val="110000"/>
              </a:lnSpc>
              <a:spcBef>
                <a:spcPts val="0"/>
              </a:spcBef>
            </a:pPr>
            <a:r>
              <a:rPr lang="en-US" sz="1800" kern="1000" spc="30" dirty="0" smtClean="0">
                <a:solidFill>
                  <a:srgbClr val="002060"/>
                </a:solidFill>
                <a:latin typeface="+mn-lt"/>
                <a:cs typeface="Franklin Gothic Book"/>
              </a:rPr>
              <a:t>Upper detector</a:t>
            </a:r>
          </a:p>
        </p:txBody>
      </p:sp>
      <p:sp>
        <p:nvSpPr>
          <p:cNvPr id="95" name="TextBox 94"/>
          <p:cNvSpPr txBox="1"/>
          <p:nvPr/>
        </p:nvSpPr>
        <p:spPr>
          <a:xfrm>
            <a:off x="6928460" y="3307958"/>
            <a:ext cx="1484445" cy="289438"/>
          </a:xfrm>
          <a:prstGeom prst="rect">
            <a:avLst/>
          </a:prstGeom>
          <a:noFill/>
        </p:spPr>
        <p:txBody>
          <a:bodyPr wrap="none" lIns="0" tIns="0" rIns="0" bIns="0" rtlCol="0" anchor="ctr" anchorCtr="0">
            <a:spAutoFit/>
          </a:bodyPr>
          <a:lstStyle/>
          <a:p>
            <a:pPr algn="r">
              <a:lnSpc>
                <a:spcPct val="110000"/>
              </a:lnSpc>
              <a:spcBef>
                <a:spcPts val="0"/>
              </a:spcBef>
            </a:pPr>
            <a:r>
              <a:rPr lang="en-US" sz="1800" kern="1000" spc="30" dirty="0" smtClean="0">
                <a:solidFill>
                  <a:srgbClr val="002060"/>
                </a:solidFill>
                <a:latin typeface="+mn-lt"/>
                <a:cs typeface="Franklin Gothic Book"/>
              </a:rPr>
              <a:t>Lower detector</a:t>
            </a:r>
          </a:p>
        </p:txBody>
      </p:sp>
      <p:grpSp>
        <p:nvGrpSpPr>
          <p:cNvPr id="97" name="Group 96"/>
          <p:cNvGrpSpPr/>
          <p:nvPr/>
        </p:nvGrpSpPr>
        <p:grpSpPr>
          <a:xfrm rot="13797595">
            <a:off x="6836206" y="1522429"/>
            <a:ext cx="1483801" cy="1499297"/>
            <a:chOff x="5256031" y="1326627"/>
            <a:chExt cx="1483801" cy="1499297"/>
          </a:xfrm>
        </p:grpSpPr>
        <p:cxnSp>
          <p:nvCxnSpPr>
            <p:cNvPr id="98" name="Straight Arrow Connector 97"/>
            <p:cNvCxnSpPr/>
            <p:nvPr/>
          </p:nvCxnSpPr>
          <p:spPr bwMode="auto">
            <a:xfrm rot="19800000">
              <a:off x="5633545" y="2065542"/>
              <a:ext cx="704193" cy="5513"/>
            </a:xfrm>
            <a:prstGeom prst="straightConnector1">
              <a:avLst/>
            </a:prstGeom>
            <a:ln>
              <a:headEnd type="none" w="med" len="med"/>
              <a:tailEnd type="arrow"/>
            </a:ln>
            <a:effectLst/>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99" name="Oval 98"/>
                <p:cNvSpPr/>
                <p:nvPr/>
              </p:nvSpPr>
              <p:spPr bwMode="auto">
                <a:xfrm rot="8777803">
                  <a:off x="5802413" y="1906933"/>
                  <a:ext cx="322730" cy="322730"/>
                </a:xfrm>
                <a:prstGeom prst="ellipse">
                  <a:avLst/>
                </a:prstGeom>
                <a:solidFill>
                  <a:srgbClr val="EB5B00"/>
                </a:solidFill>
                <a:ln>
                  <a:noFill/>
                  <a:headEnd type="none" w="med" len="med"/>
                  <a:tailEnd type="none" w="med" len="med"/>
                </a:ln>
                <a:scene3d>
                  <a:camera prst="orthographicFront"/>
                  <a:lightRig rig="morning" dir="t">
                    <a:rot lat="0" lon="0" rev="5400000"/>
                  </a:lightRig>
                </a:scene3d>
                <a:sp3d prstMaterial="plastic">
                  <a:bevelT w="139700" h="1397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indent="0" algn="ctr">
                    <a:buNone/>
                  </a:pPr>
                  <a14:m>
                    <m:oMathPara xmlns:m="http://schemas.openxmlformats.org/officeDocument/2006/math">
                      <m:oMathParaPr>
                        <m:jc m:val="center"/>
                      </m:oMathParaPr>
                      <m:oMath xmlns:m="http://schemas.openxmlformats.org/officeDocument/2006/math">
                        <m:r>
                          <a:rPr lang="en-US" sz="2400" b="0" i="1" smtClean="0">
                            <a:latin typeface="Cambria Math"/>
                          </a:rPr>
                          <m:t> </m:t>
                        </m:r>
                        <m:r>
                          <a:rPr lang="en-US" sz="2400" b="0" i="1" smtClean="0">
                            <a:latin typeface="Cambria Math"/>
                          </a:rPr>
                          <m:t>𝜇</m:t>
                        </m:r>
                      </m:oMath>
                    </m:oMathPara>
                  </a14:m>
                  <a:endParaRPr lang="en-US" sz="2400" dirty="0" smtClean="0"/>
                </a:p>
              </p:txBody>
            </p:sp>
          </mc:Choice>
          <mc:Fallback xmlns="">
            <p:sp>
              <p:nvSpPr>
                <p:cNvPr id="99" name="Oval 98"/>
                <p:cNvSpPr>
                  <a:spLocks noRot="1" noChangeAspect="1" noMove="1" noResize="1" noEditPoints="1" noAdjustHandles="1" noChangeArrowheads="1" noChangeShapeType="1" noTextEdit="1"/>
                </p:cNvSpPr>
                <p:nvPr/>
              </p:nvSpPr>
              <p:spPr bwMode="auto">
                <a:xfrm rot="8777803">
                  <a:off x="5802413" y="1906933"/>
                  <a:ext cx="322730" cy="322730"/>
                </a:xfrm>
                <a:prstGeom prst="ellipse">
                  <a:avLst/>
                </a:prstGeom>
                <a:blipFill rotWithShape="1">
                  <a:blip r:embed="rId6"/>
                  <a:stretch>
                    <a:fillRect l="-9859" b="-22857"/>
                  </a:stretch>
                </a:blipFill>
                <a:ln>
                  <a:noFill/>
                  <a:headEnd type="none" w="med" len="med"/>
                  <a:tailEnd type="none" w="med" len="med"/>
                </a:ln>
              </p:spPr>
              <p:txBody>
                <a:bodyPr/>
                <a:lstStyle/>
                <a:p>
                  <a:r>
                    <a:rPr lang="en-US">
                      <a:noFill/>
                    </a:rPr>
                    <a:t> </a:t>
                  </a:r>
                </a:p>
              </p:txBody>
            </p:sp>
          </mc:Fallback>
        </mc:AlternateContent>
        <p:cxnSp>
          <p:nvCxnSpPr>
            <p:cNvPr id="100" name="Straight Arrow Connector 99"/>
            <p:cNvCxnSpPr/>
            <p:nvPr/>
          </p:nvCxnSpPr>
          <p:spPr bwMode="auto">
            <a:xfrm rot="900000" flipV="1">
              <a:off x="6168339" y="2207232"/>
              <a:ext cx="562525" cy="0"/>
            </a:xfrm>
            <a:prstGeom prst="straightConnector1">
              <a:avLst/>
            </a:prstGeom>
            <a:ln w="12700">
              <a:headEnd type="none" w="med" len="med"/>
              <a:tailEnd type="arrow"/>
            </a:ln>
          </p:spPr>
          <p:style>
            <a:lnRef idx="1">
              <a:schemeClr val="accent3"/>
            </a:lnRef>
            <a:fillRef idx="0">
              <a:schemeClr val="accent3"/>
            </a:fillRef>
            <a:effectRef idx="0">
              <a:schemeClr val="accent3"/>
            </a:effectRef>
            <a:fontRef idx="minor">
              <a:schemeClr val="tx1"/>
            </a:fontRef>
          </p:style>
        </p:cxnSp>
        <p:cxnSp>
          <p:nvCxnSpPr>
            <p:cNvPr id="101" name="Straight Arrow Connector 100"/>
            <p:cNvCxnSpPr/>
            <p:nvPr/>
          </p:nvCxnSpPr>
          <p:spPr bwMode="auto">
            <a:xfrm rot="2400000" flipV="1">
              <a:off x="6030558" y="2404611"/>
              <a:ext cx="562525" cy="0"/>
            </a:xfrm>
            <a:prstGeom prst="straightConnector1">
              <a:avLst/>
            </a:prstGeom>
            <a:ln w="12700">
              <a:headEnd type="none" w="med" len="med"/>
              <a:tailEnd type="arrow"/>
            </a:ln>
          </p:spPr>
          <p:style>
            <a:lnRef idx="1">
              <a:schemeClr val="accent3"/>
            </a:lnRef>
            <a:fillRef idx="0">
              <a:schemeClr val="accent3"/>
            </a:fillRef>
            <a:effectRef idx="0">
              <a:schemeClr val="accent3"/>
            </a:effectRef>
            <a:fontRef idx="minor">
              <a:schemeClr val="tx1"/>
            </a:fontRef>
          </p:style>
        </p:cxnSp>
        <p:cxnSp>
          <p:nvCxnSpPr>
            <p:cNvPr id="102" name="Straight Arrow Connector 101"/>
            <p:cNvCxnSpPr/>
            <p:nvPr/>
          </p:nvCxnSpPr>
          <p:spPr bwMode="auto">
            <a:xfrm rot="4800000" flipV="1">
              <a:off x="5756726" y="2544662"/>
              <a:ext cx="562525" cy="0"/>
            </a:xfrm>
            <a:prstGeom prst="straightConnector1">
              <a:avLst/>
            </a:prstGeom>
            <a:ln w="12700">
              <a:headEnd type="none" w="med" len="med"/>
              <a:tailEnd type="arrow"/>
            </a:ln>
          </p:spPr>
          <p:style>
            <a:lnRef idx="1">
              <a:schemeClr val="accent3"/>
            </a:lnRef>
            <a:fillRef idx="0">
              <a:schemeClr val="accent3"/>
            </a:fillRef>
            <a:effectRef idx="0">
              <a:schemeClr val="accent3"/>
            </a:effectRef>
            <a:fontRef idx="minor">
              <a:schemeClr val="tx1"/>
            </a:fontRef>
          </p:style>
        </p:cxnSp>
        <p:cxnSp>
          <p:nvCxnSpPr>
            <p:cNvPr id="103" name="Straight Arrow Connector 102"/>
            <p:cNvCxnSpPr/>
            <p:nvPr/>
          </p:nvCxnSpPr>
          <p:spPr bwMode="auto">
            <a:xfrm rot="20400000" flipV="1">
              <a:off x="6161416" y="1923047"/>
              <a:ext cx="562525" cy="0"/>
            </a:xfrm>
            <a:prstGeom prst="straightConnector1">
              <a:avLst/>
            </a:prstGeom>
            <a:ln w="12700">
              <a:headEnd type="none" w="med" len="med"/>
              <a:tailEnd type="arrow"/>
            </a:ln>
          </p:spPr>
          <p:style>
            <a:lnRef idx="1">
              <a:schemeClr val="accent3"/>
            </a:lnRef>
            <a:fillRef idx="0">
              <a:schemeClr val="accent3"/>
            </a:fillRef>
            <a:effectRef idx="0">
              <a:schemeClr val="accent3"/>
            </a:effectRef>
            <a:fontRef idx="minor">
              <a:schemeClr val="tx1"/>
            </a:fontRef>
          </p:style>
        </p:cxnSp>
        <p:cxnSp>
          <p:nvCxnSpPr>
            <p:cNvPr id="104" name="Straight Arrow Connector 103"/>
            <p:cNvCxnSpPr/>
            <p:nvPr/>
          </p:nvCxnSpPr>
          <p:spPr bwMode="auto">
            <a:xfrm rot="19200000" flipV="1">
              <a:off x="6039403" y="1742255"/>
              <a:ext cx="562525" cy="0"/>
            </a:xfrm>
            <a:prstGeom prst="straightConnector1">
              <a:avLst/>
            </a:prstGeom>
            <a:ln w="12700">
              <a:headEnd type="none" w="med" len="med"/>
              <a:tailEnd type="arrow"/>
            </a:ln>
          </p:spPr>
          <p:style>
            <a:lnRef idx="1">
              <a:schemeClr val="accent3"/>
            </a:lnRef>
            <a:fillRef idx="0">
              <a:schemeClr val="accent3"/>
            </a:fillRef>
            <a:effectRef idx="0">
              <a:schemeClr val="accent3"/>
            </a:effectRef>
            <a:fontRef idx="minor">
              <a:schemeClr val="tx1"/>
            </a:fontRef>
          </p:style>
        </p:cxnSp>
        <p:cxnSp>
          <p:nvCxnSpPr>
            <p:cNvPr id="105" name="Straight Arrow Connector 104"/>
            <p:cNvCxnSpPr/>
            <p:nvPr/>
          </p:nvCxnSpPr>
          <p:spPr bwMode="auto">
            <a:xfrm rot="21300000" flipV="1">
              <a:off x="6177307" y="2057401"/>
              <a:ext cx="562525" cy="0"/>
            </a:xfrm>
            <a:prstGeom prst="straightConnector1">
              <a:avLst/>
            </a:prstGeom>
            <a:ln w="12700">
              <a:headEnd type="none" w="med" len="med"/>
              <a:tailEnd type="arrow"/>
            </a:ln>
          </p:spPr>
          <p:style>
            <a:lnRef idx="1">
              <a:schemeClr val="accent3"/>
            </a:lnRef>
            <a:fillRef idx="0">
              <a:schemeClr val="accent3"/>
            </a:fillRef>
            <a:effectRef idx="0">
              <a:schemeClr val="accent3"/>
            </a:effectRef>
            <a:fontRef idx="minor">
              <a:schemeClr val="tx1"/>
            </a:fontRef>
          </p:style>
        </p:cxnSp>
        <p:cxnSp>
          <p:nvCxnSpPr>
            <p:cNvPr id="106" name="Straight Arrow Connector 105"/>
            <p:cNvCxnSpPr/>
            <p:nvPr/>
          </p:nvCxnSpPr>
          <p:spPr bwMode="auto">
            <a:xfrm rot="12600000" flipV="1">
              <a:off x="5257229" y="1842104"/>
              <a:ext cx="562525" cy="0"/>
            </a:xfrm>
            <a:prstGeom prst="straightConnector1">
              <a:avLst/>
            </a:prstGeom>
            <a:ln w="12700">
              <a:headEnd type="none" w="med" len="med"/>
              <a:tailEnd type="arrow"/>
            </a:ln>
          </p:spPr>
          <p:style>
            <a:lnRef idx="1">
              <a:schemeClr val="accent3"/>
            </a:lnRef>
            <a:fillRef idx="0">
              <a:schemeClr val="accent3"/>
            </a:fillRef>
            <a:effectRef idx="0">
              <a:schemeClr val="accent3"/>
            </a:effectRef>
            <a:fontRef idx="minor">
              <a:schemeClr val="tx1"/>
            </a:fontRef>
          </p:style>
        </p:cxnSp>
        <p:cxnSp>
          <p:nvCxnSpPr>
            <p:cNvPr id="107" name="Straight Arrow Connector 106"/>
            <p:cNvCxnSpPr/>
            <p:nvPr/>
          </p:nvCxnSpPr>
          <p:spPr bwMode="auto">
            <a:xfrm rot="19800000" flipV="1">
              <a:off x="6126435" y="1828849"/>
              <a:ext cx="562525" cy="0"/>
            </a:xfrm>
            <a:prstGeom prst="straightConnector1">
              <a:avLst/>
            </a:prstGeom>
            <a:ln w="12700">
              <a:headEnd type="none" w="med" len="med"/>
              <a:tailEnd type="arrow"/>
            </a:ln>
          </p:spPr>
          <p:style>
            <a:lnRef idx="1">
              <a:schemeClr val="accent3"/>
            </a:lnRef>
            <a:fillRef idx="0">
              <a:schemeClr val="accent3"/>
            </a:fillRef>
            <a:effectRef idx="0">
              <a:schemeClr val="accent3"/>
            </a:effectRef>
            <a:fontRef idx="minor">
              <a:schemeClr val="tx1"/>
            </a:fontRef>
          </p:style>
        </p:cxnSp>
        <p:cxnSp>
          <p:nvCxnSpPr>
            <p:cNvPr id="108" name="Straight Arrow Connector 107"/>
            <p:cNvCxnSpPr/>
            <p:nvPr/>
          </p:nvCxnSpPr>
          <p:spPr bwMode="auto">
            <a:xfrm rot="15000000" flipV="1">
              <a:off x="5511681" y="1625564"/>
              <a:ext cx="562525" cy="0"/>
            </a:xfrm>
            <a:prstGeom prst="straightConnector1">
              <a:avLst/>
            </a:prstGeom>
            <a:ln w="12700">
              <a:headEnd type="none" w="med" len="med"/>
              <a:tailEnd type="arrow"/>
            </a:ln>
          </p:spPr>
          <p:style>
            <a:lnRef idx="1">
              <a:schemeClr val="accent3"/>
            </a:lnRef>
            <a:fillRef idx="0">
              <a:schemeClr val="accent3"/>
            </a:fillRef>
            <a:effectRef idx="0">
              <a:schemeClr val="accent3"/>
            </a:effectRef>
            <a:fontRef idx="minor">
              <a:schemeClr val="tx1"/>
            </a:fontRef>
          </p:style>
        </p:cxnSp>
        <p:cxnSp>
          <p:nvCxnSpPr>
            <p:cNvPr id="109" name="Straight Arrow Connector 108"/>
            <p:cNvCxnSpPr/>
            <p:nvPr/>
          </p:nvCxnSpPr>
          <p:spPr bwMode="auto">
            <a:xfrm rot="17100000" flipV="1">
              <a:off x="5777175" y="1607890"/>
              <a:ext cx="562525" cy="0"/>
            </a:xfrm>
            <a:prstGeom prst="straightConnector1">
              <a:avLst/>
            </a:prstGeom>
            <a:ln w="12700">
              <a:headEnd type="none" w="med" len="med"/>
              <a:tailEnd type="arrow"/>
            </a:ln>
          </p:spPr>
          <p:style>
            <a:lnRef idx="1">
              <a:schemeClr val="accent3"/>
            </a:lnRef>
            <a:fillRef idx="0">
              <a:schemeClr val="accent3"/>
            </a:fillRef>
            <a:effectRef idx="0">
              <a:schemeClr val="accent3"/>
            </a:effectRef>
            <a:fontRef idx="minor">
              <a:schemeClr val="tx1"/>
            </a:fontRef>
          </p:style>
        </p:cxnSp>
        <p:cxnSp>
          <p:nvCxnSpPr>
            <p:cNvPr id="110" name="Straight Arrow Connector 109"/>
            <p:cNvCxnSpPr/>
            <p:nvPr/>
          </p:nvCxnSpPr>
          <p:spPr bwMode="auto">
            <a:xfrm rot="18300000" flipV="1">
              <a:off x="5934275" y="1659467"/>
              <a:ext cx="562525" cy="0"/>
            </a:xfrm>
            <a:prstGeom prst="straightConnector1">
              <a:avLst/>
            </a:prstGeom>
            <a:ln w="12700">
              <a:headEnd type="none" w="med" len="med"/>
              <a:tailEnd type="arrow"/>
            </a:ln>
          </p:spPr>
          <p:style>
            <a:lnRef idx="1">
              <a:schemeClr val="accent3"/>
            </a:lnRef>
            <a:fillRef idx="0">
              <a:schemeClr val="accent3"/>
            </a:fillRef>
            <a:effectRef idx="0">
              <a:schemeClr val="accent3"/>
            </a:effectRef>
            <a:fontRef idx="minor">
              <a:schemeClr val="tx1"/>
            </a:fontRef>
          </p:style>
        </p:cxnSp>
        <p:cxnSp>
          <p:nvCxnSpPr>
            <p:cNvPr id="111" name="Straight Arrow Connector 110"/>
            <p:cNvCxnSpPr/>
            <p:nvPr/>
          </p:nvCxnSpPr>
          <p:spPr bwMode="auto">
            <a:xfrm rot="9000000" flipV="1">
              <a:off x="5256031" y="2327953"/>
              <a:ext cx="562525" cy="0"/>
            </a:xfrm>
            <a:prstGeom prst="straightConnector1">
              <a:avLst/>
            </a:prstGeom>
            <a:ln w="12700">
              <a:headEnd type="none" w="med" len="med"/>
              <a:tailEnd type="arrow"/>
            </a:ln>
          </p:spPr>
          <p:style>
            <a:lnRef idx="1">
              <a:schemeClr val="accent3"/>
            </a:lnRef>
            <a:fillRef idx="0">
              <a:schemeClr val="accent3"/>
            </a:fillRef>
            <a:effectRef idx="0">
              <a:schemeClr val="accent3"/>
            </a:effectRef>
            <a:fontRef idx="minor">
              <a:schemeClr val="tx1"/>
            </a:fontRef>
          </p:style>
        </p:cxnSp>
      </p:grpSp>
      <mc:AlternateContent xmlns:mc="http://schemas.openxmlformats.org/markup-compatibility/2006" xmlns:a14="http://schemas.microsoft.com/office/drawing/2010/main">
        <mc:Choice Requires="a14">
          <p:sp>
            <p:nvSpPr>
              <p:cNvPr id="117" name="TextBox 116"/>
              <p:cNvSpPr txBox="1"/>
              <p:nvPr/>
            </p:nvSpPr>
            <p:spPr>
              <a:xfrm>
                <a:off x="6515664" y="1919181"/>
                <a:ext cx="197170" cy="304699"/>
              </a:xfrm>
              <a:prstGeom prst="rect">
                <a:avLst/>
              </a:prstGeom>
              <a:noFill/>
            </p:spPr>
            <p:txBody>
              <a:bodyPr wrap="none" lIns="0" tIns="0" rIns="0" bIns="0" rtlCol="0" anchor="ctr"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r>
                        <a:rPr lang="en-US" sz="1800" b="0" i="1" kern="1000" spc="30" smtClean="0">
                          <a:solidFill>
                            <a:schemeClr val="tx1">
                              <a:lumMod val="85000"/>
                              <a:lumOff val="15000"/>
                            </a:schemeClr>
                          </a:solidFill>
                          <a:latin typeface="Cambria Math"/>
                          <a:cs typeface="Franklin Gothic Book"/>
                        </a:rPr>
                        <m:t>𝜃</m:t>
                      </m:r>
                    </m:oMath>
                  </m:oMathPara>
                </a14:m>
                <a:endParaRPr lang="en-US" sz="1800" kern="1000" spc="30" dirty="0" smtClean="0">
                  <a:solidFill>
                    <a:schemeClr val="tx1">
                      <a:lumMod val="85000"/>
                      <a:lumOff val="15000"/>
                    </a:schemeClr>
                  </a:solidFill>
                  <a:latin typeface="+mn-lt"/>
                  <a:cs typeface="Franklin Gothic Book"/>
                </a:endParaRPr>
              </a:p>
            </p:txBody>
          </p:sp>
        </mc:Choice>
        <mc:Fallback xmlns="">
          <p:sp>
            <p:nvSpPr>
              <p:cNvPr id="117" name="TextBox 116"/>
              <p:cNvSpPr txBox="1">
                <a:spLocks noRot="1" noChangeAspect="1" noMove="1" noResize="1" noEditPoints="1" noAdjustHandles="1" noChangeArrowheads="1" noChangeShapeType="1" noTextEdit="1"/>
              </p:cNvSpPr>
              <p:nvPr/>
            </p:nvSpPr>
            <p:spPr>
              <a:xfrm>
                <a:off x="6515664" y="1919181"/>
                <a:ext cx="197170" cy="304699"/>
              </a:xfrm>
              <a:prstGeom prst="rect">
                <a:avLst/>
              </a:prstGeom>
              <a:blipFill rotWithShape="1">
                <a:blip r:embed="rId7"/>
                <a:stretch>
                  <a:fillRect l="-28125" r="-25000" b="-2000"/>
                </a:stretch>
              </a:blipFill>
            </p:spPr>
            <p:txBody>
              <a:bodyPr/>
              <a:lstStyle/>
              <a:p>
                <a:r>
                  <a:rPr lang="en-US">
                    <a:noFill/>
                  </a:rPr>
                  <a:t> </a:t>
                </a:r>
              </a:p>
            </p:txBody>
          </p:sp>
        </mc:Fallback>
      </mc:AlternateContent>
      <p:sp>
        <p:nvSpPr>
          <p:cNvPr id="135" name="TextBox 134"/>
          <p:cNvSpPr txBox="1"/>
          <p:nvPr/>
        </p:nvSpPr>
        <p:spPr>
          <a:xfrm rot="16200000">
            <a:off x="-1211966" y="3305872"/>
            <a:ext cx="2627066" cy="203133"/>
          </a:xfrm>
          <a:prstGeom prst="rect">
            <a:avLst/>
          </a:prstGeom>
          <a:noFill/>
        </p:spPr>
        <p:txBody>
          <a:bodyPr wrap="none" lIns="0" tIns="0" rIns="0" bIns="0" rtlCol="0" anchor="ctr" anchorCtr="0">
            <a:spAutoFit/>
          </a:bodyPr>
          <a:lstStyle/>
          <a:p>
            <a:pPr>
              <a:lnSpc>
                <a:spcPct val="110000"/>
              </a:lnSpc>
              <a:spcBef>
                <a:spcPts val="0"/>
              </a:spcBef>
            </a:pPr>
            <a:r>
              <a:rPr lang="en-US" sz="1200" kern="1000" spc="30" dirty="0" smtClean="0">
                <a:solidFill>
                  <a:schemeClr val="tx1">
                    <a:lumMod val="85000"/>
                    <a:lumOff val="15000"/>
                  </a:schemeClr>
                </a:solidFill>
                <a:latin typeface="+mn-lt"/>
                <a:cs typeface="Franklin Gothic Book"/>
              </a:rPr>
              <a:t>A. </a:t>
            </a:r>
            <a:r>
              <a:rPr lang="en-US" sz="1200" kern="1000" spc="30" dirty="0" err="1">
                <a:solidFill>
                  <a:schemeClr val="tx1">
                    <a:lumMod val="85000"/>
                    <a:lumOff val="15000"/>
                  </a:schemeClr>
                </a:solidFill>
                <a:latin typeface="+mn-lt"/>
                <a:cs typeface="Franklin Gothic Book"/>
              </a:rPr>
              <a:t>Adelmann</a:t>
            </a:r>
            <a:r>
              <a:rPr lang="en-US" sz="1200" kern="1000" spc="30" dirty="0">
                <a:solidFill>
                  <a:schemeClr val="tx1">
                    <a:lumMod val="85000"/>
                    <a:lumOff val="15000"/>
                  </a:schemeClr>
                </a:solidFill>
                <a:latin typeface="+mn-lt"/>
                <a:cs typeface="Franklin Gothic Book"/>
              </a:rPr>
              <a:t> </a:t>
            </a:r>
            <a:r>
              <a:rPr lang="en-US" sz="1200" i="1" kern="1000" spc="30" dirty="0">
                <a:solidFill>
                  <a:schemeClr val="tx1">
                    <a:lumMod val="85000"/>
                    <a:lumOff val="15000"/>
                  </a:schemeClr>
                </a:solidFill>
                <a:latin typeface="+mn-lt"/>
                <a:cs typeface="Franklin Gothic Book"/>
              </a:rPr>
              <a:t>et </a:t>
            </a:r>
            <a:r>
              <a:rPr lang="en-US" sz="1200" i="1" kern="1000" spc="30" dirty="0" smtClean="0">
                <a:solidFill>
                  <a:schemeClr val="tx1">
                    <a:lumMod val="85000"/>
                    <a:lumOff val="15000"/>
                  </a:schemeClr>
                </a:solidFill>
                <a:latin typeface="+mn-lt"/>
                <a:cs typeface="Franklin Gothic Book"/>
              </a:rPr>
              <a:t>al. </a:t>
            </a:r>
            <a:r>
              <a:rPr lang="en-US" sz="1200" kern="1000" spc="30" dirty="0" smtClean="0">
                <a:solidFill>
                  <a:schemeClr val="tx1">
                    <a:lumMod val="85000"/>
                    <a:lumOff val="15000"/>
                  </a:schemeClr>
                </a:solidFill>
                <a:latin typeface="+mn-lt"/>
                <a:cs typeface="Franklin Gothic Book"/>
              </a:rPr>
              <a:t>JPG 37(2010)085001</a:t>
            </a:r>
          </a:p>
        </p:txBody>
      </p:sp>
      <p:cxnSp>
        <p:nvCxnSpPr>
          <p:cNvPr id="8" name="Straight Arrow Connector 7"/>
          <p:cNvCxnSpPr/>
          <p:nvPr/>
        </p:nvCxnSpPr>
        <p:spPr bwMode="auto">
          <a:xfrm>
            <a:off x="6717515" y="2881584"/>
            <a:ext cx="1704752"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9" name="TextBox 8"/>
              <p:cNvSpPr txBox="1"/>
              <p:nvPr/>
            </p:nvSpPr>
            <p:spPr>
              <a:xfrm>
                <a:off x="8454647" y="2680905"/>
                <a:ext cx="122662" cy="236988"/>
              </a:xfrm>
              <a:prstGeom prst="rect">
                <a:avLst/>
              </a:prstGeom>
              <a:solidFill>
                <a:schemeClr val="bg1"/>
              </a:solid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r>
                        <a:rPr lang="en-US" sz="1400" i="1" kern="1000" spc="30" dirty="0" smtClean="0">
                          <a:solidFill>
                            <a:schemeClr val="tx1">
                              <a:lumMod val="85000"/>
                              <a:lumOff val="15000"/>
                            </a:schemeClr>
                          </a:solidFill>
                          <a:latin typeface="Cambria Math"/>
                          <a:cs typeface="Franklin Gothic Book"/>
                        </a:rPr>
                        <m:t>𝑡</m:t>
                      </m:r>
                    </m:oMath>
                  </m:oMathPara>
                </a14:m>
                <a:endParaRPr lang="en-US" sz="1400" kern="1000" spc="30" dirty="0" smtClean="0">
                  <a:solidFill>
                    <a:schemeClr val="tx1">
                      <a:lumMod val="85000"/>
                      <a:lumOff val="15000"/>
                    </a:schemeClr>
                  </a:solidFill>
                  <a:latin typeface="+mn-lt"/>
                  <a:cs typeface="Franklin Gothic Book"/>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8454647" y="2680905"/>
                <a:ext cx="122662" cy="236988"/>
              </a:xfrm>
              <a:prstGeom prst="rect">
                <a:avLst/>
              </a:prstGeom>
              <a:blipFill rotWithShape="1">
                <a:blip r:embed="rId11"/>
                <a:stretch>
                  <a:fillRect l="-30000" r="-25000"/>
                </a:stretch>
              </a:blipFill>
            </p:spPr>
            <p:txBody>
              <a:bodyPr/>
              <a:lstStyle/>
              <a:p>
                <a:r>
                  <a:rPr lang="en-US">
                    <a:noFill/>
                  </a:rPr>
                  <a:t> </a:t>
                </a:r>
              </a:p>
            </p:txBody>
          </p:sp>
        </mc:Fallback>
      </mc:AlternateContent>
      <p:cxnSp>
        <p:nvCxnSpPr>
          <p:cNvPr id="12" name="Straight Arrow Connector 11"/>
          <p:cNvCxnSpPr/>
          <p:nvPr/>
        </p:nvCxnSpPr>
        <p:spPr bwMode="auto">
          <a:xfrm>
            <a:off x="7911794" y="2271872"/>
            <a:ext cx="770055"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8196530" y="1935292"/>
                <a:ext cx="252377" cy="406265"/>
              </a:xfrm>
              <a:prstGeom prst="rect">
                <a:avLst/>
              </a:prstGeom>
              <a:no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acc>
                        <m:accPr>
                          <m:chr m:val="⃗"/>
                          <m:ctrlPr>
                            <a:rPr lang="en-US" sz="2400" b="0" i="1" kern="1000" spc="30" smtClean="0">
                              <a:solidFill>
                                <a:schemeClr val="tx1">
                                  <a:lumMod val="85000"/>
                                  <a:lumOff val="15000"/>
                                </a:schemeClr>
                              </a:solidFill>
                              <a:latin typeface="Cambria Math"/>
                              <a:cs typeface="Franklin Gothic Book"/>
                            </a:rPr>
                          </m:ctrlPr>
                        </m:accPr>
                        <m:e>
                          <m:r>
                            <a:rPr lang="en-US" sz="2400" b="0" i="1" kern="1000" spc="30" smtClean="0">
                              <a:solidFill>
                                <a:schemeClr val="tx1">
                                  <a:lumMod val="85000"/>
                                  <a:lumOff val="15000"/>
                                </a:schemeClr>
                              </a:solidFill>
                              <a:latin typeface="Cambria Math"/>
                              <a:cs typeface="Franklin Gothic Book"/>
                            </a:rPr>
                            <m:t>𝑣</m:t>
                          </m:r>
                        </m:e>
                      </m:acc>
                    </m:oMath>
                  </m:oMathPara>
                </a14:m>
                <a:endParaRPr lang="en-US" sz="2400" kern="1000" spc="30" dirty="0" err="1" smtClean="0">
                  <a:solidFill>
                    <a:schemeClr val="tx1">
                      <a:lumMod val="85000"/>
                      <a:lumOff val="15000"/>
                    </a:schemeClr>
                  </a:solidFill>
                  <a:latin typeface="+mn-lt"/>
                  <a:cs typeface="Franklin Gothic Book"/>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8196530" y="1935292"/>
                <a:ext cx="252377" cy="406265"/>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656105" y="3870135"/>
                <a:ext cx="2466957" cy="713913"/>
              </a:xfrm>
              <a:prstGeom prst="rect">
                <a:avLst/>
              </a:prstGeom>
              <a:solidFill>
                <a:schemeClr val="bg1"/>
              </a:solid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r>
                        <a:rPr lang="en-US" sz="2000" b="0" i="1" kern="1000" spc="30" smtClean="0">
                          <a:solidFill>
                            <a:schemeClr val="tx1">
                              <a:lumMod val="85000"/>
                              <a:lumOff val="15000"/>
                            </a:schemeClr>
                          </a:solidFill>
                          <a:latin typeface="Cambria Math"/>
                          <a:cs typeface="Franklin Gothic Book"/>
                        </a:rPr>
                        <m:t>𝐴</m:t>
                      </m:r>
                      <m:r>
                        <a:rPr lang="en-US" sz="2000" b="0" i="1" kern="1000" spc="30" smtClean="0">
                          <a:solidFill>
                            <a:schemeClr val="tx1">
                              <a:lumMod val="85000"/>
                              <a:lumOff val="15000"/>
                            </a:schemeClr>
                          </a:solidFill>
                          <a:latin typeface="Cambria Math"/>
                          <a:cs typeface="Franklin Gothic Book"/>
                        </a:rPr>
                        <m:t>(</m:t>
                      </m:r>
                      <m:r>
                        <a:rPr lang="en-US" sz="2000" b="0" i="1" kern="1000" spc="30" smtClean="0">
                          <a:solidFill>
                            <a:schemeClr val="tx1">
                              <a:lumMod val="85000"/>
                              <a:lumOff val="15000"/>
                            </a:schemeClr>
                          </a:solidFill>
                          <a:latin typeface="Cambria Math"/>
                          <a:cs typeface="Franklin Gothic Book"/>
                        </a:rPr>
                        <m:t>𝑡</m:t>
                      </m:r>
                      <m:r>
                        <a:rPr lang="en-US" sz="2000" b="0" i="1" kern="1000" spc="30" smtClean="0">
                          <a:solidFill>
                            <a:schemeClr val="tx1">
                              <a:lumMod val="85000"/>
                              <a:lumOff val="15000"/>
                            </a:schemeClr>
                          </a:solidFill>
                          <a:latin typeface="Cambria Math"/>
                          <a:cs typeface="Franklin Gothic Book"/>
                        </a:rPr>
                        <m:t>)=</m:t>
                      </m:r>
                      <m:f>
                        <m:fPr>
                          <m:ctrlPr>
                            <a:rPr lang="en-US" sz="2000" b="0" i="1" kern="1000" spc="30" smtClean="0">
                              <a:solidFill>
                                <a:schemeClr val="tx1">
                                  <a:lumMod val="85000"/>
                                  <a:lumOff val="15000"/>
                                </a:schemeClr>
                              </a:solidFill>
                              <a:latin typeface="Cambria Math"/>
                              <a:cs typeface="Franklin Gothic Book"/>
                            </a:rPr>
                          </m:ctrlPr>
                        </m:fPr>
                        <m:num>
                          <m:sSub>
                            <m:sSubPr>
                              <m:ctrlPr>
                                <a:rPr lang="en-US" sz="2000" b="0" i="1" kern="1000" spc="30" smtClean="0">
                                  <a:solidFill>
                                    <a:schemeClr val="tx1">
                                      <a:lumMod val="85000"/>
                                      <a:lumOff val="15000"/>
                                    </a:schemeClr>
                                  </a:solidFill>
                                  <a:latin typeface="Cambria Math"/>
                                  <a:cs typeface="Franklin Gothic Book"/>
                                </a:rPr>
                              </m:ctrlPr>
                            </m:sSubPr>
                            <m:e>
                              <m:r>
                                <a:rPr lang="en-US" sz="2000" b="0" i="1" kern="1000" spc="30" smtClean="0">
                                  <a:solidFill>
                                    <a:schemeClr val="tx1">
                                      <a:lumMod val="85000"/>
                                      <a:lumOff val="15000"/>
                                    </a:schemeClr>
                                  </a:solidFill>
                                  <a:latin typeface="Cambria Math"/>
                                  <a:cs typeface="Franklin Gothic Book"/>
                                </a:rPr>
                                <m:t>𝑁</m:t>
                              </m:r>
                            </m:e>
                            <m:sub>
                              <m:r>
                                <a:rPr lang="en-US" sz="2000" b="0" i="1" kern="1000" spc="30" smtClean="0">
                                  <a:solidFill>
                                    <a:schemeClr val="tx1">
                                      <a:lumMod val="85000"/>
                                      <a:lumOff val="15000"/>
                                    </a:schemeClr>
                                  </a:solidFill>
                                  <a:latin typeface="Cambria Math"/>
                                  <a:cs typeface="Franklin Gothic Book"/>
                                </a:rPr>
                                <m:t>↑</m:t>
                              </m:r>
                            </m:sub>
                          </m:sSub>
                          <m:r>
                            <a:rPr lang="en-US" sz="2000" i="1" kern="1000" spc="30" smtClean="0">
                              <a:solidFill>
                                <a:schemeClr val="tx1">
                                  <a:lumMod val="85000"/>
                                  <a:lumOff val="15000"/>
                                </a:schemeClr>
                              </a:solidFill>
                              <a:latin typeface="Cambria Math"/>
                              <a:cs typeface="Franklin Gothic Book"/>
                            </a:rPr>
                            <m:t> </m:t>
                          </m:r>
                          <m:r>
                            <a:rPr lang="en-US" sz="2000" i="1" kern="1000" spc="30">
                              <a:solidFill>
                                <a:schemeClr val="tx1">
                                  <a:lumMod val="85000"/>
                                  <a:lumOff val="15000"/>
                                </a:schemeClr>
                              </a:solidFill>
                              <a:latin typeface="Cambria Math"/>
                              <a:cs typeface="Franklin Gothic Book"/>
                            </a:rPr>
                            <m:t>(</m:t>
                          </m:r>
                          <m:r>
                            <a:rPr lang="en-US" sz="2000" i="1" kern="1000" spc="30">
                              <a:solidFill>
                                <a:schemeClr val="tx1">
                                  <a:lumMod val="85000"/>
                                  <a:lumOff val="15000"/>
                                </a:schemeClr>
                              </a:solidFill>
                              <a:latin typeface="Cambria Math"/>
                              <a:cs typeface="Franklin Gothic Book"/>
                            </a:rPr>
                            <m:t>𝑡</m:t>
                          </m:r>
                          <m:r>
                            <a:rPr lang="en-US" sz="2000" i="1" kern="1000" spc="30">
                              <a:solidFill>
                                <a:schemeClr val="tx1">
                                  <a:lumMod val="85000"/>
                                  <a:lumOff val="15000"/>
                                </a:schemeClr>
                              </a:solidFill>
                              <a:latin typeface="Cambria Math"/>
                              <a:cs typeface="Franklin Gothic Book"/>
                            </a:rPr>
                            <m:t>)−</m:t>
                          </m:r>
                          <m:sSub>
                            <m:sSubPr>
                              <m:ctrlPr>
                                <a:rPr lang="en-US" sz="2000" b="0" i="1" kern="1000" spc="30" smtClean="0">
                                  <a:solidFill>
                                    <a:schemeClr val="tx1">
                                      <a:lumMod val="85000"/>
                                      <a:lumOff val="15000"/>
                                    </a:schemeClr>
                                  </a:solidFill>
                                  <a:latin typeface="Cambria Math"/>
                                  <a:cs typeface="Franklin Gothic Book"/>
                                </a:rPr>
                              </m:ctrlPr>
                            </m:sSubPr>
                            <m:e>
                              <m:r>
                                <a:rPr lang="en-US" sz="2000" b="0" i="1" kern="1000" spc="30" smtClean="0">
                                  <a:solidFill>
                                    <a:schemeClr val="tx1">
                                      <a:lumMod val="85000"/>
                                      <a:lumOff val="15000"/>
                                    </a:schemeClr>
                                  </a:solidFill>
                                  <a:latin typeface="Cambria Math"/>
                                  <a:cs typeface="Franklin Gothic Book"/>
                                </a:rPr>
                                <m:t>𝑁</m:t>
                              </m:r>
                            </m:e>
                            <m:sub>
                              <m:r>
                                <a:rPr lang="en-US" sz="2000" b="0" i="1" kern="1000" spc="30" smtClean="0">
                                  <a:solidFill>
                                    <a:schemeClr val="tx1">
                                      <a:lumMod val="85000"/>
                                      <a:lumOff val="15000"/>
                                    </a:schemeClr>
                                  </a:solidFill>
                                  <a:latin typeface="Cambria Math"/>
                                  <a:cs typeface="Franklin Gothic Book"/>
                                </a:rPr>
                                <m:t>↓</m:t>
                              </m:r>
                            </m:sub>
                          </m:sSub>
                          <m:d>
                            <m:dPr>
                              <m:ctrlPr>
                                <a:rPr lang="en-US" sz="2000" b="0" i="1" kern="1000" spc="30" smtClean="0">
                                  <a:solidFill>
                                    <a:schemeClr val="tx1">
                                      <a:lumMod val="85000"/>
                                      <a:lumOff val="15000"/>
                                    </a:schemeClr>
                                  </a:solidFill>
                                  <a:latin typeface="Cambria Math"/>
                                  <a:cs typeface="Franklin Gothic Book"/>
                                </a:rPr>
                              </m:ctrlPr>
                            </m:dPr>
                            <m:e>
                              <m:r>
                                <a:rPr lang="en-US" sz="2000" b="0" i="1" kern="1000" spc="30" smtClean="0">
                                  <a:solidFill>
                                    <a:schemeClr val="tx1">
                                      <a:lumMod val="85000"/>
                                      <a:lumOff val="15000"/>
                                    </a:schemeClr>
                                  </a:solidFill>
                                  <a:latin typeface="Cambria Math"/>
                                  <a:cs typeface="Franklin Gothic Book"/>
                                </a:rPr>
                                <m:t>𝑡</m:t>
                              </m:r>
                            </m:e>
                          </m:d>
                        </m:num>
                        <m:den>
                          <m:sSub>
                            <m:sSubPr>
                              <m:ctrlPr>
                                <a:rPr lang="en-US" sz="2000" i="1" kern="1000" spc="30">
                                  <a:solidFill>
                                    <a:schemeClr val="tx1">
                                      <a:lumMod val="85000"/>
                                      <a:lumOff val="15000"/>
                                    </a:schemeClr>
                                  </a:solidFill>
                                  <a:latin typeface="Cambria Math"/>
                                  <a:cs typeface="Franklin Gothic Book"/>
                                </a:rPr>
                              </m:ctrlPr>
                            </m:sSubPr>
                            <m:e>
                              <m:r>
                                <a:rPr lang="en-US" sz="2000" i="1" kern="1000" spc="30">
                                  <a:solidFill>
                                    <a:schemeClr val="tx1">
                                      <a:lumMod val="85000"/>
                                      <a:lumOff val="15000"/>
                                    </a:schemeClr>
                                  </a:solidFill>
                                  <a:latin typeface="Cambria Math"/>
                                  <a:cs typeface="Franklin Gothic Book"/>
                                </a:rPr>
                                <m:t>𝑁</m:t>
                              </m:r>
                            </m:e>
                            <m:sub>
                              <m:r>
                                <a:rPr lang="en-US" sz="2000" i="1" kern="1000" spc="30">
                                  <a:solidFill>
                                    <a:schemeClr val="tx1">
                                      <a:lumMod val="85000"/>
                                      <a:lumOff val="15000"/>
                                    </a:schemeClr>
                                  </a:solidFill>
                                  <a:latin typeface="Cambria Math"/>
                                  <a:cs typeface="Franklin Gothic Book"/>
                                </a:rPr>
                                <m:t>↑</m:t>
                              </m:r>
                            </m:sub>
                          </m:sSub>
                          <m:r>
                            <a:rPr lang="en-US" sz="2000" i="1" kern="1000" spc="30">
                              <a:solidFill>
                                <a:schemeClr val="tx1">
                                  <a:lumMod val="85000"/>
                                  <a:lumOff val="15000"/>
                                </a:schemeClr>
                              </a:solidFill>
                              <a:latin typeface="Cambria Math"/>
                              <a:cs typeface="Franklin Gothic Book"/>
                            </a:rPr>
                            <m:t> </m:t>
                          </m:r>
                          <m:d>
                            <m:dPr>
                              <m:ctrlPr>
                                <a:rPr lang="en-US" sz="2000" i="1" kern="1000" spc="30">
                                  <a:solidFill>
                                    <a:schemeClr val="tx1">
                                      <a:lumMod val="85000"/>
                                      <a:lumOff val="15000"/>
                                    </a:schemeClr>
                                  </a:solidFill>
                                  <a:latin typeface="Cambria Math"/>
                                  <a:cs typeface="Franklin Gothic Book"/>
                                </a:rPr>
                              </m:ctrlPr>
                            </m:dPr>
                            <m:e>
                              <m:r>
                                <a:rPr lang="en-US" sz="2000" i="1" kern="1000" spc="30">
                                  <a:solidFill>
                                    <a:schemeClr val="tx1">
                                      <a:lumMod val="85000"/>
                                      <a:lumOff val="15000"/>
                                    </a:schemeClr>
                                  </a:solidFill>
                                  <a:latin typeface="Cambria Math"/>
                                  <a:cs typeface="Franklin Gothic Book"/>
                                </a:rPr>
                                <m:t>𝑡</m:t>
                              </m:r>
                            </m:e>
                          </m:d>
                          <m:r>
                            <a:rPr lang="en-US" sz="2000" b="0" i="1" kern="1000" spc="30" smtClean="0">
                              <a:solidFill>
                                <a:schemeClr val="tx1">
                                  <a:lumMod val="85000"/>
                                  <a:lumOff val="15000"/>
                                </a:schemeClr>
                              </a:solidFill>
                              <a:latin typeface="Cambria Math"/>
                              <a:cs typeface="Franklin Gothic Book"/>
                            </a:rPr>
                            <m:t>+</m:t>
                          </m:r>
                          <m:sSub>
                            <m:sSubPr>
                              <m:ctrlPr>
                                <a:rPr lang="en-US" sz="2000" i="1" kern="1000" spc="30">
                                  <a:solidFill>
                                    <a:schemeClr val="tx1">
                                      <a:lumMod val="85000"/>
                                      <a:lumOff val="15000"/>
                                    </a:schemeClr>
                                  </a:solidFill>
                                  <a:latin typeface="Cambria Math"/>
                                  <a:cs typeface="Franklin Gothic Book"/>
                                </a:rPr>
                              </m:ctrlPr>
                            </m:sSubPr>
                            <m:e>
                              <m:r>
                                <a:rPr lang="en-US" sz="2000" i="1" kern="1000" spc="30">
                                  <a:solidFill>
                                    <a:schemeClr val="tx1">
                                      <a:lumMod val="85000"/>
                                      <a:lumOff val="15000"/>
                                    </a:schemeClr>
                                  </a:solidFill>
                                  <a:latin typeface="Cambria Math"/>
                                  <a:cs typeface="Franklin Gothic Book"/>
                                </a:rPr>
                                <m:t>𝑁</m:t>
                              </m:r>
                            </m:e>
                            <m:sub>
                              <m:r>
                                <a:rPr lang="en-US" sz="2000" i="1" kern="1000" spc="30">
                                  <a:solidFill>
                                    <a:schemeClr val="tx1">
                                      <a:lumMod val="85000"/>
                                      <a:lumOff val="15000"/>
                                    </a:schemeClr>
                                  </a:solidFill>
                                  <a:latin typeface="Cambria Math"/>
                                  <a:cs typeface="Franklin Gothic Book"/>
                                </a:rPr>
                                <m:t>↓</m:t>
                              </m:r>
                            </m:sub>
                          </m:sSub>
                          <m:d>
                            <m:dPr>
                              <m:ctrlPr>
                                <a:rPr lang="en-US" sz="2000" i="1" kern="1000" spc="30">
                                  <a:solidFill>
                                    <a:schemeClr val="tx1">
                                      <a:lumMod val="85000"/>
                                      <a:lumOff val="15000"/>
                                    </a:schemeClr>
                                  </a:solidFill>
                                  <a:latin typeface="Cambria Math"/>
                                  <a:cs typeface="Franklin Gothic Book"/>
                                </a:rPr>
                              </m:ctrlPr>
                            </m:dPr>
                            <m:e>
                              <m:r>
                                <a:rPr lang="en-US" sz="2000" i="1" kern="1000" spc="30">
                                  <a:solidFill>
                                    <a:schemeClr val="tx1">
                                      <a:lumMod val="85000"/>
                                      <a:lumOff val="15000"/>
                                    </a:schemeClr>
                                  </a:solidFill>
                                  <a:latin typeface="Cambria Math"/>
                                  <a:cs typeface="Franklin Gothic Book"/>
                                </a:rPr>
                                <m:t>𝑡</m:t>
                              </m:r>
                            </m:e>
                          </m:d>
                        </m:den>
                      </m:f>
                    </m:oMath>
                  </m:oMathPara>
                </a14:m>
                <a:endParaRPr lang="en-US" sz="2000" i="1" kern="1000" spc="30" dirty="0" smtClean="0">
                  <a:solidFill>
                    <a:schemeClr val="tx1">
                      <a:lumMod val="85000"/>
                      <a:lumOff val="15000"/>
                    </a:schemeClr>
                  </a:solidFill>
                  <a:latin typeface="+mn-lt"/>
                  <a:cs typeface="Franklin Gothic Book"/>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656105" y="3870135"/>
                <a:ext cx="2466957" cy="713913"/>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530358" y="2433658"/>
                <a:ext cx="1514838" cy="365741"/>
              </a:xfrm>
              <a:prstGeom prst="rect">
                <a:avLst/>
              </a:prstGeom>
              <a:solidFill>
                <a:schemeClr val="bg1"/>
              </a:solid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sSup>
                        <m:sSupPr>
                          <m:ctrlPr>
                            <a:rPr lang="en-US" sz="2000" b="0" i="1" kern="1000" spc="30" smtClean="0">
                              <a:solidFill>
                                <a:schemeClr val="tx1">
                                  <a:lumMod val="85000"/>
                                  <a:lumOff val="15000"/>
                                </a:schemeClr>
                              </a:solidFill>
                              <a:latin typeface="Cambria Math"/>
                              <a:cs typeface="Franklin Gothic Book"/>
                            </a:rPr>
                          </m:ctrlPr>
                        </m:sSupPr>
                        <m:e>
                          <m:r>
                            <a:rPr lang="en-US" sz="2000" b="0" i="1" kern="1000" spc="30" smtClean="0">
                              <a:solidFill>
                                <a:schemeClr val="tx1">
                                  <a:lumMod val="85000"/>
                                  <a:lumOff val="15000"/>
                                </a:schemeClr>
                              </a:solidFill>
                              <a:latin typeface="Cambria Math"/>
                              <a:cs typeface="Franklin Gothic Book"/>
                            </a:rPr>
                            <m:t>𝜇</m:t>
                          </m:r>
                        </m:e>
                        <m:sup>
                          <m:r>
                            <a:rPr lang="en-US" sz="2000" b="0" i="1" kern="1000" spc="30" smtClean="0">
                              <a:solidFill>
                                <a:schemeClr val="tx1">
                                  <a:lumMod val="85000"/>
                                  <a:lumOff val="15000"/>
                                </a:schemeClr>
                              </a:solidFill>
                              <a:latin typeface="Cambria Math"/>
                              <a:cs typeface="Franklin Gothic Book"/>
                            </a:rPr>
                            <m:t>+</m:t>
                          </m:r>
                        </m:sup>
                      </m:sSup>
                      <m:r>
                        <a:rPr lang="en-US" sz="2000" b="0" i="1" kern="1000" spc="30" smtClean="0">
                          <a:solidFill>
                            <a:schemeClr val="tx1">
                              <a:lumMod val="85000"/>
                              <a:lumOff val="15000"/>
                            </a:schemeClr>
                          </a:solidFill>
                          <a:latin typeface="Cambria Math"/>
                          <a:cs typeface="Franklin Gothic Book"/>
                        </a:rPr>
                        <m:t>→</m:t>
                      </m:r>
                      <m:sSup>
                        <m:sSupPr>
                          <m:ctrlPr>
                            <a:rPr lang="en-US" sz="2000" b="0" i="1" kern="1000" spc="30" smtClean="0">
                              <a:solidFill>
                                <a:schemeClr val="tx1">
                                  <a:lumMod val="85000"/>
                                  <a:lumOff val="15000"/>
                                </a:schemeClr>
                              </a:solidFill>
                              <a:latin typeface="Cambria Math"/>
                              <a:cs typeface="Franklin Gothic Book"/>
                            </a:rPr>
                          </m:ctrlPr>
                        </m:sSupPr>
                        <m:e>
                          <m:r>
                            <a:rPr lang="en-US" sz="2000" b="0" i="1" kern="1000" spc="30" smtClean="0">
                              <a:solidFill>
                                <a:schemeClr val="tx1">
                                  <a:lumMod val="85000"/>
                                  <a:lumOff val="15000"/>
                                </a:schemeClr>
                              </a:solidFill>
                              <a:latin typeface="Cambria Math"/>
                              <a:cs typeface="Franklin Gothic Book"/>
                            </a:rPr>
                            <m:t>𝑒</m:t>
                          </m:r>
                        </m:e>
                        <m:sup>
                          <m:r>
                            <a:rPr lang="en-US" sz="2000" b="0" i="1" kern="1000" spc="30" smtClean="0">
                              <a:solidFill>
                                <a:schemeClr val="tx1">
                                  <a:lumMod val="85000"/>
                                  <a:lumOff val="15000"/>
                                </a:schemeClr>
                              </a:solidFill>
                              <a:latin typeface="Cambria Math"/>
                              <a:cs typeface="Franklin Gothic Book"/>
                            </a:rPr>
                            <m:t>+</m:t>
                          </m:r>
                        </m:sup>
                      </m:sSup>
                      <m:sSub>
                        <m:sSubPr>
                          <m:ctrlPr>
                            <a:rPr lang="en-US" sz="2000" b="0" i="1" kern="1000" spc="30" smtClean="0">
                              <a:solidFill>
                                <a:schemeClr val="tx1">
                                  <a:lumMod val="85000"/>
                                  <a:lumOff val="15000"/>
                                </a:schemeClr>
                              </a:solidFill>
                              <a:latin typeface="Cambria Math"/>
                              <a:cs typeface="Franklin Gothic Book"/>
                            </a:rPr>
                          </m:ctrlPr>
                        </m:sSubPr>
                        <m:e>
                          <m:r>
                            <a:rPr lang="en-US" sz="2000" b="0" i="1" kern="1000" spc="30" smtClean="0">
                              <a:solidFill>
                                <a:schemeClr val="tx1">
                                  <a:lumMod val="85000"/>
                                  <a:lumOff val="15000"/>
                                </a:schemeClr>
                              </a:solidFill>
                              <a:latin typeface="Cambria Math"/>
                              <a:cs typeface="Franklin Gothic Book"/>
                            </a:rPr>
                            <m:t>𝜈</m:t>
                          </m:r>
                        </m:e>
                        <m:sub>
                          <m:r>
                            <a:rPr lang="en-US" sz="2000" b="0" i="1" kern="1000" spc="30" smtClean="0">
                              <a:solidFill>
                                <a:schemeClr val="tx1">
                                  <a:lumMod val="85000"/>
                                  <a:lumOff val="15000"/>
                                </a:schemeClr>
                              </a:solidFill>
                              <a:latin typeface="Cambria Math"/>
                              <a:cs typeface="Franklin Gothic Book"/>
                            </a:rPr>
                            <m:t>𝑒</m:t>
                          </m:r>
                        </m:sub>
                      </m:sSub>
                      <m:sSub>
                        <m:sSubPr>
                          <m:ctrlPr>
                            <a:rPr lang="en-US" sz="2000" b="0" i="1" kern="1000" spc="30" smtClean="0">
                              <a:solidFill>
                                <a:schemeClr val="tx1">
                                  <a:lumMod val="85000"/>
                                  <a:lumOff val="15000"/>
                                </a:schemeClr>
                              </a:solidFill>
                              <a:latin typeface="Cambria Math"/>
                              <a:cs typeface="Franklin Gothic Book"/>
                            </a:rPr>
                          </m:ctrlPr>
                        </m:sSubPr>
                        <m:e>
                          <m:acc>
                            <m:accPr>
                              <m:chr m:val="̅"/>
                              <m:ctrlPr>
                                <a:rPr lang="en-US" sz="2000" b="0" i="1" kern="1000" spc="30" smtClean="0">
                                  <a:solidFill>
                                    <a:schemeClr val="tx1">
                                      <a:lumMod val="85000"/>
                                      <a:lumOff val="15000"/>
                                    </a:schemeClr>
                                  </a:solidFill>
                                  <a:latin typeface="Cambria Math"/>
                                  <a:cs typeface="Franklin Gothic Book"/>
                                </a:rPr>
                              </m:ctrlPr>
                            </m:accPr>
                            <m:e>
                              <m:r>
                                <a:rPr lang="en-US" sz="2000" b="0" i="1" kern="1000" spc="30" smtClean="0">
                                  <a:solidFill>
                                    <a:schemeClr val="tx1">
                                      <a:lumMod val="85000"/>
                                      <a:lumOff val="15000"/>
                                    </a:schemeClr>
                                  </a:solidFill>
                                  <a:latin typeface="Cambria Math"/>
                                  <a:cs typeface="Franklin Gothic Book"/>
                                </a:rPr>
                                <m:t>𝜈</m:t>
                              </m:r>
                            </m:e>
                          </m:acc>
                        </m:e>
                        <m:sub>
                          <m:r>
                            <a:rPr lang="en-US" sz="2000" b="0" i="1" kern="1000" spc="30" smtClean="0">
                              <a:solidFill>
                                <a:schemeClr val="tx1">
                                  <a:lumMod val="85000"/>
                                  <a:lumOff val="15000"/>
                                </a:schemeClr>
                              </a:solidFill>
                              <a:latin typeface="Cambria Math"/>
                              <a:cs typeface="Franklin Gothic Book"/>
                            </a:rPr>
                            <m:t>𝜇</m:t>
                          </m:r>
                        </m:sub>
                      </m:sSub>
                    </m:oMath>
                  </m:oMathPara>
                </a14:m>
                <a:endParaRPr lang="en-US" sz="2000" kern="1000" spc="30" dirty="0" err="1" smtClean="0">
                  <a:solidFill>
                    <a:schemeClr val="tx1">
                      <a:lumMod val="85000"/>
                      <a:lumOff val="15000"/>
                    </a:schemeClr>
                  </a:solidFill>
                  <a:latin typeface="+mn-lt"/>
                  <a:cs typeface="Franklin Gothic Book"/>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4530358" y="2433658"/>
                <a:ext cx="1514838" cy="365741"/>
              </a:xfrm>
              <a:prstGeom prst="rect">
                <a:avLst/>
              </a:prstGeom>
              <a:blipFill rotWithShape="1">
                <a:blip r:embed="rId14"/>
                <a:stretch>
                  <a:fillRect l="-3213" r="-15261" b="-16667"/>
                </a:stretch>
              </a:blipFill>
            </p:spPr>
            <p:txBody>
              <a:bodyPr/>
              <a:lstStyle/>
              <a:p>
                <a:r>
                  <a:rPr lang="en-US">
                    <a:noFill/>
                  </a:rPr>
                  <a:t> </a:t>
                </a:r>
              </a:p>
            </p:txBody>
          </p:sp>
        </mc:Fallback>
      </mc:AlternateContent>
    </p:spTree>
    <p:extLst>
      <p:ext uri="{BB962C8B-B14F-4D97-AF65-F5344CB8AC3E}">
        <p14:creationId xmlns:p14="http://schemas.microsoft.com/office/powerpoint/2010/main" val="428879545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Sensitivity to EDM by measuring asymmetry</a:t>
            </a:r>
            <a:endParaRPr lang="en-US" dirty="0"/>
          </a:p>
        </p:txBody>
      </p:sp>
      <p:sp>
        <p:nvSpPr>
          <p:cNvPr id="5" name="Slide Number Placeholder 4"/>
          <p:cNvSpPr>
            <a:spLocks noGrp="1"/>
          </p:cNvSpPr>
          <p:nvPr>
            <p:ph type="sldNum" sz="quarter" idx="4"/>
          </p:nvPr>
        </p:nvSpPr>
        <p:spPr/>
        <p:txBody>
          <a:bodyPr/>
          <a:lstStyle/>
          <a:p>
            <a:pPr eaLnBrk="0" hangingPunct="0">
              <a:defRPr/>
            </a:pPr>
            <a:fld id="{EBC07571-3134-BB4B-B83F-1A9FE18D34F3}" type="slidenum">
              <a:rPr lang="de-DE" smtClean="0">
                <a:solidFill>
                  <a:srgbClr val="000000"/>
                </a:solidFill>
              </a:rPr>
              <a:pPr eaLnBrk="0" hangingPunct="0">
                <a:defRPr/>
              </a:pPr>
              <a:t>18</a:t>
            </a:fld>
            <a:endParaRPr lang="de-DE" dirty="0">
              <a:solidFill>
                <a:srgbClr val="000000"/>
              </a:solidFill>
            </a:endParaRPr>
          </a:p>
        </p:txBody>
      </p:sp>
      <mc:AlternateContent xmlns:mc="http://schemas.openxmlformats.org/markup-compatibility/2006" xmlns:a14="http://schemas.microsoft.com/office/drawing/2010/main">
        <mc:Choice Requires="a14">
          <p:sp>
            <p:nvSpPr>
              <p:cNvPr id="6" name="TextBox 5"/>
              <p:cNvSpPr txBox="1"/>
              <p:nvPr/>
            </p:nvSpPr>
            <p:spPr>
              <a:xfrm>
                <a:off x="914288" y="865678"/>
                <a:ext cx="7487724" cy="4022191"/>
              </a:xfrm>
              <a:prstGeom prst="rect">
                <a:avLst/>
              </a:prstGeom>
              <a:solidFill>
                <a:schemeClr val="bg1"/>
              </a:solidFill>
            </p:spPr>
            <p:txBody>
              <a:bodyPr wrap="square" lIns="0" tIns="0" rIns="0" bIns="0" rtlCol="0" anchor="t" anchorCtr="0">
                <a:spAutoFit/>
              </a:bodyPr>
              <a:lstStyle/>
              <a:p>
                <a:pPr algn="ctr">
                  <a:lnSpc>
                    <a:spcPct val="110000"/>
                  </a:lnSpc>
                  <a:spcBef>
                    <a:spcPts val="0"/>
                  </a:spcBef>
                </a:pPr>
                <a14:m>
                  <m:oMathPara xmlns:m="http://schemas.openxmlformats.org/officeDocument/2006/math">
                    <m:oMathParaPr>
                      <m:jc m:val="center"/>
                    </m:oMathParaPr>
                    <m:oMath xmlns:m="http://schemas.openxmlformats.org/officeDocument/2006/math">
                      <m:acc>
                        <m:accPr>
                          <m:chr m:val="̅"/>
                          <m:ctrlPr>
                            <a:rPr lang="en-US" sz="2000" b="0" i="1" kern="1000" spc="30" smtClean="0">
                              <a:solidFill>
                                <a:schemeClr val="tx1">
                                  <a:lumMod val="85000"/>
                                  <a:lumOff val="15000"/>
                                </a:schemeClr>
                              </a:solidFill>
                              <a:latin typeface="Cambria Math"/>
                              <a:cs typeface="Franklin Gothic Book"/>
                            </a:rPr>
                          </m:ctrlPr>
                        </m:accPr>
                        <m:e>
                          <m:r>
                            <a:rPr lang="en-US" sz="2000" b="0" i="1" kern="1000" spc="30" smtClean="0">
                              <a:solidFill>
                                <a:schemeClr val="tx1">
                                  <a:lumMod val="85000"/>
                                  <a:lumOff val="15000"/>
                                </a:schemeClr>
                              </a:solidFill>
                              <a:latin typeface="Cambria Math"/>
                              <a:cs typeface="Franklin Gothic Book"/>
                            </a:rPr>
                            <m:t>𝐴</m:t>
                          </m:r>
                          <m:r>
                            <a:rPr lang="en-US" sz="2000" b="0" i="1" kern="1000" spc="30" smtClean="0">
                              <a:solidFill>
                                <a:schemeClr val="tx1">
                                  <a:lumMod val="85000"/>
                                  <a:lumOff val="15000"/>
                                </a:schemeClr>
                              </a:solidFill>
                              <a:latin typeface="Cambria Math"/>
                              <a:cs typeface="Franklin Gothic Book"/>
                            </a:rPr>
                            <m:t>(</m:t>
                          </m:r>
                          <m:r>
                            <a:rPr lang="en-US" sz="2000" b="0" i="1" kern="1000" spc="30" smtClean="0">
                              <a:solidFill>
                                <a:schemeClr val="tx1">
                                  <a:lumMod val="85000"/>
                                  <a:lumOff val="15000"/>
                                </a:schemeClr>
                              </a:solidFill>
                              <a:latin typeface="Cambria Math"/>
                              <a:cs typeface="Franklin Gothic Book"/>
                            </a:rPr>
                            <m:t>𝑡</m:t>
                          </m:r>
                          <m:r>
                            <a:rPr lang="en-US" sz="2000" b="0" i="1" kern="1000" spc="30" smtClean="0">
                              <a:solidFill>
                                <a:schemeClr val="tx1">
                                  <a:lumMod val="85000"/>
                                  <a:lumOff val="15000"/>
                                </a:schemeClr>
                              </a:solidFill>
                              <a:latin typeface="Cambria Math"/>
                              <a:cs typeface="Franklin Gothic Book"/>
                            </a:rPr>
                            <m:t>)</m:t>
                          </m:r>
                        </m:e>
                      </m:acc>
                      <m:r>
                        <a:rPr lang="en-US" sz="2000" b="0" i="1" kern="1000" spc="30" smtClean="0">
                          <a:solidFill>
                            <a:schemeClr val="tx1">
                              <a:lumMod val="85000"/>
                              <a:lumOff val="15000"/>
                            </a:schemeClr>
                          </a:solidFill>
                          <a:latin typeface="Cambria Math"/>
                          <a:cs typeface="Franklin Gothic Book"/>
                        </a:rPr>
                        <m:t>=</m:t>
                      </m:r>
                      <m:f>
                        <m:fPr>
                          <m:ctrlPr>
                            <a:rPr lang="en-US" sz="2000" b="0" i="1" kern="1000" spc="30" smtClean="0">
                              <a:solidFill>
                                <a:schemeClr val="tx1">
                                  <a:lumMod val="85000"/>
                                  <a:lumOff val="15000"/>
                                </a:schemeClr>
                              </a:solidFill>
                              <a:latin typeface="Cambria Math"/>
                              <a:cs typeface="Franklin Gothic Book"/>
                            </a:rPr>
                          </m:ctrlPr>
                        </m:fPr>
                        <m:num>
                          <m:sSub>
                            <m:sSubPr>
                              <m:ctrlPr>
                                <a:rPr lang="en-US" sz="2000" b="0" i="1" kern="1000" spc="30" smtClean="0">
                                  <a:solidFill>
                                    <a:schemeClr val="tx1">
                                      <a:lumMod val="85000"/>
                                      <a:lumOff val="15000"/>
                                    </a:schemeClr>
                                  </a:solidFill>
                                  <a:latin typeface="Cambria Math"/>
                                  <a:cs typeface="Franklin Gothic Book"/>
                                </a:rPr>
                              </m:ctrlPr>
                            </m:sSubPr>
                            <m:e>
                              <m:r>
                                <a:rPr lang="en-US" sz="2000" b="0" i="1" kern="1000" spc="30" smtClean="0">
                                  <a:solidFill>
                                    <a:schemeClr val="tx1">
                                      <a:lumMod val="85000"/>
                                      <a:lumOff val="15000"/>
                                    </a:schemeClr>
                                  </a:solidFill>
                                  <a:latin typeface="Cambria Math"/>
                                  <a:cs typeface="Franklin Gothic Book"/>
                                </a:rPr>
                                <m:t>𝑁</m:t>
                              </m:r>
                            </m:e>
                            <m:sub>
                              <m:r>
                                <a:rPr lang="en-US" sz="2000" b="0" i="1" kern="1000" spc="30" smtClean="0">
                                  <a:solidFill>
                                    <a:schemeClr val="tx1">
                                      <a:lumMod val="85000"/>
                                      <a:lumOff val="15000"/>
                                    </a:schemeClr>
                                  </a:solidFill>
                                  <a:latin typeface="Cambria Math"/>
                                  <a:cs typeface="Franklin Gothic Book"/>
                                </a:rPr>
                                <m:t>↑</m:t>
                              </m:r>
                            </m:sub>
                          </m:sSub>
                          <m:r>
                            <a:rPr lang="en-US" sz="2000" i="1" kern="1000" spc="30" smtClean="0">
                              <a:solidFill>
                                <a:schemeClr val="tx1">
                                  <a:lumMod val="85000"/>
                                  <a:lumOff val="15000"/>
                                </a:schemeClr>
                              </a:solidFill>
                              <a:latin typeface="Cambria Math"/>
                              <a:cs typeface="Franklin Gothic Book"/>
                            </a:rPr>
                            <m:t> </m:t>
                          </m:r>
                          <m:d>
                            <m:dPr>
                              <m:ctrlPr>
                                <a:rPr lang="en-US" sz="2000" b="0" i="1" kern="1000" spc="30">
                                  <a:solidFill>
                                    <a:schemeClr val="tx1">
                                      <a:lumMod val="85000"/>
                                      <a:lumOff val="15000"/>
                                    </a:schemeClr>
                                  </a:solidFill>
                                  <a:latin typeface="Cambria Math"/>
                                  <a:cs typeface="Franklin Gothic Book"/>
                                </a:rPr>
                              </m:ctrlPr>
                            </m:dPr>
                            <m:e>
                              <m:r>
                                <a:rPr lang="en-US" sz="2000" b="0" i="1" kern="1000" spc="30" smtClean="0">
                                  <a:solidFill>
                                    <a:schemeClr val="tx1">
                                      <a:lumMod val="85000"/>
                                      <a:lumOff val="15000"/>
                                    </a:schemeClr>
                                  </a:solidFill>
                                  <a:latin typeface="Cambria Math"/>
                                  <a:cs typeface="Franklin Gothic Book"/>
                                </a:rPr>
                                <m:t>𝛾𝜏</m:t>
                              </m:r>
                            </m:e>
                          </m:d>
                          <m:r>
                            <a:rPr lang="en-US" sz="2000" i="1" kern="1000" spc="30">
                              <a:solidFill>
                                <a:schemeClr val="tx1">
                                  <a:lumMod val="85000"/>
                                  <a:lumOff val="15000"/>
                                </a:schemeClr>
                              </a:solidFill>
                              <a:latin typeface="Cambria Math"/>
                              <a:cs typeface="Franklin Gothic Book"/>
                            </a:rPr>
                            <m:t>−</m:t>
                          </m:r>
                          <m:sSub>
                            <m:sSubPr>
                              <m:ctrlPr>
                                <a:rPr lang="en-US" sz="2000" b="0" i="1" kern="1000" spc="30" smtClean="0">
                                  <a:solidFill>
                                    <a:schemeClr val="tx1">
                                      <a:lumMod val="85000"/>
                                      <a:lumOff val="15000"/>
                                    </a:schemeClr>
                                  </a:solidFill>
                                  <a:latin typeface="Cambria Math"/>
                                  <a:cs typeface="Franklin Gothic Book"/>
                                </a:rPr>
                              </m:ctrlPr>
                            </m:sSubPr>
                            <m:e>
                              <m:r>
                                <a:rPr lang="en-US" sz="2000" b="0" i="1" kern="1000" spc="30" smtClean="0">
                                  <a:solidFill>
                                    <a:schemeClr val="tx1">
                                      <a:lumMod val="85000"/>
                                      <a:lumOff val="15000"/>
                                    </a:schemeClr>
                                  </a:solidFill>
                                  <a:latin typeface="Cambria Math"/>
                                  <a:cs typeface="Franklin Gothic Book"/>
                                </a:rPr>
                                <m:t>𝑁</m:t>
                              </m:r>
                            </m:e>
                            <m:sub>
                              <m:r>
                                <a:rPr lang="en-US" sz="2000" b="0" i="1" kern="1000" spc="30" smtClean="0">
                                  <a:solidFill>
                                    <a:schemeClr val="tx1">
                                      <a:lumMod val="85000"/>
                                      <a:lumOff val="15000"/>
                                    </a:schemeClr>
                                  </a:solidFill>
                                  <a:latin typeface="Cambria Math"/>
                                  <a:cs typeface="Franklin Gothic Book"/>
                                </a:rPr>
                                <m:t>↓</m:t>
                              </m:r>
                            </m:sub>
                          </m:sSub>
                          <m:d>
                            <m:dPr>
                              <m:ctrlPr>
                                <a:rPr lang="en-US" sz="2000" b="0" i="1" kern="1000" spc="30" smtClean="0">
                                  <a:solidFill>
                                    <a:schemeClr val="tx1">
                                      <a:lumMod val="85000"/>
                                      <a:lumOff val="15000"/>
                                    </a:schemeClr>
                                  </a:solidFill>
                                  <a:latin typeface="Cambria Math"/>
                                  <a:cs typeface="Franklin Gothic Book"/>
                                </a:rPr>
                              </m:ctrlPr>
                            </m:dPr>
                            <m:e>
                              <m:r>
                                <a:rPr lang="en-US" sz="2000" i="1" kern="1000" spc="30">
                                  <a:solidFill>
                                    <a:schemeClr val="tx1">
                                      <a:lumMod val="85000"/>
                                      <a:lumOff val="15000"/>
                                    </a:schemeClr>
                                  </a:solidFill>
                                  <a:latin typeface="Cambria Math"/>
                                  <a:cs typeface="Franklin Gothic Book"/>
                                </a:rPr>
                                <m:t>𝛾𝜏</m:t>
                              </m:r>
                            </m:e>
                          </m:d>
                        </m:num>
                        <m:den>
                          <m:sSub>
                            <m:sSubPr>
                              <m:ctrlPr>
                                <a:rPr lang="en-US" sz="2000" i="1" kern="1000" spc="30">
                                  <a:solidFill>
                                    <a:schemeClr val="tx1">
                                      <a:lumMod val="85000"/>
                                      <a:lumOff val="15000"/>
                                    </a:schemeClr>
                                  </a:solidFill>
                                  <a:latin typeface="Cambria Math"/>
                                  <a:cs typeface="Franklin Gothic Book"/>
                                </a:rPr>
                              </m:ctrlPr>
                            </m:sSubPr>
                            <m:e>
                              <m:r>
                                <a:rPr lang="en-US" sz="2000" i="1" kern="1000" spc="30">
                                  <a:solidFill>
                                    <a:schemeClr val="tx1">
                                      <a:lumMod val="85000"/>
                                      <a:lumOff val="15000"/>
                                    </a:schemeClr>
                                  </a:solidFill>
                                  <a:latin typeface="Cambria Math"/>
                                  <a:cs typeface="Franklin Gothic Book"/>
                                </a:rPr>
                                <m:t>𝑁</m:t>
                              </m:r>
                            </m:e>
                            <m:sub>
                              <m:r>
                                <a:rPr lang="en-US" sz="2000" i="1" kern="1000" spc="30">
                                  <a:solidFill>
                                    <a:schemeClr val="tx1">
                                      <a:lumMod val="85000"/>
                                      <a:lumOff val="15000"/>
                                    </a:schemeClr>
                                  </a:solidFill>
                                  <a:latin typeface="Cambria Math"/>
                                  <a:cs typeface="Franklin Gothic Book"/>
                                </a:rPr>
                                <m:t>↑</m:t>
                              </m:r>
                            </m:sub>
                          </m:sSub>
                          <m:r>
                            <a:rPr lang="en-US" sz="2000" i="1" kern="1000" spc="30">
                              <a:solidFill>
                                <a:schemeClr val="tx1">
                                  <a:lumMod val="85000"/>
                                  <a:lumOff val="15000"/>
                                </a:schemeClr>
                              </a:solidFill>
                              <a:latin typeface="Cambria Math"/>
                              <a:cs typeface="Franklin Gothic Book"/>
                            </a:rPr>
                            <m:t> </m:t>
                          </m:r>
                          <m:d>
                            <m:dPr>
                              <m:ctrlPr>
                                <a:rPr lang="en-US" sz="2000" i="1" kern="1000" spc="30">
                                  <a:solidFill>
                                    <a:schemeClr val="tx1">
                                      <a:lumMod val="85000"/>
                                      <a:lumOff val="15000"/>
                                    </a:schemeClr>
                                  </a:solidFill>
                                  <a:latin typeface="Cambria Math"/>
                                  <a:cs typeface="Franklin Gothic Book"/>
                                </a:rPr>
                              </m:ctrlPr>
                            </m:dPr>
                            <m:e>
                              <m:r>
                                <a:rPr lang="en-US" sz="2000" i="1" kern="1000" spc="30">
                                  <a:solidFill>
                                    <a:schemeClr val="tx1">
                                      <a:lumMod val="85000"/>
                                      <a:lumOff val="15000"/>
                                    </a:schemeClr>
                                  </a:solidFill>
                                  <a:latin typeface="Cambria Math"/>
                                  <a:cs typeface="Franklin Gothic Book"/>
                                </a:rPr>
                                <m:t>𝛾𝜏</m:t>
                              </m:r>
                            </m:e>
                          </m:d>
                          <m:r>
                            <a:rPr lang="en-US" sz="2000" b="0" i="1" kern="1000" spc="30" smtClean="0">
                              <a:solidFill>
                                <a:schemeClr val="tx1">
                                  <a:lumMod val="85000"/>
                                  <a:lumOff val="15000"/>
                                </a:schemeClr>
                              </a:solidFill>
                              <a:latin typeface="Cambria Math"/>
                              <a:cs typeface="Franklin Gothic Book"/>
                            </a:rPr>
                            <m:t>+</m:t>
                          </m:r>
                          <m:sSub>
                            <m:sSubPr>
                              <m:ctrlPr>
                                <a:rPr lang="en-US" sz="2000" i="1" kern="1000" spc="30">
                                  <a:solidFill>
                                    <a:schemeClr val="tx1">
                                      <a:lumMod val="85000"/>
                                      <a:lumOff val="15000"/>
                                    </a:schemeClr>
                                  </a:solidFill>
                                  <a:latin typeface="Cambria Math"/>
                                  <a:cs typeface="Franklin Gothic Book"/>
                                </a:rPr>
                              </m:ctrlPr>
                            </m:sSubPr>
                            <m:e>
                              <m:r>
                                <a:rPr lang="en-US" sz="2000" i="1" kern="1000" spc="30">
                                  <a:solidFill>
                                    <a:schemeClr val="tx1">
                                      <a:lumMod val="85000"/>
                                      <a:lumOff val="15000"/>
                                    </a:schemeClr>
                                  </a:solidFill>
                                  <a:latin typeface="Cambria Math"/>
                                  <a:cs typeface="Franklin Gothic Book"/>
                                </a:rPr>
                                <m:t>𝑁</m:t>
                              </m:r>
                            </m:e>
                            <m:sub>
                              <m:r>
                                <a:rPr lang="en-US" sz="2000" i="1" kern="1000" spc="30">
                                  <a:solidFill>
                                    <a:schemeClr val="tx1">
                                      <a:lumMod val="85000"/>
                                      <a:lumOff val="15000"/>
                                    </a:schemeClr>
                                  </a:solidFill>
                                  <a:latin typeface="Cambria Math"/>
                                  <a:cs typeface="Franklin Gothic Book"/>
                                </a:rPr>
                                <m:t>↓</m:t>
                              </m:r>
                            </m:sub>
                          </m:sSub>
                          <m:d>
                            <m:dPr>
                              <m:ctrlPr>
                                <a:rPr lang="en-US" sz="2000" i="1" kern="1000" spc="30">
                                  <a:solidFill>
                                    <a:schemeClr val="tx1">
                                      <a:lumMod val="85000"/>
                                      <a:lumOff val="15000"/>
                                    </a:schemeClr>
                                  </a:solidFill>
                                  <a:latin typeface="Cambria Math"/>
                                  <a:cs typeface="Franklin Gothic Book"/>
                                </a:rPr>
                              </m:ctrlPr>
                            </m:dPr>
                            <m:e>
                              <m:r>
                                <a:rPr lang="en-US" sz="2000" i="1" kern="1000" spc="30">
                                  <a:solidFill>
                                    <a:schemeClr val="tx1">
                                      <a:lumMod val="85000"/>
                                      <a:lumOff val="15000"/>
                                    </a:schemeClr>
                                  </a:solidFill>
                                  <a:latin typeface="Cambria Math"/>
                                  <a:cs typeface="Franklin Gothic Book"/>
                                </a:rPr>
                                <m:t>𝛾𝜏</m:t>
                              </m:r>
                            </m:e>
                          </m:d>
                        </m:den>
                      </m:f>
                      <m:r>
                        <a:rPr lang="en-US" sz="2000" b="0" i="1" kern="1000" spc="30" smtClean="0">
                          <a:solidFill>
                            <a:schemeClr val="tx1">
                              <a:lumMod val="85000"/>
                              <a:lumOff val="15000"/>
                            </a:schemeClr>
                          </a:solidFill>
                          <a:latin typeface="Cambria Math"/>
                          <a:cs typeface="Franklin Gothic Book"/>
                        </a:rPr>
                        <m:t>=</m:t>
                      </m:r>
                      <m:r>
                        <a:rPr lang="en-US" sz="2000" b="0" i="1" kern="1000" spc="30" smtClean="0">
                          <a:solidFill>
                            <a:schemeClr val="tx1">
                              <a:lumMod val="85000"/>
                              <a:lumOff val="15000"/>
                            </a:schemeClr>
                          </a:solidFill>
                          <a:latin typeface="Cambria Math"/>
                          <a:cs typeface="Franklin Gothic Book"/>
                        </a:rPr>
                        <m:t>𝑃</m:t>
                      </m:r>
                      <m:acc>
                        <m:accPr>
                          <m:chr m:val="̅"/>
                          <m:ctrlPr>
                            <a:rPr lang="en-US" sz="2000" b="0" i="1" kern="1000" spc="30" smtClean="0">
                              <a:solidFill>
                                <a:schemeClr val="tx1">
                                  <a:lumMod val="85000"/>
                                  <a:lumOff val="15000"/>
                                </a:schemeClr>
                              </a:solidFill>
                              <a:latin typeface="Cambria Math"/>
                              <a:cs typeface="Franklin Gothic Book"/>
                            </a:rPr>
                          </m:ctrlPr>
                        </m:accPr>
                        <m:e>
                          <m:r>
                            <a:rPr lang="en-US" sz="2000" b="0" i="1" kern="1000" spc="30" smtClean="0">
                              <a:solidFill>
                                <a:schemeClr val="tx1">
                                  <a:lumMod val="85000"/>
                                  <a:lumOff val="15000"/>
                                </a:schemeClr>
                              </a:solidFill>
                              <a:latin typeface="Cambria Math"/>
                              <a:cs typeface="Franklin Gothic Book"/>
                            </a:rPr>
                            <m:t>𝛼</m:t>
                          </m:r>
                        </m:e>
                      </m:acc>
                      <m:func>
                        <m:funcPr>
                          <m:ctrlPr>
                            <a:rPr lang="en-US" sz="2000" b="0" i="1" kern="1000" spc="30" smtClean="0">
                              <a:solidFill>
                                <a:schemeClr val="tx1">
                                  <a:lumMod val="85000"/>
                                  <a:lumOff val="15000"/>
                                </a:schemeClr>
                              </a:solidFill>
                              <a:latin typeface="Cambria Math"/>
                              <a:cs typeface="Franklin Gothic Book"/>
                            </a:rPr>
                          </m:ctrlPr>
                        </m:funcPr>
                        <m:fName>
                          <m:r>
                            <m:rPr>
                              <m:sty m:val="p"/>
                            </m:rPr>
                            <a:rPr lang="en-US" sz="2000" b="0" i="0" kern="1000" spc="30" smtClean="0">
                              <a:solidFill>
                                <a:schemeClr val="tx1">
                                  <a:lumMod val="85000"/>
                                  <a:lumOff val="15000"/>
                                </a:schemeClr>
                              </a:solidFill>
                              <a:latin typeface="Cambria Math"/>
                              <a:cs typeface="Franklin Gothic Book"/>
                            </a:rPr>
                            <m:t>sin</m:t>
                          </m:r>
                          <m:d>
                            <m:dPr>
                              <m:ctrlPr>
                                <a:rPr lang="en-US" sz="2000" b="0" i="1" kern="1000" spc="30" smtClean="0">
                                  <a:solidFill>
                                    <a:schemeClr val="tx1">
                                      <a:lumMod val="85000"/>
                                      <a:lumOff val="15000"/>
                                    </a:schemeClr>
                                  </a:solidFill>
                                  <a:latin typeface="Cambria Math"/>
                                </a:rPr>
                              </m:ctrlPr>
                            </m:dPr>
                            <m:e>
                              <m:sSub>
                                <m:sSubPr>
                                  <m:ctrlPr>
                                    <a:rPr lang="en-US" sz="2000" b="0" i="1" kern="1000" spc="30" smtClean="0">
                                      <a:solidFill>
                                        <a:schemeClr val="tx1">
                                          <a:lumMod val="85000"/>
                                          <a:lumOff val="15000"/>
                                        </a:schemeClr>
                                      </a:solidFill>
                                      <a:latin typeface="Cambria Math"/>
                                    </a:rPr>
                                  </m:ctrlPr>
                                </m:sSubPr>
                                <m:e>
                                  <m:r>
                                    <a:rPr lang="en-US" sz="2000" b="0" i="1" kern="1000" spc="30" smtClean="0">
                                      <a:solidFill>
                                        <a:schemeClr val="tx1">
                                          <a:lumMod val="85000"/>
                                          <a:lumOff val="15000"/>
                                        </a:schemeClr>
                                      </a:solidFill>
                                      <a:latin typeface="Cambria Math"/>
                                    </a:rPr>
                                    <m:t>𝜔</m:t>
                                  </m:r>
                                </m:e>
                                <m:sub>
                                  <m:r>
                                    <a:rPr lang="en-US" sz="2000" b="0" i="1" kern="1000" spc="30" smtClean="0">
                                      <a:solidFill>
                                        <a:schemeClr val="tx1">
                                          <a:lumMod val="85000"/>
                                          <a:lumOff val="15000"/>
                                        </a:schemeClr>
                                      </a:solidFill>
                                      <a:latin typeface="Cambria Math"/>
                                    </a:rPr>
                                    <m:t>𝑒</m:t>
                                  </m:r>
                                </m:sub>
                              </m:sSub>
                              <m:r>
                                <a:rPr lang="en-US" sz="2000" b="0" i="1" kern="1000" spc="30" smtClean="0">
                                  <a:solidFill>
                                    <a:schemeClr val="tx1">
                                      <a:lumMod val="85000"/>
                                      <a:lumOff val="15000"/>
                                    </a:schemeClr>
                                  </a:solidFill>
                                  <a:latin typeface="Cambria Math"/>
                                </a:rPr>
                                <m:t>𝛾𝜏</m:t>
                              </m:r>
                              <m:r>
                                <a:rPr lang="en-US" sz="2000" b="0" i="1" kern="1000" spc="30" smtClean="0">
                                  <a:solidFill>
                                    <a:schemeClr val="tx1">
                                      <a:lumMod val="85000"/>
                                      <a:lumOff val="15000"/>
                                    </a:schemeClr>
                                  </a:solidFill>
                                  <a:latin typeface="Cambria Math"/>
                                </a:rPr>
                                <m:t> </m:t>
                              </m:r>
                            </m:e>
                          </m:d>
                        </m:fName>
                        <m:e>
                          <m:r>
                            <a:rPr lang="en-US" sz="2000" b="0" i="1" kern="1000" spc="30" smtClean="0">
                              <a:solidFill>
                                <a:schemeClr val="tx1">
                                  <a:lumMod val="85000"/>
                                  <a:lumOff val="15000"/>
                                </a:schemeClr>
                              </a:solidFill>
                              <a:latin typeface="Cambria Math"/>
                            </a:rPr>
                            <m:t> </m:t>
                          </m:r>
                        </m:e>
                      </m:func>
                    </m:oMath>
                    <m:oMath xmlns:m="http://schemas.openxmlformats.org/officeDocument/2006/math">
                      <m:r>
                        <a:rPr lang="en-US" sz="2000" b="0" i="1" kern="1000" spc="30" smtClean="0">
                          <a:solidFill>
                            <a:schemeClr val="tx1">
                              <a:lumMod val="85000"/>
                              <a:lumOff val="15000"/>
                            </a:schemeClr>
                          </a:solidFill>
                          <a:latin typeface="Cambria Math"/>
                          <a:cs typeface="Franklin Gothic Book"/>
                        </a:rPr>
                        <m:t>𝛿</m:t>
                      </m:r>
                      <m:r>
                        <a:rPr lang="en-US" sz="2000" b="0" i="1" kern="1000" spc="30" smtClean="0">
                          <a:solidFill>
                            <a:schemeClr val="tx1">
                              <a:lumMod val="85000"/>
                              <a:lumOff val="15000"/>
                            </a:schemeClr>
                          </a:solidFill>
                          <a:latin typeface="Cambria Math"/>
                          <a:cs typeface="Franklin Gothic Book"/>
                        </a:rPr>
                        <m:t>𝐴</m:t>
                      </m:r>
                      <m:r>
                        <a:rPr lang="en-US" sz="2000" b="0" i="1" kern="1000" spc="30" smtClean="0">
                          <a:solidFill>
                            <a:schemeClr val="tx1">
                              <a:lumMod val="85000"/>
                              <a:lumOff val="15000"/>
                            </a:schemeClr>
                          </a:solidFill>
                          <a:latin typeface="Cambria Math"/>
                          <a:cs typeface="Franklin Gothic Book"/>
                        </a:rPr>
                        <m:t>=</m:t>
                      </m:r>
                      <m:rad>
                        <m:radPr>
                          <m:degHide m:val="on"/>
                          <m:ctrlPr>
                            <a:rPr lang="en-US" sz="2000" b="0" i="1" kern="1000" spc="30" smtClean="0">
                              <a:solidFill>
                                <a:schemeClr val="tx1">
                                  <a:lumMod val="85000"/>
                                  <a:lumOff val="15000"/>
                                </a:schemeClr>
                              </a:solidFill>
                              <a:latin typeface="Cambria Math"/>
                              <a:cs typeface="Franklin Gothic Book"/>
                            </a:rPr>
                          </m:ctrlPr>
                        </m:radPr>
                        <m:deg/>
                        <m:e>
                          <m:sSup>
                            <m:sSupPr>
                              <m:ctrlPr>
                                <a:rPr lang="en-US" sz="2000" b="0" i="1" kern="1000" spc="30" smtClean="0">
                                  <a:solidFill>
                                    <a:schemeClr val="tx1">
                                      <a:lumMod val="85000"/>
                                      <a:lumOff val="15000"/>
                                    </a:schemeClr>
                                  </a:solidFill>
                                  <a:latin typeface="Cambria Math"/>
                                </a:rPr>
                              </m:ctrlPr>
                            </m:sSupPr>
                            <m:e>
                              <m:d>
                                <m:dPr>
                                  <m:ctrlPr>
                                    <a:rPr lang="en-US" sz="2000" b="0" i="1" kern="1000" spc="30" smtClean="0">
                                      <a:solidFill>
                                        <a:schemeClr val="tx1">
                                          <a:lumMod val="85000"/>
                                          <a:lumOff val="15000"/>
                                        </a:schemeClr>
                                      </a:solidFill>
                                      <a:latin typeface="Cambria Math"/>
                                    </a:rPr>
                                  </m:ctrlPr>
                                </m:dPr>
                                <m:e>
                                  <m:f>
                                    <m:fPr>
                                      <m:ctrlPr>
                                        <a:rPr lang="en-US" sz="2000" i="1" kern="1000" spc="30">
                                          <a:solidFill>
                                            <a:schemeClr val="tx1">
                                              <a:lumMod val="85000"/>
                                              <a:lumOff val="15000"/>
                                            </a:schemeClr>
                                          </a:solidFill>
                                          <a:latin typeface="Cambria Math"/>
                                          <a:cs typeface="Franklin Gothic Book"/>
                                        </a:rPr>
                                      </m:ctrlPr>
                                    </m:fPr>
                                    <m:num>
                                      <m:r>
                                        <m:rPr>
                                          <m:sty m:val="p"/>
                                        </m:rPr>
                                        <a:rPr lang="en-US" sz="2000" kern="1000" spc="30">
                                          <a:solidFill>
                                            <a:schemeClr val="tx1">
                                              <a:lumMod val="85000"/>
                                              <a:lumOff val="15000"/>
                                            </a:schemeClr>
                                          </a:solidFill>
                                          <a:latin typeface="Cambria Math"/>
                                          <a:cs typeface="Franklin Gothic Book"/>
                                        </a:rPr>
                                        <m:t>d</m:t>
                                      </m:r>
                                      <m:r>
                                        <a:rPr lang="en-US" sz="2000" i="1" kern="1000" spc="30">
                                          <a:solidFill>
                                            <a:schemeClr val="tx1">
                                              <a:lumMod val="85000"/>
                                              <a:lumOff val="15000"/>
                                            </a:schemeClr>
                                          </a:solidFill>
                                          <a:latin typeface="Cambria Math"/>
                                          <a:cs typeface="Franklin Gothic Book"/>
                                        </a:rPr>
                                        <m:t>𝐴</m:t>
                                      </m:r>
                                    </m:num>
                                    <m:den>
                                      <m:r>
                                        <m:rPr>
                                          <m:sty m:val="p"/>
                                        </m:rPr>
                                        <a:rPr lang="en-US" sz="2000" kern="1000" spc="30">
                                          <a:solidFill>
                                            <a:schemeClr val="tx1">
                                              <a:lumMod val="85000"/>
                                              <a:lumOff val="15000"/>
                                            </a:schemeClr>
                                          </a:solidFill>
                                          <a:latin typeface="Cambria Math"/>
                                          <a:cs typeface="Franklin Gothic Book"/>
                                        </a:rPr>
                                        <m:t>d</m:t>
                                      </m:r>
                                      <m:sSub>
                                        <m:sSubPr>
                                          <m:ctrlPr>
                                            <a:rPr lang="en-US" sz="2000" i="1" kern="1000" spc="30">
                                              <a:solidFill>
                                                <a:schemeClr val="tx1">
                                                  <a:lumMod val="85000"/>
                                                  <a:lumOff val="15000"/>
                                                </a:schemeClr>
                                              </a:solidFill>
                                              <a:latin typeface="Cambria Math"/>
                                              <a:cs typeface="Franklin Gothic Book"/>
                                            </a:rPr>
                                          </m:ctrlPr>
                                        </m:sSubPr>
                                        <m:e>
                                          <m:r>
                                            <a:rPr lang="en-US" sz="2000" i="1" kern="1000" spc="30">
                                              <a:solidFill>
                                                <a:schemeClr val="tx1">
                                                  <a:lumMod val="85000"/>
                                                  <a:lumOff val="15000"/>
                                                </a:schemeClr>
                                              </a:solidFill>
                                              <a:latin typeface="Cambria Math"/>
                                              <a:cs typeface="Franklin Gothic Book"/>
                                            </a:rPr>
                                            <m:t>𝑁</m:t>
                                          </m:r>
                                        </m:e>
                                        <m:sub>
                                          <m:r>
                                            <a:rPr lang="en-US" sz="2000" i="1" kern="1000" spc="30">
                                              <a:solidFill>
                                                <a:schemeClr val="tx1">
                                                  <a:lumMod val="85000"/>
                                                  <a:lumOff val="15000"/>
                                                </a:schemeClr>
                                              </a:solidFill>
                                              <a:latin typeface="Cambria Math"/>
                                              <a:cs typeface="Franklin Gothic Book"/>
                                            </a:rPr>
                                            <m:t>↑</m:t>
                                          </m:r>
                                        </m:sub>
                                      </m:sSub>
                                    </m:den>
                                  </m:f>
                                </m:e>
                              </m:d>
                            </m:e>
                            <m:sup>
                              <m:r>
                                <a:rPr lang="en-US" sz="2000" b="0" i="1" kern="1000" spc="30" smtClean="0">
                                  <a:solidFill>
                                    <a:schemeClr val="tx1">
                                      <a:lumMod val="85000"/>
                                      <a:lumOff val="15000"/>
                                    </a:schemeClr>
                                  </a:solidFill>
                                  <a:latin typeface="Cambria Math"/>
                                </a:rPr>
                                <m:t>2</m:t>
                              </m:r>
                            </m:sup>
                          </m:sSup>
                          <m:r>
                            <a:rPr lang="en-US" sz="2000" b="0" i="1" kern="1000" spc="30" smtClean="0">
                              <a:solidFill>
                                <a:schemeClr val="tx1">
                                  <a:lumMod val="85000"/>
                                  <a:lumOff val="15000"/>
                                </a:schemeClr>
                              </a:solidFill>
                              <a:latin typeface="Cambria Math"/>
                            </a:rPr>
                            <m:t>𝛿</m:t>
                          </m:r>
                          <m:sSub>
                            <m:sSubPr>
                              <m:ctrlPr>
                                <a:rPr lang="en-US" sz="2000" b="0" i="1" kern="1000" spc="30" smtClean="0">
                                  <a:solidFill>
                                    <a:schemeClr val="tx1">
                                      <a:lumMod val="85000"/>
                                      <a:lumOff val="15000"/>
                                    </a:schemeClr>
                                  </a:solidFill>
                                  <a:latin typeface="Cambria Math"/>
                                </a:rPr>
                              </m:ctrlPr>
                            </m:sSubPr>
                            <m:e>
                              <m:r>
                                <a:rPr lang="en-US" sz="2000" b="0" i="1" kern="1000" spc="30" smtClean="0">
                                  <a:solidFill>
                                    <a:schemeClr val="tx1">
                                      <a:lumMod val="85000"/>
                                      <a:lumOff val="15000"/>
                                    </a:schemeClr>
                                  </a:solidFill>
                                  <a:latin typeface="Cambria Math"/>
                                </a:rPr>
                                <m:t>𝑁</m:t>
                              </m:r>
                            </m:e>
                            <m:sub>
                              <m:r>
                                <a:rPr lang="en-US" sz="2000" b="0" i="1" kern="1000" spc="30" smtClean="0">
                                  <a:solidFill>
                                    <a:schemeClr val="tx1">
                                      <a:lumMod val="85000"/>
                                      <a:lumOff val="15000"/>
                                    </a:schemeClr>
                                  </a:solidFill>
                                  <a:latin typeface="Cambria Math"/>
                                </a:rPr>
                                <m:t>↑</m:t>
                              </m:r>
                            </m:sub>
                          </m:sSub>
                          <m:r>
                            <a:rPr lang="en-US" sz="2000" b="0" i="1" kern="1000" spc="30" smtClean="0">
                              <a:solidFill>
                                <a:schemeClr val="tx1">
                                  <a:lumMod val="85000"/>
                                  <a:lumOff val="15000"/>
                                </a:schemeClr>
                              </a:solidFill>
                              <a:latin typeface="Cambria Math"/>
                            </a:rPr>
                            <m:t>+</m:t>
                          </m:r>
                          <m:sSup>
                            <m:sSupPr>
                              <m:ctrlPr>
                                <a:rPr lang="en-US" sz="2000" i="1" kern="1000" spc="30">
                                  <a:solidFill>
                                    <a:schemeClr val="tx1">
                                      <a:lumMod val="85000"/>
                                      <a:lumOff val="15000"/>
                                    </a:schemeClr>
                                  </a:solidFill>
                                  <a:latin typeface="Cambria Math"/>
                                </a:rPr>
                              </m:ctrlPr>
                            </m:sSupPr>
                            <m:e>
                              <m:d>
                                <m:dPr>
                                  <m:ctrlPr>
                                    <a:rPr lang="en-US" sz="2000" i="1" kern="1000" spc="30">
                                      <a:solidFill>
                                        <a:schemeClr val="tx1">
                                          <a:lumMod val="85000"/>
                                          <a:lumOff val="15000"/>
                                        </a:schemeClr>
                                      </a:solidFill>
                                      <a:latin typeface="Cambria Math"/>
                                    </a:rPr>
                                  </m:ctrlPr>
                                </m:dPr>
                                <m:e>
                                  <m:f>
                                    <m:fPr>
                                      <m:ctrlPr>
                                        <a:rPr lang="en-US" sz="2000" i="1" kern="1000" spc="30">
                                          <a:solidFill>
                                            <a:schemeClr val="tx1">
                                              <a:lumMod val="85000"/>
                                              <a:lumOff val="15000"/>
                                            </a:schemeClr>
                                          </a:solidFill>
                                          <a:latin typeface="Cambria Math"/>
                                          <a:cs typeface="Franklin Gothic Book"/>
                                        </a:rPr>
                                      </m:ctrlPr>
                                    </m:fPr>
                                    <m:num>
                                      <m:r>
                                        <m:rPr>
                                          <m:sty m:val="p"/>
                                        </m:rPr>
                                        <a:rPr lang="en-US" sz="2000" kern="1000" spc="30">
                                          <a:solidFill>
                                            <a:schemeClr val="tx1">
                                              <a:lumMod val="85000"/>
                                              <a:lumOff val="15000"/>
                                            </a:schemeClr>
                                          </a:solidFill>
                                          <a:latin typeface="Cambria Math"/>
                                          <a:cs typeface="Franklin Gothic Book"/>
                                        </a:rPr>
                                        <m:t>d</m:t>
                                      </m:r>
                                      <m:r>
                                        <a:rPr lang="en-US" sz="2000" i="1" kern="1000" spc="30">
                                          <a:solidFill>
                                            <a:schemeClr val="tx1">
                                              <a:lumMod val="85000"/>
                                              <a:lumOff val="15000"/>
                                            </a:schemeClr>
                                          </a:solidFill>
                                          <a:latin typeface="Cambria Math"/>
                                          <a:cs typeface="Franklin Gothic Book"/>
                                        </a:rPr>
                                        <m:t>𝐴</m:t>
                                      </m:r>
                                    </m:num>
                                    <m:den>
                                      <m:r>
                                        <m:rPr>
                                          <m:sty m:val="p"/>
                                        </m:rPr>
                                        <a:rPr lang="en-US" sz="2000" kern="1000" spc="30">
                                          <a:solidFill>
                                            <a:schemeClr val="tx1">
                                              <a:lumMod val="85000"/>
                                              <a:lumOff val="15000"/>
                                            </a:schemeClr>
                                          </a:solidFill>
                                          <a:latin typeface="Cambria Math"/>
                                          <a:cs typeface="Franklin Gothic Book"/>
                                        </a:rPr>
                                        <m:t>d</m:t>
                                      </m:r>
                                      <m:sSub>
                                        <m:sSubPr>
                                          <m:ctrlPr>
                                            <a:rPr lang="en-US" sz="2000" i="1" kern="1000" spc="30">
                                              <a:solidFill>
                                                <a:schemeClr val="tx1">
                                                  <a:lumMod val="85000"/>
                                                  <a:lumOff val="15000"/>
                                                </a:schemeClr>
                                              </a:solidFill>
                                              <a:latin typeface="Cambria Math"/>
                                              <a:cs typeface="Franklin Gothic Book"/>
                                            </a:rPr>
                                          </m:ctrlPr>
                                        </m:sSubPr>
                                        <m:e>
                                          <m:r>
                                            <a:rPr lang="en-US" sz="2000" i="1" kern="1000" spc="30">
                                              <a:solidFill>
                                                <a:schemeClr val="tx1">
                                                  <a:lumMod val="85000"/>
                                                  <a:lumOff val="15000"/>
                                                </a:schemeClr>
                                              </a:solidFill>
                                              <a:latin typeface="Cambria Math"/>
                                              <a:cs typeface="Franklin Gothic Book"/>
                                            </a:rPr>
                                            <m:t>𝑁</m:t>
                                          </m:r>
                                        </m:e>
                                        <m:sub>
                                          <m:r>
                                            <a:rPr lang="en-US" sz="2000" b="0" i="1" kern="1000" spc="30" smtClean="0">
                                              <a:solidFill>
                                                <a:schemeClr val="tx1">
                                                  <a:lumMod val="85000"/>
                                                  <a:lumOff val="15000"/>
                                                </a:schemeClr>
                                              </a:solidFill>
                                              <a:latin typeface="Cambria Math"/>
                                              <a:cs typeface="Franklin Gothic Book"/>
                                            </a:rPr>
                                            <m:t>↓</m:t>
                                          </m:r>
                                        </m:sub>
                                      </m:sSub>
                                    </m:den>
                                  </m:f>
                                </m:e>
                              </m:d>
                            </m:e>
                            <m:sup>
                              <m:r>
                                <a:rPr lang="en-US" sz="2000" i="1" kern="1000" spc="30">
                                  <a:solidFill>
                                    <a:schemeClr val="tx1">
                                      <a:lumMod val="85000"/>
                                      <a:lumOff val="15000"/>
                                    </a:schemeClr>
                                  </a:solidFill>
                                  <a:latin typeface="Cambria Math"/>
                                </a:rPr>
                                <m:t>2</m:t>
                              </m:r>
                            </m:sup>
                          </m:sSup>
                          <m:r>
                            <a:rPr lang="en-US" sz="2000" i="1" kern="1000" spc="30">
                              <a:solidFill>
                                <a:schemeClr val="tx1">
                                  <a:lumMod val="85000"/>
                                  <a:lumOff val="15000"/>
                                </a:schemeClr>
                              </a:solidFill>
                              <a:latin typeface="Cambria Math"/>
                            </a:rPr>
                            <m:t>𝛿</m:t>
                          </m:r>
                          <m:sSub>
                            <m:sSubPr>
                              <m:ctrlPr>
                                <a:rPr lang="en-US" sz="2000" i="1" kern="1000" spc="30">
                                  <a:solidFill>
                                    <a:schemeClr val="tx1">
                                      <a:lumMod val="85000"/>
                                      <a:lumOff val="15000"/>
                                    </a:schemeClr>
                                  </a:solidFill>
                                  <a:latin typeface="Cambria Math"/>
                                </a:rPr>
                              </m:ctrlPr>
                            </m:sSubPr>
                            <m:e>
                              <m:r>
                                <a:rPr lang="en-US" sz="2000" i="1" kern="1000" spc="30">
                                  <a:solidFill>
                                    <a:schemeClr val="tx1">
                                      <a:lumMod val="85000"/>
                                      <a:lumOff val="15000"/>
                                    </a:schemeClr>
                                  </a:solidFill>
                                  <a:latin typeface="Cambria Math"/>
                                </a:rPr>
                                <m:t>𝑁</m:t>
                              </m:r>
                            </m:e>
                            <m:sub>
                              <m:r>
                                <a:rPr lang="en-US" sz="2000" b="0" i="1" kern="1000" spc="30" smtClean="0">
                                  <a:solidFill>
                                    <a:schemeClr val="tx1">
                                      <a:lumMod val="85000"/>
                                      <a:lumOff val="15000"/>
                                    </a:schemeClr>
                                  </a:solidFill>
                                  <a:latin typeface="Cambria Math"/>
                                </a:rPr>
                                <m:t>↓</m:t>
                              </m:r>
                            </m:sub>
                          </m:sSub>
                        </m:e>
                      </m:rad>
                      <m:r>
                        <a:rPr lang="en-US" sz="2000" b="0" i="1" kern="1000" spc="30" smtClean="0">
                          <a:solidFill>
                            <a:schemeClr val="tx1">
                              <a:lumMod val="85000"/>
                              <a:lumOff val="15000"/>
                            </a:schemeClr>
                          </a:solidFill>
                          <a:latin typeface="Cambria Math"/>
                          <a:cs typeface="Franklin Gothic Book"/>
                        </a:rPr>
                        <m:t>=</m:t>
                      </m:r>
                      <m:rad>
                        <m:radPr>
                          <m:degHide m:val="on"/>
                          <m:ctrlPr>
                            <a:rPr lang="en-US" sz="2000" b="0" i="1" kern="1000" spc="30" smtClean="0">
                              <a:solidFill>
                                <a:schemeClr val="tx1">
                                  <a:lumMod val="85000"/>
                                  <a:lumOff val="15000"/>
                                </a:schemeClr>
                              </a:solidFill>
                              <a:latin typeface="Cambria Math"/>
                              <a:cs typeface="Franklin Gothic Book"/>
                            </a:rPr>
                          </m:ctrlPr>
                        </m:radPr>
                        <m:deg/>
                        <m:e>
                          <m:f>
                            <m:fPr>
                              <m:ctrlPr>
                                <a:rPr lang="en-US" sz="2000" b="0" i="1" kern="1000" spc="30" smtClean="0">
                                  <a:solidFill>
                                    <a:schemeClr val="tx1">
                                      <a:lumMod val="85000"/>
                                      <a:lumOff val="15000"/>
                                    </a:schemeClr>
                                  </a:solidFill>
                                  <a:latin typeface="Cambria Math"/>
                                  <a:cs typeface="Franklin Gothic Book"/>
                                </a:rPr>
                              </m:ctrlPr>
                            </m:fPr>
                            <m:num>
                              <m:r>
                                <a:rPr lang="en-US" sz="2000" b="0" i="1" kern="1000" spc="30" smtClean="0">
                                  <a:solidFill>
                                    <a:schemeClr val="tx1">
                                      <a:lumMod val="85000"/>
                                      <a:lumOff val="15000"/>
                                    </a:schemeClr>
                                  </a:solidFill>
                                  <a:latin typeface="Cambria Math"/>
                                  <a:cs typeface="Franklin Gothic Book"/>
                                </a:rPr>
                                <m:t>1</m:t>
                              </m:r>
                            </m:num>
                            <m:den>
                              <m:r>
                                <a:rPr lang="en-US" sz="2000" b="0" i="1" kern="1000" spc="30" smtClean="0">
                                  <a:solidFill>
                                    <a:schemeClr val="tx1">
                                      <a:lumMod val="85000"/>
                                      <a:lumOff val="15000"/>
                                    </a:schemeClr>
                                  </a:solidFill>
                                  <a:latin typeface="Cambria Math"/>
                                  <a:cs typeface="Franklin Gothic Book"/>
                                </a:rPr>
                                <m:t>𝑁</m:t>
                              </m:r>
                            </m:den>
                          </m:f>
                        </m:e>
                      </m:rad>
                    </m:oMath>
                    <m:oMath xmlns:m="http://schemas.openxmlformats.org/officeDocument/2006/math">
                      <m:f>
                        <m:fPr>
                          <m:ctrlPr>
                            <a:rPr lang="en-US" sz="2000" b="0" i="1" kern="1000" spc="30" smtClean="0">
                              <a:solidFill>
                                <a:schemeClr val="tx1">
                                  <a:lumMod val="85000"/>
                                  <a:lumOff val="15000"/>
                                </a:schemeClr>
                              </a:solidFill>
                              <a:latin typeface="Cambria Math"/>
                              <a:cs typeface="Franklin Gothic Book"/>
                            </a:rPr>
                          </m:ctrlPr>
                        </m:fPr>
                        <m:num>
                          <m:r>
                            <m:rPr>
                              <m:sty m:val="p"/>
                            </m:rPr>
                            <a:rPr lang="en-US" sz="2000" b="0" i="0" kern="1000" spc="30" smtClean="0">
                              <a:solidFill>
                                <a:schemeClr val="tx1">
                                  <a:lumMod val="85000"/>
                                  <a:lumOff val="15000"/>
                                </a:schemeClr>
                              </a:solidFill>
                              <a:latin typeface="Cambria Math"/>
                              <a:cs typeface="Franklin Gothic Book"/>
                            </a:rPr>
                            <m:t>d</m:t>
                          </m:r>
                          <m:r>
                            <a:rPr lang="en-US" sz="2000" b="0" i="1" kern="1000" spc="30" smtClean="0">
                              <a:solidFill>
                                <a:schemeClr val="tx1">
                                  <a:lumMod val="85000"/>
                                  <a:lumOff val="15000"/>
                                </a:schemeClr>
                              </a:solidFill>
                              <a:latin typeface="Cambria Math"/>
                              <a:cs typeface="Franklin Gothic Book"/>
                            </a:rPr>
                            <m:t>𝐴</m:t>
                          </m:r>
                        </m:num>
                        <m:den>
                          <m:r>
                            <m:rPr>
                              <m:sty m:val="p"/>
                            </m:rPr>
                            <a:rPr lang="en-US" sz="2000" b="0" i="0" kern="1000" spc="30" smtClean="0">
                              <a:solidFill>
                                <a:schemeClr val="tx1">
                                  <a:lumMod val="85000"/>
                                  <a:lumOff val="15000"/>
                                </a:schemeClr>
                              </a:solidFill>
                              <a:latin typeface="Cambria Math"/>
                              <a:cs typeface="Franklin Gothic Book"/>
                            </a:rPr>
                            <m:t>d</m:t>
                          </m:r>
                          <m:r>
                            <a:rPr lang="en-US" sz="2000" b="0" i="1" kern="1000" spc="30" smtClean="0">
                              <a:solidFill>
                                <a:schemeClr val="tx1">
                                  <a:lumMod val="85000"/>
                                  <a:lumOff val="15000"/>
                                </a:schemeClr>
                              </a:solidFill>
                              <a:latin typeface="Cambria Math"/>
                              <a:cs typeface="Franklin Gothic Book"/>
                            </a:rPr>
                            <m:t>𝜔</m:t>
                          </m:r>
                        </m:den>
                      </m:f>
                      <m:r>
                        <a:rPr lang="en-US" sz="2000" b="0" i="1" kern="1000" spc="30" smtClean="0">
                          <a:solidFill>
                            <a:schemeClr val="tx1">
                              <a:lumMod val="85000"/>
                              <a:lumOff val="15000"/>
                            </a:schemeClr>
                          </a:solidFill>
                          <a:latin typeface="Cambria Math"/>
                          <a:cs typeface="Franklin Gothic Book"/>
                        </a:rPr>
                        <m:t>=</m:t>
                      </m:r>
                      <m:r>
                        <a:rPr lang="en-US" sz="2000" b="0" i="1" kern="1000" spc="30" smtClean="0">
                          <a:solidFill>
                            <a:schemeClr val="tx1">
                              <a:lumMod val="85000"/>
                              <a:lumOff val="15000"/>
                            </a:schemeClr>
                          </a:solidFill>
                          <a:latin typeface="Cambria Math"/>
                          <a:cs typeface="Franklin Gothic Book"/>
                        </a:rPr>
                        <m:t>𝑃</m:t>
                      </m:r>
                      <m:acc>
                        <m:accPr>
                          <m:chr m:val="̅"/>
                          <m:ctrlPr>
                            <a:rPr lang="en-US" sz="2000" b="0" i="1" kern="1000" spc="30" smtClean="0">
                              <a:solidFill>
                                <a:schemeClr val="tx1">
                                  <a:lumMod val="85000"/>
                                  <a:lumOff val="15000"/>
                                </a:schemeClr>
                              </a:solidFill>
                              <a:latin typeface="Cambria Math"/>
                              <a:cs typeface="Franklin Gothic Book"/>
                            </a:rPr>
                          </m:ctrlPr>
                        </m:accPr>
                        <m:e>
                          <m:r>
                            <a:rPr lang="en-US" sz="2000" b="0" i="1" kern="1000" spc="30" smtClean="0">
                              <a:solidFill>
                                <a:schemeClr val="tx1">
                                  <a:lumMod val="85000"/>
                                  <a:lumOff val="15000"/>
                                </a:schemeClr>
                              </a:solidFill>
                              <a:latin typeface="Cambria Math"/>
                              <a:cs typeface="Franklin Gothic Book"/>
                            </a:rPr>
                            <m:t>𝛼</m:t>
                          </m:r>
                        </m:e>
                      </m:acc>
                      <m:r>
                        <a:rPr lang="en-US" sz="2000" b="0" i="1" kern="1000" spc="30" smtClean="0">
                          <a:solidFill>
                            <a:schemeClr val="tx1">
                              <a:lumMod val="85000"/>
                              <a:lumOff val="15000"/>
                            </a:schemeClr>
                          </a:solidFill>
                          <a:latin typeface="Cambria Math"/>
                          <a:cs typeface="Franklin Gothic Book"/>
                        </a:rPr>
                        <m:t>𝛾𝜏</m:t>
                      </m:r>
                      <m:func>
                        <m:funcPr>
                          <m:ctrlPr>
                            <a:rPr lang="en-US" sz="2000" b="0" i="1" kern="1000" spc="30" smtClean="0">
                              <a:solidFill>
                                <a:schemeClr val="tx1">
                                  <a:lumMod val="85000"/>
                                  <a:lumOff val="15000"/>
                                </a:schemeClr>
                              </a:solidFill>
                              <a:latin typeface="Cambria Math"/>
                              <a:cs typeface="Franklin Gothic Book"/>
                            </a:rPr>
                          </m:ctrlPr>
                        </m:funcPr>
                        <m:fName>
                          <m:r>
                            <m:rPr>
                              <m:sty m:val="p"/>
                            </m:rPr>
                            <a:rPr lang="en-US" sz="2000" b="0" i="0" kern="1000" spc="30" smtClean="0">
                              <a:solidFill>
                                <a:schemeClr val="tx1">
                                  <a:lumMod val="85000"/>
                                  <a:lumOff val="15000"/>
                                </a:schemeClr>
                              </a:solidFill>
                              <a:latin typeface="Cambria Math"/>
                              <a:cs typeface="Franklin Gothic Book"/>
                            </a:rPr>
                            <m:t>cos</m:t>
                          </m:r>
                        </m:fName>
                        <m:e>
                          <m:d>
                            <m:dPr>
                              <m:ctrlPr>
                                <a:rPr lang="en-US" sz="2000" i="1" kern="1000" spc="30">
                                  <a:solidFill>
                                    <a:schemeClr val="tx1">
                                      <a:lumMod val="85000"/>
                                      <a:lumOff val="15000"/>
                                    </a:schemeClr>
                                  </a:solidFill>
                                  <a:latin typeface="Cambria Math"/>
                                </a:rPr>
                              </m:ctrlPr>
                            </m:dPr>
                            <m:e>
                              <m:sSub>
                                <m:sSubPr>
                                  <m:ctrlPr>
                                    <a:rPr lang="en-US" sz="2000" i="1" kern="1000" spc="30">
                                      <a:solidFill>
                                        <a:schemeClr val="tx1">
                                          <a:lumMod val="85000"/>
                                          <a:lumOff val="15000"/>
                                        </a:schemeClr>
                                      </a:solidFill>
                                      <a:latin typeface="Cambria Math"/>
                                    </a:rPr>
                                  </m:ctrlPr>
                                </m:sSubPr>
                                <m:e>
                                  <m:r>
                                    <a:rPr lang="en-US" sz="2000" i="1" kern="1000" spc="30">
                                      <a:solidFill>
                                        <a:schemeClr val="tx1">
                                          <a:lumMod val="85000"/>
                                          <a:lumOff val="15000"/>
                                        </a:schemeClr>
                                      </a:solidFill>
                                      <a:latin typeface="Cambria Math"/>
                                    </a:rPr>
                                    <m:t>𝜔</m:t>
                                  </m:r>
                                </m:e>
                                <m:sub>
                                  <m:r>
                                    <a:rPr lang="en-US" sz="2000" i="1" kern="1000" spc="30">
                                      <a:solidFill>
                                        <a:schemeClr val="tx1">
                                          <a:lumMod val="85000"/>
                                          <a:lumOff val="15000"/>
                                        </a:schemeClr>
                                      </a:solidFill>
                                      <a:latin typeface="Cambria Math"/>
                                    </a:rPr>
                                    <m:t>𝑒</m:t>
                                  </m:r>
                                </m:sub>
                              </m:sSub>
                              <m:r>
                                <a:rPr lang="en-US" sz="2000" i="1" kern="1000" spc="30">
                                  <a:solidFill>
                                    <a:schemeClr val="tx1">
                                      <a:lumMod val="85000"/>
                                      <a:lumOff val="15000"/>
                                    </a:schemeClr>
                                  </a:solidFill>
                                  <a:latin typeface="Cambria Math"/>
                                </a:rPr>
                                <m:t>𝛾𝜏</m:t>
                              </m:r>
                              <m:r>
                                <a:rPr lang="en-US" sz="2000" i="1" kern="1000" spc="30">
                                  <a:solidFill>
                                    <a:schemeClr val="tx1">
                                      <a:lumMod val="85000"/>
                                      <a:lumOff val="15000"/>
                                    </a:schemeClr>
                                  </a:solidFill>
                                  <a:latin typeface="Cambria Math"/>
                                </a:rPr>
                                <m:t> </m:t>
                              </m:r>
                            </m:e>
                          </m:d>
                          <m:r>
                            <a:rPr lang="en-US" sz="2000" b="0" i="1" kern="1000" spc="30" smtClean="0">
                              <a:solidFill>
                                <a:schemeClr val="tx1">
                                  <a:lumMod val="85000"/>
                                  <a:lumOff val="15000"/>
                                </a:schemeClr>
                              </a:solidFill>
                              <a:latin typeface="Cambria Math"/>
                            </a:rPr>
                            <m:t>≈</m:t>
                          </m:r>
                        </m:e>
                      </m:func>
                      <m:r>
                        <a:rPr lang="en-US" sz="2000" i="1" kern="1000" spc="30">
                          <a:solidFill>
                            <a:schemeClr val="tx1">
                              <a:lumMod val="85000"/>
                              <a:lumOff val="15000"/>
                            </a:schemeClr>
                          </a:solidFill>
                          <a:latin typeface="Cambria Math"/>
                          <a:cs typeface="Franklin Gothic Book"/>
                        </a:rPr>
                        <m:t>𝑃</m:t>
                      </m:r>
                      <m:acc>
                        <m:accPr>
                          <m:chr m:val="̅"/>
                          <m:ctrlPr>
                            <a:rPr lang="en-US" sz="2000" i="1" kern="1000" spc="30">
                              <a:solidFill>
                                <a:schemeClr val="tx1">
                                  <a:lumMod val="85000"/>
                                  <a:lumOff val="15000"/>
                                </a:schemeClr>
                              </a:solidFill>
                              <a:latin typeface="Cambria Math"/>
                              <a:cs typeface="Franklin Gothic Book"/>
                            </a:rPr>
                          </m:ctrlPr>
                        </m:accPr>
                        <m:e>
                          <m:r>
                            <a:rPr lang="en-US" sz="2000" i="1" kern="1000" spc="30">
                              <a:solidFill>
                                <a:schemeClr val="tx1">
                                  <a:lumMod val="85000"/>
                                  <a:lumOff val="15000"/>
                                </a:schemeClr>
                              </a:solidFill>
                              <a:latin typeface="Cambria Math"/>
                              <a:cs typeface="Franklin Gothic Book"/>
                            </a:rPr>
                            <m:t>𝛼</m:t>
                          </m:r>
                        </m:e>
                      </m:acc>
                      <m:r>
                        <a:rPr lang="en-US" sz="2000" i="1" kern="1000" spc="30">
                          <a:solidFill>
                            <a:schemeClr val="tx1">
                              <a:lumMod val="85000"/>
                              <a:lumOff val="15000"/>
                            </a:schemeClr>
                          </a:solidFill>
                          <a:latin typeface="Cambria Math"/>
                          <a:cs typeface="Franklin Gothic Book"/>
                        </a:rPr>
                        <m:t>𝛾𝜏</m:t>
                      </m:r>
                      <m:r>
                        <a:rPr lang="en-US" sz="2000" b="0" i="1" kern="1000" spc="30" smtClean="0">
                          <a:solidFill>
                            <a:schemeClr val="tx1">
                              <a:lumMod val="85000"/>
                              <a:lumOff val="15000"/>
                            </a:schemeClr>
                          </a:solidFill>
                          <a:latin typeface="Cambria Math"/>
                          <a:cs typeface="Franklin Gothic Book"/>
                        </a:rPr>
                        <m:t>    →     </m:t>
                      </m:r>
                      <m:r>
                        <a:rPr lang="en-US" sz="2000" b="0" i="1" kern="1000" spc="30" smtClean="0">
                          <a:solidFill>
                            <a:schemeClr val="tx1">
                              <a:lumMod val="85000"/>
                              <a:lumOff val="15000"/>
                            </a:schemeClr>
                          </a:solidFill>
                          <a:latin typeface="Cambria Math"/>
                          <a:cs typeface="Franklin Gothic Book"/>
                        </a:rPr>
                        <m:t>𝛿𝜔</m:t>
                      </m:r>
                      <m:r>
                        <a:rPr lang="en-US" sz="2000" b="0" i="1" kern="1000" spc="30" smtClean="0">
                          <a:solidFill>
                            <a:schemeClr val="tx1">
                              <a:lumMod val="85000"/>
                              <a:lumOff val="15000"/>
                            </a:schemeClr>
                          </a:solidFill>
                          <a:latin typeface="Cambria Math"/>
                          <a:cs typeface="Franklin Gothic Book"/>
                        </a:rPr>
                        <m:t>=</m:t>
                      </m:r>
                      <m:f>
                        <m:fPr>
                          <m:ctrlPr>
                            <a:rPr lang="en-US" sz="2000" b="0" i="1" kern="1000" spc="30" smtClean="0">
                              <a:solidFill>
                                <a:schemeClr val="tx1">
                                  <a:lumMod val="85000"/>
                                  <a:lumOff val="15000"/>
                                </a:schemeClr>
                              </a:solidFill>
                              <a:latin typeface="Cambria Math"/>
                              <a:cs typeface="Franklin Gothic Book"/>
                            </a:rPr>
                          </m:ctrlPr>
                        </m:fPr>
                        <m:num>
                          <m:r>
                            <a:rPr lang="en-US" sz="2000" b="0" i="1" kern="1000" spc="30" smtClean="0">
                              <a:solidFill>
                                <a:schemeClr val="tx1">
                                  <a:lumMod val="85000"/>
                                  <a:lumOff val="15000"/>
                                </a:schemeClr>
                              </a:solidFill>
                              <a:latin typeface="Cambria Math"/>
                              <a:cs typeface="Franklin Gothic Book"/>
                            </a:rPr>
                            <m:t>𝛿</m:t>
                          </m:r>
                          <m:r>
                            <a:rPr lang="en-US" sz="2000" b="0" i="1" kern="1000" spc="30" smtClean="0">
                              <a:solidFill>
                                <a:schemeClr val="tx1">
                                  <a:lumMod val="85000"/>
                                  <a:lumOff val="15000"/>
                                </a:schemeClr>
                              </a:solidFill>
                              <a:latin typeface="Cambria Math"/>
                              <a:cs typeface="Franklin Gothic Book"/>
                            </a:rPr>
                            <m:t>𝐴</m:t>
                          </m:r>
                        </m:num>
                        <m:den>
                          <m:r>
                            <a:rPr lang="en-US" sz="2000" b="0" i="1" kern="1000" spc="30" smtClean="0">
                              <a:solidFill>
                                <a:schemeClr val="tx1">
                                  <a:lumMod val="85000"/>
                                  <a:lumOff val="15000"/>
                                </a:schemeClr>
                              </a:solidFill>
                              <a:latin typeface="Cambria Math"/>
                              <a:cs typeface="Franklin Gothic Book"/>
                            </a:rPr>
                            <m:t>𝑃</m:t>
                          </m:r>
                          <m:acc>
                            <m:accPr>
                              <m:chr m:val="̅"/>
                              <m:ctrlPr>
                                <a:rPr lang="en-US" sz="2000" b="0" i="1" kern="1000" spc="30" smtClean="0">
                                  <a:solidFill>
                                    <a:schemeClr val="tx1">
                                      <a:lumMod val="85000"/>
                                      <a:lumOff val="15000"/>
                                    </a:schemeClr>
                                  </a:solidFill>
                                  <a:latin typeface="Cambria Math"/>
                                  <a:cs typeface="Franklin Gothic Book"/>
                                </a:rPr>
                              </m:ctrlPr>
                            </m:accPr>
                            <m:e>
                              <m:r>
                                <a:rPr lang="en-US" sz="2000" b="0" i="1" kern="1000" spc="30" smtClean="0">
                                  <a:solidFill>
                                    <a:schemeClr val="tx1">
                                      <a:lumMod val="85000"/>
                                      <a:lumOff val="15000"/>
                                    </a:schemeClr>
                                  </a:solidFill>
                                  <a:latin typeface="Cambria Math"/>
                                  <a:cs typeface="Franklin Gothic Book"/>
                                </a:rPr>
                                <m:t>𝛼</m:t>
                              </m:r>
                            </m:e>
                          </m:acc>
                          <m:r>
                            <a:rPr lang="en-US" sz="2000" b="0" i="1" kern="1000" spc="30" smtClean="0">
                              <a:solidFill>
                                <a:schemeClr val="tx1">
                                  <a:lumMod val="85000"/>
                                  <a:lumOff val="15000"/>
                                </a:schemeClr>
                              </a:solidFill>
                              <a:latin typeface="Cambria Math"/>
                              <a:cs typeface="Franklin Gothic Book"/>
                            </a:rPr>
                            <m:t>𝛾𝜏</m:t>
                          </m:r>
                        </m:den>
                      </m:f>
                      <m:r>
                        <a:rPr lang="en-US" sz="2000" b="0" i="1" kern="1000" spc="30" smtClean="0">
                          <a:solidFill>
                            <a:schemeClr val="tx1">
                              <a:lumMod val="85000"/>
                              <a:lumOff val="15000"/>
                            </a:schemeClr>
                          </a:solidFill>
                          <a:latin typeface="Cambria Math"/>
                          <a:cs typeface="Franklin Gothic Book"/>
                        </a:rPr>
                        <m:t>=</m:t>
                      </m:r>
                      <m:f>
                        <m:fPr>
                          <m:ctrlPr>
                            <a:rPr lang="en-US" sz="2000" b="0" i="1" kern="1000" spc="30" smtClean="0">
                              <a:solidFill>
                                <a:schemeClr val="tx1">
                                  <a:lumMod val="85000"/>
                                  <a:lumOff val="15000"/>
                                </a:schemeClr>
                              </a:solidFill>
                              <a:latin typeface="Cambria Math"/>
                              <a:cs typeface="Franklin Gothic Book"/>
                            </a:rPr>
                          </m:ctrlPr>
                        </m:fPr>
                        <m:num>
                          <m:r>
                            <a:rPr lang="en-US" sz="2000" b="0" i="1" kern="1000" spc="30" smtClean="0">
                              <a:solidFill>
                                <a:schemeClr val="tx1">
                                  <a:lumMod val="85000"/>
                                  <a:lumOff val="15000"/>
                                </a:schemeClr>
                              </a:solidFill>
                              <a:latin typeface="Cambria Math"/>
                              <a:cs typeface="Franklin Gothic Book"/>
                            </a:rPr>
                            <m:t>1</m:t>
                          </m:r>
                        </m:num>
                        <m:den>
                          <m:r>
                            <a:rPr lang="en-US" sz="2000" b="0" i="1" kern="1000" spc="30" smtClean="0">
                              <a:solidFill>
                                <a:schemeClr val="tx1">
                                  <a:lumMod val="85000"/>
                                  <a:lumOff val="15000"/>
                                </a:schemeClr>
                              </a:solidFill>
                              <a:latin typeface="Cambria Math"/>
                              <a:cs typeface="Franklin Gothic Book"/>
                            </a:rPr>
                            <m:t>𝑃</m:t>
                          </m:r>
                          <m:acc>
                            <m:accPr>
                              <m:chr m:val="̅"/>
                              <m:ctrlPr>
                                <a:rPr lang="en-US" sz="2000" b="0" i="1" kern="1000" spc="30" smtClean="0">
                                  <a:solidFill>
                                    <a:schemeClr val="tx1">
                                      <a:lumMod val="85000"/>
                                      <a:lumOff val="15000"/>
                                    </a:schemeClr>
                                  </a:solidFill>
                                  <a:latin typeface="Cambria Math"/>
                                  <a:cs typeface="Franklin Gothic Book"/>
                                </a:rPr>
                              </m:ctrlPr>
                            </m:accPr>
                            <m:e>
                              <m:r>
                                <a:rPr lang="en-US" sz="2000" b="0" i="1" kern="1000" spc="30" smtClean="0">
                                  <a:solidFill>
                                    <a:schemeClr val="tx1">
                                      <a:lumMod val="85000"/>
                                      <a:lumOff val="15000"/>
                                    </a:schemeClr>
                                  </a:solidFill>
                                  <a:latin typeface="Cambria Math"/>
                                  <a:cs typeface="Franklin Gothic Book"/>
                                </a:rPr>
                                <m:t>𝛼</m:t>
                              </m:r>
                            </m:e>
                          </m:acc>
                          <m:r>
                            <a:rPr lang="en-US" sz="2000" b="0" i="1" kern="1000" spc="30" smtClean="0">
                              <a:solidFill>
                                <a:schemeClr val="tx1">
                                  <a:lumMod val="85000"/>
                                  <a:lumOff val="15000"/>
                                </a:schemeClr>
                              </a:solidFill>
                              <a:latin typeface="Cambria Math"/>
                              <a:cs typeface="Franklin Gothic Book"/>
                            </a:rPr>
                            <m:t>𝛾𝜏</m:t>
                          </m:r>
                          <m:rad>
                            <m:radPr>
                              <m:degHide m:val="on"/>
                              <m:ctrlPr>
                                <a:rPr lang="en-US" sz="2000" b="0" i="1" kern="1000" spc="30" smtClean="0">
                                  <a:solidFill>
                                    <a:schemeClr val="tx1">
                                      <a:lumMod val="85000"/>
                                      <a:lumOff val="15000"/>
                                    </a:schemeClr>
                                  </a:solidFill>
                                  <a:latin typeface="Cambria Math"/>
                                  <a:cs typeface="Franklin Gothic Book"/>
                                </a:rPr>
                              </m:ctrlPr>
                            </m:radPr>
                            <m:deg/>
                            <m:e>
                              <m:r>
                                <a:rPr lang="en-US" sz="2000" b="0" i="1" kern="1000" spc="30" smtClean="0">
                                  <a:solidFill>
                                    <a:schemeClr val="tx1">
                                      <a:lumMod val="85000"/>
                                      <a:lumOff val="15000"/>
                                    </a:schemeClr>
                                  </a:solidFill>
                                  <a:latin typeface="Cambria Math"/>
                                  <a:cs typeface="Franklin Gothic Book"/>
                                </a:rPr>
                                <m:t>𝑁</m:t>
                              </m:r>
                            </m:e>
                          </m:rad>
                        </m:den>
                      </m:f>
                    </m:oMath>
                  </m:oMathPara>
                </a14:m>
                <a:r>
                  <a:rPr lang="en-US" sz="2000" b="0" i="1" kern="1000" spc="30" dirty="0" smtClean="0">
                    <a:solidFill>
                      <a:schemeClr val="tx1">
                        <a:lumMod val="85000"/>
                        <a:lumOff val="15000"/>
                      </a:schemeClr>
                    </a:solidFill>
                    <a:latin typeface="+mn-lt"/>
                    <a:cs typeface="Franklin Gothic Book"/>
                  </a:rPr>
                  <a:t/>
                </a:r>
                <a:br>
                  <a:rPr lang="en-US" sz="2000" b="0" i="1" kern="1000" spc="30" dirty="0" smtClean="0">
                    <a:solidFill>
                      <a:schemeClr val="tx1">
                        <a:lumMod val="85000"/>
                        <a:lumOff val="15000"/>
                      </a:schemeClr>
                    </a:solidFill>
                    <a:latin typeface="+mn-lt"/>
                    <a:cs typeface="Franklin Gothic Book"/>
                  </a:rPr>
                </a:br>
                <a:endParaRPr lang="en-US" sz="2000" b="0" i="1" kern="1000" spc="30" dirty="0" smtClean="0">
                  <a:solidFill>
                    <a:schemeClr val="tx1">
                      <a:lumMod val="85000"/>
                      <a:lumOff val="15000"/>
                    </a:schemeClr>
                  </a:solidFill>
                  <a:latin typeface="+mn-lt"/>
                  <a:cs typeface="Franklin Gothic Book"/>
                </a:endParaRPr>
              </a:p>
              <a:p>
                <a:pPr algn="ctr">
                  <a:lnSpc>
                    <a:spcPct val="110000"/>
                  </a:lnSpc>
                  <a:spcBef>
                    <a:spcPts val="0"/>
                  </a:spcBef>
                </a:pPr>
                <a:endParaRPr lang="en-US" sz="2000" b="0" i="1" kern="1000" spc="30" dirty="0" smtClean="0">
                  <a:solidFill>
                    <a:schemeClr val="tx1">
                      <a:lumMod val="85000"/>
                      <a:lumOff val="15000"/>
                    </a:schemeClr>
                  </a:solidFill>
                  <a:latin typeface="+mn-lt"/>
                  <a:cs typeface="Franklin Gothic Book"/>
                </a:endParaRPr>
              </a:p>
              <a:p>
                <a:pPr algn="ctr">
                  <a:lnSpc>
                    <a:spcPct val="110000"/>
                  </a:lnSpc>
                  <a:spcBef>
                    <a:spcPts val="0"/>
                  </a:spcBef>
                </a:pPr>
                <a14:m>
                  <m:oMathPara xmlns:m="http://schemas.openxmlformats.org/officeDocument/2006/math">
                    <m:oMathParaPr>
                      <m:jc m:val="center"/>
                    </m:oMathParaPr>
                    <m:oMath xmlns:m="http://schemas.openxmlformats.org/officeDocument/2006/math">
                      <m:r>
                        <a:rPr lang="en-US" sz="2400" b="0" i="1" kern="1000" spc="30" smtClean="0">
                          <a:solidFill>
                            <a:schemeClr val="tx1">
                              <a:lumMod val="85000"/>
                              <a:lumOff val="15000"/>
                            </a:schemeClr>
                          </a:solidFill>
                          <a:latin typeface="Cambria Math"/>
                          <a:cs typeface="Franklin Gothic Book"/>
                        </a:rPr>
                        <m:t>𝜎</m:t>
                      </m:r>
                      <m:d>
                        <m:dPr>
                          <m:ctrlPr>
                            <a:rPr lang="en-US" sz="2400" b="0" i="1" kern="1000" spc="30" smtClean="0">
                              <a:solidFill>
                                <a:schemeClr val="tx1">
                                  <a:lumMod val="85000"/>
                                  <a:lumOff val="15000"/>
                                </a:schemeClr>
                              </a:solidFill>
                              <a:latin typeface="Cambria Math"/>
                              <a:cs typeface="Franklin Gothic Book"/>
                            </a:rPr>
                          </m:ctrlPr>
                        </m:dPr>
                        <m:e>
                          <m:sSub>
                            <m:sSubPr>
                              <m:ctrlPr>
                                <a:rPr lang="en-US" sz="2400" b="0" i="1" kern="1000" spc="30" smtClean="0">
                                  <a:solidFill>
                                    <a:schemeClr val="tx1">
                                      <a:lumMod val="85000"/>
                                      <a:lumOff val="15000"/>
                                    </a:schemeClr>
                                  </a:solidFill>
                                  <a:latin typeface="Cambria Math"/>
                                  <a:cs typeface="Franklin Gothic Book"/>
                                </a:rPr>
                              </m:ctrlPr>
                            </m:sSubPr>
                            <m:e>
                              <m:r>
                                <a:rPr lang="en-US" sz="2400" b="0" i="1" kern="1000" spc="30" smtClean="0">
                                  <a:solidFill>
                                    <a:schemeClr val="tx1">
                                      <a:lumMod val="85000"/>
                                      <a:lumOff val="15000"/>
                                    </a:schemeClr>
                                  </a:solidFill>
                                  <a:latin typeface="Cambria Math"/>
                                  <a:cs typeface="Franklin Gothic Book"/>
                                </a:rPr>
                                <m:t>𝑑</m:t>
                              </m:r>
                            </m:e>
                            <m:sub>
                              <m:r>
                                <a:rPr lang="en-US" sz="2400" b="0" i="1" kern="1000" spc="30" smtClean="0">
                                  <a:solidFill>
                                    <a:schemeClr val="tx1">
                                      <a:lumMod val="85000"/>
                                      <a:lumOff val="15000"/>
                                    </a:schemeClr>
                                  </a:solidFill>
                                  <a:latin typeface="Cambria Math"/>
                                  <a:cs typeface="Franklin Gothic Book"/>
                                </a:rPr>
                                <m:t>𝜇</m:t>
                              </m:r>
                            </m:sub>
                          </m:sSub>
                        </m:e>
                      </m:d>
                      <m:r>
                        <a:rPr lang="en-US" sz="2400" b="0" i="1" kern="1000" spc="30" smtClean="0">
                          <a:solidFill>
                            <a:schemeClr val="tx1">
                              <a:lumMod val="85000"/>
                              <a:lumOff val="15000"/>
                            </a:schemeClr>
                          </a:solidFill>
                          <a:latin typeface="Cambria Math"/>
                          <a:cs typeface="Franklin Gothic Book"/>
                        </a:rPr>
                        <m:t>=</m:t>
                      </m:r>
                      <m:f>
                        <m:fPr>
                          <m:ctrlPr>
                            <a:rPr lang="en-US" sz="2400" b="0" i="1" kern="1000" spc="30" smtClean="0">
                              <a:solidFill>
                                <a:schemeClr val="tx1">
                                  <a:lumMod val="85000"/>
                                  <a:lumOff val="15000"/>
                                </a:schemeClr>
                              </a:solidFill>
                              <a:latin typeface="Cambria Math"/>
                              <a:cs typeface="Franklin Gothic Book"/>
                            </a:rPr>
                          </m:ctrlPr>
                        </m:fPr>
                        <m:num>
                          <m:r>
                            <a:rPr lang="en-US" sz="2400" b="0" i="1" kern="1000" spc="30" smtClean="0">
                              <a:solidFill>
                                <a:schemeClr val="tx1">
                                  <a:lumMod val="85000"/>
                                  <a:lumOff val="15000"/>
                                </a:schemeClr>
                              </a:solidFill>
                              <a:latin typeface="Cambria Math"/>
                              <a:cs typeface="Franklin Gothic Book"/>
                            </a:rPr>
                            <m:t>ℏ</m:t>
                          </m:r>
                        </m:num>
                        <m:den>
                          <m:r>
                            <a:rPr lang="en-US" sz="2400" b="0" i="1" kern="1000" spc="30" smtClean="0">
                              <a:solidFill>
                                <a:schemeClr val="tx1">
                                  <a:lumMod val="85000"/>
                                  <a:lumOff val="15000"/>
                                </a:schemeClr>
                              </a:solidFill>
                              <a:latin typeface="Cambria Math"/>
                              <a:cs typeface="Franklin Gothic Book"/>
                            </a:rPr>
                            <m:t>2</m:t>
                          </m:r>
                          <m:r>
                            <a:rPr lang="en-US" sz="2400" b="0" i="1" kern="1000" spc="30" smtClean="0">
                              <a:solidFill>
                                <a:schemeClr val="tx1">
                                  <a:lumMod val="85000"/>
                                  <a:lumOff val="15000"/>
                                </a:schemeClr>
                              </a:solidFill>
                              <a:latin typeface="Cambria Math"/>
                              <a:cs typeface="Franklin Gothic Book"/>
                            </a:rPr>
                            <m:t>𝑃𝐸</m:t>
                          </m:r>
                          <m:rad>
                            <m:radPr>
                              <m:degHide m:val="on"/>
                              <m:ctrlPr>
                                <a:rPr lang="en-US" sz="2400" b="0" i="1" kern="1000" spc="30" smtClean="0">
                                  <a:solidFill>
                                    <a:schemeClr val="tx1">
                                      <a:lumMod val="85000"/>
                                      <a:lumOff val="15000"/>
                                    </a:schemeClr>
                                  </a:solidFill>
                                  <a:latin typeface="Cambria Math"/>
                                  <a:cs typeface="Franklin Gothic Book"/>
                                </a:rPr>
                              </m:ctrlPr>
                            </m:radPr>
                            <m:deg/>
                            <m:e>
                              <m:r>
                                <a:rPr lang="en-US" sz="2400" b="0" i="1" kern="1000" spc="30" smtClean="0">
                                  <a:solidFill>
                                    <a:schemeClr val="tx1">
                                      <a:lumMod val="85000"/>
                                      <a:lumOff val="15000"/>
                                    </a:schemeClr>
                                  </a:solidFill>
                                  <a:latin typeface="Cambria Math"/>
                                  <a:cs typeface="Franklin Gothic Book"/>
                                </a:rPr>
                                <m:t>𝑁</m:t>
                              </m:r>
                            </m:e>
                          </m:rad>
                          <m:r>
                            <a:rPr lang="en-US" sz="2400" i="1" kern="1000" spc="30">
                              <a:solidFill>
                                <a:schemeClr val="tx1">
                                  <a:lumMod val="85000"/>
                                  <a:lumOff val="15000"/>
                                </a:schemeClr>
                              </a:solidFill>
                              <a:latin typeface="Cambria Math"/>
                              <a:cs typeface="Franklin Gothic Book"/>
                            </a:rPr>
                            <m:t>𝛾𝜏</m:t>
                          </m:r>
                          <m:acc>
                            <m:accPr>
                              <m:chr m:val="̅"/>
                              <m:ctrlPr>
                                <a:rPr lang="en-US" sz="2400" b="0" i="1" kern="1000" spc="30" smtClean="0">
                                  <a:solidFill>
                                    <a:schemeClr val="tx1">
                                      <a:lumMod val="85000"/>
                                      <a:lumOff val="15000"/>
                                    </a:schemeClr>
                                  </a:solidFill>
                                  <a:latin typeface="Cambria Math"/>
                                  <a:cs typeface="Franklin Gothic Book"/>
                                </a:rPr>
                              </m:ctrlPr>
                            </m:accPr>
                            <m:e>
                              <m:r>
                                <a:rPr lang="en-US" sz="2400" b="0" i="1" kern="1000" spc="30" smtClean="0">
                                  <a:solidFill>
                                    <a:schemeClr val="tx1">
                                      <a:lumMod val="85000"/>
                                      <a:lumOff val="15000"/>
                                    </a:schemeClr>
                                  </a:solidFill>
                                  <a:latin typeface="Cambria Math"/>
                                  <a:cs typeface="Franklin Gothic Book"/>
                                </a:rPr>
                                <m:t>𝛼</m:t>
                              </m:r>
                            </m:e>
                          </m:acc>
                        </m:den>
                      </m:f>
                    </m:oMath>
                  </m:oMathPara>
                </a14:m>
                <a:endParaRPr lang="en-US" sz="2000" b="0" i="1" kern="1000" spc="30" dirty="0" smtClean="0">
                  <a:solidFill>
                    <a:schemeClr val="tx1">
                      <a:lumMod val="85000"/>
                      <a:lumOff val="15000"/>
                    </a:schemeClr>
                  </a:solidFill>
                  <a:latin typeface="+mn-lt"/>
                  <a:cs typeface="Franklin Gothic Book"/>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14288" y="865678"/>
                <a:ext cx="7487724" cy="4022191"/>
              </a:xfrm>
              <a:prstGeom prst="rect">
                <a:avLst/>
              </a:prstGeom>
              <a:blipFill rotWithShape="1">
                <a:blip r:embed="rId2"/>
                <a:stretch>
                  <a:fillRect/>
                </a:stretch>
              </a:blipFill>
            </p:spPr>
            <p:txBody>
              <a:bodyPr/>
              <a:lstStyle/>
              <a:p>
                <a:r>
                  <a:rPr lang="en-US">
                    <a:noFill/>
                  </a:rPr>
                  <a:t> </a:t>
                </a:r>
              </a:p>
            </p:txBody>
          </p:sp>
        </mc:Fallback>
      </mc:AlternateContent>
      <p:sp>
        <p:nvSpPr>
          <p:cNvPr id="7" name="TextBox 6"/>
          <p:cNvSpPr txBox="1"/>
          <p:nvPr/>
        </p:nvSpPr>
        <p:spPr>
          <a:xfrm>
            <a:off x="6858000" y="3566258"/>
            <a:ext cx="65" cy="321627"/>
          </a:xfrm>
          <a:prstGeom prst="rect">
            <a:avLst/>
          </a:prstGeom>
          <a:solidFill>
            <a:schemeClr val="bg1"/>
          </a:solidFill>
        </p:spPr>
        <p:txBody>
          <a:bodyPr wrap="none" lIns="0" tIns="0" rIns="0" bIns="0" rtlCol="0" anchor="t" anchorCtr="0">
            <a:spAutoFit/>
          </a:bodyPr>
          <a:lstStyle/>
          <a:p>
            <a:pPr>
              <a:lnSpc>
                <a:spcPct val="110000"/>
              </a:lnSpc>
              <a:spcBef>
                <a:spcPts val="0"/>
              </a:spcBef>
            </a:pPr>
            <a:endParaRPr lang="en-US" sz="2000" kern="1000" spc="30" dirty="0" err="1" smtClean="0">
              <a:solidFill>
                <a:schemeClr val="tx1">
                  <a:lumMod val="85000"/>
                  <a:lumOff val="15000"/>
                </a:schemeClr>
              </a:solidFill>
              <a:latin typeface="+mn-lt"/>
              <a:cs typeface="Franklin Gothic Book"/>
            </a:endParaRPr>
          </a:p>
        </p:txBody>
      </p:sp>
      <mc:AlternateContent xmlns:mc="http://schemas.openxmlformats.org/markup-compatibility/2006" xmlns:a14="http://schemas.microsoft.com/office/drawing/2010/main">
        <mc:Choice Requires="a14">
          <p:sp>
            <p:nvSpPr>
              <p:cNvPr id="8" name="Down Arrow 7"/>
              <p:cNvSpPr/>
              <p:nvPr/>
            </p:nvSpPr>
            <p:spPr bwMode="auto">
              <a:xfrm flipH="1">
                <a:off x="3452952" y="3396344"/>
                <a:ext cx="3038189" cy="491541"/>
              </a:xfrm>
              <a:prstGeom prst="downArrow">
                <a:avLst>
                  <a:gd name="adj1" fmla="val 82676"/>
                  <a:gd name="adj2" fmla="val 71259"/>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tlCol="0" anchor="t"/>
              <a:lstStyle/>
              <a:p>
                <a:pPr>
                  <a:lnSpc>
                    <a:spcPct val="110000"/>
                  </a:lnSpc>
                  <a:spcBef>
                    <a:spcPts val="0"/>
                  </a:spcBef>
                </a:pPr>
                <a14:m>
                  <m:oMathPara xmlns:m="http://schemas.openxmlformats.org/officeDocument/2006/math">
                    <m:oMathParaPr>
                      <m:jc m:val="centerGroup"/>
                    </m:oMathParaPr>
                    <m:oMath xmlns:m="http://schemas.openxmlformats.org/officeDocument/2006/math">
                      <m:r>
                        <a:rPr lang="en-US" i="1" kern="1000" spc="30">
                          <a:solidFill>
                            <a:schemeClr val="tx1">
                              <a:lumMod val="85000"/>
                              <a:lumOff val="15000"/>
                            </a:schemeClr>
                          </a:solidFill>
                          <a:latin typeface="Cambria Math"/>
                          <a:cs typeface="Franklin Gothic Book"/>
                        </a:rPr>
                        <m:t>ℏ</m:t>
                      </m:r>
                      <m:r>
                        <a:rPr lang="en-US" i="1" kern="1000" spc="30">
                          <a:solidFill>
                            <a:schemeClr val="tx1">
                              <a:lumMod val="85000"/>
                              <a:lumOff val="15000"/>
                            </a:schemeClr>
                          </a:solidFill>
                          <a:latin typeface="Cambria Math"/>
                          <a:cs typeface="Franklin Gothic Book"/>
                        </a:rPr>
                        <m:t>𝜔</m:t>
                      </m:r>
                      <m:r>
                        <a:rPr lang="en-US" i="1" kern="1000" spc="30">
                          <a:solidFill>
                            <a:schemeClr val="tx1">
                              <a:lumMod val="85000"/>
                              <a:lumOff val="15000"/>
                            </a:schemeClr>
                          </a:solidFill>
                          <a:latin typeface="Cambria Math"/>
                          <a:cs typeface="Franklin Gothic Book"/>
                        </a:rPr>
                        <m:t>=2</m:t>
                      </m:r>
                      <m:sSub>
                        <m:sSubPr>
                          <m:ctrlPr>
                            <a:rPr lang="en-US" i="1" kern="1000" spc="30">
                              <a:solidFill>
                                <a:schemeClr val="tx1">
                                  <a:lumMod val="85000"/>
                                  <a:lumOff val="15000"/>
                                </a:schemeClr>
                              </a:solidFill>
                              <a:latin typeface="Cambria Math"/>
                              <a:cs typeface="Franklin Gothic Book"/>
                            </a:rPr>
                          </m:ctrlPr>
                        </m:sSubPr>
                        <m:e>
                          <m:r>
                            <a:rPr lang="en-US" i="1" kern="1000" spc="30">
                              <a:solidFill>
                                <a:schemeClr val="tx1">
                                  <a:lumMod val="85000"/>
                                  <a:lumOff val="15000"/>
                                </a:schemeClr>
                              </a:solidFill>
                              <a:latin typeface="Cambria Math"/>
                              <a:cs typeface="Franklin Gothic Book"/>
                            </a:rPr>
                            <m:t>𝑑</m:t>
                          </m:r>
                        </m:e>
                        <m:sub>
                          <m:r>
                            <a:rPr lang="en-US" i="1" kern="1000" spc="30">
                              <a:solidFill>
                                <a:schemeClr val="tx1">
                                  <a:lumMod val="85000"/>
                                  <a:lumOff val="15000"/>
                                </a:schemeClr>
                              </a:solidFill>
                              <a:latin typeface="Cambria Math"/>
                              <a:cs typeface="Franklin Gothic Book"/>
                            </a:rPr>
                            <m:t>𝜇</m:t>
                          </m:r>
                        </m:sub>
                      </m:sSub>
                      <m:r>
                        <a:rPr lang="en-US" i="1" kern="1000" spc="30">
                          <a:solidFill>
                            <a:schemeClr val="tx1">
                              <a:lumMod val="85000"/>
                              <a:lumOff val="15000"/>
                            </a:schemeClr>
                          </a:solidFill>
                          <a:latin typeface="Cambria Math"/>
                          <a:cs typeface="Franklin Gothic Book"/>
                        </a:rPr>
                        <m:t>⋅</m:t>
                      </m:r>
                      <m:r>
                        <a:rPr lang="en-US" i="1" kern="1000" spc="30">
                          <a:solidFill>
                            <a:schemeClr val="tx1">
                              <a:lumMod val="85000"/>
                              <a:lumOff val="15000"/>
                            </a:schemeClr>
                          </a:solidFill>
                          <a:latin typeface="Cambria Math"/>
                          <a:cs typeface="Franklin Gothic Book"/>
                        </a:rPr>
                        <m:t>𝐸</m:t>
                      </m:r>
                    </m:oMath>
                  </m:oMathPara>
                </a14:m>
                <a:endParaRPr lang="en-US" kern="1000" spc="30" dirty="0" err="1">
                  <a:solidFill>
                    <a:schemeClr val="tx1">
                      <a:lumMod val="85000"/>
                      <a:lumOff val="15000"/>
                    </a:schemeClr>
                  </a:solidFill>
                  <a:cs typeface="Franklin Gothic Book"/>
                </a:endParaRPr>
              </a:p>
            </p:txBody>
          </p:sp>
        </mc:Choice>
        <mc:Fallback xmlns="">
          <p:sp>
            <p:nvSpPr>
              <p:cNvPr id="8" name="Down Arrow 7"/>
              <p:cNvSpPr>
                <a:spLocks noRot="1" noChangeAspect="1" noMove="1" noResize="1" noEditPoints="1" noAdjustHandles="1" noChangeArrowheads="1" noChangeShapeType="1" noTextEdit="1"/>
              </p:cNvSpPr>
              <p:nvPr/>
            </p:nvSpPr>
            <p:spPr bwMode="auto">
              <a:xfrm flipH="1">
                <a:off x="3452952" y="3396344"/>
                <a:ext cx="3038189" cy="491541"/>
              </a:xfrm>
              <a:prstGeom prst="downArrow">
                <a:avLst>
                  <a:gd name="adj1" fmla="val 82676"/>
                  <a:gd name="adj2" fmla="val 71259"/>
                </a:avLst>
              </a:prstGeom>
              <a:blipFill rotWithShape="1">
                <a:blip r:embed="rId3"/>
                <a:stretch>
                  <a:fillRect/>
                </a:stretch>
              </a:blipFill>
              <a:ln>
                <a:headEnd type="none" w="med" len="med"/>
                <a:tailEnd type="none" w="med" len="med"/>
              </a:ln>
            </p:spPr>
            <p:txBody>
              <a:bodyPr/>
              <a:lstStyle/>
              <a:p>
                <a:r>
                  <a:rPr lang="en-US">
                    <a:noFill/>
                  </a:rPr>
                  <a:t> </a:t>
                </a:r>
              </a:p>
            </p:txBody>
          </p:sp>
        </mc:Fallback>
      </mc:AlternateContent>
      <p:sp>
        <p:nvSpPr>
          <p:cNvPr id="9" name="Oval 8"/>
          <p:cNvSpPr/>
          <p:nvPr/>
        </p:nvSpPr>
        <p:spPr bwMode="auto">
          <a:xfrm>
            <a:off x="4767943" y="4493623"/>
            <a:ext cx="365760" cy="394246"/>
          </a:xfrm>
          <a:prstGeom prst="ellipse">
            <a:avLst/>
          </a:prstGeom>
          <a:noFill/>
          <a:ln>
            <a:headEnd type="none" w="med" len="med"/>
            <a:tailEnd type="none" w="med" len="me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6776809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p:cNvSpPr>
                <a:spLocks noGrp="1"/>
              </p:cNvSpPr>
              <p:nvPr>
                <p:ph type="title"/>
              </p:nvPr>
            </p:nvSpPr>
            <p:spPr>
              <a:xfrm>
                <a:off x="1541418" y="149494"/>
                <a:ext cx="7243808" cy="381375"/>
              </a:xfrm>
            </p:spPr>
            <p:txBody>
              <a:bodyPr/>
              <a:lstStyle/>
              <a:p>
                <a14:m>
                  <m:oMath xmlns:m="http://schemas.openxmlformats.org/officeDocument/2006/math">
                    <m:r>
                      <m:rPr>
                        <m:sty m:val="p"/>
                      </m:rPr>
                      <a:rPr lang="en-US" spc="30" smtClean="0">
                        <a:solidFill>
                          <a:schemeClr val="tx1">
                            <a:lumMod val="75000"/>
                            <a:lumOff val="25000"/>
                          </a:schemeClr>
                        </a:solidFill>
                        <a:latin typeface="Cambria Math"/>
                        <a:cs typeface="Franklin Gothic Book"/>
                      </a:rPr>
                      <m:t>E</m:t>
                    </m:r>
                    <m:r>
                      <a:rPr lang="en-US" spc="30" smtClean="0">
                        <a:solidFill>
                          <a:schemeClr val="tx1">
                            <a:lumMod val="75000"/>
                            <a:lumOff val="25000"/>
                          </a:schemeClr>
                        </a:solidFill>
                        <a:latin typeface="Cambria Math"/>
                        <a:cs typeface="Franklin Gothic Book"/>
                      </a:rPr>
                      <m:t>=</m:t>
                    </m:r>
                    <m:r>
                      <a:rPr lang="en-US" i="1" spc="30">
                        <a:solidFill>
                          <a:schemeClr val="tx1">
                            <a:lumMod val="75000"/>
                            <a:lumOff val="25000"/>
                          </a:schemeClr>
                        </a:solidFill>
                        <a:latin typeface="Cambria Math"/>
                        <a:cs typeface="Franklin Gothic Book"/>
                      </a:rPr>
                      <m:t>𝛾</m:t>
                    </m:r>
                    <m:acc>
                      <m:accPr>
                        <m:chr m:val="⃗"/>
                        <m:ctrlPr>
                          <a:rPr lang="en-US" i="1" spc="30">
                            <a:solidFill>
                              <a:schemeClr val="tx1">
                                <a:lumMod val="75000"/>
                                <a:lumOff val="25000"/>
                              </a:schemeClr>
                            </a:solidFill>
                            <a:latin typeface="Cambria Math"/>
                            <a:cs typeface="Franklin Gothic Book"/>
                          </a:rPr>
                        </m:ctrlPr>
                      </m:accPr>
                      <m:e>
                        <m:r>
                          <a:rPr lang="en-US" i="1" spc="30">
                            <a:solidFill>
                              <a:schemeClr val="tx1">
                                <a:lumMod val="75000"/>
                                <a:lumOff val="25000"/>
                              </a:schemeClr>
                            </a:solidFill>
                            <a:latin typeface="Cambria Math"/>
                            <a:cs typeface="Franklin Gothic Book"/>
                          </a:rPr>
                          <m:t>𝛽</m:t>
                        </m:r>
                      </m:e>
                    </m:acc>
                    <m:r>
                      <m:rPr>
                        <m:sty m:val="p"/>
                      </m:rPr>
                      <a:rPr lang="en-US" spc="30">
                        <a:solidFill>
                          <a:schemeClr val="tx1">
                            <a:lumMod val="75000"/>
                            <a:lumOff val="25000"/>
                          </a:schemeClr>
                        </a:solidFill>
                        <a:latin typeface="Cambria Math"/>
                        <a:cs typeface="Franklin Gothic Book"/>
                      </a:rPr>
                      <m:t>c</m:t>
                    </m:r>
                    <m:r>
                      <a:rPr lang="en-US" i="1" spc="30">
                        <a:solidFill>
                          <a:schemeClr val="tx1">
                            <a:lumMod val="75000"/>
                            <a:lumOff val="25000"/>
                          </a:schemeClr>
                        </a:solidFill>
                        <a:latin typeface="Cambria Math"/>
                        <a:cs typeface="Franklin Gothic Book"/>
                      </a:rPr>
                      <m:t>×</m:t>
                    </m:r>
                    <m:acc>
                      <m:accPr>
                        <m:chr m:val="⃗"/>
                        <m:ctrlPr>
                          <a:rPr lang="en-US" i="1" spc="30">
                            <a:solidFill>
                              <a:schemeClr val="tx1">
                                <a:lumMod val="75000"/>
                                <a:lumOff val="25000"/>
                              </a:schemeClr>
                            </a:solidFill>
                            <a:latin typeface="Cambria Math"/>
                            <a:cs typeface="Franklin Gothic Book"/>
                          </a:rPr>
                        </m:ctrlPr>
                      </m:accPr>
                      <m:e>
                        <m:r>
                          <a:rPr lang="en-US" i="1" spc="30">
                            <a:solidFill>
                              <a:schemeClr val="tx1">
                                <a:lumMod val="75000"/>
                                <a:lumOff val="25000"/>
                              </a:schemeClr>
                            </a:solidFill>
                            <a:latin typeface="Cambria Math"/>
                            <a:cs typeface="Franklin Gothic Book"/>
                          </a:rPr>
                          <m:t>𝐵</m:t>
                        </m:r>
                      </m:e>
                    </m:acc>
                  </m:oMath>
                </a14:m>
                <a:r>
                  <a:rPr lang="en-US" spc="30" dirty="0" smtClean="0">
                    <a:solidFill>
                      <a:schemeClr val="tx1">
                        <a:lumMod val="75000"/>
                        <a:lumOff val="25000"/>
                      </a:schemeClr>
                    </a:solidFill>
                    <a:cs typeface="Franklin Gothic Book"/>
                  </a:rPr>
                  <a:t>    </a:t>
                </a:r>
                <a:r>
                  <a:rPr lang="en-US" dirty="0" smtClean="0"/>
                  <a:t>Relativistic E-field seen by muons </a:t>
                </a:r>
                <a:endParaRPr lang="en-US"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xfrm>
                <a:off x="1541418" y="149494"/>
                <a:ext cx="7243808" cy="381375"/>
              </a:xfrm>
              <a:blipFill rotWithShape="1">
                <a:blip r:embed="rId2"/>
                <a:stretch>
                  <a:fillRect t="-11290" r="-4209" b="-870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quarter" idx="18"/>
              </p:nvPr>
            </p:nvSpPr>
            <p:spPr>
              <a:xfrm>
                <a:off x="1015336" y="1922121"/>
                <a:ext cx="7488584" cy="3509963"/>
              </a:xfrm>
            </p:spPr>
            <p:txBody>
              <a:bodyPr/>
              <a:lstStyle/>
              <a:p>
                <a:pPr marL="0" indent="0" algn="ctr">
                  <a:buNone/>
                </a:pPr>
                <a:r>
                  <a:rPr lang="en-US" sz="2000" dirty="0" smtClean="0">
                    <a:solidFill>
                      <a:schemeClr val="tx1">
                        <a:lumMod val="75000"/>
                        <a:lumOff val="25000"/>
                      </a:schemeClr>
                    </a:solidFill>
                  </a:rPr>
                  <a:t> with </a:t>
                </a:r>
                <a14:m>
                  <m:oMath xmlns:m="http://schemas.openxmlformats.org/officeDocument/2006/math">
                    <m:sSub>
                      <m:sSubPr>
                        <m:ctrlPr>
                          <a:rPr lang="en-US" sz="2000" b="0" i="1" smtClean="0">
                            <a:solidFill>
                              <a:schemeClr val="tx1">
                                <a:lumMod val="75000"/>
                                <a:lumOff val="25000"/>
                              </a:schemeClr>
                            </a:solidFill>
                            <a:latin typeface="Cambria Math"/>
                          </a:rPr>
                        </m:ctrlPr>
                      </m:sSubPr>
                      <m:e>
                        <m:r>
                          <a:rPr lang="en-US" sz="2000" b="0" i="1" smtClean="0">
                            <a:solidFill>
                              <a:schemeClr val="tx1">
                                <a:lumMod val="75000"/>
                                <a:lumOff val="25000"/>
                              </a:schemeClr>
                            </a:solidFill>
                            <a:latin typeface="Cambria Math"/>
                          </a:rPr>
                          <m:t>𝑑</m:t>
                        </m:r>
                      </m:e>
                      <m:sub>
                        <m:r>
                          <a:rPr lang="en-US" sz="2000" b="0" i="1" smtClean="0">
                            <a:solidFill>
                              <a:schemeClr val="tx1">
                                <a:lumMod val="75000"/>
                                <a:lumOff val="25000"/>
                              </a:schemeClr>
                            </a:solidFill>
                            <a:latin typeface="Cambria Math"/>
                          </a:rPr>
                          <m:t>𝜇</m:t>
                        </m:r>
                      </m:sub>
                    </m:sSub>
                    <m:r>
                      <a:rPr lang="en-US" sz="2000" b="0" i="1" smtClean="0">
                        <a:solidFill>
                          <a:schemeClr val="tx1">
                            <a:lumMod val="75000"/>
                            <a:lumOff val="25000"/>
                          </a:schemeClr>
                        </a:solidFill>
                        <a:latin typeface="Cambria Math"/>
                      </a:rPr>
                      <m:t>=</m:t>
                    </m:r>
                    <m:r>
                      <a:rPr lang="en-US" sz="2000" b="0" i="1" smtClean="0">
                        <a:solidFill>
                          <a:schemeClr val="tx1">
                            <a:lumMod val="75000"/>
                            <a:lumOff val="25000"/>
                          </a:schemeClr>
                        </a:solidFill>
                        <a:latin typeface="Cambria Math"/>
                      </a:rPr>
                      <m:t>𝜂</m:t>
                    </m:r>
                    <m:f>
                      <m:fPr>
                        <m:ctrlPr>
                          <a:rPr lang="en-US" sz="2000" b="0" i="1" smtClean="0">
                            <a:solidFill>
                              <a:schemeClr val="tx1">
                                <a:lumMod val="75000"/>
                                <a:lumOff val="25000"/>
                              </a:schemeClr>
                            </a:solidFill>
                            <a:latin typeface="Cambria Math"/>
                          </a:rPr>
                        </m:ctrlPr>
                      </m:fPr>
                      <m:num>
                        <m:r>
                          <a:rPr lang="en-US" sz="2000" b="0" i="1" smtClean="0">
                            <a:solidFill>
                              <a:schemeClr val="tx1">
                                <a:lumMod val="75000"/>
                                <a:lumOff val="25000"/>
                              </a:schemeClr>
                            </a:solidFill>
                            <a:latin typeface="Cambria Math"/>
                          </a:rPr>
                          <m:t>𝑒</m:t>
                        </m:r>
                        <m:r>
                          <a:rPr lang="en-US" sz="2000" b="0" i="1" smtClean="0">
                            <a:solidFill>
                              <a:schemeClr val="tx1">
                                <a:lumMod val="75000"/>
                                <a:lumOff val="25000"/>
                              </a:schemeClr>
                            </a:solidFill>
                            <a:latin typeface="Cambria Math"/>
                          </a:rPr>
                          <m:t>ℏ</m:t>
                        </m:r>
                      </m:num>
                      <m:den>
                        <m:r>
                          <a:rPr lang="en-US" sz="2000" b="0" i="1" smtClean="0">
                            <a:solidFill>
                              <a:schemeClr val="tx1">
                                <a:lumMod val="75000"/>
                                <a:lumOff val="25000"/>
                              </a:schemeClr>
                            </a:solidFill>
                            <a:latin typeface="Cambria Math"/>
                          </a:rPr>
                          <m:t>4</m:t>
                        </m:r>
                        <m:sSub>
                          <m:sSubPr>
                            <m:ctrlPr>
                              <a:rPr lang="en-US" sz="2000" b="0" i="1" smtClean="0">
                                <a:solidFill>
                                  <a:schemeClr val="tx1">
                                    <a:lumMod val="75000"/>
                                    <a:lumOff val="25000"/>
                                  </a:schemeClr>
                                </a:solidFill>
                                <a:latin typeface="Cambria Math"/>
                              </a:rPr>
                            </m:ctrlPr>
                          </m:sSubPr>
                          <m:e>
                            <m:r>
                              <a:rPr lang="en-US" sz="2000" b="0" i="1" smtClean="0">
                                <a:solidFill>
                                  <a:schemeClr val="tx1">
                                    <a:lumMod val="75000"/>
                                    <a:lumOff val="25000"/>
                                  </a:schemeClr>
                                </a:solidFill>
                                <a:latin typeface="Cambria Math"/>
                              </a:rPr>
                              <m:t>𝛾</m:t>
                            </m:r>
                            <m:r>
                              <a:rPr lang="en-US" sz="2000" b="0" i="1" smtClean="0">
                                <a:solidFill>
                                  <a:schemeClr val="tx1">
                                    <a:lumMod val="75000"/>
                                    <a:lumOff val="25000"/>
                                  </a:schemeClr>
                                </a:solidFill>
                                <a:latin typeface="Cambria Math"/>
                              </a:rPr>
                              <m:t>𝑚</m:t>
                            </m:r>
                          </m:e>
                          <m:sub>
                            <m:r>
                              <a:rPr lang="en-US" sz="2000" b="0" i="1" smtClean="0">
                                <a:solidFill>
                                  <a:schemeClr val="tx1">
                                    <a:lumMod val="75000"/>
                                    <a:lumOff val="25000"/>
                                  </a:schemeClr>
                                </a:solidFill>
                                <a:latin typeface="Cambria Math"/>
                              </a:rPr>
                              <m:t>𝜇</m:t>
                            </m:r>
                          </m:sub>
                        </m:sSub>
                        <m:r>
                          <a:rPr lang="en-US" sz="2000" b="0" i="1" smtClean="0">
                            <a:solidFill>
                              <a:schemeClr val="tx1">
                                <a:lumMod val="75000"/>
                                <a:lumOff val="25000"/>
                              </a:schemeClr>
                            </a:solidFill>
                            <a:latin typeface="Cambria Math"/>
                          </a:rPr>
                          <m:t>𝑐</m:t>
                        </m:r>
                      </m:den>
                    </m:f>
                  </m:oMath>
                </a14:m>
                <a:endParaRPr lang="en-US" sz="2000" dirty="0" smtClean="0">
                  <a:solidFill>
                    <a:schemeClr val="tx1">
                      <a:lumMod val="75000"/>
                      <a:lumOff val="25000"/>
                    </a:schemeClr>
                  </a:solidFill>
                </a:endParaRPr>
              </a:p>
              <a:p>
                <a:pPr marL="0" indent="0" algn="ctr">
                  <a:buNone/>
                </a:pPr>
                <a:endParaRPr lang="en-US" sz="2000" dirty="0">
                  <a:solidFill>
                    <a:schemeClr val="tx1">
                      <a:lumMod val="75000"/>
                      <a:lumOff val="25000"/>
                    </a:schemeClr>
                  </a:solidFill>
                </a:endParaRPr>
              </a:p>
              <a:p>
                <a:pPr marL="0" indent="0" algn="r">
                  <a:buNone/>
                </a:pPr>
                <a:r>
                  <a:rPr lang="en-US" sz="1800" dirty="0" smtClean="0">
                    <a:solidFill>
                      <a:schemeClr val="tx1">
                        <a:lumMod val="75000"/>
                        <a:lumOff val="25000"/>
                      </a:schemeClr>
                    </a:solidFill>
                  </a:rPr>
                  <a:t>A. Adelmann </a:t>
                </a:r>
                <a:r>
                  <a:rPr lang="en-US" sz="1800" i="1" dirty="0" smtClean="0">
                    <a:solidFill>
                      <a:schemeClr val="tx1">
                        <a:lumMod val="75000"/>
                        <a:lumOff val="25000"/>
                      </a:schemeClr>
                    </a:solidFill>
                  </a:rPr>
                  <a:t>et al.</a:t>
                </a:r>
                <a:r>
                  <a:rPr lang="en-US" sz="1800" dirty="0" smtClean="0">
                    <a:solidFill>
                      <a:schemeClr val="tx1">
                        <a:lumMod val="75000"/>
                        <a:lumOff val="25000"/>
                      </a:schemeClr>
                    </a:solidFill>
                  </a:rPr>
                  <a:t>, JPG</a:t>
                </a:r>
                <a:r>
                  <a:rPr lang="en-US" sz="1800" b="1" dirty="0" smtClean="0">
                    <a:solidFill>
                      <a:schemeClr val="tx1">
                        <a:lumMod val="75000"/>
                        <a:lumOff val="25000"/>
                      </a:schemeClr>
                    </a:solidFill>
                  </a:rPr>
                  <a:t>37</a:t>
                </a:r>
                <a:r>
                  <a:rPr lang="en-US" sz="1800" dirty="0" smtClean="0">
                    <a:solidFill>
                      <a:schemeClr val="tx1">
                        <a:lumMod val="75000"/>
                        <a:lumOff val="25000"/>
                      </a:schemeClr>
                    </a:solidFill>
                  </a:rPr>
                  <a:t>(2010)</a:t>
                </a:r>
              </a:p>
              <a:p>
                <a:pPr marL="457200" indent="-457200" algn="r">
                  <a:buAutoNum type="alphaUcPeriod"/>
                </a:pPr>
                <a:endParaRPr lang="en-US" sz="2000" dirty="0" smtClean="0">
                  <a:solidFill>
                    <a:schemeClr val="tx1">
                      <a:lumMod val="75000"/>
                      <a:lumOff val="25000"/>
                    </a:schemeClr>
                  </a:solidFill>
                </a:endParaRPr>
              </a:p>
              <a:p>
                <a:pPr marL="0" indent="0" algn="ctr">
                  <a:buNone/>
                </a:pPr>
                <a:r>
                  <a:rPr lang="en-US" sz="2000" dirty="0" smtClean="0">
                    <a:solidFill>
                      <a:schemeClr val="tx1">
                        <a:lumMod val="75000"/>
                        <a:lumOff val="25000"/>
                      </a:schemeClr>
                    </a:solidFill>
                  </a:rPr>
                  <a:t>with frozen spin </a:t>
                </a:r>
                <a14:m>
                  <m:oMath xmlns:m="http://schemas.openxmlformats.org/officeDocument/2006/math">
                    <m:sSub>
                      <m:sSubPr>
                        <m:ctrlPr>
                          <a:rPr lang="en-US" sz="2000" b="0" i="1" smtClean="0">
                            <a:solidFill>
                              <a:schemeClr val="tx1">
                                <a:lumMod val="75000"/>
                                <a:lumOff val="25000"/>
                              </a:schemeClr>
                            </a:solidFill>
                            <a:latin typeface="Cambria Math"/>
                          </a:rPr>
                        </m:ctrlPr>
                      </m:sSubPr>
                      <m:e>
                        <m:r>
                          <a:rPr lang="en-US" sz="2000" b="0" i="1" smtClean="0">
                            <a:solidFill>
                              <a:schemeClr val="tx1">
                                <a:lumMod val="75000"/>
                                <a:lumOff val="25000"/>
                              </a:schemeClr>
                            </a:solidFill>
                            <a:latin typeface="Cambria Math"/>
                          </a:rPr>
                          <m:t>𝐸</m:t>
                        </m:r>
                      </m:e>
                      <m:sub>
                        <m:r>
                          <m:rPr>
                            <m:sty m:val="p"/>
                          </m:rPr>
                          <a:rPr lang="en-US" sz="2000" b="0" i="0" smtClean="0">
                            <a:solidFill>
                              <a:schemeClr val="tx1">
                                <a:lumMod val="75000"/>
                                <a:lumOff val="25000"/>
                              </a:schemeClr>
                            </a:solidFill>
                            <a:latin typeface="Cambria Math"/>
                          </a:rPr>
                          <m:t>L</m:t>
                        </m:r>
                      </m:sub>
                    </m:sSub>
                    <m:r>
                      <a:rPr lang="en-US" sz="2000" b="0" i="1" smtClean="0">
                        <a:solidFill>
                          <a:schemeClr val="tx1">
                            <a:lumMod val="75000"/>
                            <a:lumOff val="25000"/>
                          </a:schemeClr>
                        </a:solidFill>
                        <a:latin typeface="Cambria Math"/>
                        <a:ea typeface="Cambria Math"/>
                      </a:rPr>
                      <m:t>≅</m:t>
                    </m:r>
                    <m:r>
                      <a:rPr lang="en-US" sz="2000" b="0" i="1" smtClean="0">
                        <a:solidFill>
                          <a:schemeClr val="tx1">
                            <a:lumMod val="75000"/>
                            <a:lumOff val="25000"/>
                          </a:schemeClr>
                        </a:solidFill>
                        <a:latin typeface="Cambria Math"/>
                        <a:ea typeface="Cambria Math"/>
                      </a:rPr>
                      <m:t>𝑎</m:t>
                    </m:r>
                    <m:r>
                      <a:rPr lang="en-US" sz="2000" b="0" i="1" smtClean="0">
                        <a:solidFill>
                          <a:schemeClr val="tx1">
                            <a:lumMod val="75000"/>
                            <a:lumOff val="25000"/>
                          </a:schemeClr>
                        </a:solidFill>
                        <a:latin typeface="Cambria Math"/>
                        <a:ea typeface="Cambria Math"/>
                      </a:rPr>
                      <m:t>𝛽</m:t>
                    </m:r>
                    <m:sSup>
                      <m:sSupPr>
                        <m:ctrlPr>
                          <a:rPr lang="en-US" sz="2000" b="0" i="1" smtClean="0">
                            <a:solidFill>
                              <a:schemeClr val="tx1">
                                <a:lumMod val="75000"/>
                                <a:lumOff val="25000"/>
                              </a:schemeClr>
                            </a:solidFill>
                            <a:latin typeface="Cambria Math"/>
                            <a:ea typeface="Cambria Math"/>
                          </a:rPr>
                        </m:ctrlPr>
                      </m:sSupPr>
                      <m:e>
                        <m:r>
                          <a:rPr lang="en-US" sz="2000" b="0" i="1" smtClean="0">
                            <a:solidFill>
                              <a:schemeClr val="tx1">
                                <a:lumMod val="75000"/>
                                <a:lumOff val="25000"/>
                              </a:schemeClr>
                            </a:solidFill>
                            <a:latin typeface="Cambria Math"/>
                            <a:ea typeface="Cambria Math"/>
                          </a:rPr>
                          <m:t>𝛾</m:t>
                        </m:r>
                      </m:e>
                      <m:sup>
                        <m:r>
                          <a:rPr lang="en-US" sz="2000" b="0" i="1" smtClean="0">
                            <a:solidFill>
                              <a:schemeClr val="tx1">
                                <a:lumMod val="75000"/>
                                <a:lumOff val="25000"/>
                              </a:schemeClr>
                            </a:solidFill>
                            <a:latin typeface="Cambria Math"/>
                            <a:ea typeface="Cambria Math"/>
                          </a:rPr>
                          <m:t>2</m:t>
                        </m:r>
                      </m:sup>
                    </m:sSup>
                    <m:r>
                      <a:rPr lang="en-US" sz="2000" b="0" i="1" smtClean="0">
                        <a:solidFill>
                          <a:schemeClr val="tx1">
                            <a:lumMod val="75000"/>
                            <a:lumOff val="25000"/>
                          </a:schemeClr>
                        </a:solidFill>
                        <a:latin typeface="Cambria Math"/>
                        <a:ea typeface="Cambria Math"/>
                      </a:rPr>
                      <m:t>𝑐𝐵</m:t>
                    </m:r>
                  </m:oMath>
                </a14:m>
                <a:endParaRPr lang="en-US" sz="2000" dirty="0" smtClean="0">
                  <a:solidFill>
                    <a:schemeClr val="tx1">
                      <a:lumMod val="75000"/>
                      <a:lumOff val="25000"/>
                    </a:schemeClr>
                  </a:solidFill>
                </a:endParaRPr>
              </a:p>
              <a:p>
                <a:pPr marL="0" indent="0">
                  <a:buNone/>
                </a:pPr>
                <a:endParaRPr lang="en-US" sz="2000" dirty="0">
                  <a:solidFill>
                    <a:schemeClr val="tx1">
                      <a:lumMod val="75000"/>
                      <a:lumOff val="25000"/>
                    </a:schemeClr>
                  </a:solidFill>
                </a:endParaRPr>
              </a:p>
            </p:txBody>
          </p:sp>
        </mc:Choice>
        <mc:Fallback xmlns="">
          <p:sp>
            <p:nvSpPr>
              <p:cNvPr id="4" name="Content Placeholder 3"/>
              <p:cNvSpPr>
                <a:spLocks noGrp="1" noRot="1" noChangeAspect="1" noMove="1" noResize="1" noEditPoints="1" noAdjustHandles="1" noChangeArrowheads="1" noChangeShapeType="1" noTextEdit="1"/>
              </p:cNvSpPr>
              <p:nvPr>
                <p:ph sz="quarter" idx="18"/>
              </p:nvPr>
            </p:nvSpPr>
            <p:spPr>
              <a:xfrm>
                <a:off x="1015336" y="1922121"/>
                <a:ext cx="7488584" cy="3509963"/>
              </a:xfrm>
              <a:blipFill rotWithShape="1">
                <a:blip r:embed="rId3"/>
                <a:stretch>
                  <a:fillRect r="-1873"/>
                </a:stretch>
              </a:blipFill>
            </p:spPr>
            <p:txBody>
              <a:bodyPr/>
              <a:lstStyle/>
              <a:p>
                <a:r>
                  <a:rPr lang="en-US">
                    <a:noFill/>
                  </a:rPr>
                  <a:t> </a:t>
                </a:r>
              </a:p>
            </p:txBody>
          </p:sp>
        </mc:Fallback>
      </mc:AlternateContent>
      <p:sp>
        <p:nvSpPr>
          <p:cNvPr id="5" name="Slide Number Placeholder 4"/>
          <p:cNvSpPr>
            <a:spLocks noGrp="1"/>
          </p:cNvSpPr>
          <p:nvPr>
            <p:ph type="sldNum" sz="quarter" idx="4"/>
          </p:nvPr>
        </p:nvSpPr>
        <p:spPr/>
        <p:txBody>
          <a:bodyPr/>
          <a:lstStyle/>
          <a:p>
            <a:pPr eaLnBrk="0" hangingPunct="0">
              <a:defRPr/>
            </a:pPr>
            <a:fld id="{EBC07571-3134-BB4B-B83F-1A9FE18D34F3}" type="slidenum">
              <a:rPr lang="de-DE" smtClean="0">
                <a:solidFill>
                  <a:srgbClr val="000000"/>
                </a:solidFill>
              </a:rPr>
              <a:pPr eaLnBrk="0" hangingPunct="0">
                <a:defRPr/>
              </a:pPr>
              <a:t>19</a:t>
            </a:fld>
            <a:endParaRPr lang="de-DE" dirty="0">
              <a:solidFill>
                <a:srgbClr val="000000"/>
              </a:solidFill>
            </a:endParaRPr>
          </a:p>
        </p:txBody>
      </p:sp>
      <p:sp>
        <p:nvSpPr>
          <p:cNvPr id="7" name="TextBox 6"/>
          <p:cNvSpPr txBox="1"/>
          <p:nvPr/>
        </p:nvSpPr>
        <p:spPr>
          <a:xfrm>
            <a:off x="2560319" y="248184"/>
            <a:ext cx="65" cy="225126"/>
          </a:xfrm>
          <a:prstGeom prst="rect">
            <a:avLst/>
          </a:prstGeom>
          <a:solidFill>
            <a:schemeClr val="bg1"/>
          </a:solidFill>
        </p:spPr>
        <p:txBody>
          <a:bodyPr wrap="none" lIns="0" tIns="0" rIns="0" bIns="0" rtlCol="0" anchor="t" anchorCtr="0">
            <a:spAutoFit/>
          </a:bodyPr>
          <a:lstStyle/>
          <a:p>
            <a:pPr>
              <a:lnSpc>
                <a:spcPct val="110000"/>
              </a:lnSpc>
              <a:spcBef>
                <a:spcPts val="0"/>
              </a:spcBef>
            </a:pPr>
            <a:endParaRPr lang="en-US" sz="1400" kern="1000" spc="30" dirty="0" err="1" smtClean="0">
              <a:solidFill>
                <a:schemeClr val="tx1">
                  <a:lumMod val="85000"/>
                  <a:lumOff val="15000"/>
                </a:schemeClr>
              </a:solidFill>
              <a:latin typeface="+mn-lt"/>
              <a:cs typeface="Franklin Gothic Book"/>
            </a:endParaRPr>
          </a:p>
        </p:txBody>
      </p:sp>
      <mc:AlternateContent xmlns:mc="http://schemas.openxmlformats.org/markup-compatibility/2006" xmlns:a14="http://schemas.microsoft.com/office/drawing/2010/main">
        <mc:Choice Requires="a14">
          <p:sp>
            <p:nvSpPr>
              <p:cNvPr id="8" name="Rectangle 7"/>
              <p:cNvSpPr/>
              <p:nvPr/>
            </p:nvSpPr>
            <p:spPr>
              <a:xfrm>
                <a:off x="1129336" y="969671"/>
                <a:ext cx="2548005" cy="7632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kern="1000" spc="30">
                          <a:solidFill>
                            <a:schemeClr val="tx1">
                              <a:lumMod val="85000"/>
                              <a:lumOff val="15000"/>
                            </a:schemeClr>
                          </a:solidFill>
                          <a:latin typeface="Cambria Math"/>
                          <a:cs typeface="Franklin Gothic Book"/>
                        </a:rPr>
                        <m:t>𝜎</m:t>
                      </m:r>
                      <m:d>
                        <m:dPr>
                          <m:ctrlPr>
                            <a:rPr lang="en-US" sz="2000" i="1" kern="1000" spc="30">
                              <a:solidFill>
                                <a:schemeClr val="tx1">
                                  <a:lumMod val="85000"/>
                                  <a:lumOff val="15000"/>
                                </a:schemeClr>
                              </a:solidFill>
                              <a:latin typeface="Cambria Math"/>
                              <a:cs typeface="Franklin Gothic Book"/>
                            </a:rPr>
                          </m:ctrlPr>
                        </m:dPr>
                        <m:e>
                          <m:sSub>
                            <m:sSubPr>
                              <m:ctrlPr>
                                <a:rPr lang="en-US" sz="2000" i="1" kern="1000" spc="30">
                                  <a:solidFill>
                                    <a:schemeClr val="tx1">
                                      <a:lumMod val="85000"/>
                                      <a:lumOff val="15000"/>
                                    </a:schemeClr>
                                  </a:solidFill>
                                  <a:latin typeface="Cambria Math"/>
                                  <a:cs typeface="Franklin Gothic Book"/>
                                </a:rPr>
                              </m:ctrlPr>
                            </m:sSubPr>
                            <m:e>
                              <m:r>
                                <a:rPr lang="en-US" sz="2000" i="1" kern="1000" spc="30">
                                  <a:solidFill>
                                    <a:schemeClr val="tx1">
                                      <a:lumMod val="85000"/>
                                      <a:lumOff val="15000"/>
                                    </a:schemeClr>
                                  </a:solidFill>
                                  <a:latin typeface="Cambria Math"/>
                                  <a:cs typeface="Franklin Gothic Book"/>
                                </a:rPr>
                                <m:t>𝑑</m:t>
                              </m:r>
                            </m:e>
                            <m:sub>
                              <m:r>
                                <a:rPr lang="en-US" sz="2000" i="1" kern="1000" spc="30">
                                  <a:solidFill>
                                    <a:schemeClr val="tx1">
                                      <a:lumMod val="85000"/>
                                      <a:lumOff val="15000"/>
                                    </a:schemeClr>
                                  </a:solidFill>
                                  <a:latin typeface="Cambria Math"/>
                                  <a:cs typeface="Franklin Gothic Book"/>
                                </a:rPr>
                                <m:t>𝜇</m:t>
                              </m:r>
                            </m:sub>
                          </m:sSub>
                        </m:e>
                      </m:d>
                      <m:r>
                        <a:rPr lang="en-US" sz="2000" i="1" kern="1000" spc="30">
                          <a:solidFill>
                            <a:schemeClr val="tx1">
                              <a:lumMod val="85000"/>
                              <a:lumOff val="15000"/>
                            </a:schemeClr>
                          </a:solidFill>
                          <a:latin typeface="Cambria Math"/>
                          <a:cs typeface="Franklin Gothic Book"/>
                        </a:rPr>
                        <m:t>=</m:t>
                      </m:r>
                      <m:f>
                        <m:fPr>
                          <m:ctrlPr>
                            <a:rPr lang="en-US" sz="2000" i="1" kern="1000" spc="30">
                              <a:solidFill>
                                <a:schemeClr val="tx1">
                                  <a:lumMod val="85000"/>
                                  <a:lumOff val="15000"/>
                                </a:schemeClr>
                              </a:solidFill>
                              <a:latin typeface="Cambria Math"/>
                              <a:cs typeface="Franklin Gothic Book"/>
                            </a:rPr>
                          </m:ctrlPr>
                        </m:fPr>
                        <m:num>
                          <m:r>
                            <a:rPr lang="en-US" sz="2000" i="1" kern="1000" spc="30">
                              <a:solidFill>
                                <a:schemeClr val="tx1">
                                  <a:lumMod val="85000"/>
                                  <a:lumOff val="15000"/>
                                </a:schemeClr>
                              </a:solidFill>
                              <a:latin typeface="Cambria Math"/>
                              <a:cs typeface="Franklin Gothic Book"/>
                            </a:rPr>
                            <m:t>ℏ</m:t>
                          </m:r>
                        </m:num>
                        <m:den>
                          <m:r>
                            <a:rPr lang="en-US" sz="2000" i="1" kern="1000" spc="30">
                              <a:solidFill>
                                <a:schemeClr val="tx1">
                                  <a:lumMod val="85000"/>
                                  <a:lumOff val="15000"/>
                                </a:schemeClr>
                              </a:solidFill>
                              <a:latin typeface="Cambria Math"/>
                              <a:cs typeface="Franklin Gothic Book"/>
                            </a:rPr>
                            <m:t>2</m:t>
                          </m:r>
                          <m:r>
                            <a:rPr lang="en-US" sz="2000" i="1" kern="1000" spc="30">
                              <a:solidFill>
                                <a:schemeClr val="tx1">
                                  <a:lumMod val="85000"/>
                                  <a:lumOff val="15000"/>
                                </a:schemeClr>
                              </a:solidFill>
                              <a:latin typeface="Cambria Math"/>
                              <a:cs typeface="Franklin Gothic Book"/>
                            </a:rPr>
                            <m:t>𝑃𝐸</m:t>
                          </m:r>
                          <m:rad>
                            <m:radPr>
                              <m:degHide m:val="on"/>
                              <m:ctrlPr>
                                <a:rPr lang="en-US" sz="2000" i="1" kern="1000" spc="30">
                                  <a:solidFill>
                                    <a:schemeClr val="tx1">
                                      <a:lumMod val="85000"/>
                                      <a:lumOff val="15000"/>
                                    </a:schemeClr>
                                  </a:solidFill>
                                  <a:latin typeface="Cambria Math"/>
                                  <a:cs typeface="Franklin Gothic Book"/>
                                </a:rPr>
                              </m:ctrlPr>
                            </m:radPr>
                            <m:deg/>
                            <m:e>
                              <m:r>
                                <a:rPr lang="en-US" sz="2000" i="1" kern="1000" spc="30">
                                  <a:solidFill>
                                    <a:schemeClr val="tx1">
                                      <a:lumMod val="85000"/>
                                      <a:lumOff val="15000"/>
                                    </a:schemeClr>
                                  </a:solidFill>
                                  <a:latin typeface="Cambria Math"/>
                                  <a:cs typeface="Franklin Gothic Book"/>
                                </a:rPr>
                                <m:t>𝑁</m:t>
                              </m:r>
                            </m:e>
                          </m:rad>
                          <m:r>
                            <a:rPr lang="en-US" sz="2000" i="1" kern="1000" spc="30">
                              <a:solidFill>
                                <a:schemeClr val="tx1">
                                  <a:lumMod val="85000"/>
                                  <a:lumOff val="15000"/>
                                </a:schemeClr>
                              </a:solidFill>
                              <a:latin typeface="Cambria Math"/>
                              <a:cs typeface="Franklin Gothic Book"/>
                            </a:rPr>
                            <m:t>𝛾𝜏</m:t>
                          </m:r>
                          <m:acc>
                            <m:accPr>
                              <m:chr m:val="̅"/>
                              <m:ctrlPr>
                                <a:rPr lang="en-US" sz="2000" i="1" kern="1000" spc="30">
                                  <a:solidFill>
                                    <a:schemeClr val="tx1">
                                      <a:lumMod val="85000"/>
                                      <a:lumOff val="15000"/>
                                    </a:schemeClr>
                                  </a:solidFill>
                                  <a:latin typeface="Cambria Math"/>
                                  <a:cs typeface="Franklin Gothic Book"/>
                                </a:rPr>
                              </m:ctrlPr>
                            </m:accPr>
                            <m:e>
                              <m:r>
                                <a:rPr lang="en-US" sz="2000" i="1" kern="1000" spc="30">
                                  <a:solidFill>
                                    <a:schemeClr val="tx1">
                                      <a:lumMod val="85000"/>
                                      <a:lumOff val="15000"/>
                                    </a:schemeClr>
                                  </a:solidFill>
                                  <a:latin typeface="Cambria Math"/>
                                  <a:cs typeface="Franklin Gothic Book"/>
                                </a:rPr>
                                <m:t>𝛼</m:t>
                              </m:r>
                            </m:e>
                          </m:acc>
                        </m:den>
                      </m:f>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1129336" y="969671"/>
                <a:ext cx="2548005" cy="763222"/>
              </a:xfrm>
              <a:prstGeom prst="rect">
                <a:avLst/>
              </a:prstGeom>
              <a:blipFill rotWithShape="1">
                <a:blip r:embed="rId4"/>
                <a:stretch>
                  <a:fillRect/>
                </a:stretch>
              </a:blipFill>
            </p:spPr>
            <p:txBody>
              <a:bodyPr/>
              <a:lstStyle/>
              <a:p>
                <a:r>
                  <a:rPr lang="en-US">
                    <a:noFill/>
                  </a:rPr>
                  <a:t> </a:t>
                </a:r>
              </a:p>
            </p:txBody>
          </p:sp>
        </mc:Fallback>
      </mc:AlternateContent>
      <p:sp>
        <p:nvSpPr>
          <p:cNvPr id="9" name="Right Arrow 8"/>
          <p:cNvSpPr/>
          <p:nvPr/>
        </p:nvSpPr>
        <p:spPr bwMode="auto">
          <a:xfrm>
            <a:off x="4193176" y="1143693"/>
            <a:ext cx="496389" cy="348044"/>
          </a:xfrm>
          <a:prstGeom prst="rightArrow">
            <a:avLst/>
          </a:prstGeom>
          <a:ln w="38100" cap="rnd">
            <a:solidFill>
              <a:schemeClr val="accent1">
                <a:lumMod val="60000"/>
                <a:lumOff val="40000"/>
              </a:schemeClr>
            </a:solidFill>
            <a:headEnd type="none"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Rectangle 9"/>
              <p:cNvSpPr/>
              <p:nvPr/>
            </p:nvSpPr>
            <p:spPr>
              <a:xfrm>
                <a:off x="4972050" y="976895"/>
                <a:ext cx="2973443" cy="7668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kern="1000" spc="30" smtClean="0">
                          <a:solidFill>
                            <a:schemeClr val="tx1">
                              <a:lumMod val="85000"/>
                              <a:lumOff val="15000"/>
                            </a:schemeClr>
                          </a:solidFill>
                          <a:latin typeface="Cambria Math"/>
                          <a:cs typeface="Franklin Gothic Book"/>
                        </a:rPr>
                        <m:t>𝜎</m:t>
                      </m:r>
                      <m:d>
                        <m:dPr>
                          <m:ctrlPr>
                            <a:rPr lang="en-US" sz="2000" i="1" kern="1000" spc="30">
                              <a:solidFill>
                                <a:schemeClr val="tx1">
                                  <a:lumMod val="85000"/>
                                  <a:lumOff val="15000"/>
                                </a:schemeClr>
                              </a:solidFill>
                              <a:latin typeface="Cambria Math"/>
                              <a:cs typeface="Franklin Gothic Book"/>
                            </a:rPr>
                          </m:ctrlPr>
                        </m:dPr>
                        <m:e>
                          <m:sSub>
                            <m:sSubPr>
                              <m:ctrlPr>
                                <a:rPr lang="en-US" sz="2000" i="1" kern="1000" spc="30">
                                  <a:solidFill>
                                    <a:schemeClr val="tx1">
                                      <a:lumMod val="85000"/>
                                      <a:lumOff val="15000"/>
                                    </a:schemeClr>
                                  </a:solidFill>
                                  <a:latin typeface="Cambria Math"/>
                                  <a:cs typeface="Franklin Gothic Book"/>
                                </a:rPr>
                              </m:ctrlPr>
                            </m:sSubPr>
                            <m:e>
                              <m:r>
                                <a:rPr lang="en-US" sz="2000" i="1" kern="1000" spc="30">
                                  <a:solidFill>
                                    <a:schemeClr val="tx1">
                                      <a:lumMod val="85000"/>
                                      <a:lumOff val="15000"/>
                                    </a:schemeClr>
                                  </a:solidFill>
                                  <a:latin typeface="Cambria Math"/>
                                  <a:cs typeface="Franklin Gothic Book"/>
                                </a:rPr>
                                <m:t>𝑑</m:t>
                              </m:r>
                            </m:e>
                            <m:sub>
                              <m:r>
                                <a:rPr lang="en-US" sz="2000" i="1" kern="1000" spc="30">
                                  <a:solidFill>
                                    <a:schemeClr val="tx1">
                                      <a:lumMod val="85000"/>
                                      <a:lumOff val="15000"/>
                                    </a:schemeClr>
                                  </a:solidFill>
                                  <a:latin typeface="Cambria Math"/>
                                  <a:cs typeface="Franklin Gothic Book"/>
                                </a:rPr>
                                <m:t>𝜇</m:t>
                              </m:r>
                            </m:sub>
                          </m:sSub>
                        </m:e>
                      </m:d>
                      <m:r>
                        <a:rPr lang="en-US" sz="2000" i="1" kern="1000" spc="30">
                          <a:solidFill>
                            <a:schemeClr val="tx1">
                              <a:lumMod val="85000"/>
                              <a:lumOff val="15000"/>
                            </a:schemeClr>
                          </a:solidFill>
                          <a:latin typeface="Cambria Math"/>
                          <a:cs typeface="Franklin Gothic Book"/>
                        </a:rPr>
                        <m:t>=</m:t>
                      </m:r>
                      <m:f>
                        <m:fPr>
                          <m:ctrlPr>
                            <a:rPr lang="en-US" sz="2000" i="1" kern="1000" spc="30">
                              <a:solidFill>
                                <a:schemeClr val="tx1">
                                  <a:lumMod val="85000"/>
                                  <a:lumOff val="15000"/>
                                </a:schemeClr>
                              </a:solidFill>
                              <a:latin typeface="Cambria Math"/>
                              <a:cs typeface="Franklin Gothic Book"/>
                            </a:rPr>
                          </m:ctrlPr>
                        </m:fPr>
                        <m:num>
                          <m:r>
                            <a:rPr lang="en-US" sz="2000" i="1" kern="1000" spc="30">
                              <a:solidFill>
                                <a:schemeClr val="tx1">
                                  <a:lumMod val="85000"/>
                                  <a:lumOff val="15000"/>
                                </a:schemeClr>
                              </a:solidFill>
                              <a:latin typeface="Cambria Math"/>
                              <a:cs typeface="Franklin Gothic Book"/>
                            </a:rPr>
                            <m:t>ℏ</m:t>
                          </m:r>
                        </m:num>
                        <m:den>
                          <m:r>
                            <a:rPr lang="en-US" sz="2000" i="1" kern="1000" spc="30">
                              <a:solidFill>
                                <a:schemeClr val="tx1">
                                  <a:lumMod val="85000"/>
                                  <a:lumOff val="15000"/>
                                </a:schemeClr>
                              </a:solidFill>
                              <a:latin typeface="Cambria Math"/>
                              <a:cs typeface="Franklin Gothic Book"/>
                            </a:rPr>
                            <m:t>2</m:t>
                          </m:r>
                          <m:r>
                            <a:rPr lang="en-US" sz="2000" i="1" kern="1000" spc="30">
                              <a:solidFill>
                                <a:schemeClr val="tx1">
                                  <a:lumMod val="85000"/>
                                  <a:lumOff val="15000"/>
                                </a:schemeClr>
                              </a:solidFill>
                              <a:latin typeface="Cambria Math"/>
                              <a:cs typeface="Franklin Gothic Book"/>
                            </a:rPr>
                            <m:t>𝑃𝐵</m:t>
                          </m:r>
                          <m:r>
                            <a:rPr lang="en-US" sz="2000" b="0" i="1" kern="1000" spc="30" smtClean="0">
                              <a:solidFill>
                                <a:schemeClr val="tx1">
                                  <a:lumMod val="85000"/>
                                  <a:lumOff val="15000"/>
                                </a:schemeClr>
                              </a:solidFill>
                              <a:latin typeface="Cambria Math"/>
                              <a:cs typeface="Franklin Gothic Book"/>
                            </a:rPr>
                            <m:t>𝛽</m:t>
                          </m:r>
                          <m:r>
                            <a:rPr lang="en-US" sz="2000" b="0" i="1" kern="1000" spc="30" smtClean="0">
                              <a:solidFill>
                                <a:schemeClr val="tx1">
                                  <a:lumMod val="85000"/>
                                  <a:lumOff val="15000"/>
                                </a:schemeClr>
                              </a:solidFill>
                              <a:latin typeface="Cambria Math"/>
                              <a:cs typeface="Franklin Gothic Book"/>
                            </a:rPr>
                            <m:t>𝑐</m:t>
                          </m:r>
                          <m:rad>
                            <m:radPr>
                              <m:degHide m:val="on"/>
                              <m:ctrlPr>
                                <a:rPr lang="en-US" sz="2000" i="1" kern="1000" spc="30">
                                  <a:solidFill>
                                    <a:schemeClr val="tx1">
                                      <a:lumMod val="85000"/>
                                      <a:lumOff val="15000"/>
                                    </a:schemeClr>
                                  </a:solidFill>
                                  <a:latin typeface="Cambria Math"/>
                                  <a:cs typeface="Franklin Gothic Book"/>
                                </a:rPr>
                              </m:ctrlPr>
                            </m:radPr>
                            <m:deg/>
                            <m:e>
                              <m:r>
                                <a:rPr lang="en-US" sz="2000" i="1" kern="1000" spc="30">
                                  <a:solidFill>
                                    <a:schemeClr val="tx1">
                                      <a:lumMod val="85000"/>
                                      <a:lumOff val="15000"/>
                                    </a:schemeClr>
                                  </a:solidFill>
                                  <a:latin typeface="Cambria Math"/>
                                  <a:cs typeface="Franklin Gothic Book"/>
                                </a:rPr>
                                <m:t>𝑁</m:t>
                              </m:r>
                            </m:e>
                          </m:rad>
                          <m:sSup>
                            <m:sSupPr>
                              <m:ctrlPr>
                                <a:rPr lang="en-US" sz="2000" b="0" i="1" kern="1000" spc="30" smtClean="0">
                                  <a:solidFill>
                                    <a:schemeClr val="tx1">
                                      <a:lumMod val="85000"/>
                                      <a:lumOff val="15000"/>
                                    </a:schemeClr>
                                  </a:solidFill>
                                  <a:latin typeface="Cambria Math"/>
                                  <a:cs typeface="Franklin Gothic Book"/>
                                </a:rPr>
                              </m:ctrlPr>
                            </m:sSupPr>
                            <m:e>
                              <m:r>
                                <a:rPr lang="en-US" sz="2000" i="1" kern="1000" spc="30">
                                  <a:solidFill>
                                    <a:schemeClr val="tx1">
                                      <a:lumMod val="85000"/>
                                      <a:lumOff val="15000"/>
                                    </a:schemeClr>
                                  </a:solidFill>
                                  <a:latin typeface="Cambria Math"/>
                                  <a:cs typeface="Franklin Gothic Book"/>
                                </a:rPr>
                                <m:t>𝛾</m:t>
                              </m:r>
                            </m:e>
                            <m:sup>
                              <m:r>
                                <a:rPr lang="en-US" sz="2000" b="0" i="1" kern="1000" spc="30" smtClean="0">
                                  <a:solidFill>
                                    <a:schemeClr val="tx1">
                                      <a:lumMod val="85000"/>
                                      <a:lumOff val="15000"/>
                                    </a:schemeClr>
                                  </a:solidFill>
                                  <a:latin typeface="Cambria Math"/>
                                  <a:cs typeface="Franklin Gothic Book"/>
                                </a:rPr>
                                <m:t>2</m:t>
                              </m:r>
                            </m:sup>
                          </m:sSup>
                          <m:r>
                            <a:rPr lang="en-US" sz="2000" i="1" kern="1000" spc="30">
                              <a:solidFill>
                                <a:schemeClr val="tx1">
                                  <a:lumMod val="85000"/>
                                  <a:lumOff val="15000"/>
                                </a:schemeClr>
                              </a:solidFill>
                              <a:latin typeface="Cambria Math"/>
                              <a:cs typeface="Franklin Gothic Book"/>
                            </a:rPr>
                            <m:t>𝜏</m:t>
                          </m:r>
                          <m:acc>
                            <m:accPr>
                              <m:chr m:val="̅"/>
                              <m:ctrlPr>
                                <a:rPr lang="en-US" sz="2000" i="1" kern="1000" spc="30">
                                  <a:solidFill>
                                    <a:schemeClr val="tx1">
                                      <a:lumMod val="85000"/>
                                      <a:lumOff val="15000"/>
                                    </a:schemeClr>
                                  </a:solidFill>
                                  <a:latin typeface="Cambria Math"/>
                                  <a:cs typeface="Franklin Gothic Book"/>
                                </a:rPr>
                              </m:ctrlPr>
                            </m:accPr>
                            <m:e>
                              <m:r>
                                <a:rPr lang="en-US" sz="2000" i="1" kern="1000" spc="30">
                                  <a:solidFill>
                                    <a:schemeClr val="tx1">
                                      <a:lumMod val="85000"/>
                                      <a:lumOff val="15000"/>
                                    </a:schemeClr>
                                  </a:solidFill>
                                  <a:latin typeface="Cambria Math"/>
                                  <a:cs typeface="Franklin Gothic Book"/>
                                </a:rPr>
                                <m:t>𝛼</m:t>
                              </m:r>
                            </m:e>
                          </m:acc>
                        </m:den>
                      </m:f>
                    </m:oMath>
                  </m:oMathPara>
                </a14:m>
                <a:endParaRPr lang="en-US" sz="2000" dirty="0"/>
              </a:p>
            </p:txBody>
          </p:sp>
        </mc:Choice>
        <mc:Fallback xmlns="">
          <p:sp>
            <p:nvSpPr>
              <p:cNvPr id="10" name="Rectangle 9"/>
              <p:cNvSpPr>
                <a:spLocks noRot="1" noChangeAspect="1" noMove="1" noResize="1" noEditPoints="1" noAdjustHandles="1" noChangeArrowheads="1" noChangeShapeType="1" noTextEdit="1"/>
              </p:cNvSpPr>
              <p:nvPr/>
            </p:nvSpPr>
            <p:spPr>
              <a:xfrm>
                <a:off x="4972050" y="976895"/>
                <a:ext cx="2973443" cy="76681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129336" y="2518462"/>
                <a:ext cx="2977289" cy="8876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kern="1000" spc="30" smtClean="0">
                          <a:solidFill>
                            <a:schemeClr val="tx1">
                              <a:lumMod val="85000"/>
                              <a:lumOff val="15000"/>
                            </a:schemeClr>
                          </a:solidFill>
                          <a:latin typeface="Cambria Math"/>
                          <a:cs typeface="Franklin Gothic Book"/>
                        </a:rPr>
                        <m:t>𝜎</m:t>
                      </m:r>
                      <m:d>
                        <m:dPr>
                          <m:ctrlPr>
                            <a:rPr lang="en-US" sz="2000" i="1" kern="1000" spc="30">
                              <a:solidFill>
                                <a:schemeClr val="tx1">
                                  <a:lumMod val="85000"/>
                                  <a:lumOff val="15000"/>
                                </a:schemeClr>
                              </a:solidFill>
                              <a:latin typeface="Cambria Math"/>
                              <a:cs typeface="Franklin Gothic Book"/>
                            </a:rPr>
                          </m:ctrlPr>
                        </m:dPr>
                        <m:e>
                          <m:r>
                            <a:rPr lang="en-US" sz="2000" i="1" kern="1000" spc="30" smtClean="0">
                              <a:solidFill>
                                <a:schemeClr val="tx1">
                                  <a:lumMod val="85000"/>
                                  <a:lumOff val="15000"/>
                                </a:schemeClr>
                              </a:solidFill>
                              <a:latin typeface="Cambria Math"/>
                              <a:cs typeface="Franklin Gothic Book"/>
                            </a:rPr>
                            <m:t>𝜂</m:t>
                          </m:r>
                        </m:e>
                      </m:d>
                      <m:r>
                        <a:rPr lang="en-US" sz="2000" i="1" kern="1000" spc="30">
                          <a:solidFill>
                            <a:schemeClr val="tx1">
                              <a:lumMod val="85000"/>
                              <a:lumOff val="15000"/>
                            </a:schemeClr>
                          </a:solidFill>
                          <a:latin typeface="Cambria Math"/>
                          <a:cs typeface="Franklin Gothic Book"/>
                        </a:rPr>
                        <m:t>=</m:t>
                      </m:r>
                      <m:f>
                        <m:fPr>
                          <m:ctrlPr>
                            <a:rPr lang="en-US" sz="2000" i="1" kern="1000" spc="30">
                              <a:solidFill>
                                <a:schemeClr val="tx1">
                                  <a:lumMod val="85000"/>
                                  <a:lumOff val="15000"/>
                                </a:schemeClr>
                              </a:solidFill>
                              <a:latin typeface="Cambria Math"/>
                              <a:cs typeface="Franklin Gothic Book"/>
                            </a:rPr>
                          </m:ctrlPr>
                        </m:fPr>
                        <m:num>
                          <m:r>
                            <a:rPr lang="en-US" sz="2000" b="0" i="1" kern="1000" spc="30" smtClean="0">
                              <a:solidFill>
                                <a:schemeClr val="tx1">
                                  <a:lumMod val="85000"/>
                                  <a:lumOff val="15000"/>
                                </a:schemeClr>
                              </a:solidFill>
                              <a:latin typeface="Cambria Math"/>
                              <a:cs typeface="Franklin Gothic Book"/>
                            </a:rPr>
                            <m:t>2</m:t>
                          </m:r>
                        </m:num>
                        <m:den>
                          <m:r>
                            <a:rPr lang="en-US" sz="2000" b="0" i="1" kern="1000" spc="30" smtClean="0">
                              <a:solidFill>
                                <a:schemeClr val="tx1">
                                  <a:lumMod val="85000"/>
                                  <a:lumOff val="15000"/>
                                </a:schemeClr>
                              </a:solidFill>
                              <a:latin typeface="Cambria Math"/>
                              <a:cs typeface="Franklin Gothic Book"/>
                            </a:rPr>
                            <m:t>𝛾𝜏</m:t>
                          </m:r>
                          <m:d>
                            <m:dPr>
                              <m:ctrlPr>
                                <a:rPr lang="en-US" sz="2000" b="0" i="1" kern="1000" spc="30" smtClean="0">
                                  <a:solidFill>
                                    <a:schemeClr val="tx1">
                                      <a:lumMod val="85000"/>
                                      <a:lumOff val="15000"/>
                                    </a:schemeClr>
                                  </a:solidFill>
                                  <a:latin typeface="Cambria Math"/>
                                </a:rPr>
                              </m:ctrlPr>
                            </m:dPr>
                            <m:e>
                              <m:f>
                                <m:fPr>
                                  <m:ctrlPr>
                                    <a:rPr lang="en-US" sz="2000" b="0" i="1" kern="1000" spc="30" smtClean="0">
                                      <a:solidFill>
                                        <a:schemeClr val="tx1">
                                          <a:lumMod val="85000"/>
                                          <a:lumOff val="15000"/>
                                        </a:schemeClr>
                                      </a:solidFill>
                                      <a:latin typeface="Cambria Math"/>
                                    </a:rPr>
                                  </m:ctrlPr>
                                </m:fPr>
                                <m:num>
                                  <m:r>
                                    <a:rPr lang="en-US" sz="2000" b="0" i="1" kern="1000" spc="30" smtClean="0">
                                      <a:solidFill>
                                        <a:schemeClr val="tx1">
                                          <a:lumMod val="85000"/>
                                          <a:lumOff val="15000"/>
                                        </a:schemeClr>
                                      </a:solidFill>
                                      <a:latin typeface="Cambria Math"/>
                                    </a:rPr>
                                    <m:t>𝑒</m:t>
                                  </m:r>
                                </m:num>
                                <m:den>
                                  <m:r>
                                    <a:rPr lang="en-US" sz="2000" b="0" i="1" kern="1000" spc="30" smtClean="0">
                                      <a:solidFill>
                                        <a:schemeClr val="tx1">
                                          <a:lumMod val="85000"/>
                                          <a:lumOff val="15000"/>
                                        </a:schemeClr>
                                      </a:solidFill>
                                      <a:latin typeface="Cambria Math"/>
                                    </a:rPr>
                                    <m:t>𝑚</m:t>
                                  </m:r>
                                </m:den>
                              </m:f>
                            </m:e>
                          </m:d>
                          <m:r>
                            <a:rPr lang="en-US" sz="2000" b="0" i="1" kern="1000" spc="30" smtClean="0">
                              <a:solidFill>
                                <a:schemeClr val="tx1">
                                  <a:lumMod val="85000"/>
                                  <a:lumOff val="15000"/>
                                </a:schemeClr>
                              </a:solidFill>
                              <a:latin typeface="Cambria Math"/>
                            </a:rPr>
                            <m:t>𝛽</m:t>
                          </m:r>
                          <m:r>
                            <a:rPr lang="en-US" sz="2000" b="0" i="1" kern="1000" spc="30" smtClean="0">
                              <a:solidFill>
                                <a:schemeClr val="tx1">
                                  <a:lumMod val="85000"/>
                                  <a:lumOff val="15000"/>
                                </a:schemeClr>
                              </a:solidFill>
                              <a:latin typeface="Cambria Math"/>
                            </a:rPr>
                            <m:t>𝐵</m:t>
                          </m:r>
                          <m:acc>
                            <m:accPr>
                              <m:chr m:val="̅"/>
                              <m:ctrlPr>
                                <a:rPr lang="en-US" sz="2000" b="0" i="1" kern="1000" spc="30" smtClean="0">
                                  <a:solidFill>
                                    <a:schemeClr val="tx1">
                                      <a:lumMod val="85000"/>
                                      <a:lumOff val="15000"/>
                                    </a:schemeClr>
                                  </a:solidFill>
                                  <a:latin typeface="Cambria Math"/>
                                </a:rPr>
                              </m:ctrlPr>
                            </m:accPr>
                            <m:e>
                              <m:r>
                                <a:rPr lang="en-US" sz="2000" b="0" i="1" kern="1000" spc="30" smtClean="0">
                                  <a:solidFill>
                                    <a:schemeClr val="tx1">
                                      <a:lumMod val="85000"/>
                                      <a:lumOff val="15000"/>
                                    </a:schemeClr>
                                  </a:solidFill>
                                  <a:latin typeface="Cambria Math"/>
                                </a:rPr>
                                <m:t>𝛼</m:t>
                              </m:r>
                            </m:e>
                          </m:acc>
                          <m:r>
                            <a:rPr lang="en-US" sz="2000" b="0" i="1" kern="1000" spc="30" smtClean="0">
                              <a:solidFill>
                                <a:schemeClr val="tx1">
                                  <a:lumMod val="85000"/>
                                  <a:lumOff val="15000"/>
                                </a:schemeClr>
                              </a:solidFill>
                              <a:latin typeface="Cambria Math"/>
                            </a:rPr>
                            <m:t>𝑃</m:t>
                          </m:r>
                          <m:rad>
                            <m:radPr>
                              <m:degHide m:val="on"/>
                              <m:ctrlPr>
                                <a:rPr lang="en-US" sz="2000" i="1" kern="1000" spc="30">
                                  <a:solidFill>
                                    <a:schemeClr val="tx1">
                                      <a:lumMod val="85000"/>
                                      <a:lumOff val="15000"/>
                                    </a:schemeClr>
                                  </a:solidFill>
                                  <a:latin typeface="Cambria Math"/>
                                  <a:cs typeface="Franklin Gothic Book"/>
                                </a:rPr>
                              </m:ctrlPr>
                            </m:radPr>
                            <m:deg/>
                            <m:e>
                              <m:r>
                                <a:rPr lang="en-US" sz="2000" i="1" kern="1000" spc="30">
                                  <a:solidFill>
                                    <a:schemeClr val="tx1">
                                      <a:lumMod val="85000"/>
                                      <a:lumOff val="15000"/>
                                    </a:schemeClr>
                                  </a:solidFill>
                                  <a:latin typeface="Cambria Math"/>
                                  <a:cs typeface="Franklin Gothic Book"/>
                                </a:rPr>
                                <m:t>𝑁</m:t>
                              </m:r>
                            </m:e>
                          </m:rad>
                        </m:den>
                      </m:f>
                    </m:oMath>
                  </m:oMathPara>
                </a14:m>
                <a:endParaRPr lang="en-US" sz="2000" dirty="0"/>
              </a:p>
            </p:txBody>
          </p:sp>
        </mc:Choice>
        <mc:Fallback xmlns="">
          <p:sp>
            <p:nvSpPr>
              <p:cNvPr id="11" name="Rectangle 10"/>
              <p:cNvSpPr>
                <a:spLocks noRot="1" noChangeAspect="1" noMove="1" noResize="1" noEditPoints="1" noAdjustHandles="1" noChangeArrowheads="1" noChangeShapeType="1" noTextEdit="1"/>
              </p:cNvSpPr>
              <p:nvPr/>
            </p:nvSpPr>
            <p:spPr>
              <a:xfrm>
                <a:off x="1129336" y="2518462"/>
                <a:ext cx="2977289" cy="88761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129336" y="4042462"/>
                <a:ext cx="2732095" cy="8876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kern="1000" spc="30" smtClean="0">
                          <a:solidFill>
                            <a:schemeClr val="tx1">
                              <a:lumMod val="85000"/>
                              <a:lumOff val="15000"/>
                            </a:schemeClr>
                          </a:solidFill>
                          <a:latin typeface="Cambria Math"/>
                          <a:cs typeface="Franklin Gothic Book"/>
                        </a:rPr>
                        <m:t>𝜎</m:t>
                      </m:r>
                      <m:d>
                        <m:dPr>
                          <m:ctrlPr>
                            <a:rPr lang="en-US" sz="2000" i="1" kern="1000" spc="30">
                              <a:solidFill>
                                <a:schemeClr val="tx1">
                                  <a:lumMod val="85000"/>
                                  <a:lumOff val="15000"/>
                                </a:schemeClr>
                              </a:solidFill>
                              <a:latin typeface="Cambria Math"/>
                              <a:cs typeface="Franklin Gothic Book"/>
                            </a:rPr>
                          </m:ctrlPr>
                        </m:dPr>
                        <m:e>
                          <m:r>
                            <a:rPr lang="en-US" sz="2000" i="1" kern="1000" spc="30" smtClean="0">
                              <a:solidFill>
                                <a:schemeClr val="tx1">
                                  <a:lumMod val="85000"/>
                                  <a:lumOff val="15000"/>
                                </a:schemeClr>
                              </a:solidFill>
                              <a:latin typeface="Cambria Math"/>
                              <a:cs typeface="Franklin Gothic Book"/>
                            </a:rPr>
                            <m:t>𝜂</m:t>
                          </m:r>
                        </m:e>
                      </m:d>
                      <m:r>
                        <a:rPr lang="en-US" sz="2000" i="1" kern="1000" spc="30">
                          <a:solidFill>
                            <a:schemeClr val="tx1">
                              <a:lumMod val="85000"/>
                              <a:lumOff val="15000"/>
                            </a:schemeClr>
                          </a:solidFill>
                          <a:latin typeface="Cambria Math"/>
                          <a:cs typeface="Franklin Gothic Book"/>
                        </a:rPr>
                        <m:t>=</m:t>
                      </m:r>
                      <m:f>
                        <m:fPr>
                          <m:ctrlPr>
                            <a:rPr lang="en-US" sz="2000" i="1" kern="1000" spc="30">
                              <a:solidFill>
                                <a:schemeClr val="tx1">
                                  <a:lumMod val="85000"/>
                                  <a:lumOff val="15000"/>
                                </a:schemeClr>
                              </a:solidFill>
                              <a:latin typeface="Cambria Math"/>
                              <a:cs typeface="Franklin Gothic Book"/>
                            </a:rPr>
                          </m:ctrlPr>
                        </m:fPr>
                        <m:num>
                          <m:r>
                            <a:rPr lang="en-US" sz="2000" b="0" i="1" kern="1000" spc="30" smtClean="0">
                              <a:solidFill>
                                <a:schemeClr val="tx1">
                                  <a:lumMod val="85000"/>
                                  <a:lumOff val="15000"/>
                                </a:schemeClr>
                              </a:solidFill>
                              <a:latin typeface="Cambria Math"/>
                              <a:cs typeface="Franklin Gothic Book"/>
                            </a:rPr>
                            <m:t>2</m:t>
                          </m:r>
                          <m:r>
                            <a:rPr lang="en-US" sz="2000" b="0" i="1" kern="1000" spc="30" smtClean="0">
                              <a:solidFill>
                                <a:schemeClr val="tx1">
                                  <a:lumMod val="85000"/>
                                  <a:lumOff val="15000"/>
                                </a:schemeClr>
                              </a:solidFill>
                              <a:latin typeface="Cambria Math"/>
                              <a:cs typeface="Franklin Gothic Book"/>
                            </a:rPr>
                            <m:t>𝑎𝑐</m:t>
                          </m:r>
                          <m:r>
                            <a:rPr lang="en-US" sz="2000" b="0" i="1" kern="1000" spc="30" smtClean="0">
                              <a:solidFill>
                                <a:schemeClr val="tx1">
                                  <a:lumMod val="85000"/>
                                  <a:lumOff val="15000"/>
                                </a:schemeClr>
                              </a:solidFill>
                              <a:latin typeface="Cambria Math"/>
                              <a:cs typeface="Franklin Gothic Book"/>
                            </a:rPr>
                            <m:t>𝛾</m:t>
                          </m:r>
                        </m:num>
                        <m:den>
                          <m:d>
                            <m:dPr>
                              <m:ctrlPr>
                                <a:rPr lang="en-US" sz="2000" b="0" i="1" kern="1000" spc="30" smtClean="0">
                                  <a:solidFill>
                                    <a:schemeClr val="tx1">
                                      <a:lumMod val="85000"/>
                                      <a:lumOff val="15000"/>
                                    </a:schemeClr>
                                  </a:solidFill>
                                  <a:latin typeface="Cambria Math"/>
                                </a:rPr>
                              </m:ctrlPr>
                            </m:dPr>
                            <m:e>
                              <m:f>
                                <m:fPr>
                                  <m:ctrlPr>
                                    <a:rPr lang="en-US" sz="2000" b="0" i="1" kern="1000" spc="30" smtClean="0">
                                      <a:solidFill>
                                        <a:schemeClr val="tx1">
                                          <a:lumMod val="85000"/>
                                          <a:lumOff val="15000"/>
                                        </a:schemeClr>
                                      </a:solidFill>
                                      <a:latin typeface="Cambria Math"/>
                                    </a:rPr>
                                  </m:ctrlPr>
                                </m:fPr>
                                <m:num>
                                  <m:r>
                                    <a:rPr lang="en-US" sz="2000" b="0" i="1" kern="1000" spc="30" smtClean="0">
                                      <a:solidFill>
                                        <a:schemeClr val="tx1">
                                          <a:lumMod val="85000"/>
                                          <a:lumOff val="15000"/>
                                        </a:schemeClr>
                                      </a:solidFill>
                                      <a:latin typeface="Cambria Math"/>
                                    </a:rPr>
                                    <m:t>𝑒</m:t>
                                  </m:r>
                                </m:num>
                                <m:den>
                                  <m:r>
                                    <a:rPr lang="en-US" sz="2000" b="0" i="1" kern="1000" spc="30" smtClean="0">
                                      <a:solidFill>
                                        <a:schemeClr val="tx1">
                                          <a:lumMod val="85000"/>
                                          <a:lumOff val="15000"/>
                                        </a:schemeClr>
                                      </a:solidFill>
                                      <a:latin typeface="Cambria Math"/>
                                    </a:rPr>
                                    <m:t>𝑚</m:t>
                                  </m:r>
                                </m:den>
                              </m:f>
                            </m:e>
                          </m:d>
                          <m:r>
                            <a:rPr lang="en-US" sz="2000" b="0" i="1" kern="1000" spc="30" smtClean="0">
                              <a:solidFill>
                                <a:schemeClr val="tx1">
                                  <a:lumMod val="85000"/>
                                  <a:lumOff val="15000"/>
                                </a:schemeClr>
                              </a:solidFill>
                              <a:latin typeface="Cambria Math"/>
                            </a:rPr>
                            <m:t>𝑃</m:t>
                          </m:r>
                          <m:sSub>
                            <m:sSubPr>
                              <m:ctrlPr>
                                <a:rPr lang="en-US" sz="2000" i="1" kern="1000" spc="30">
                                  <a:solidFill>
                                    <a:schemeClr val="tx1">
                                      <a:lumMod val="85000"/>
                                      <a:lumOff val="15000"/>
                                    </a:schemeClr>
                                  </a:solidFill>
                                  <a:latin typeface="Cambria Math"/>
                                </a:rPr>
                              </m:ctrlPr>
                            </m:sSubPr>
                            <m:e>
                              <m:r>
                                <a:rPr lang="en-US" sz="2000" i="1" kern="1000" spc="30">
                                  <a:solidFill>
                                    <a:schemeClr val="tx1">
                                      <a:lumMod val="85000"/>
                                      <a:lumOff val="15000"/>
                                    </a:schemeClr>
                                  </a:solidFill>
                                  <a:latin typeface="Cambria Math"/>
                                </a:rPr>
                                <m:t>𝐸</m:t>
                              </m:r>
                            </m:e>
                            <m:sub>
                              <m:r>
                                <m:rPr>
                                  <m:sty m:val="p"/>
                                </m:rPr>
                                <a:rPr lang="en-US" sz="2000" kern="1000" spc="30">
                                  <a:solidFill>
                                    <a:schemeClr val="tx1">
                                      <a:lumMod val="85000"/>
                                      <a:lumOff val="15000"/>
                                    </a:schemeClr>
                                  </a:solidFill>
                                  <a:latin typeface="Cambria Math"/>
                                </a:rPr>
                                <m:t>L</m:t>
                              </m:r>
                            </m:sub>
                          </m:sSub>
                          <m:rad>
                            <m:radPr>
                              <m:degHide m:val="on"/>
                              <m:ctrlPr>
                                <a:rPr lang="en-US" sz="2000" i="1" kern="1000" spc="30">
                                  <a:solidFill>
                                    <a:schemeClr val="tx1">
                                      <a:lumMod val="85000"/>
                                      <a:lumOff val="15000"/>
                                    </a:schemeClr>
                                  </a:solidFill>
                                  <a:latin typeface="Cambria Math"/>
                                  <a:cs typeface="Franklin Gothic Book"/>
                                </a:rPr>
                              </m:ctrlPr>
                            </m:radPr>
                            <m:deg/>
                            <m:e>
                              <m:r>
                                <a:rPr lang="en-US" sz="2000" i="1" kern="1000" spc="30">
                                  <a:solidFill>
                                    <a:schemeClr val="tx1">
                                      <a:lumMod val="85000"/>
                                      <a:lumOff val="15000"/>
                                    </a:schemeClr>
                                  </a:solidFill>
                                  <a:latin typeface="Cambria Math"/>
                                  <a:cs typeface="Franklin Gothic Book"/>
                                </a:rPr>
                                <m:t>𝑁</m:t>
                              </m:r>
                            </m:e>
                          </m:rad>
                          <m:r>
                            <a:rPr lang="en-US" sz="2000" b="0" i="1" kern="1000" spc="30" smtClean="0">
                              <a:solidFill>
                                <a:schemeClr val="tx1">
                                  <a:lumMod val="85000"/>
                                  <a:lumOff val="15000"/>
                                </a:schemeClr>
                              </a:solidFill>
                              <a:latin typeface="Cambria Math"/>
                              <a:cs typeface="Franklin Gothic Book"/>
                            </a:rPr>
                            <m:t>𝜏</m:t>
                          </m:r>
                          <m:acc>
                            <m:accPr>
                              <m:chr m:val="̅"/>
                              <m:ctrlPr>
                                <a:rPr lang="en-US" sz="2000" i="1" kern="1000" spc="30">
                                  <a:solidFill>
                                    <a:schemeClr val="tx1">
                                      <a:lumMod val="85000"/>
                                      <a:lumOff val="15000"/>
                                    </a:schemeClr>
                                  </a:solidFill>
                                  <a:latin typeface="Cambria Math"/>
                                </a:rPr>
                              </m:ctrlPr>
                            </m:accPr>
                            <m:e>
                              <m:r>
                                <a:rPr lang="en-US" sz="2000" i="1" kern="1000" spc="30">
                                  <a:solidFill>
                                    <a:schemeClr val="tx1">
                                      <a:lumMod val="85000"/>
                                      <a:lumOff val="15000"/>
                                    </a:schemeClr>
                                  </a:solidFill>
                                  <a:latin typeface="Cambria Math"/>
                                </a:rPr>
                                <m:t>𝛼</m:t>
                              </m:r>
                            </m:e>
                          </m:acc>
                        </m:den>
                      </m:f>
                    </m:oMath>
                  </m:oMathPara>
                </a14:m>
                <a:endParaRPr lang="en-US" sz="2000" dirty="0"/>
              </a:p>
            </p:txBody>
          </p:sp>
        </mc:Choice>
        <mc:Fallback xmlns="">
          <p:sp>
            <p:nvSpPr>
              <p:cNvPr id="12" name="Rectangle 11"/>
              <p:cNvSpPr>
                <a:spLocks noRot="1" noChangeAspect="1" noMove="1" noResize="1" noEditPoints="1" noAdjustHandles="1" noChangeArrowheads="1" noChangeShapeType="1" noTextEdit="1"/>
              </p:cNvSpPr>
              <p:nvPr/>
            </p:nvSpPr>
            <p:spPr>
              <a:xfrm>
                <a:off x="1129336" y="4042462"/>
                <a:ext cx="2732095" cy="887615"/>
              </a:xfrm>
              <a:prstGeom prst="rect">
                <a:avLst/>
              </a:prstGeom>
              <a:blipFill rotWithShape="1">
                <a:blip r:embed="rId7"/>
                <a:stretch>
                  <a:fillRect/>
                </a:stretch>
              </a:blipFill>
            </p:spPr>
            <p:txBody>
              <a:bodyPr/>
              <a:lstStyle/>
              <a:p>
                <a:r>
                  <a:rPr lang="en-US">
                    <a:noFill/>
                  </a:rPr>
                  <a:t> </a:t>
                </a:r>
              </a:p>
            </p:txBody>
          </p:sp>
        </mc:Fallback>
      </mc:AlternateContent>
      <p:sp>
        <p:nvSpPr>
          <p:cNvPr id="13" name="Right Arrow 12"/>
          <p:cNvSpPr/>
          <p:nvPr/>
        </p:nvSpPr>
        <p:spPr bwMode="auto">
          <a:xfrm>
            <a:off x="4271552" y="4209248"/>
            <a:ext cx="496389" cy="348044"/>
          </a:xfrm>
          <a:prstGeom prst="rightArrow">
            <a:avLst/>
          </a:prstGeom>
          <a:ln w="38100" cap="rnd">
            <a:solidFill>
              <a:schemeClr val="accent1">
                <a:lumMod val="60000"/>
                <a:lumOff val="40000"/>
              </a:schemeClr>
            </a:solidFill>
            <a:headEnd type="none"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Rectangle 13"/>
              <p:cNvSpPr/>
              <p:nvPr/>
            </p:nvSpPr>
            <p:spPr>
              <a:xfrm>
                <a:off x="5397488" y="4042462"/>
                <a:ext cx="2516073" cy="7652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kern="1000" spc="30" smtClean="0">
                          <a:solidFill>
                            <a:schemeClr val="tx1">
                              <a:lumMod val="85000"/>
                              <a:lumOff val="15000"/>
                            </a:schemeClr>
                          </a:solidFill>
                          <a:latin typeface="Cambria Math"/>
                          <a:cs typeface="Franklin Gothic Book"/>
                        </a:rPr>
                        <m:t>𝜎</m:t>
                      </m:r>
                      <m:d>
                        <m:dPr>
                          <m:ctrlPr>
                            <a:rPr lang="en-US" sz="2000" i="1" kern="1000" spc="30">
                              <a:solidFill>
                                <a:schemeClr val="tx1">
                                  <a:lumMod val="85000"/>
                                  <a:lumOff val="15000"/>
                                </a:schemeClr>
                              </a:solidFill>
                              <a:latin typeface="Cambria Math"/>
                              <a:cs typeface="Franklin Gothic Book"/>
                            </a:rPr>
                          </m:ctrlPr>
                        </m:dPr>
                        <m:e>
                          <m:sSub>
                            <m:sSubPr>
                              <m:ctrlPr>
                                <a:rPr lang="en-US" sz="2000" i="1" kern="1000" spc="30">
                                  <a:solidFill>
                                    <a:schemeClr val="tx1">
                                      <a:lumMod val="85000"/>
                                      <a:lumOff val="15000"/>
                                    </a:schemeClr>
                                  </a:solidFill>
                                  <a:latin typeface="Cambria Math"/>
                                  <a:cs typeface="Franklin Gothic Book"/>
                                </a:rPr>
                              </m:ctrlPr>
                            </m:sSubPr>
                            <m:e>
                              <m:r>
                                <a:rPr lang="en-US" sz="2000" i="1" kern="1000" spc="30">
                                  <a:solidFill>
                                    <a:schemeClr val="tx1">
                                      <a:lumMod val="85000"/>
                                      <a:lumOff val="15000"/>
                                    </a:schemeClr>
                                  </a:solidFill>
                                  <a:latin typeface="Cambria Math"/>
                                  <a:cs typeface="Franklin Gothic Book"/>
                                </a:rPr>
                                <m:t>𝑑</m:t>
                              </m:r>
                            </m:e>
                            <m:sub>
                              <m:r>
                                <a:rPr lang="en-US" sz="2000" i="1" kern="1000" spc="30">
                                  <a:solidFill>
                                    <a:schemeClr val="tx1">
                                      <a:lumMod val="85000"/>
                                      <a:lumOff val="15000"/>
                                    </a:schemeClr>
                                  </a:solidFill>
                                  <a:latin typeface="Cambria Math"/>
                                  <a:cs typeface="Franklin Gothic Book"/>
                                </a:rPr>
                                <m:t>𝜇</m:t>
                              </m:r>
                            </m:sub>
                          </m:sSub>
                        </m:e>
                      </m:d>
                      <m:r>
                        <a:rPr lang="en-US" sz="2000" i="1" kern="1000" spc="30">
                          <a:solidFill>
                            <a:schemeClr val="tx1">
                              <a:lumMod val="85000"/>
                              <a:lumOff val="15000"/>
                            </a:schemeClr>
                          </a:solidFill>
                          <a:latin typeface="Cambria Math"/>
                          <a:cs typeface="Franklin Gothic Book"/>
                        </a:rPr>
                        <m:t>=</m:t>
                      </m:r>
                      <m:f>
                        <m:fPr>
                          <m:ctrlPr>
                            <a:rPr lang="en-US" sz="2000" i="1" kern="1000" spc="30">
                              <a:solidFill>
                                <a:schemeClr val="tx1">
                                  <a:lumMod val="85000"/>
                                  <a:lumOff val="15000"/>
                                </a:schemeClr>
                              </a:solidFill>
                              <a:latin typeface="Cambria Math"/>
                              <a:cs typeface="Franklin Gothic Book"/>
                            </a:rPr>
                          </m:ctrlPr>
                        </m:fPr>
                        <m:num>
                          <m:r>
                            <a:rPr lang="en-US" sz="2000" i="1" kern="1000" spc="30">
                              <a:solidFill>
                                <a:schemeClr val="tx1">
                                  <a:lumMod val="85000"/>
                                  <a:lumOff val="15000"/>
                                </a:schemeClr>
                              </a:solidFill>
                              <a:latin typeface="Cambria Math"/>
                              <a:cs typeface="Franklin Gothic Book"/>
                            </a:rPr>
                            <m:t>ℏ</m:t>
                          </m:r>
                          <m:r>
                            <a:rPr lang="en-US" sz="2000" b="0" i="1" kern="1000" spc="30" smtClean="0">
                              <a:solidFill>
                                <a:schemeClr val="tx1">
                                  <a:lumMod val="85000"/>
                                  <a:lumOff val="15000"/>
                                </a:schemeClr>
                              </a:solidFill>
                              <a:latin typeface="Cambria Math"/>
                              <a:cs typeface="Franklin Gothic Book"/>
                            </a:rPr>
                            <m:t>𝑎</m:t>
                          </m:r>
                        </m:num>
                        <m:den>
                          <m:r>
                            <a:rPr lang="en-US" sz="2000" i="1" kern="1000" spc="30">
                              <a:solidFill>
                                <a:schemeClr val="tx1">
                                  <a:lumMod val="85000"/>
                                  <a:lumOff val="15000"/>
                                </a:schemeClr>
                              </a:solidFill>
                              <a:latin typeface="Cambria Math"/>
                              <a:cs typeface="Franklin Gothic Book"/>
                            </a:rPr>
                            <m:t>2</m:t>
                          </m:r>
                          <m:r>
                            <a:rPr lang="en-US" sz="2000" i="1" kern="1000" spc="30">
                              <a:solidFill>
                                <a:schemeClr val="tx1">
                                  <a:lumMod val="85000"/>
                                  <a:lumOff val="15000"/>
                                </a:schemeClr>
                              </a:solidFill>
                              <a:latin typeface="Cambria Math"/>
                              <a:cs typeface="Franklin Gothic Book"/>
                            </a:rPr>
                            <m:t>𝑃</m:t>
                          </m:r>
                          <m:sSub>
                            <m:sSubPr>
                              <m:ctrlPr>
                                <a:rPr lang="en-US" sz="2000" b="0" i="1" kern="1000" spc="30" smtClean="0">
                                  <a:solidFill>
                                    <a:schemeClr val="tx1">
                                      <a:lumMod val="85000"/>
                                      <a:lumOff val="15000"/>
                                    </a:schemeClr>
                                  </a:solidFill>
                                  <a:latin typeface="Cambria Math"/>
                                  <a:cs typeface="Franklin Gothic Book"/>
                                </a:rPr>
                              </m:ctrlPr>
                            </m:sSubPr>
                            <m:e>
                              <m:r>
                                <a:rPr lang="en-US" sz="2000" i="1" kern="1000" spc="30">
                                  <a:solidFill>
                                    <a:schemeClr val="tx1">
                                      <a:lumMod val="85000"/>
                                      <a:lumOff val="15000"/>
                                    </a:schemeClr>
                                  </a:solidFill>
                                  <a:latin typeface="Cambria Math"/>
                                  <a:cs typeface="Franklin Gothic Book"/>
                                </a:rPr>
                                <m:t>𝐸</m:t>
                              </m:r>
                            </m:e>
                            <m:sub>
                              <m:r>
                                <m:rPr>
                                  <m:sty m:val="p"/>
                                </m:rPr>
                                <a:rPr lang="en-US" sz="2000" b="0" i="0" kern="1000" spc="30" smtClean="0">
                                  <a:solidFill>
                                    <a:schemeClr val="tx1">
                                      <a:lumMod val="85000"/>
                                      <a:lumOff val="15000"/>
                                    </a:schemeClr>
                                  </a:solidFill>
                                  <a:latin typeface="Cambria Math"/>
                                  <a:cs typeface="Franklin Gothic Book"/>
                                </a:rPr>
                                <m:t>L</m:t>
                              </m:r>
                            </m:sub>
                          </m:sSub>
                          <m:rad>
                            <m:radPr>
                              <m:degHide m:val="on"/>
                              <m:ctrlPr>
                                <a:rPr lang="en-US" sz="2000" i="1" kern="1000" spc="30">
                                  <a:solidFill>
                                    <a:schemeClr val="tx1">
                                      <a:lumMod val="85000"/>
                                      <a:lumOff val="15000"/>
                                    </a:schemeClr>
                                  </a:solidFill>
                                  <a:latin typeface="Cambria Math"/>
                                  <a:cs typeface="Franklin Gothic Book"/>
                                </a:rPr>
                              </m:ctrlPr>
                            </m:radPr>
                            <m:deg/>
                            <m:e>
                              <m:r>
                                <a:rPr lang="en-US" sz="2000" i="1" kern="1000" spc="30">
                                  <a:solidFill>
                                    <a:schemeClr val="tx1">
                                      <a:lumMod val="85000"/>
                                      <a:lumOff val="15000"/>
                                    </a:schemeClr>
                                  </a:solidFill>
                                  <a:latin typeface="Cambria Math"/>
                                  <a:cs typeface="Franklin Gothic Book"/>
                                </a:rPr>
                                <m:t>𝑁</m:t>
                              </m:r>
                            </m:e>
                          </m:rad>
                          <m:r>
                            <a:rPr lang="en-US" sz="2000" i="1" kern="1000" spc="30">
                              <a:solidFill>
                                <a:schemeClr val="tx1">
                                  <a:lumMod val="85000"/>
                                  <a:lumOff val="15000"/>
                                </a:schemeClr>
                              </a:solidFill>
                              <a:latin typeface="Cambria Math"/>
                              <a:cs typeface="Franklin Gothic Book"/>
                            </a:rPr>
                            <m:t>𝜏</m:t>
                          </m:r>
                          <m:acc>
                            <m:accPr>
                              <m:chr m:val="̅"/>
                              <m:ctrlPr>
                                <a:rPr lang="en-US" sz="2000" i="1" kern="1000" spc="30">
                                  <a:solidFill>
                                    <a:schemeClr val="tx1">
                                      <a:lumMod val="85000"/>
                                      <a:lumOff val="15000"/>
                                    </a:schemeClr>
                                  </a:solidFill>
                                  <a:latin typeface="Cambria Math"/>
                                  <a:cs typeface="Franklin Gothic Book"/>
                                </a:rPr>
                              </m:ctrlPr>
                            </m:accPr>
                            <m:e>
                              <m:r>
                                <a:rPr lang="en-US" sz="2000" i="1" kern="1000" spc="30">
                                  <a:solidFill>
                                    <a:schemeClr val="tx1">
                                      <a:lumMod val="85000"/>
                                      <a:lumOff val="15000"/>
                                    </a:schemeClr>
                                  </a:solidFill>
                                  <a:latin typeface="Cambria Math"/>
                                  <a:cs typeface="Franklin Gothic Book"/>
                                </a:rPr>
                                <m:t>𝛼</m:t>
                              </m:r>
                            </m:e>
                          </m:acc>
                        </m:den>
                      </m:f>
                    </m:oMath>
                  </m:oMathPara>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5397488" y="4042462"/>
                <a:ext cx="2516073" cy="765274"/>
              </a:xfrm>
              <a:prstGeom prst="rect">
                <a:avLst/>
              </a:prstGeom>
              <a:blipFill rotWithShape="1">
                <a:blip r:embed="rId8"/>
                <a:stretch>
                  <a:fillRect/>
                </a:stretch>
              </a:blipFill>
            </p:spPr>
            <p:txBody>
              <a:bodyPr/>
              <a:lstStyle/>
              <a:p>
                <a:r>
                  <a:rPr lang="en-US">
                    <a:noFill/>
                  </a:rPr>
                  <a:t> </a:t>
                </a:r>
              </a:p>
            </p:txBody>
          </p:sp>
        </mc:Fallback>
      </mc:AlternateContent>
      <p:sp>
        <p:nvSpPr>
          <p:cNvPr id="15" name="Rounded Rectangle 14"/>
          <p:cNvSpPr/>
          <p:nvPr/>
        </p:nvSpPr>
        <p:spPr bwMode="auto">
          <a:xfrm>
            <a:off x="5303520" y="4016336"/>
            <a:ext cx="2641973" cy="887615"/>
          </a:xfrm>
          <a:prstGeom prst="roundRect">
            <a:avLst/>
          </a:prstGeom>
          <a:ln w="38100" cap="rnd">
            <a:solidFill>
              <a:schemeClr val="accent4">
                <a:lumMod val="60000"/>
                <a:lumOff val="40000"/>
              </a:schemeClr>
            </a:solidFill>
            <a:headEnd type="none"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8134956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r>
              <a:rPr lang="en-US" dirty="0" smtClean="0"/>
              <a:t>Who needs that? </a:t>
            </a:r>
            <a:br>
              <a:rPr lang="en-US" dirty="0" smtClean="0"/>
            </a:br>
            <a:r>
              <a:rPr lang="en-US" dirty="0" smtClean="0"/>
              <a:t>Motivation for a dedicated search for a muon EDM</a:t>
            </a:r>
          </a:p>
          <a:p>
            <a:endParaRPr lang="en-US" dirty="0" smtClean="0"/>
          </a:p>
          <a:p>
            <a:r>
              <a:rPr lang="en-US" dirty="0" smtClean="0"/>
              <a:t>The frozen spin technique for charged particles</a:t>
            </a:r>
          </a:p>
          <a:p>
            <a:endParaRPr lang="en-US" dirty="0"/>
          </a:p>
          <a:p>
            <a:r>
              <a:rPr lang="en-US" dirty="0" smtClean="0"/>
              <a:t>Revival of a proposal for a compact storage ring using PSI’s most intense muon beam</a:t>
            </a:r>
          </a:p>
          <a:p>
            <a:pPr marL="0" indent="0">
              <a:buNone/>
            </a:pPr>
            <a:endParaRPr lang="en-US" dirty="0" smtClean="0"/>
          </a:p>
        </p:txBody>
      </p:sp>
      <p:sp>
        <p:nvSpPr>
          <p:cNvPr id="4" name="Title 3"/>
          <p:cNvSpPr>
            <a:spLocks noGrp="1"/>
          </p:cNvSpPr>
          <p:nvPr>
            <p:ph type="title"/>
          </p:nvPr>
        </p:nvSpPr>
        <p:spPr/>
        <p:txBody>
          <a:bodyPr/>
          <a:lstStyle/>
          <a:p>
            <a:r>
              <a:rPr lang="en-US" dirty="0" smtClean="0"/>
              <a:t>Outlook</a:t>
            </a:r>
            <a:endParaRPr lang="en-US" dirty="0"/>
          </a:p>
        </p:txBody>
      </p:sp>
    </p:spTree>
    <p:extLst>
      <p:ext uri="{BB962C8B-B14F-4D97-AF65-F5344CB8AC3E}">
        <p14:creationId xmlns:p14="http://schemas.microsoft.com/office/powerpoint/2010/main" val="1489564740"/>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r="2057"/>
          <a:stretch/>
        </p:blipFill>
        <p:spPr>
          <a:xfrm>
            <a:off x="5412378" y="1333500"/>
            <a:ext cx="3731622" cy="3810000"/>
          </a:xfrm>
          <a:prstGeom prst="rect">
            <a:avLst/>
          </a:prstGeom>
        </p:spPr>
      </p:pic>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860110" y="770947"/>
                <a:ext cx="7369491" cy="3509963"/>
              </a:xfrm>
            </p:spPr>
            <p:txBody>
              <a:bodyPr/>
              <a:lstStyle/>
              <a:p>
                <a:pPr marL="0" indent="0" defTabSz="1162050">
                  <a:buNone/>
                </a:pPr>
                <a:r>
                  <a:rPr lang="en-US" sz="2400" dirty="0" smtClean="0"/>
                  <a:t>E-field: 	</a:t>
                </a:r>
                <a14:m>
                  <m:oMath xmlns:m="http://schemas.openxmlformats.org/officeDocument/2006/math">
                    <m:r>
                      <a:rPr lang="en-US" sz="2400" i="0" dirty="0" smtClean="0">
                        <a:latin typeface="Cambria Math"/>
                      </a:rPr>
                      <m:t>8</m:t>
                    </m:r>
                    <m:r>
                      <m:rPr>
                        <m:sty m:val="p"/>
                      </m:rPr>
                      <a:rPr lang="en-US" sz="2400" i="0" dirty="0" smtClean="0">
                        <a:latin typeface="Cambria Math"/>
                      </a:rPr>
                      <m:t>MV</m:t>
                    </m:r>
                    <m:r>
                      <a:rPr lang="en-US" sz="2400" i="0" dirty="0" smtClean="0">
                        <a:latin typeface="Cambria Math"/>
                      </a:rPr>
                      <m:t>/</m:t>
                    </m:r>
                    <m:r>
                      <m:rPr>
                        <m:sty m:val="p"/>
                      </m:rPr>
                      <a:rPr lang="en-US" sz="2400" i="0" dirty="0" smtClean="0">
                        <a:latin typeface="Cambria Math"/>
                      </a:rPr>
                      <m:t>m</m:t>
                    </m:r>
                  </m:oMath>
                </a14:m>
                <a:r>
                  <a:rPr lang="en-US" sz="2400" dirty="0" smtClean="0"/>
                  <a:t> (although in accelerator cavities 	much higher.</a:t>
                </a:r>
              </a:p>
              <a:p>
                <a:pPr marL="0" indent="0" defTabSz="1162050">
                  <a:buNone/>
                </a:pPr>
                <a:r>
                  <a:rPr lang="en-US" sz="2400" dirty="0" smtClean="0"/>
                  <a:t>B-field:  	</a:t>
                </a:r>
                <a14:m>
                  <m:oMath xmlns:m="http://schemas.openxmlformats.org/officeDocument/2006/math">
                    <m:r>
                      <a:rPr lang="en-US" sz="2400" i="1" dirty="0" smtClean="0">
                        <a:latin typeface="Cambria Math"/>
                      </a:rPr>
                      <m:t>3 </m:t>
                    </m:r>
                    <m:r>
                      <m:rPr>
                        <m:sty m:val="p"/>
                      </m:rPr>
                      <a:rPr lang="en-US" sz="2400" i="0" dirty="0" smtClean="0">
                        <a:latin typeface="Cambria Math"/>
                      </a:rPr>
                      <m:t>T</m:t>
                    </m:r>
                  </m:oMath>
                </a14:m>
                <a:r>
                  <a:rPr lang="en-US" sz="2400" dirty="0" smtClean="0"/>
                  <a:t>  (solenoid field at </a:t>
                </a:r>
                <a:r>
                  <a:rPr lang="en-US" sz="2400" dirty="0" err="1" smtClean="0"/>
                  <a:t>JParc</a:t>
                </a:r>
                <a:r>
                  <a:rPr lang="en-US" sz="2400" dirty="0" smtClean="0"/>
                  <a:t> g-2)</a:t>
                </a:r>
              </a:p>
              <a:p>
                <a:pPr marL="0" indent="0" defTabSz="1162050">
                  <a:buNone/>
                </a:pPr>
                <a:r>
                  <a:rPr lang="en-US" sz="2400" dirty="0" smtClean="0"/>
                  <a:t>Radius:	the smaller the better, </a:t>
                </a:r>
                <a:br>
                  <a:rPr lang="en-US" sz="2400" dirty="0" smtClean="0"/>
                </a:br>
                <a:r>
                  <a:rPr lang="en-US" sz="2400" dirty="0" smtClean="0"/>
                  <a:t>	but </a:t>
                </a:r>
                <a14:m>
                  <m:oMath xmlns:m="http://schemas.openxmlformats.org/officeDocument/2006/math">
                    <m:r>
                      <m:rPr>
                        <m:sty m:val="p"/>
                      </m:rPr>
                      <a:rPr lang="en-US" sz="2400" i="0" dirty="0" smtClean="0">
                        <a:latin typeface="Cambria Math"/>
                      </a:rPr>
                      <m:t>R</m:t>
                    </m:r>
                    <m:r>
                      <a:rPr lang="en-US" sz="2400" i="0" dirty="0" smtClean="0">
                        <a:latin typeface="Cambria Math"/>
                      </a:rPr>
                      <m:t>&gt;0.1</m:t>
                    </m:r>
                    <m:r>
                      <m:rPr>
                        <m:sty m:val="p"/>
                      </m:rPr>
                      <a:rPr lang="en-US" sz="2400" i="0" dirty="0" smtClean="0">
                        <a:latin typeface="Cambria Math"/>
                      </a:rPr>
                      <m:t>m</m:t>
                    </m:r>
                  </m:oMath>
                </a14:m>
                <a:r>
                  <a:rPr lang="en-US" sz="2400" dirty="0" smtClean="0"/>
                  <a:t> for</a:t>
                </a:r>
                <a:br>
                  <a:rPr lang="en-US" sz="2400" dirty="0" smtClean="0"/>
                </a:br>
                <a:r>
                  <a:rPr lang="en-US" sz="2400" dirty="0" smtClean="0"/>
                  <a:t>	positron detector</a:t>
                </a:r>
              </a:p>
              <a:p>
                <a:pPr marL="0" indent="0" defTabSz="1162050">
                  <a:buNone/>
                </a:pPr>
                <a:r>
                  <a:rPr lang="en-US" sz="2400" dirty="0" smtClean="0"/>
                  <a:t>Momentum:</a:t>
                </a:r>
                <a:br>
                  <a:rPr lang="en-US" sz="2400" dirty="0" smtClean="0"/>
                </a:br>
                <a:r>
                  <a:rPr lang="en-US" sz="2400" dirty="0" smtClean="0"/>
                  <a:t>	match the other options</a:t>
                </a:r>
                <a:endParaRPr lang="en-US" sz="2400"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860110" y="770947"/>
                <a:ext cx="7369491" cy="3509963"/>
              </a:xfrm>
              <a:blipFill rotWithShape="1">
                <a:blip r:embed="rId3"/>
                <a:stretch>
                  <a:fillRect l="-2481" t="-2083"/>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Typical laboratory limits</a:t>
            </a:r>
            <a:endParaRPr lang="en-US" dirty="0"/>
          </a:p>
        </p:txBody>
      </p:sp>
      <p:sp>
        <p:nvSpPr>
          <p:cNvPr id="5" name="Slide Number Placeholder 4"/>
          <p:cNvSpPr>
            <a:spLocks noGrp="1"/>
          </p:cNvSpPr>
          <p:nvPr>
            <p:ph type="sldNum" sz="quarter" idx="4"/>
          </p:nvPr>
        </p:nvSpPr>
        <p:spPr/>
        <p:txBody>
          <a:bodyPr/>
          <a:lstStyle/>
          <a:p>
            <a:pPr eaLnBrk="0" hangingPunct="0">
              <a:defRPr/>
            </a:pPr>
            <a:fld id="{EBC07571-3134-BB4B-B83F-1A9FE18D34F3}" type="slidenum">
              <a:rPr lang="de-DE" smtClean="0">
                <a:solidFill>
                  <a:srgbClr val="000000"/>
                </a:solidFill>
              </a:rPr>
              <a:pPr eaLnBrk="0" hangingPunct="0">
                <a:defRPr/>
              </a:pPr>
              <a:t>20</a:t>
            </a:fld>
            <a:endParaRPr lang="de-DE" dirty="0">
              <a:solidFill>
                <a:srgbClr val="000000"/>
              </a:solidFill>
            </a:endParaRPr>
          </a:p>
        </p:txBody>
      </p:sp>
      <p:sp>
        <p:nvSpPr>
          <p:cNvPr id="9" name="TextBox 8"/>
          <p:cNvSpPr txBox="1"/>
          <p:nvPr/>
        </p:nvSpPr>
        <p:spPr>
          <a:xfrm>
            <a:off x="5995851" y="4730750"/>
            <a:ext cx="128881" cy="321627"/>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2000" b="1" i="1" kern="1000" spc="30" dirty="0" smtClean="0">
                <a:solidFill>
                  <a:schemeClr val="tx1">
                    <a:lumMod val="85000"/>
                    <a:lumOff val="15000"/>
                  </a:schemeClr>
                </a:solidFill>
                <a:latin typeface="+mn-lt"/>
                <a:cs typeface="Franklin Gothic Book"/>
              </a:rPr>
              <a:t>E</a:t>
            </a:r>
          </a:p>
        </p:txBody>
      </p:sp>
      <p:sp>
        <p:nvSpPr>
          <p:cNvPr id="10" name="TextBox 9"/>
          <p:cNvSpPr txBox="1"/>
          <p:nvPr/>
        </p:nvSpPr>
        <p:spPr>
          <a:xfrm>
            <a:off x="5267154" y="3448594"/>
            <a:ext cx="133691" cy="289438"/>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b="1" i="1" kern="1000" spc="30" dirty="0" smtClean="0">
                <a:solidFill>
                  <a:schemeClr val="tx1">
                    <a:lumMod val="85000"/>
                    <a:lumOff val="15000"/>
                  </a:schemeClr>
                </a:solidFill>
                <a:latin typeface="+mn-lt"/>
                <a:cs typeface="Franklin Gothic Book"/>
              </a:rPr>
              <a:t>B</a:t>
            </a:r>
            <a:endParaRPr lang="en-US" sz="1400" b="1" i="1" kern="1000" spc="30" dirty="0" smtClean="0">
              <a:solidFill>
                <a:schemeClr val="tx1">
                  <a:lumMod val="85000"/>
                  <a:lumOff val="15000"/>
                </a:schemeClr>
              </a:solidFill>
              <a:latin typeface="+mn-lt"/>
              <a:cs typeface="Franklin Gothic Book"/>
            </a:endParaRPr>
          </a:p>
        </p:txBody>
      </p:sp>
      <p:sp>
        <p:nvSpPr>
          <p:cNvPr id="11" name="TextBox 10"/>
          <p:cNvSpPr txBox="1"/>
          <p:nvPr/>
        </p:nvSpPr>
        <p:spPr>
          <a:xfrm>
            <a:off x="8110360" y="4656432"/>
            <a:ext cx="127279" cy="289438"/>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b="1" i="1" kern="1000" spc="30" dirty="0" smtClean="0">
                <a:solidFill>
                  <a:schemeClr val="tx1">
                    <a:lumMod val="85000"/>
                    <a:lumOff val="15000"/>
                  </a:schemeClr>
                </a:solidFill>
                <a:latin typeface="+mn-lt"/>
                <a:cs typeface="Franklin Gothic Book"/>
              </a:rPr>
              <a:t>P</a:t>
            </a:r>
            <a:endParaRPr lang="en-US" sz="1400" b="1" i="1" kern="1000" spc="30" dirty="0" smtClean="0">
              <a:solidFill>
                <a:schemeClr val="tx1">
                  <a:lumMod val="85000"/>
                  <a:lumOff val="15000"/>
                </a:schemeClr>
              </a:solidFill>
              <a:latin typeface="+mn-lt"/>
              <a:cs typeface="Franklin Gothic Book"/>
            </a:endParaRPr>
          </a:p>
        </p:txBody>
      </p:sp>
    </p:spTree>
    <p:extLst>
      <p:ext uri="{BB962C8B-B14F-4D97-AF65-F5344CB8AC3E}">
        <p14:creationId xmlns:p14="http://schemas.microsoft.com/office/powerpoint/2010/main" val="1609923398"/>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77200" y="179240"/>
            <a:ext cx="6708025" cy="381375"/>
          </a:xfrm>
        </p:spPr>
        <p:txBody>
          <a:bodyPr/>
          <a:lstStyle/>
          <a:p>
            <a:r>
              <a:rPr lang="en-US" dirty="0" smtClean="0"/>
              <a:t>PSI laboratory limits</a:t>
            </a:r>
            <a:endParaRPr lang="en-US" dirty="0"/>
          </a:p>
        </p:txBody>
      </p:sp>
      <p:sp>
        <p:nvSpPr>
          <p:cNvPr id="5" name="Slide Number Placeholder 4"/>
          <p:cNvSpPr>
            <a:spLocks noGrp="1"/>
          </p:cNvSpPr>
          <p:nvPr>
            <p:ph type="sldNum" sz="quarter" idx="4"/>
          </p:nvPr>
        </p:nvSpPr>
        <p:spPr/>
        <p:txBody>
          <a:bodyPr/>
          <a:lstStyle/>
          <a:p>
            <a:pPr eaLnBrk="0" hangingPunct="0">
              <a:defRPr/>
            </a:pPr>
            <a:fld id="{EBC07571-3134-BB4B-B83F-1A9FE18D34F3}" type="slidenum">
              <a:rPr lang="de-DE" smtClean="0">
                <a:solidFill>
                  <a:srgbClr val="000000"/>
                </a:solidFill>
              </a:rPr>
              <a:pPr eaLnBrk="0" hangingPunct="0">
                <a:defRPr/>
              </a:pPr>
              <a:t>21</a:t>
            </a:fld>
            <a:endParaRPr lang="de-DE" dirty="0">
              <a:solidFill>
                <a:srgbClr val="000000"/>
              </a:solidFill>
            </a:endParaRPr>
          </a:p>
        </p:txBody>
      </p:sp>
      <p:sp>
        <p:nvSpPr>
          <p:cNvPr id="4" name="TextBox 3"/>
          <p:cNvSpPr txBox="1"/>
          <p:nvPr/>
        </p:nvSpPr>
        <p:spPr>
          <a:xfrm rot="16200000">
            <a:off x="165015" y="2357030"/>
            <a:ext cx="1484061" cy="257250"/>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600" kern="1000" spc="30" dirty="0" smtClean="0">
                <a:solidFill>
                  <a:schemeClr val="tx1">
                    <a:lumMod val="85000"/>
                    <a:lumOff val="15000"/>
                  </a:schemeClr>
                </a:solidFill>
                <a:latin typeface="+mn-lt"/>
                <a:cs typeface="Franklin Gothic Book"/>
              </a:rPr>
              <a:t>R (m) &amp; B (1E3 T)</a:t>
            </a:r>
          </a:p>
        </p:txBody>
      </p:sp>
      <p:pic>
        <p:nvPicPr>
          <p:cNvPr id="839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986" y="484938"/>
            <a:ext cx="4505520" cy="450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bwMode="auto">
          <a:xfrm flipH="1">
            <a:off x="1682750" y="3935633"/>
            <a:ext cx="3727813" cy="0"/>
          </a:xfrm>
          <a:prstGeom prst="line">
            <a:avLst/>
          </a:prstGeom>
          <a:ln>
            <a:prstDash val="dash"/>
            <a:headEnd type="none" w="med" len="med"/>
            <a:tailEnd type="none" w="med" len="med"/>
          </a:ln>
        </p:spPr>
        <p:style>
          <a:lnRef idx="2">
            <a:schemeClr val="accent3"/>
          </a:lnRef>
          <a:fillRef idx="0">
            <a:schemeClr val="accent3"/>
          </a:fillRef>
          <a:effectRef idx="1">
            <a:schemeClr val="accent3"/>
          </a:effectRef>
          <a:fontRef idx="minor">
            <a:schemeClr val="tx1"/>
          </a:fontRef>
        </p:style>
      </p:cxnSp>
      <p:sp>
        <p:nvSpPr>
          <p:cNvPr id="13" name="TextBox 12"/>
          <p:cNvSpPr txBox="1"/>
          <p:nvPr/>
        </p:nvSpPr>
        <p:spPr>
          <a:xfrm>
            <a:off x="1304025" y="3823070"/>
            <a:ext cx="231154" cy="225126"/>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400" kern="1000" spc="30" dirty="0" smtClean="0">
                <a:solidFill>
                  <a:schemeClr val="tx1">
                    <a:lumMod val="85000"/>
                    <a:lumOff val="15000"/>
                  </a:schemeClr>
                </a:solidFill>
                <a:latin typeface="+mn-lt"/>
                <a:cs typeface="Franklin Gothic Book"/>
              </a:rPr>
              <a:t>3 T</a:t>
            </a:r>
          </a:p>
        </p:txBody>
      </p:sp>
      <p:sp>
        <p:nvSpPr>
          <p:cNvPr id="14" name="TextBox 13"/>
          <p:cNvSpPr txBox="1"/>
          <p:nvPr/>
        </p:nvSpPr>
        <p:spPr>
          <a:xfrm rot="2319920">
            <a:off x="1857467" y="1767199"/>
            <a:ext cx="569387" cy="225126"/>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400" kern="1000" spc="30" dirty="0" smtClean="0">
                <a:solidFill>
                  <a:schemeClr val="tx1">
                    <a:lumMod val="85000"/>
                    <a:lumOff val="15000"/>
                  </a:schemeClr>
                </a:solidFill>
                <a:latin typeface="+mn-lt"/>
                <a:cs typeface="Franklin Gothic Book"/>
              </a:rPr>
              <a:t>8MV/m</a:t>
            </a:r>
          </a:p>
        </p:txBody>
      </p:sp>
      <p:sp>
        <p:nvSpPr>
          <p:cNvPr id="17" name="TextBox 16"/>
          <p:cNvSpPr txBox="1"/>
          <p:nvPr/>
        </p:nvSpPr>
        <p:spPr>
          <a:xfrm rot="2319920">
            <a:off x="1832559" y="2258586"/>
            <a:ext cx="569387" cy="225126"/>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400" kern="1000" spc="30" dirty="0">
                <a:solidFill>
                  <a:schemeClr val="tx1">
                    <a:lumMod val="85000"/>
                    <a:lumOff val="15000"/>
                  </a:schemeClr>
                </a:solidFill>
                <a:latin typeface="+mn-lt"/>
                <a:cs typeface="Franklin Gothic Book"/>
              </a:rPr>
              <a:t>4</a:t>
            </a:r>
            <a:r>
              <a:rPr lang="en-US" sz="1400" kern="1000" spc="30" dirty="0" smtClean="0">
                <a:solidFill>
                  <a:schemeClr val="tx1">
                    <a:lumMod val="85000"/>
                    <a:lumOff val="15000"/>
                  </a:schemeClr>
                </a:solidFill>
                <a:latin typeface="+mn-lt"/>
                <a:cs typeface="Franklin Gothic Book"/>
              </a:rPr>
              <a:t>MV/m</a:t>
            </a:r>
          </a:p>
        </p:txBody>
      </p:sp>
      <p:sp>
        <p:nvSpPr>
          <p:cNvPr id="18" name="TextBox 17"/>
          <p:cNvSpPr txBox="1"/>
          <p:nvPr/>
        </p:nvSpPr>
        <p:spPr>
          <a:xfrm rot="1560833">
            <a:off x="2683523" y="3287993"/>
            <a:ext cx="569387" cy="225126"/>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400" kern="1000" spc="30" dirty="0" smtClean="0">
                <a:solidFill>
                  <a:schemeClr val="tx1">
                    <a:lumMod val="85000"/>
                    <a:lumOff val="15000"/>
                  </a:schemeClr>
                </a:solidFill>
                <a:latin typeface="+mn-lt"/>
                <a:cs typeface="Franklin Gothic Book"/>
              </a:rPr>
              <a:t>2MV/m</a:t>
            </a:r>
          </a:p>
        </p:txBody>
      </p:sp>
      <p:sp>
        <p:nvSpPr>
          <p:cNvPr id="19" name="TextBox 18"/>
          <p:cNvSpPr txBox="1"/>
          <p:nvPr/>
        </p:nvSpPr>
        <p:spPr>
          <a:xfrm rot="20048295">
            <a:off x="4754077" y="1802483"/>
            <a:ext cx="569387" cy="225126"/>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400" kern="1000" spc="30" dirty="0" smtClean="0">
                <a:solidFill>
                  <a:schemeClr val="tx1">
                    <a:lumMod val="85000"/>
                    <a:lumOff val="15000"/>
                  </a:schemeClr>
                </a:solidFill>
                <a:latin typeface="+mn-lt"/>
                <a:cs typeface="Franklin Gothic Book"/>
              </a:rPr>
              <a:t>8MV/m</a:t>
            </a:r>
          </a:p>
        </p:txBody>
      </p:sp>
      <p:sp>
        <p:nvSpPr>
          <p:cNvPr id="21" name="TextBox 20"/>
          <p:cNvSpPr txBox="1"/>
          <p:nvPr/>
        </p:nvSpPr>
        <p:spPr>
          <a:xfrm rot="19882982">
            <a:off x="4741180" y="854301"/>
            <a:ext cx="569387" cy="225126"/>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400" kern="1000" spc="30" dirty="0" smtClean="0">
                <a:solidFill>
                  <a:schemeClr val="tx1">
                    <a:lumMod val="85000"/>
                    <a:lumOff val="15000"/>
                  </a:schemeClr>
                </a:solidFill>
                <a:latin typeface="+mn-lt"/>
                <a:cs typeface="Franklin Gothic Book"/>
              </a:rPr>
              <a:t>2MV/m</a:t>
            </a:r>
          </a:p>
        </p:txBody>
      </p:sp>
      <p:sp>
        <p:nvSpPr>
          <p:cNvPr id="16" name="TextBox 15"/>
          <p:cNvSpPr txBox="1"/>
          <p:nvPr/>
        </p:nvSpPr>
        <p:spPr>
          <a:xfrm rot="1133782">
            <a:off x="4011135" y="2988666"/>
            <a:ext cx="1318181" cy="257250"/>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600" kern="1000" spc="30" dirty="0" smtClean="0">
                <a:solidFill>
                  <a:schemeClr val="tx1">
                    <a:lumMod val="85000"/>
                    <a:lumOff val="15000"/>
                  </a:schemeClr>
                </a:solidFill>
                <a:latin typeface="+mn-lt"/>
                <a:cs typeface="Franklin Gothic Book"/>
              </a:rPr>
              <a:t>magnetic fields</a:t>
            </a:r>
          </a:p>
        </p:txBody>
      </p:sp>
      <p:cxnSp>
        <p:nvCxnSpPr>
          <p:cNvPr id="23" name="Straight Connector 22"/>
          <p:cNvCxnSpPr/>
          <p:nvPr/>
        </p:nvCxnSpPr>
        <p:spPr bwMode="auto">
          <a:xfrm flipH="1">
            <a:off x="1682750" y="1318827"/>
            <a:ext cx="3727813"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24" name="TextBox 23"/>
          <p:cNvSpPr txBox="1"/>
          <p:nvPr/>
        </p:nvSpPr>
        <p:spPr>
          <a:xfrm>
            <a:off x="1083122" y="1202030"/>
            <a:ext cx="480901" cy="225126"/>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400" kern="1000" spc="30" dirty="0" smtClean="0">
                <a:solidFill>
                  <a:schemeClr val="tx1">
                    <a:lumMod val="85000"/>
                    <a:lumOff val="15000"/>
                  </a:schemeClr>
                </a:solidFill>
                <a:latin typeface="+mn-lt"/>
                <a:cs typeface="Franklin Gothic Book"/>
              </a:rPr>
              <a:t>0.14m</a:t>
            </a:r>
          </a:p>
        </p:txBody>
      </p:sp>
      <p:sp>
        <p:nvSpPr>
          <p:cNvPr id="20" name="TextBox 19"/>
          <p:cNvSpPr txBox="1"/>
          <p:nvPr/>
        </p:nvSpPr>
        <p:spPr>
          <a:xfrm rot="19882982">
            <a:off x="4741181" y="1340947"/>
            <a:ext cx="569387" cy="225126"/>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400" kern="1000" spc="30" dirty="0">
                <a:solidFill>
                  <a:schemeClr val="tx1">
                    <a:lumMod val="85000"/>
                    <a:lumOff val="15000"/>
                  </a:schemeClr>
                </a:solidFill>
                <a:latin typeface="+mn-lt"/>
                <a:cs typeface="Franklin Gothic Book"/>
              </a:rPr>
              <a:t>4</a:t>
            </a:r>
            <a:r>
              <a:rPr lang="en-US" sz="1400" kern="1000" spc="30" dirty="0" smtClean="0">
                <a:solidFill>
                  <a:schemeClr val="tx1">
                    <a:lumMod val="85000"/>
                    <a:lumOff val="15000"/>
                  </a:schemeClr>
                </a:solidFill>
                <a:latin typeface="+mn-lt"/>
                <a:cs typeface="Franklin Gothic Book"/>
              </a:rPr>
              <a:t>MV/m</a:t>
            </a:r>
          </a:p>
        </p:txBody>
      </p:sp>
      <p:cxnSp>
        <p:nvCxnSpPr>
          <p:cNvPr id="9" name="Straight Connector 8"/>
          <p:cNvCxnSpPr/>
          <p:nvPr/>
        </p:nvCxnSpPr>
        <p:spPr bwMode="auto">
          <a:xfrm>
            <a:off x="1682750" y="4279900"/>
            <a:ext cx="3727813" cy="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sp>
        <p:nvSpPr>
          <p:cNvPr id="10" name="TextBox 9"/>
          <p:cNvSpPr txBox="1"/>
          <p:nvPr/>
        </p:nvSpPr>
        <p:spPr>
          <a:xfrm>
            <a:off x="1304025" y="4167337"/>
            <a:ext cx="331181" cy="225126"/>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400" kern="1000" spc="30" dirty="0" smtClean="0">
                <a:solidFill>
                  <a:schemeClr val="tx1">
                    <a:lumMod val="85000"/>
                    <a:lumOff val="15000"/>
                  </a:schemeClr>
                </a:solidFill>
                <a:latin typeface="+mn-lt"/>
                <a:cs typeface="Franklin Gothic Book"/>
              </a:rPr>
              <a:t>1.5T</a:t>
            </a:r>
          </a:p>
        </p:txBody>
      </p:sp>
      <p:sp>
        <p:nvSpPr>
          <p:cNvPr id="11" name="TextBox 10"/>
          <p:cNvSpPr txBox="1"/>
          <p:nvPr/>
        </p:nvSpPr>
        <p:spPr>
          <a:xfrm>
            <a:off x="5606506" y="4167337"/>
            <a:ext cx="2797241" cy="236988"/>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400" kern="1000" spc="30" dirty="0" smtClean="0">
                <a:solidFill>
                  <a:schemeClr val="tx1">
                    <a:lumMod val="85000"/>
                    <a:lumOff val="15000"/>
                  </a:schemeClr>
                </a:solidFill>
                <a:latin typeface="+mn-lt"/>
                <a:cs typeface="Franklin Gothic Book"/>
              </a:rPr>
              <a:t>PSI ASL conventional magnet (exists)</a:t>
            </a:r>
          </a:p>
        </p:txBody>
      </p:sp>
      <p:sp>
        <p:nvSpPr>
          <p:cNvPr id="12" name="Oval 11"/>
          <p:cNvSpPr/>
          <p:nvPr/>
        </p:nvSpPr>
        <p:spPr bwMode="auto">
          <a:xfrm>
            <a:off x="4670224" y="4167337"/>
            <a:ext cx="181175" cy="215900"/>
          </a:xfrm>
          <a:prstGeom prst="ellipse">
            <a:avLst/>
          </a:prstGeom>
          <a:ln w="38100" cap="rnd">
            <a:solidFill>
              <a:schemeClr val="accent1">
                <a:lumMod val="60000"/>
                <a:lumOff val="40000"/>
              </a:schemeClr>
            </a:solidFill>
            <a:headEnd type="none"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22" name="Oval 21"/>
          <p:cNvSpPr/>
          <p:nvPr/>
        </p:nvSpPr>
        <p:spPr bwMode="auto">
          <a:xfrm>
            <a:off x="4670225" y="785780"/>
            <a:ext cx="181174" cy="117584"/>
          </a:xfrm>
          <a:prstGeom prst="ellipse">
            <a:avLst/>
          </a:prstGeom>
          <a:solidFill>
            <a:srgbClr val="518A42"/>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6" name="Straight Connector 25"/>
          <p:cNvCxnSpPr/>
          <p:nvPr/>
        </p:nvCxnSpPr>
        <p:spPr bwMode="auto">
          <a:xfrm>
            <a:off x="3911600" y="484938"/>
            <a:ext cx="0" cy="4036262"/>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15" name="TextBox 14"/>
          <p:cNvSpPr txBox="1"/>
          <p:nvPr/>
        </p:nvSpPr>
        <p:spPr>
          <a:xfrm rot="19485986">
            <a:off x="3835228" y="837149"/>
            <a:ext cx="574438" cy="304699"/>
          </a:xfrm>
          <a:prstGeom prst="rect">
            <a:avLst/>
          </a:prstGeom>
          <a:solidFill>
            <a:schemeClr val="bg1"/>
          </a:solidFill>
        </p:spPr>
        <p:txBody>
          <a:bodyPr wrap="square" lIns="0" tIns="0" rIns="0" bIns="0" rtlCol="0" anchor="t" anchorCtr="0">
            <a:spAutoFit/>
          </a:bodyPr>
          <a:lstStyle/>
          <a:p>
            <a:pPr>
              <a:lnSpc>
                <a:spcPct val="110000"/>
              </a:lnSpc>
              <a:spcBef>
                <a:spcPts val="0"/>
              </a:spcBef>
            </a:pPr>
            <a:r>
              <a:rPr lang="en-US" kern="1000" spc="30" dirty="0" smtClean="0">
                <a:solidFill>
                  <a:schemeClr val="tx1">
                    <a:lumMod val="85000"/>
                    <a:lumOff val="15000"/>
                  </a:schemeClr>
                </a:solidFill>
                <a:latin typeface="+mn-lt"/>
                <a:cs typeface="Franklin Gothic Book"/>
              </a:rPr>
              <a:t>radii</a:t>
            </a:r>
          </a:p>
        </p:txBody>
      </p:sp>
      <p:sp>
        <p:nvSpPr>
          <p:cNvPr id="27" name="TextBox 26"/>
          <p:cNvSpPr txBox="1"/>
          <p:nvPr/>
        </p:nvSpPr>
        <p:spPr>
          <a:xfrm>
            <a:off x="3594100" y="203200"/>
            <a:ext cx="826765" cy="225126"/>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400" kern="1000" spc="30" dirty="0" smtClean="0">
                <a:solidFill>
                  <a:schemeClr val="tx1">
                    <a:lumMod val="85000"/>
                    <a:lumOff val="15000"/>
                  </a:schemeClr>
                </a:solidFill>
                <a:latin typeface="+mn-lt"/>
                <a:cs typeface="Franklin Gothic Book"/>
              </a:rPr>
              <a:t>125 MeV/c</a:t>
            </a:r>
          </a:p>
        </p:txBody>
      </p:sp>
    </p:spTree>
    <p:extLst>
      <p:ext uri="{BB962C8B-B14F-4D97-AF65-F5344CB8AC3E}">
        <p14:creationId xmlns:p14="http://schemas.microsoft.com/office/powerpoint/2010/main" val="1552181511"/>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4"/>
          <p:cNvGrpSpPr>
            <a:grpSpLocks noChangeAspect="1"/>
          </p:cNvGrpSpPr>
          <p:nvPr/>
        </p:nvGrpSpPr>
        <p:grpSpPr bwMode="auto">
          <a:xfrm>
            <a:off x="-1905375" y="-107426"/>
            <a:ext cx="11044684" cy="5481763"/>
            <a:chOff x="0" y="709"/>
            <a:chExt cx="5760" cy="2529"/>
          </a:xfrm>
        </p:grpSpPr>
        <p:sp>
          <p:nvSpPr>
            <p:cNvPr id="15" name="AutoShape 5"/>
            <p:cNvSpPr>
              <a:spLocks noChangeAspect="1" noChangeArrowheads="1" noTextEdit="1"/>
            </p:cNvSpPr>
            <p:nvPr/>
          </p:nvSpPr>
          <p:spPr bwMode="auto">
            <a:xfrm>
              <a:off x="0" y="709"/>
              <a:ext cx="5760" cy="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panose="020F0502020204030204" pitchFamily="34" charset="0"/>
              </a:endParaRPr>
            </a:p>
          </p:txBody>
        </p:sp>
        <p:pic>
          <p:nvPicPr>
            <p:cNvPr id="16" name="Picture 6"/>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25" y="1045"/>
              <a:ext cx="4735" cy="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itle 2"/>
          <p:cNvSpPr>
            <a:spLocks noGrp="1"/>
          </p:cNvSpPr>
          <p:nvPr>
            <p:ph type="title"/>
          </p:nvPr>
        </p:nvSpPr>
        <p:spPr/>
        <p:txBody>
          <a:bodyPr/>
          <a:lstStyle/>
          <a:p>
            <a:r>
              <a:rPr lang="en-US" dirty="0"/>
              <a:t>H</a:t>
            </a:r>
            <a:r>
              <a:rPr lang="en-US" dirty="0" smtClean="0"/>
              <a:t>IPA -The proton accelerator facility at PSI</a:t>
            </a:r>
            <a:endParaRPr lang="en-US" dirty="0"/>
          </a:p>
        </p:txBody>
      </p:sp>
      <p:sp>
        <p:nvSpPr>
          <p:cNvPr id="5" name="Slide Number Placeholder 4"/>
          <p:cNvSpPr>
            <a:spLocks noGrp="1"/>
          </p:cNvSpPr>
          <p:nvPr>
            <p:ph type="sldNum" sz="quarter" idx="4"/>
          </p:nvPr>
        </p:nvSpPr>
        <p:spPr/>
        <p:txBody>
          <a:bodyPr/>
          <a:lstStyle/>
          <a:p>
            <a:pPr eaLnBrk="0" hangingPunct="0">
              <a:defRPr/>
            </a:pPr>
            <a:fld id="{EBC07571-3134-BB4B-B83F-1A9FE18D34F3}" type="slidenum">
              <a:rPr lang="de-DE" smtClean="0">
                <a:solidFill>
                  <a:srgbClr val="000000"/>
                </a:solidFill>
              </a:rPr>
              <a:pPr eaLnBrk="0" hangingPunct="0">
                <a:defRPr/>
              </a:pPr>
              <a:t>22</a:t>
            </a:fld>
            <a:endParaRPr lang="de-DE" dirty="0">
              <a:solidFill>
                <a:srgbClr val="000000"/>
              </a:solidFill>
            </a:endParaRPr>
          </a:p>
        </p:txBody>
      </p:sp>
      <p:sp>
        <p:nvSpPr>
          <p:cNvPr id="17" name="Text Box 7"/>
          <p:cNvSpPr txBox="1">
            <a:spLocks noChangeArrowheads="1"/>
          </p:cNvSpPr>
          <p:nvPr/>
        </p:nvSpPr>
        <p:spPr bwMode="auto">
          <a:xfrm>
            <a:off x="4683125" y="4530725"/>
            <a:ext cx="912812" cy="400050"/>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a:ea typeface="ヒラギノ角ゴ Pro W3"/>
                <a:cs typeface="ヒラギノ角ゴ Pro W3"/>
              </a:rPr>
              <a:t>nEDM</a:t>
            </a:r>
          </a:p>
        </p:txBody>
      </p:sp>
      <p:sp>
        <p:nvSpPr>
          <p:cNvPr id="18" name="Text Box 8"/>
          <p:cNvSpPr txBox="1">
            <a:spLocks noChangeArrowheads="1"/>
          </p:cNvSpPr>
          <p:nvPr/>
        </p:nvSpPr>
        <p:spPr bwMode="auto">
          <a:xfrm>
            <a:off x="5988050" y="1902641"/>
            <a:ext cx="3155950" cy="400050"/>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dirty="0" err="1">
                <a:latin typeface="Symbol" pitchFamily="18" charset="2"/>
                <a:ea typeface="ヒラギノ角ゴ Pro W3"/>
                <a:cs typeface="ヒラギノ角ゴ Pro W3"/>
              </a:rPr>
              <a:t>m</a:t>
            </a:r>
            <a:r>
              <a:rPr lang="en-GB" altLang="en-US" sz="2000" b="1" dirty="0" err="1">
                <a:ea typeface="ヒラギノ角ゴ Pro W3"/>
                <a:cs typeface="ヒラギノ角ゴ Pro W3"/>
              </a:rPr>
              <a:t>H</a:t>
            </a:r>
            <a:r>
              <a:rPr lang="en-GB" altLang="en-US" sz="2000" b="1" dirty="0">
                <a:ea typeface="ヒラギノ角ゴ Pro W3"/>
                <a:cs typeface="ヒラギノ角ゴ Pro W3"/>
              </a:rPr>
              <a:t> / </a:t>
            </a:r>
            <a:r>
              <a:rPr lang="en-GB" altLang="en-US" sz="2000" b="1" dirty="0" err="1">
                <a:latin typeface="Symbol" pitchFamily="18" charset="2"/>
                <a:ea typeface="ヒラギノ角ゴ Pro W3"/>
                <a:cs typeface="ヒラギノ角ゴ Pro W3"/>
              </a:rPr>
              <a:t>m</a:t>
            </a:r>
            <a:r>
              <a:rPr lang="en-GB" altLang="en-US" sz="2000" b="1" dirty="0" err="1">
                <a:ea typeface="ヒラギノ角ゴ Pro W3"/>
                <a:cs typeface="ヒラギノ角ゴ Pro W3"/>
              </a:rPr>
              <a:t>He</a:t>
            </a:r>
            <a:r>
              <a:rPr lang="en-GB" altLang="en-US" sz="2000" b="1" dirty="0">
                <a:ea typeface="ヒラギノ角ゴ Pro W3"/>
                <a:cs typeface="ヒラギノ角ゴ Pro W3"/>
              </a:rPr>
              <a:t> </a:t>
            </a:r>
            <a:r>
              <a:rPr lang="en-GB" altLang="en-US" sz="2000" b="1" dirty="0" err="1">
                <a:ea typeface="ヒラギノ角ゴ Pro W3"/>
                <a:cs typeface="ヒラギノ角ゴ Pro W3"/>
              </a:rPr>
              <a:t>Lambshift</a:t>
            </a:r>
            <a:r>
              <a:rPr lang="en-GB" altLang="en-US" sz="2000" b="1" dirty="0">
                <a:ea typeface="ヒラギノ角ゴ Pro W3"/>
                <a:cs typeface="ヒラギノ角ゴ Pro W3"/>
              </a:rPr>
              <a:t>, HFS</a:t>
            </a:r>
          </a:p>
        </p:txBody>
      </p:sp>
      <p:sp>
        <p:nvSpPr>
          <p:cNvPr id="19" name="Text Box 9"/>
          <p:cNvSpPr txBox="1">
            <a:spLocks noChangeArrowheads="1"/>
          </p:cNvSpPr>
          <p:nvPr/>
        </p:nvSpPr>
        <p:spPr bwMode="auto">
          <a:xfrm>
            <a:off x="3048883" y="2011362"/>
            <a:ext cx="849312" cy="396875"/>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dirty="0">
                <a:ea typeface="ヒラギノ角ゴ Pro W3"/>
                <a:cs typeface="ヒラギノ角ゴ Pro W3"/>
              </a:rPr>
              <a:t>FAST</a:t>
            </a:r>
          </a:p>
        </p:txBody>
      </p:sp>
      <p:sp>
        <p:nvSpPr>
          <p:cNvPr id="20" name="Text Box 10"/>
          <p:cNvSpPr txBox="1">
            <a:spLocks noChangeArrowheads="1"/>
          </p:cNvSpPr>
          <p:nvPr/>
        </p:nvSpPr>
        <p:spPr bwMode="auto">
          <a:xfrm>
            <a:off x="6419850" y="1157287"/>
            <a:ext cx="1920875" cy="396875"/>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dirty="0" err="1">
                <a:ea typeface="ヒラギノ角ゴ Pro W3"/>
                <a:cs typeface="ヒラギノ角ゴ Pro W3"/>
              </a:rPr>
              <a:t>MuLan</a:t>
            </a:r>
            <a:r>
              <a:rPr lang="en-GB" altLang="en-US" sz="2000" b="1" dirty="0">
                <a:ea typeface="ヒラギノ角ゴ Pro W3"/>
                <a:cs typeface="ヒラギノ角ゴ Pro W3"/>
              </a:rPr>
              <a:t>/</a:t>
            </a:r>
            <a:r>
              <a:rPr lang="en-GB" altLang="en-US" sz="2000" b="1" dirty="0" err="1">
                <a:ea typeface="ヒラギノ角ゴ Pro W3"/>
                <a:cs typeface="ヒラギノ角ゴ Pro W3"/>
              </a:rPr>
              <a:t>MuCap</a:t>
            </a:r>
            <a:endParaRPr lang="en-GB" altLang="en-US" sz="2000" b="1" dirty="0">
              <a:ea typeface="ヒラギノ角ゴ Pro W3"/>
              <a:cs typeface="ヒラギノ角ゴ Pro W3"/>
            </a:endParaRPr>
          </a:p>
        </p:txBody>
      </p:sp>
      <p:sp>
        <p:nvSpPr>
          <p:cNvPr id="21" name="Text Box 11"/>
          <p:cNvSpPr txBox="1">
            <a:spLocks noChangeArrowheads="1"/>
          </p:cNvSpPr>
          <p:nvPr/>
        </p:nvSpPr>
        <p:spPr bwMode="auto">
          <a:xfrm>
            <a:off x="6641255" y="2302963"/>
            <a:ext cx="1946275" cy="400050"/>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dirty="0">
                <a:ea typeface="ヒラギノ角ゴ Pro W3"/>
                <a:cs typeface="ヒラギノ角ゴ Pro W3"/>
              </a:rPr>
              <a:t>MEG-II  Mu3e-I</a:t>
            </a:r>
          </a:p>
        </p:txBody>
      </p:sp>
      <p:sp>
        <p:nvSpPr>
          <p:cNvPr id="22" name="Text Box 12"/>
          <p:cNvSpPr txBox="1">
            <a:spLocks noChangeArrowheads="1"/>
          </p:cNvSpPr>
          <p:nvPr/>
        </p:nvSpPr>
        <p:spPr bwMode="auto">
          <a:xfrm>
            <a:off x="3891650" y="869950"/>
            <a:ext cx="708025" cy="396875"/>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dirty="0">
                <a:ea typeface="ヒラギノ角ゴ Pro W3"/>
                <a:cs typeface="ヒラギノ角ゴ Pro W3"/>
              </a:rPr>
              <a:t>PEN</a:t>
            </a:r>
          </a:p>
        </p:txBody>
      </p:sp>
      <p:sp>
        <p:nvSpPr>
          <p:cNvPr id="23" name="Text Box 20"/>
          <p:cNvSpPr txBox="1">
            <a:spLocks noChangeArrowheads="1"/>
          </p:cNvSpPr>
          <p:nvPr/>
        </p:nvSpPr>
        <p:spPr bwMode="auto">
          <a:xfrm>
            <a:off x="3313951" y="1266825"/>
            <a:ext cx="1041400" cy="400050"/>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dirty="0" err="1">
                <a:ea typeface="ヒラギノ角ゴ Pro W3"/>
                <a:cs typeface="ヒラギノ角ゴ Pro W3"/>
              </a:rPr>
              <a:t>MuSun</a:t>
            </a:r>
            <a:endParaRPr lang="en-GB" altLang="en-US" sz="2000" b="1" dirty="0">
              <a:ea typeface="ヒラギノ角ゴ Pro W3"/>
              <a:cs typeface="ヒラギノ角ゴ Pro W3"/>
            </a:endParaRPr>
          </a:p>
        </p:txBody>
      </p:sp>
      <p:sp>
        <p:nvSpPr>
          <p:cNvPr id="24" name="Text Box 21"/>
          <p:cNvSpPr txBox="1">
            <a:spLocks noChangeArrowheads="1"/>
          </p:cNvSpPr>
          <p:nvPr/>
        </p:nvSpPr>
        <p:spPr bwMode="auto">
          <a:xfrm>
            <a:off x="3397250" y="2302963"/>
            <a:ext cx="925512" cy="400050"/>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dirty="0">
                <a:ea typeface="ヒラギノ角ゴ Pro W3"/>
                <a:cs typeface="ヒラギノ角ゴ Pro W3"/>
              </a:rPr>
              <a:t>MUSE</a:t>
            </a:r>
          </a:p>
        </p:txBody>
      </p:sp>
      <p:sp>
        <p:nvSpPr>
          <p:cNvPr id="25" name="Text Box 21"/>
          <p:cNvSpPr txBox="1">
            <a:spLocks noChangeArrowheads="1"/>
          </p:cNvSpPr>
          <p:nvPr/>
        </p:nvSpPr>
        <p:spPr bwMode="auto">
          <a:xfrm>
            <a:off x="6614614" y="1574073"/>
            <a:ext cx="655638" cy="400050"/>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dirty="0" err="1">
                <a:latin typeface="Symbol" pitchFamily="18" charset="2"/>
                <a:ea typeface="ヒラギノ角ゴ Pro W3"/>
                <a:cs typeface="ヒラギノ角ゴ Pro W3"/>
              </a:rPr>
              <a:t>p</a:t>
            </a:r>
            <a:r>
              <a:rPr lang="en-GB" altLang="en-US" sz="2000" b="1" dirty="0" err="1">
                <a:ea typeface="ヒラギノ角ゴ Pro W3"/>
                <a:cs typeface="ヒラギノ角ゴ Pro W3"/>
              </a:rPr>
              <a:t>He</a:t>
            </a:r>
            <a:endParaRPr lang="en-GB" altLang="en-US" sz="2000" b="1" dirty="0">
              <a:ea typeface="ヒラギノ角ゴ Pro W3"/>
              <a:cs typeface="ヒラギノ角ゴ Pro W3"/>
            </a:endParaRPr>
          </a:p>
        </p:txBody>
      </p:sp>
      <p:sp>
        <p:nvSpPr>
          <p:cNvPr id="26" name="Text Box 20"/>
          <p:cNvSpPr txBox="1">
            <a:spLocks noChangeArrowheads="1"/>
          </p:cNvSpPr>
          <p:nvPr/>
        </p:nvSpPr>
        <p:spPr bwMode="auto">
          <a:xfrm>
            <a:off x="3048883" y="1603375"/>
            <a:ext cx="1139825" cy="400050"/>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dirty="0" err="1">
                <a:ea typeface="ヒラギノ角ゴ Pro W3"/>
                <a:cs typeface="ヒラギノ角ゴ Pro W3"/>
              </a:rPr>
              <a:t>muCool</a:t>
            </a:r>
            <a:endParaRPr lang="en-GB" altLang="en-US" sz="2000" b="1" dirty="0">
              <a:ea typeface="ヒラギノ角ゴ Pro W3"/>
              <a:cs typeface="ヒラギノ角ゴ Pro W3"/>
            </a:endParaRPr>
          </a:p>
        </p:txBody>
      </p:sp>
      <p:sp>
        <p:nvSpPr>
          <p:cNvPr id="12" name="Content Placeholder 11"/>
          <p:cNvSpPr>
            <a:spLocks noGrp="1"/>
          </p:cNvSpPr>
          <p:nvPr>
            <p:ph sz="quarter" idx="18"/>
          </p:nvPr>
        </p:nvSpPr>
        <p:spPr/>
        <p:txBody>
          <a:bodyPr/>
          <a:lstStyle/>
          <a:p>
            <a:endParaRPr lang="en-US" dirty="0"/>
          </a:p>
        </p:txBody>
      </p:sp>
      <p:pic>
        <p:nvPicPr>
          <p:cNvPr id="7" name="Content Placeholder 6"/>
          <p:cNvPicPr>
            <a:picLocks noGrp="1" noChangeAspect="1"/>
          </p:cNvPicPr>
          <p:nvPr>
            <p:ph sz="quarter" idx="13"/>
          </p:nvPr>
        </p:nvPicPr>
        <p:blipFill>
          <a:blip r:embed="rId8" cstate="screen">
            <a:extLst>
              <a:ext uri="{28A0092B-C50C-407E-A947-70E740481C1C}">
                <a14:useLocalDpi xmlns:a14="http://schemas.microsoft.com/office/drawing/2010/main"/>
              </a:ext>
            </a:extLst>
          </a:blip>
          <a:stretch>
            <a:fillRect/>
          </a:stretch>
        </p:blipFill>
        <p:spPr>
          <a:xfrm>
            <a:off x="-395" y="2723336"/>
            <a:ext cx="2565285" cy="2453571"/>
          </a:xfrm>
        </p:spPr>
      </p:pic>
      <mc:AlternateContent xmlns:mc="http://schemas.openxmlformats.org/markup-compatibility/2006" xmlns:a14="http://schemas.microsoft.com/office/drawing/2010/main">
        <mc:Choice Requires="a14">
          <p:sp>
            <p:nvSpPr>
              <p:cNvPr id="8" name="Rectangle 7"/>
              <p:cNvSpPr/>
              <p:nvPr/>
            </p:nvSpPr>
            <p:spPr bwMode="auto">
              <a:xfrm>
                <a:off x="2524836" y="3293800"/>
                <a:ext cx="2068135" cy="1436950"/>
              </a:xfrm>
              <a:prstGeom prst="rect">
                <a:avLst/>
              </a:prstGeom>
              <a:solidFill>
                <a:schemeClr val="bg1"/>
              </a:solidFill>
              <a:ln w="38100" cap="rnd">
                <a:solidFill>
                  <a:schemeClr val="accent1">
                    <a:lumMod val="60000"/>
                    <a:lumOff val="40000"/>
                  </a:schemeClr>
                </a:solidFill>
                <a:headEnd type="none" w="med" len="med"/>
                <a:tailEnd type="none" w="med" len="med"/>
              </a:ln>
            </p:spPr>
            <p:style>
              <a:lnRef idx="2">
                <a:schemeClr val="accent6"/>
              </a:lnRef>
              <a:fillRef idx="0">
                <a:schemeClr val="accent6"/>
              </a:fillRef>
              <a:effectRef idx="1">
                <a:schemeClr val="accent6"/>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14:m>
                  <m:oMathPara xmlns:m="http://schemas.openxmlformats.org/officeDocument/2006/math">
                    <m:oMathParaPr>
                      <m:jc m:val="left"/>
                    </m:oMathParaPr>
                    <m:oMath xmlns:m="http://schemas.openxmlformats.org/officeDocument/2006/math">
                      <m:r>
                        <a:rPr lang="en-US" sz="2000" i="1" dirty="0" smtClean="0">
                          <a:latin typeface="Cambria Math"/>
                        </a:rPr>
                        <m:t>𝐸</m:t>
                      </m:r>
                      <m:r>
                        <a:rPr lang="en-US" sz="2000" i="1" dirty="0" smtClean="0">
                          <a:latin typeface="Cambria Math"/>
                        </a:rPr>
                        <m:t> = 590 </m:t>
                      </m:r>
                      <m:r>
                        <m:rPr>
                          <m:sty m:val="p"/>
                        </m:rPr>
                        <a:rPr lang="en-US" sz="2000" i="0" dirty="0" smtClean="0">
                          <a:latin typeface="Cambria Math"/>
                        </a:rPr>
                        <m:t>MeV</m:t>
                      </m:r>
                    </m:oMath>
                  </m:oMathPara>
                </a14:m>
                <a:endParaRPr lang="en-US" sz="2000" dirty="0" smtClean="0"/>
              </a:p>
              <a:p>
                <a:pPr/>
                <a14:m>
                  <m:oMathPara xmlns:m="http://schemas.openxmlformats.org/officeDocument/2006/math">
                    <m:oMathParaPr>
                      <m:jc m:val="left"/>
                    </m:oMathParaPr>
                    <m:oMath xmlns:m="http://schemas.openxmlformats.org/officeDocument/2006/math">
                      <m:sSub>
                        <m:sSubPr>
                          <m:ctrlPr>
                            <a:rPr lang="en-US" sz="2000" b="0" i="1" dirty="0" smtClean="0">
                              <a:latin typeface="Cambria Math"/>
                            </a:rPr>
                          </m:ctrlPr>
                        </m:sSubPr>
                        <m:e>
                          <m:r>
                            <a:rPr lang="en-US" sz="2000" i="1" dirty="0" smtClean="0">
                              <a:latin typeface="Cambria Math"/>
                            </a:rPr>
                            <m:t>𝐼</m:t>
                          </m:r>
                        </m:e>
                        <m:sub>
                          <m:r>
                            <m:rPr>
                              <m:sty m:val="p"/>
                            </m:rPr>
                            <a:rPr lang="en-US" sz="2000" b="0" i="0" dirty="0" smtClean="0">
                              <a:latin typeface="Cambria Math"/>
                            </a:rPr>
                            <m:t>p</m:t>
                          </m:r>
                        </m:sub>
                      </m:sSub>
                      <m:r>
                        <a:rPr lang="en-US" sz="2000" b="0" i="1" dirty="0" smtClean="0">
                          <a:latin typeface="Cambria Math"/>
                        </a:rPr>
                        <m:t>=2.4 </m:t>
                      </m:r>
                      <m:r>
                        <m:rPr>
                          <m:sty m:val="p"/>
                        </m:rPr>
                        <a:rPr lang="en-US" sz="2000" b="0" i="0" dirty="0" smtClean="0">
                          <a:latin typeface="Cambria Math"/>
                        </a:rPr>
                        <m:t>mA</m:t>
                      </m:r>
                    </m:oMath>
                    <m:oMath xmlns:m="http://schemas.openxmlformats.org/officeDocument/2006/math">
                      <m:r>
                        <a:rPr lang="en-US" sz="2000" b="0" i="1" smtClean="0">
                          <a:latin typeface="Cambria Math"/>
                        </a:rPr>
                        <m:t>𝑃</m:t>
                      </m:r>
                      <m:r>
                        <a:rPr lang="en-US" sz="2000" b="0" i="1" smtClean="0">
                          <a:latin typeface="Cambria Math"/>
                        </a:rPr>
                        <m:t>=1.4 </m:t>
                      </m:r>
                      <m:r>
                        <m:rPr>
                          <m:sty m:val="p"/>
                        </m:rPr>
                        <a:rPr lang="en-US" sz="2000" b="0" i="0" smtClean="0">
                          <a:latin typeface="Cambria Math"/>
                        </a:rPr>
                        <m:t>MW</m:t>
                      </m:r>
                    </m:oMath>
                    <m:oMath xmlns:m="http://schemas.openxmlformats.org/officeDocument/2006/math">
                      <m:r>
                        <a:rPr lang="en-US" sz="2000" b="0" i="1" smtClean="0">
                          <a:latin typeface="Cambria Math"/>
                        </a:rPr>
                        <m:t>𝑓</m:t>
                      </m:r>
                      <m:r>
                        <a:rPr lang="en-US" sz="2000" b="0" i="1" smtClean="0">
                          <a:latin typeface="Cambria Math"/>
                        </a:rPr>
                        <m:t>=50.6</m:t>
                      </m:r>
                      <m:r>
                        <a:rPr lang="en-US" sz="2000" b="0" i="0" smtClean="0">
                          <a:latin typeface="Cambria Math"/>
                        </a:rPr>
                        <m:t> </m:t>
                      </m:r>
                      <m:r>
                        <m:rPr>
                          <m:sty m:val="p"/>
                        </m:rPr>
                        <a:rPr lang="en-US" sz="2000" b="0" i="0" smtClean="0">
                          <a:latin typeface="Cambria Math"/>
                        </a:rPr>
                        <m:t>MHz</m:t>
                      </m:r>
                    </m:oMath>
                  </m:oMathPara>
                </a14:m>
                <a:endParaRPr lang="en-US" sz="2000" b="0" dirty="0" smtClean="0"/>
              </a:p>
            </p:txBody>
          </p:sp>
        </mc:Choice>
        <mc:Fallback xmlns="">
          <p:sp>
            <p:nvSpPr>
              <p:cNvPr id="8" name="Rectangle 7"/>
              <p:cNvSpPr>
                <a:spLocks noRot="1" noChangeAspect="1" noMove="1" noResize="1" noEditPoints="1" noAdjustHandles="1" noChangeArrowheads="1" noChangeShapeType="1" noTextEdit="1"/>
              </p:cNvSpPr>
              <p:nvPr/>
            </p:nvSpPr>
            <p:spPr bwMode="auto">
              <a:xfrm>
                <a:off x="2524836" y="3293800"/>
                <a:ext cx="2068135" cy="1436950"/>
              </a:xfrm>
              <a:prstGeom prst="rect">
                <a:avLst/>
              </a:prstGeom>
              <a:blipFill rotWithShape="1">
                <a:blip r:embed="rId9"/>
                <a:stretch>
                  <a:fillRect/>
                </a:stretch>
              </a:blipFill>
              <a:ln w="38100" cap="rnd">
                <a:solidFill>
                  <a:schemeClr val="accent1">
                    <a:lumMod val="60000"/>
                    <a:lumOff val="40000"/>
                  </a:schemeClr>
                </a:solidFill>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2479006167"/>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4"/>
          <p:cNvGrpSpPr>
            <a:grpSpLocks noChangeAspect="1"/>
          </p:cNvGrpSpPr>
          <p:nvPr/>
        </p:nvGrpSpPr>
        <p:grpSpPr bwMode="auto">
          <a:xfrm>
            <a:off x="-1905375" y="-107426"/>
            <a:ext cx="11044684" cy="5481763"/>
            <a:chOff x="0" y="709"/>
            <a:chExt cx="5760" cy="2529"/>
          </a:xfrm>
        </p:grpSpPr>
        <p:sp>
          <p:nvSpPr>
            <p:cNvPr id="15" name="AutoShape 5"/>
            <p:cNvSpPr>
              <a:spLocks noChangeAspect="1" noChangeArrowheads="1" noTextEdit="1"/>
            </p:cNvSpPr>
            <p:nvPr/>
          </p:nvSpPr>
          <p:spPr bwMode="auto">
            <a:xfrm>
              <a:off x="0" y="709"/>
              <a:ext cx="5760" cy="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panose="020F0502020204030204" pitchFamily="34" charset="0"/>
              </a:endParaRPr>
            </a:p>
          </p:txBody>
        </p:sp>
        <p:pic>
          <p:nvPicPr>
            <p:cNvPr id="16" name="Picture 6"/>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25" y="1045"/>
              <a:ext cx="4735" cy="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itle 2"/>
          <p:cNvSpPr>
            <a:spLocks noGrp="1"/>
          </p:cNvSpPr>
          <p:nvPr>
            <p:ph type="title"/>
          </p:nvPr>
        </p:nvSpPr>
        <p:spPr/>
        <p:txBody>
          <a:bodyPr/>
          <a:lstStyle/>
          <a:p>
            <a:r>
              <a:rPr lang="en-US" dirty="0"/>
              <a:t>H</a:t>
            </a:r>
            <a:r>
              <a:rPr lang="en-US" dirty="0" smtClean="0"/>
              <a:t>IPA -The proton accelerator facility at PSI</a:t>
            </a:r>
            <a:endParaRPr lang="en-US" dirty="0"/>
          </a:p>
        </p:txBody>
      </p:sp>
      <p:sp>
        <p:nvSpPr>
          <p:cNvPr id="5" name="Slide Number Placeholder 4"/>
          <p:cNvSpPr>
            <a:spLocks noGrp="1"/>
          </p:cNvSpPr>
          <p:nvPr>
            <p:ph type="sldNum" sz="quarter" idx="4"/>
          </p:nvPr>
        </p:nvSpPr>
        <p:spPr/>
        <p:txBody>
          <a:bodyPr/>
          <a:lstStyle/>
          <a:p>
            <a:pPr eaLnBrk="0" hangingPunct="0">
              <a:defRPr/>
            </a:pPr>
            <a:fld id="{EBC07571-3134-BB4B-B83F-1A9FE18D34F3}" type="slidenum">
              <a:rPr lang="de-DE" smtClean="0">
                <a:solidFill>
                  <a:srgbClr val="000000"/>
                </a:solidFill>
              </a:rPr>
              <a:pPr eaLnBrk="0" hangingPunct="0">
                <a:defRPr/>
              </a:pPr>
              <a:t>23</a:t>
            </a:fld>
            <a:endParaRPr lang="de-DE" dirty="0">
              <a:solidFill>
                <a:srgbClr val="000000"/>
              </a:solidFill>
            </a:endParaRPr>
          </a:p>
        </p:txBody>
      </p:sp>
      <p:sp>
        <p:nvSpPr>
          <p:cNvPr id="17" name="Text Box 7"/>
          <p:cNvSpPr txBox="1">
            <a:spLocks noChangeArrowheads="1"/>
          </p:cNvSpPr>
          <p:nvPr/>
        </p:nvSpPr>
        <p:spPr bwMode="auto">
          <a:xfrm>
            <a:off x="4683125" y="4530725"/>
            <a:ext cx="912812" cy="400050"/>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a:ea typeface="ヒラギノ角ゴ Pro W3"/>
                <a:cs typeface="ヒラギノ角ゴ Pro W3"/>
              </a:rPr>
              <a:t>nEDM</a:t>
            </a:r>
          </a:p>
        </p:txBody>
      </p:sp>
      <p:sp>
        <p:nvSpPr>
          <p:cNvPr id="18" name="Text Box 8"/>
          <p:cNvSpPr txBox="1">
            <a:spLocks noChangeArrowheads="1"/>
          </p:cNvSpPr>
          <p:nvPr/>
        </p:nvSpPr>
        <p:spPr bwMode="auto">
          <a:xfrm>
            <a:off x="5988050" y="1902641"/>
            <a:ext cx="3155950" cy="400050"/>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dirty="0" err="1">
                <a:latin typeface="Symbol" pitchFamily="18" charset="2"/>
                <a:ea typeface="ヒラギノ角ゴ Pro W3"/>
                <a:cs typeface="ヒラギノ角ゴ Pro W3"/>
              </a:rPr>
              <a:t>m</a:t>
            </a:r>
            <a:r>
              <a:rPr lang="en-GB" altLang="en-US" sz="2000" b="1" dirty="0" err="1">
                <a:ea typeface="ヒラギノ角ゴ Pro W3"/>
                <a:cs typeface="ヒラギノ角ゴ Pro W3"/>
              </a:rPr>
              <a:t>H</a:t>
            </a:r>
            <a:r>
              <a:rPr lang="en-GB" altLang="en-US" sz="2000" b="1" dirty="0">
                <a:ea typeface="ヒラギノ角ゴ Pro W3"/>
                <a:cs typeface="ヒラギノ角ゴ Pro W3"/>
              </a:rPr>
              <a:t> / </a:t>
            </a:r>
            <a:r>
              <a:rPr lang="en-GB" altLang="en-US" sz="2000" b="1" dirty="0" err="1">
                <a:latin typeface="Symbol" pitchFamily="18" charset="2"/>
                <a:ea typeface="ヒラギノ角ゴ Pro W3"/>
                <a:cs typeface="ヒラギノ角ゴ Pro W3"/>
              </a:rPr>
              <a:t>m</a:t>
            </a:r>
            <a:r>
              <a:rPr lang="en-GB" altLang="en-US" sz="2000" b="1" dirty="0" err="1">
                <a:ea typeface="ヒラギノ角ゴ Pro W3"/>
                <a:cs typeface="ヒラギノ角ゴ Pro W3"/>
              </a:rPr>
              <a:t>He</a:t>
            </a:r>
            <a:r>
              <a:rPr lang="en-GB" altLang="en-US" sz="2000" b="1" dirty="0">
                <a:ea typeface="ヒラギノ角ゴ Pro W3"/>
                <a:cs typeface="ヒラギノ角ゴ Pro W3"/>
              </a:rPr>
              <a:t> </a:t>
            </a:r>
            <a:r>
              <a:rPr lang="en-GB" altLang="en-US" sz="2000" b="1" dirty="0" err="1">
                <a:ea typeface="ヒラギノ角ゴ Pro W3"/>
                <a:cs typeface="ヒラギノ角ゴ Pro W3"/>
              </a:rPr>
              <a:t>Lambshift</a:t>
            </a:r>
            <a:r>
              <a:rPr lang="en-GB" altLang="en-US" sz="2000" b="1" dirty="0">
                <a:ea typeface="ヒラギノ角ゴ Pro W3"/>
                <a:cs typeface="ヒラギノ角ゴ Pro W3"/>
              </a:rPr>
              <a:t>, HFS</a:t>
            </a:r>
          </a:p>
        </p:txBody>
      </p:sp>
      <p:sp>
        <p:nvSpPr>
          <p:cNvPr id="19" name="Text Box 9"/>
          <p:cNvSpPr txBox="1">
            <a:spLocks noChangeArrowheads="1"/>
          </p:cNvSpPr>
          <p:nvPr/>
        </p:nvSpPr>
        <p:spPr bwMode="auto">
          <a:xfrm>
            <a:off x="3048883" y="2011362"/>
            <a:ext cx="849312" cy="396875"/>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dirty="0">
                <a:ea typeface="ヒラギノ角ゴ Pro W3"/>
                <a:cs typeface="ヒラギノ角ゴ Pro W3"/>
              </a:rPr>
              <a:t>FAST</a:t>
            </a:r>
          </a:p>
        </p:txBody>
      </p:sp>
      <p:sp>
        <p:nvSpPr>
          <p:cNvPr id="20" name="Text Box 10"/>
          <p:cNvSpPr txBox="1">
            <a:spLocks noChangeArrowheads="1"/>
          </p:cNvSpPr>
          <p:nvPr/>
        </p:nvSpPr>
        <p:spPr bwMode="auto">
          <a:xfrm>
            <a:off x="6419850" y="1157287"/>
            <a:ext cx="1920875" cy="396875"/>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dirty="0" err="1">
                <a:ea typeface="ヒラギノ角ゴ Pro W3"/>
                <a:cs typeface="ヒラギノ角ゴ Pro W3"/>
              </a:rPr>
              <a:t>MuLan</a:t>
            </a:r>
            <a:r>
              <a:rPr lang="en-GB" altLang="en-US" sz="2000" b="1" dirty="0">
                <a:ea typeface="ヒラギノ角ゴ Pro W3"/>
                <a:cs typeface="ヒラギノ角ゴ Pro W3"/>
              </a:rPr>
              <a:t>/</a:t>
            </a:r>
            <a:r>
              <a:rPr lang="en-GB" altLang="en-US" sz="2000" b="1" dirty="0" err="1">
                <a:ea typeface="ヒラギノ角ゴ Pro W3"/>
                <a:cs typeface="ヒラギノ角ゴ Pro W3"/>
              </a:rPr>
              <a:t>MuCap</a:t>
            </a:r>
            <a:endParaRPr lang="en-GB" altLang="en-US" sz="2000" b="1" dirty="0">
              <a:ea typeface="ヒラギノ角ゴ Pro W3"/>
              <a:cs typeface="ヒラギノ角ゴ Pro W3"/>
            </a:endParaRPr>
          </a:p>
        </p:txBody>
      </p:sp>
      <p:sp>
        <p:nvSpPr>
          <p:cNvPr id="21" name="Text Box 11"/>
          <p:cNvSpPr txBox="1">
            <a:spLocks noChangeArrowheads="1"/>
          </p:cNvSpPr>
          <p:nvPr/>
        </p:nvSpPr>
        <p:spPr bwMode="auto">
          <a:xfrm>
            <a:off x="6641255" y="2302963"/>
            <a:ext cx="1946275" cy="400050"/>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dirty="0">
                <a:ea typeface="ヒラギノ角ゴ Pro W3"/>
                <a:cs typeface="ヒラギノ角ゴ Pro W3"/>
              </a:rPr>
              <a:t>MEG-II  Mu3e-I</a:t>
            </a:r>
          </a:p>
        </p:txBody>
      </p:sp>
      <p:sp>
        <p:nvSpPr>
          <p:cNvPr id="22" name="Text Box 12"/>
          <p:cNvSpPr txBox="1">
            <a:spLocks noChangeArrowheads="1"/>
          </p:cNvSpPr>
          <p:nvPr/>
        </p:nvSpPr>
        <p:spPr bwMode="auto">
          <a:xfrm>
            <a:off x="3891650" y="869950"/>
            <a:ext cx="708025" cy="396875"/>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dirty="0">
                <a:ea typeface="ヒラギノ角ゴ Pro W3"/>
                <a:cs typeface="ヒラギノ角ゴ Pro W3"/>
              </a:rPr>
              <a:t>PEN</a:t>
            </a:r>
          </a:p>
        </p:txBody>
      </p:sp>
      <p:sp>
        <p:nvSpPr>
          <p:cNvPr id="23" name="Text Box 20"/>
          <p:cNvSpPr txBox="1">
            <a:spLocks noChangeArrowheads="1"/>
          </p:cNvSpPr>
          <p:nvPr/>
        </p:nvSpPr>
        <p:spPr bwMode="auto">
          <a:xfrm>
            <a:off x="3313951" y="1266825"/>
            <a:ext cx="1041400" cy="400050"/>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dirty="0" err="1">
                <a:ea typeface="ヒラギノ角ゴ Pro W3"/>
                <a:cs typeface="ヒラギノ角ゴ Pro W3"/>
              </a:rPr>
              <a:t>MuSun</a:t>
            </a:r>
            <a:endParaRPr lang="en-GB" altLang="en-US" sz="2000" b="1" dirty="0">
              <a:ea typeface="ヒラギノ角ゴ Pro W3"/>
              <a:cs typeface="ヒラギノ角ゴ Pro W3"/>
            </a:endParaRPr>
          </a:p>
        </p:txBody>
      </p:sp>
      <p:sp>
        <p:nvSpPr>
          <p:cNvPr id="24" name="Text Box 21"/>
          <p:cNvSpPr txBox="1">
            <a:spLocks noChangeArrowheads="1"/>
          </p:cNvSpPr>
          <p:nvPr/>
        </p:nvSpPr>
        <p:spPr bwMode="auto">
          <a:xfrm>
            <a:off x="3397250" y="2302963"/>
            <a:ext cx="925512" cy="400050"/>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dirty="0">
                <a:ea typeface="ヒラギノ角ゴ Pro W3"/>
                <a:cs typeface="ヒラギノ角ゴ Pro W3"/>
              </a:rPr>
              <a:t>MUSE</a:t>
            </a:r>
          </a:p>
        </p:txBody>
      </p:sp>
      <p:sp>
        <p:nvSpPr>
          <p:cNvPr id="25" name="Text Box 21"/>
          <p:cNvSpPr txBox="1">
            <a:spLocks noChangeArrowheads="1"/>
          </p:cNvSpPr>
          <p:nvPr/>
        </p:nvSpPr>
        <p:spPr bwMode="auto">
          <a:xfrm>
            <a:off x="6614614" y="1574073"/>
            <a:ext cx="655638" cy="400050"/>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dirty="0" err="1">
                <a:latin typeface="Symbol" pitchFamily="18" charset="2"/>
                <a:ea typeface="ヒラギノ角ゴ Pro W3"/>
                <a:cs typeface="ヒラギノ角ゴ Pro W3"/>
              </a:rPr>
              <a:t>p</a:t>
            </a:r>
            <a:r>
              <a:rPr lang="en-GB" altLang="en-US" sz="2000" b="1" dirty="0" err="1">
                <a:ea typeface="ヒラギノ角ゴ Pro W3"/>
                <a:cs typeface="ヒラギノ角ゴ Pro W3"/>
              </a:rPr>
              <a:t>He</a:t>
            </a:r>
            <a:endParaRPr lang="en-GB" altLang="en-US" sz="2000" b="1" dirty="0">
              <a:ea typeface="ヒラギノ角ゴ Pro W3"/>
              <a:cs typeface="ヒラギノ角ゴ Pro W3"/>
            </a:endParaRPr>
          </a:p>
        </p:txBody>
      </p:sp>
      <p:sp>
        <p:nvSpPr>
          <p:cNvPr id="26" name="Text Box 20"/>
          <p:cNvSpPr txBox="1">
            <a:spLocks noChangeArrowheads="1"/>
          </p:cNvSpPr>
          <p:nvPr/>
        </p:nvSpPr>
        <p:spPr bwMode="auto">
          <a:xfrm>
            <a:off x="3048883" y="1603375"/>
            <a:ext cx="1139825" cy="400050"/>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dirty="0" err="1">
                <a:ea typeface="ヒラギノ角ゴ Pro W3"/>
                <a:cs typeface="ヒラギノ角ゴ Pro W3"/>
              </a:rPr>
              <a:t>muCool</a:t>
            </a:r>
            <a:endParaRPr lang="en-GB" altLang="en-US" sz="2000" b="1" dirty="0">
              <a:ea typeface="ヒラギノ角ゴ Pro W3"/>
              <a:cs typeface="ヒラギノ角ゴ Pro W3"/>
            </a:endParaRPr>
          </a:p>
        </p:txBody>
      </p:sp>
      <p:sp>
        <p:nvSpPr>
          <p:cNvPr id="12" name="Content Placeholder 11"/>
          <p:cNvSpPr>
            <a:spLocks noGrp="1"/>
          </p:cNvSpPr>
          <p:nvPr>
            <p:ph sz="quarter" idx="18"/>
          </p:nvPr>
        </p:nvSpPr>
        <p:spPr/>
        <p:txBody>
          <a:bodyPr/>
          <a:lstStyle/>
          <a:p>
            <a:endParaRPr lang="en-US" dirty="0"/>
          </a:p>
        </p:txBody>
      </p:sp>
      <p:pic>
        <p:nvPicPr>
          <p:cNvPr id="7" name="Content Placeholder 6"/>
          <p:cNvPicPr>
            <a:picLocks noGrp="1" noChangeAspect="1"/>
          </p:cNvPicPr>
          <p:nvPr>
            <p:ph sz="quarter" idx="13"/>
          </p:nvPr>
        </p:nvPicPr>
        <p:blipFill>
          <a:blip r:embed="rId8" cstate="screen">
            <a:extLst>
              <a:ext uri="{28A0092B-C50C-407E-A947-70E740481C1C}">
                <a14:useLocalDpi xmlns:a14="http://schemas.microsoft.com/office/drawing/2010/main"/>
              </a:ext>
            </a:extLst>
          </a:blip>
          <a:stretch>
            <a:fillRect/>
          </a:stretch>
        </p:blipFill>
        <p:spPr>
          <a:xfrm>
            <a:off x="-395" y="2723336"/>
            <a:ext cx="2565285" cy="2453571"/>
          </a:xfrm>
        </p:spPr>
      </p:pic>
      <mc:AlternateContent xmlns:mc="http://schemas.openxmlformats.org/markup-compatibility/2006" xmlns:a14="http://schemas.microsoft.com/office/drawing/2010/main">
        <mc:Choice Requires="a14">
          <p:sp>
            <p:nvSpPr>
              <p:cNvPr id="8" name="Rectangle 7"/>
              <p:cNvSpPr/>
              <p:nvPr/>
            </p:nvSpPr>
            <p:spPr bwMode="auto">
              <a:xfrm>
                <a:off x="2524836" y="3293800"/>
                <a:ext cx="2068135" cy="1436950"/>
              </a:xfrm>
              <a:prstGeom prst="rect">
                <a:avLst/>
              </a:prstGeom>
              <a:solidFill>
                <a:schemeClr val="bg1"/>
              </a:solidFill>
              <a:ln w="38100" cap="rnd">
                <a:solidFill>
                  <a:schemeClr val="accent1">
                    <a:lumMod val="60000"/>
                    <a:lumOff val="40000"/>
                  </a:schemeClr>
                </a:solidFill>
                <a:headEnd type="none" w="med" len="med"/>
                <a:tailEnd type="none" w="med" len="med"/>
              </a:ln>
            </p:spPr>
            <p:style>
              <a:lnRef idx="2">
                <a:schemeClr val="accent6"/>
              </a:lnRef>
              <a:fillRef idx="0">
                <a:schemeClr val="accent6"/>
              </a:fillRef>
              <a:effectRef idx="1">
                <a:schemeClr val="accent6"/>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14:m>
                  <m:oMathPara xmlns:m="http://schemas.openxmlformats.org/officeDocument/2006/math">
                    <m:oMathParaPr>
                      <m:jc m:val="left"/>
                    </m:oMathParaPr>
                    <m:oMath xmlns:m="http://schemas.openxmlformats.org/officeDocument/2006/math">
                      <m:r>
                        <a:rPr lang="en-US" sz="2000" i="1" dirty="0" smtClean="0">
                          <a:latin typeface="Cambria Math"/>
                        </a:rPr>
                        <m:t>𝐸</m:t>
                      </m:r>
                      <m:r>
                        <a:rPr lang="en-US" sz="2000" i="1" dirty="0" smtClean="0">
                          <a:latin typeface="Cambria Math"/>
                        </a:rPr>
                        <m:t> = 590 </m:t>
                      </m:r>
                      <m:r>
                        <m:rPr>
                          <m:sty m:val="p"/>
                        </m:rPr>
                        <a:rPr lang="en-US" sz="2000" i="0" dirty="0" smtClean="0">
                          <a:latin typeface="Cambria Math"/>
                        </a:rPr>
                        <m:t>MeV</m:t>
                      </m:r>
                    </m:oMath>
                  </m:oMathPara>
                </a14:m>
                <a:endParaRPr lang="en-US" sz="2000" dirty="0" smtClean="0"/>
              </a:p>
              <a:p>
                <a:pPr/>
                <a14:m>
                  <m:oMathPara xmlns:m="http://schemas.openxmlformats.org/officeDocument/2006/math">
                    <m:oMathParaPr>
                      <m:jc m:val="left"/>
                    </m:oMathParaPr>
                    <m:oMath xmlns:m="http://schemas.openxmlformats.org/officeDocument/2006/math">
                      <m:sSub>
                        <m:sSubPr>
                          <m:ctrlPr>
                            <a:rPr lang="en-US" sz="2000" b="0" i="1" dirty="0" smtClean="0">
                              <a:latin typeface="Cambria Math"/>
                            </a:rPr>
                          </m:ctrlPr>
                        </m:sSubPr>
                        <m:e>
                          <m:r>
                            <a:rPr lang="en-US" sz="2000" i="1" dirty="0" smtClean="0">
                              <a:latin typeface="Cambria Math"/>
                            </a:rPr>
                            <m:t>𝐼</m:t>
                          </m:r>
                        </m:e>
                        <m:sub>
                          <m:r>
                            <m:rPr>
                              <m:sty m:val="p"/>
                            </m:rPr>
                            <a:rPr lang="en-US" sz="2000" b="0" i="0" dirty="0" smtClean="0">
                              <a:latin typeface="Cambria Math"/>
                            </a:rPr>
                            <m:t>p</m:t>
                          </m:r>
                        </m:sub>
                      </m:sSub>
                      <m:r>
                        <a:rPr lang="en-US" sz="2000" b="0" i="1" dirty="0" smtClean="0">
                          <a:latin typeface="Cambria Math"/>
                        </a:rPr>
                        <m:t>=2.4 </m:t>
                      </m:r>
                      <m:r>
                        <m:rPr>
                          <m:sty m:val="p"/>
                        </m:rPr>
                        <a:rPr lang="en-US" sz="2000" b="0" i="0" dirty="0" smtClean="0">
                          <a:latin typeface="Cambria Math"/>
                        </a:rPr>
                        <m:t>mA</m:t>
                      </m:r>
                    </m:oMath>
                    <m:oMath xmlns:m="http://schemas.openxmlformats.org/officeDocument/2006/math">
                      <m:r>
                        <a:rPr lang="en-US" sz="2000" b="0" i="1" smtClean="0">
                          <a:latin typeface="Cambria Math"/>
                        </a:rPr>
                        <m:t>𝑃</m:t>
                      </m:r>
                      <m:r>
                        <a:rPr lang="en-US" sz="2000" b="0" i="1" smtClean="0">
                          <a:latin typeface="Cambria Math"/>
                        </a:rPr>
                        <m:t>=1.4 </m:t>
                      </m:r>
                      <m:r>
                        <m:rPr>
                          <m:sty m:val="p"/>
                        </m:rPr>
                        <a:rPr lang="en-US" sz="2000" b="0" i="0" smtClean="0">
                          <a:latin typeface="Cambria Math"/>
                        </a:rPr>
                        <m:t>MW</m:t>
                      </m:r>
                    </m:oMath>
                    <m:oMath xmlns:m="http://schemas.openxmlformats.org/officeDocument/2006/math">
                      <m:r>
                        <a:rPr lang="en-US" sz="2000" b="0" i="1" smtClean="0">
                          <a:latin typeface="Cambria Math"/>
                        </a:rPr>
                        <m:t>𝑓</m:t>
                      </m:r>
                      <m:r>
                        <a:rPr lang="en-US" sz="2000" b="0" i="1" smtClean="0">
                          <a:latin typeface="Cambria Math"/>
                        </a:rPr>
                        <m:t>=50.6</m:t>
                      </m:r>
                      <m:r>
                        <a:rPr lang="en-US" sz="2000" b="0" i="0" smtClean="0">
                          <a:latin typeface="Cambria Math"/>
                        </a:rPr>
                        <m:t> </m:t>
                      </m:r>
                      <m:r>
                        <m:rPr>
                          <m:sty m:val="p"/>
                        </m:rPr>
                        <a:rPr lang="en-US" sz="2000" b="0" i="0" smtClean="0">
                          <a:latin typeface="Cambria Math"/>
                        </a:rPr>
                        <m:t>MHz</m:t>
                      </m:r>
                    </m:oMath>
                  </m:oMathPara>
                </a14:m>
                <a:endParaRPr lang="en-US" sz="2000" b="0" dirty="0" smtClean="0"/>
              </a:p>
            </p:txBody>
          </p:sp>
        </mc:Choice>
        <mc:Fallback xmlns="">
          <p:sp>
            <p:nvSpPr>
              <p:cNvPr id="8" name="Rectangle 7"/>
              <p:cNvSpPr>
                <a:spLocks noRot="1" noChangeAspect="1" noMove="1" noResize="1" noEditPoints="1" noAdjustHandles="1" noChangeArrowheads="1" noChangeShapeType="1" noTextEdit="1"/>
              </p:cNvSpPr>
              <p:nvPr/>
            </p:nvSpPr>
            <p:spPr bwMode="auto">
              <a:xfrm>
                <a:off x="2524836" y="3293800"/>
                <a:ext cx="2068135" cy="1436950"/>
              </a:xfrm>
              <a:prstGeom prst="rect">
                <a:avLst/>
              </a:prstGeom>
              <a:blipFill rotWithShape="1">
                <a:blip r:embed="rId9"/>
                <a:stretch>
                  <a:fillRect/>
                </a:stretch>
              </a:blipFill>
              <a:ln w="38100" cap="rnd">
                <a:solidFill>
                  <a:schemeClr val="accent1">
                    <a:lumMod val="60000"/>
                    <a:lumOff val="40000"/>
                  </a:schemeClr>
                </a:solidFill>
                <a:headEnd type="none" w="med" len="med"/>
                <a:tailEnd type="none" w="med" len="med"/>
              </a:ln>
            </p:spPr>
            <p:txBody>
              <a:bodyPr/>
              <a:lstStyle/>
              <a:p>
                <a:r>
                  <a:rPr lang="en-US">
                    <a:noFill/>
                  </a:rPr>
                  <a:t> </a:t>
                </a:r>
              </a:p>
            </p:txBody>
          </p:sp>
        </mc:Fallback>
      </mc:AlternateContent>
      <p:pic>
        <p:nvPicPr>
          <p:cNvPr id="83970" name="Picture 2"/>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82909" y="1157287"/>
            <a:ext cx="5643668" cy="395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509899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4"/>
          <p:cNvGrpSpPr>
            <a:grpSpLocks noChangeAspect="1"/>
          </p:cNvGrpSpPr>
          <p:nvPr/>
        </p:nvGrpSpPr>
        <p:grpSpPr bwMode="auto">
          <a:xfrm>
            <a:off x="-1905375" y="-53419"/>
            <a:ext cx="11044684" cy="5481763"/>
            <a:chOff x="0" y="709"/>
            <a:chExt cx="5760" cy="2529"/>
          </a:xfrm>
        </p:grpSpPr>
        <p:sp>
          <p:nvSpPr>
            <p:cNvPr id="15" name="AutoShape 5"/>
            <p:cNvSpPr>
              <a:spLocks noChangeAspect="1" noChangeArrowheads="1" noTextEdit="1"/>
            </p:cNvSpPr>
            <p:nvPr/>
          </p:nvSpPr>
          <p:spPr bwMode="auto">
            <a:xfrm>
              <a:off x="0" y="709"/>
              <a:ext cx="5760" cy="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panose="020F0502020204030204" pitchFamily="34" charset="0"/>
              </a:endParaRPr>
            </a:p>
          </p:txBody>
        </p:sp>
        <p:pic>
          <p:nvPicPr>
            <p:cNvPr id="16" name="Picture 6"/>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25" y="1045"/>
              <a:ext cx="4735" cy="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itle 2"/>
          <p:cNvSpPr>
            <a:spLocks noGrp="1"/>
          </p:cNvSpPr>
          <p:nvPr>
            <p:ph type="title"/>
          </p:nvPr>
        </p:nvSpPr>
        <p:spPr/>
        <p:txBody>
          <a:bodyPr/>
          <a:lstStyle/>
          <a:p>
            <a:r>
              <a:rPr lang="en-US" dirty="0"/>
              <a:t>H</a:t>
            </a:r>
            <a:r>
              <a:rPr lang="en-US" dirty="0" smtClean="0"/>
              <a:t>IPA -The proton accelerator facility at PSI</a:t>
            </a:r>
            <a:endParaRPr lang="en-US" dirty="0"/>
          </a:p>
        </p:txBody>
      </p:sp>
      <p:sp>
        <p:nvSpPr>
          <p:cNvPr id="5" name="Slide Number Placeholder 4"/>
          <p:cNvSpPr>
            <a:spLocks noGrp="1"/>
          </p:cNvSpPr>
          <p:nvPr>
            <p:ph type="sldNum" sz="quarter" idx="4"/>
          </p:nvPr>
        </p:nvSpPr>
        <p:spPr/>
        <p:txBody>
          <a:bodyPr/>
          <a:lstStyle/>
          <a:p>
            <a:pPr eaLnBrk="0" hangingPunct="0">
              <a:defRPr/>
            </a:pPr>
            <a:fld id="{EBC07571-3134-BB4B-B83F-1A9FE18D34F3}" type="slidenum">
              <a:rPr lang="de-DE" smtClean="0">
                <a:solidFill>
                  <a:srgbClr val="000000"/>
                </a:solidFill>
              </a:rPr>
              <a:pPr eaLnBrk="0" hangingPunct="0">
                <a:defRPr/>
              </a:pPr>
              <a:t>24</a:t>
            </a:fld>
            <a:endParaRPr lang="de-DE" dirty="0">
              <a:solidFill>
                <a:srgbClr val="000000"/>
              </a:solidFill>
            </a:endParaRPr>
          </a:p>
        </p:txBody>
      </p:sp>
      <p:sp>
        <p:nvSpPr>
          <p:cNvPr id="17" name="Text Box 7"/>
          <p:cNvSpPr txBox="1">
            <a:spLocks noChangeArrowheads="1"/>
          </p:cNvSpPr>
          <p:nvPr/>
        </p:nvSpPr>
        <p:spPr bwMode="auto">
          <a:xfrm>
            <a:off x="4683125" y="4530725"/>
            <a:ext cx="912812" cy="400050"/>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a:ea typeface="ヒラギノ角ゴ Pro W3"/>
                <a:cs typeface="ヒラギノ角ゴ Pro W3"/>
              </a:rPr>
              <a:t>nEDM</a:t>
            </a:r>
          </a:p>
        </p:txBody>
      </p:sp>
      <p:sp>
        <p:nvSpPr>
          <p:cNvPr id="18" name="Text Box 8"/>
          <p:cNvSpPr txBox="1">
            <a:spLocks noChangeArrowheads="1"/>
          </p:cNvSpPr>
          <p:nvPr/>
        </p:nvSpPr>
        <p:spPr bwMode="auto">
          <a:xfrm>
            <a:off x="5988050" y="1902641"/>
            <a:ext cx="3155950" cy="400050"/>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dirty="0" err="1">
                <a:latin typeface="Symbol" pitchFamily="18" charset="2"/>
                <a:ea typeface="ヒラギノ角ゴ Pro W3"/>
                <a:cs typeface="ヒラギノ角ゴ Pro W3"/>
              </a:rPr>
              <a:t>m</a:t>
            </a:r>
            <a:r>
              <a:rPr lang="en-GB" altLang="en-US" sz="2000" b="1" dirty="0" err="1">
                <a:ea typeface="ヒラギノ角ゴ Pro W3"/>
                <a:cs typeface="ヒラギノ角ゴ Pro W3"/>
              </a:rPr>
              <a:t>H</a:t>
            </a:r>
            <a:r>
              <a:rPr lang="en-GB" altLang="en-US" sz="2000" b="1" dirty="0">
                <a:ea typeface="ヒラギノ角ゴ Pro W3"/>
                <a:cs typeface="ヒラギノ角ゴ Pro W3"/>
              </a:rPr>
              <a:t> / </a:t>
            </a:r>
            <a:r>
              <a:rPr lang="en-GB" altLang="en-US" sz="2000" b="1" dirty="0" err="1">
                <a:latin typeface="Symbol" pitchFamily="18" charset="2"/>
                <a:ea typeface="ヒラギノ角ゴ Pro W3"/>
                <a:cs typeface="ヒラギノ角ゴ Pro W3"/>
              </a:rPr>
              <a:t>m</a:t>
            </a:r>
            <a:r>
              <a:rPr lang="en-GB" altLang="en-US" sz="2000" b="1" dirty="0" err="1">
                <a:ea typeface="ヒラギノ角ゴ Pro W3"/>
                <a:cs typeface="ヒラギノ角ゴ Pro W3"/>
              </a:rPr>
              <a:t>He</a:t>
            </a:r>
            <a:r>
              <a:rPr lang="en-GB" altLang="en-US" sz="2000" b="1" dirty="0">
                <a:ea typeface="ヒラギノ角ゴ Pro W3"/>
                <a:cs typeface="ヒラギノ角ゴ Pro W3"/>
              </a:rPr>
              <a:t> </a:t>
            </a:r>
            <a:r>
              <a:rPr lang="en-GB" altLang="en-US" sz="2000" b="1" dirty="0" err="1">
                <a:ea typeface="ヒラギノ角ゴ Pro W3"/>
                <a:cs typeface="ヒラギノ角ゴ Pro W3"/>
              </a:rPr>
              <a:t>Lambshift</a:t>
            </a:r>
            <a:r>
              <a:rPr lang="en-GB" altLang="en-US" sz="2000" b="1" dirty="0">
                <a:ea typeface="ヒラギノ角ゴ Pro W3"/>
                <a:cs typeface="ヒラギノ角ゴ Pro W3"/>
              </a:rPr>
              <a:t>, HFS</a:t>
            </a:r>
          </a:p>
        </p:txBody>
      </p:sp>
      <p:sp>
        <p:nvSpPr>
          <p:cNvPr id="19" name="Text Box 9"/>
          <p:cNvSpPr txBox="1">
            <a:spLocks noChangeArrowheads="1"/>
          </p:cNvSpPr>
          <p:nvPr/>
        </p:nvSpPr>
        <p:spPr bwMode="auto">
          <a:xfrm>
            <a:off x="3048883" y="2011362"/>
            <a:ext cx="849312" cy="396875"/>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dirty="0">
                <a:ea typeface="ヒラギノ角ゴ Pro W3"/>
                <a:cs typeface="ヒラギノ角ゴ Pro W3"/>
              </a:rPr>
              <a:t>FAST</a:t>
            </a:r>
          </a:p>
        </p:txBody>
      </p:sp>
      <p:sp>
        <p:nvSpPr>
          <p:cNvPr id="20" name="Text Box 10"/>
          <p:cNvSpPr txBox="1">
            <a:spLocks noChangeArrowheads="1"/>
          </p:cNvSpPr>
          <p:nvPr/>
        </p:nvSpPr>
        <p:spPr bwMode="auto">
          <a:xfrm>
            <a:off x="6419850" y="1157287"/>
            <a:ext cx="1920875" cy="396875"/>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dirty="0" err="1">
                <a:ea typeface="ヒラギノ角ゴ Pro W3"/>
                <a:cs typeface="ヒラギノ角ゴ Pro W3"/>
              </a:rPr>
              <a:t>MuLan</a:t>
            </a:r>
            <a:r>
              <a:rPr lang="en-GB" altLang="en-US" sz="2000" b="1" dirty="0">
                <a:ea typeface="ヒラギノ角ゴ Pro W3"/>
                <a:cs typeface="ヒラギノ角ゴ Pro W3"/>
              </a:rPr>
              <a:t>/</a:t>
            </a:r>
            <a:r>
              <a:rPr lang="en-GB" altLang="en-US" sz="2000" b="1" dirty="0" err="1">
                <a:ea typeface="ヒラギノ角ゴ Pro W3"/>
                <a:cs typeface="ヒラギノ角ゴ Pro W3"/>
              </a:rPr>
              <a:t>MuCap</a:t>
            </a:r>
            <a:endParaRPr lang="en-GB" altLang="en-US" sz="2000" b="1" dirty="0">
              <a:ea typeface="ヒラギノ角ゴ Pro W3"/>
              <a:cs typeface="ヒラギノ角ゴ Pro W3"/>
            </a:endParaRPr>
          </a:p>
        </p:txBody>
      </p:sp>
      <p:sp>
        <p:nvSpPr>
          <p:cNvPr id="21" name="Text Box 11"/>
          <p:cNvSpPr txBox="1">
            <a:spLocks noChangeArrowheads="1"/>
          </p:cNvSpPr>
          <p:nvPr/>
        </p:nvSpPr>
        <p:spPr bwMode="auto">
          <a:xfrm>
            <a:off x="6641255" y="2302963"/>
            <a:ext cx="1946275" cy="400050"/>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dirty="0">
                <a:ea typeface="ヒラギノ角ゴ Pro W3"/>
                <a:cs typeface="ヒラギノ角ゴ Pro W3"/>
              </a:rPr>
              <a:t>MEG-II  Mu3e-I</a:t>
            </a:r>
          </a:p>
        </p:txBody>
      </p:sp>
      <p:sp>
        <p:nvSpPr>
          <p:cNvPr id="22" name="Text Box 12"/>
          <p:cNvSpPr txBox="1">
            <a:spLocks noChangeArrowheads="1"/>
          </p:cNvSpPr>
          <p:nvPr/>
        </p:nvSpPr>
        <p:spPr bwMode="auto">
          <a:xfrm>
            <a:off x="3891650" y="869950"/>
            <a:ext cx="708025" cy="396875"/>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dirty="0">
                <a:ea typeface="ヒラギノ角ゴ Pro W3"/>
                <a:cs typeface="ヒラギノ角ゴ Pro W3"/>
              </a:rPr>
              <a:t>PEN</a:t>
            </a:r>
          </a:p>
        </p:txBody>
      </p:sp>
      <p:sp>
        <p:nvSpPr>
          <p:cNvPr id="23" name="Text Box 20"/>
          <p:cNvSpPr txBox="1">
            <a:spLocks noChangeArrowheads="1"/>
          </p:cNvSpPr>
          <p:nvPr/>
        </p:nvSpPr>
        <p:spPr bwMode="auto">
          <a:xfrm>
            <a:off x="3313951" y="1266825"/>
            <a:ext cx="1041400" cy="400050"/>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dirty="0" err="1">
                <a:ea typeface="ヒラギノ角ゴ Pro W3"/>
                <a:cs typeface="ヒラギノ角ゴ Pro W3"/>
              </a:rPr>
              <a:t>MuSun</a:t>
            </a:r>
            <a:endParaRPr lang="en-GB" altLang="en-US" sz="2000" b="1" dirty="0">
              <a:ea typeface="ヒラギノ角ゴ Pro W3"/>
              <a:cs typeface="ヒラギノ角ゴ Pro W3"/>
            </a:endParaRPr>
          </a:p>
        </p:txBody>
      </p:sp>
      <p:sp>
        <p:nvSpPr>
          <p:cNvPr id="24" name="Text Box 21"/>
          <p:cNvSpPr txBox="1">
            <a:spLocks noChangeArrowheads="1"/>
          </p:cNvSpPr>
          <p:nvPr/>
        </p:nvSpPr>
        <p:spPr bwMode="auto">
          <a:xfrm>
            <a:off x="3397250" y="2302963"/>
            <a:ext cx="925512" cy="400050"/>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dirty="0">
                <a:ea typeface="ヒラギノ角ゴ Pro W3"/>
                <a:cs typeface="ヒラギノ角ゴ Pro W3"/>
              </a:rPr>
              <a:t>MUSE</a:t>
            </a:r>
          </a:p>
        </p:txBody>
      </p:sp>
      <p:sp>
        <p:nvSpPr>
          <p:cNvPr id="25" name="Text Box 21"/>
          <p:cNvSpPr txBox="1">
            <a:spLocks noChangeArrowheads="1"/>
          </p:cNvSpPr>
          <p:nvPr/>
        </p:nvSpPr>
        <p:spPr bwMode="auto">
          <a:xfrm>
            <a:off x="6614614" y="1574073"/>
            <a:ext cx="655638" cy="400050"/>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dirty="0" err="1">
                <a:latin typeface="Symbol" pitchFamily="18" charset="2"/>
                <a:ea typeface="ヒラギノ角ゴ Pro W3"/>
                <a:cs typeface="ヒラギノ角ゴ Pro W3"/>
              </a:rPr>
              <a:t>p</a:t>
            </a:r>
            <a:r>
              <a:rPr lang="en-GB" altLang="en-US" sz="2000" b="1" dirty="0" err="1">
                <a:ea typeface="ヒラギノ角ゴ Pro W3"/>
                <a:cs typeface="ヒラギノ角ゴ Pro W3"/>
              </a:rPr>
              <a:t>He</a:t>
            </a:r>
            <a:endParaRPr lang="en-GB" altLang="en-US" sz="2000" b="1" dirty="0">
              <a:ea typeface="ヒラギノ角ゴ Pro W3"/>
              <a:cs typeface="ヒラギノ角ゴ Pro W3"/>
            </a:endParaRPr>
          </a:p>
        </p:txBody>
      </p:sp>
      <p:sp>
        <p:nvSpPr>
          <p:cNvPr id="26" name="Text Box 20"/>
          <p:cNvSpPr txBox="1">
            <a:spLocks noChangeArrowheads="1"/>
          </p:cNvSpPr>
          <p:nvPr/>
        </p:nvSpPr>
        <p:spPr bwMode="auto">
          <a:xfrm>
            <a:off x="3048883" y="1603375"/>
            <a:ext cx="1139825" cy="400050"/>
          </a:xfrm>
          <a:prstGeom prst="rect">
            <a:avLst/>
          </a:prstGeom>
          <a:solidFill>
            <a:schemeClr val="bg1">
              <a:alpha val="82000"/>
            </a:schemeClr>
          </a:solidFill>
          <a:ln>
            <a:noFill/>
          </a:ln>
          <a:effectLst/>
        </p:spPr>
        <p:txBody>
          <a:bodyPr wrap="none">
            <a:spAutoFit/>
          </a:bodyPr>
          <a:lstStyle>
            <a:lvl1pPr eaLnBrk="0" hangingPunct="0">
              <a:spcBef>
                <a:spcPct val="20000"/>
              </a:spcBef>
              <a:buBlip>
                <a:blip r:embed="rId3"/>
              </a:buBlip>
              <a:defRPr sz="3200">
                <a:solidFill>
                  <a:schemeClr val="tx1"/>
                </a:solidFill>
                <a:latin typeface="Arial" charset="0"/>
              </a:defRPr>
            </a:lvl1pPr>
            <a:lvl2pPr marL="742950" indent="-285750" eaLnBrk="0" hangingPunct="0">
              <a:spcBef>
                <a:spcPct val="20000"/>
              </a:spcBef>
              <a:buBlip>
                <a:blip r:embed="rId4"/>
              </a:buBlip>
              <a:defRPr sz="2800">
                <a:solidFill>
                  <a:schemeClr val="tx1"/>
                </a:solidFill>
                <a:latin typeface="Arial" charset="0"/>
              </a:defRPr>
            </a:lvl2pPr>
            <a:lvl3pPr marL="1143000" indent="-228600" eaLnBrk="0" hangingPunct="0">
              <a:spcBef>
                <a:spcPct val="20000"/>
              </a:spcBef>
              <a:buBlip>
                <a:blip r:embed="rId5"/>
              </a:buBlip>
              <a:defRPr sz="2400">
                <a:solidFill>
                  <a:schemeClr val="tx1"/>
                </a:solidFill>
                <a:latin typeface="Arial" charset="0"/>
              </a:defRPr>
            </a:lvl3pPr>
            <a:lvl4pPr marL="1600200" indent="-228600" eaLnBrk="0" hangingPunct="0">
              <a:spcBef>
                <a:spcPct val="20000"/>
              </a:spcBef>
              <a:buBlip>
                <a:blip r:embed="rId6"/>
              </a:buBlip>
              <a:defRPr sz="2000">
                <a:solidFill>
                  <a:schemeClr val="tx1"/>
                </a:solidFill>
                <a:latin typeface="Arial" charset="0"/>
              </a:defRPr>
            </a:lvl4pPr>
            <a:lvl5pPr marL="2057400" indent="-228600" eaLnBrk="0" hangingPunct="0">
              <a:spcBef>
                <a:spcPct val="20000"/>
              </a:spcBef>
              <a:buBlip>
                <a:blip r:embed="rId7"/>
              </a:buBlip>
              <a:defRPr sz="2000">
                <a:solidFill>
                  <a:schemeClr val="tx1"/>
                </a:solidFill>
                <a:latin typeface="Arial" charset="0"/>
              </a:defRPr>
            </a:lvl5pPr>
            <a:lvl6pPr marL="2514600" indent="-228600" eaLnBrk="0" fontAlgn="base" hangingPunct="0">
              <a:spcBef>
                <a:spcPct val="20000"/>
              </a:spcBef>
              <a:spcAft>
                <a:spcPct val="0"/>
              </a:spcAft>
              <a:buBlip>
                <a:blip r:embed="rId7"/>
              </a:buBlip>
              <a:defRPr sz="2000">
                <a:solidFill>
                  <a:schemeClr val="tx1"/>
                </a:solidFill>
                <a:latin typeface="Arial" charset="0"/>
              </a:defRPr>
            </a:lvl6pPr>
            <a:lvl7pPr marL="2971800" indent="-228600" eaLnBrk="0" fontAlgn="base" hangingPunct="0">
              <a:spcBef>
                <a:spcPct val="20000"/>
              </a:spcBef>
              <a:spcAft>
                <a:spcPct val="0"/>
              </a:spcAft>
              <a:buBlip>
                <a:blip r:embed="rId7"/>
              </a:buBlip>
              <a:defRPr sz="2000">
                <a:solidFill>
                  <a:schemeClr val="tx1"/>
                </a:solidFill>
                <a:latin typeface="Arial" charset="0"/>
              </a:defRPr>
            </a:lvl7pPr>
            <a:lvl8pPr marL="3429000" indent="-228600" eaLnBrk="0" fontAlgn="base" hangingPunct="0">
              <a:spcBef>
                <a:spcPct val="20000"/>
              </a:spcBef>
              <a:spcAft>
                <a:spcPct val="0"/>
              </a:spcAft>
              <a:buBlip>
                <a:blip r:embed="rId7"/>
              </a:buBlip>
              <a:defRPr sz="2000">
                <a:solidFill>
                  <a:schemeClr val="tx1"/>
                </a:solidFill>
                <a:latin typeface="Arial" charset="0"/>
              </a:defRPr>
            </a:lvl8pPr>
            <a:lvl9pPr marL="3886200" indent="-228600" eaLnBrk="0" fontAlgn="base" hangingPunct="0">
              <a:spcBef>
                <a:spcPct val="20000"/>
              </a:spcBef>
              <a:spcAft>
                <a:spcPct val="0"/>
              </a:spcAft>
              <a:buBlip>
                <a:blip r:embed="rId7"/>
              </a:buBlip>
              <a:defRPr sz="2000">
                <a:solidFill>
                  <a:schemeClr val="tx1"/>
                </a:solidFill>
                <a:latin typeface="Arial" charset="0"/>
              </a:defRPr>
            </a:lvl9pPr>
          </a:lstStyle>
          <a:p>
            <a:pPr eaLnBrk="1" hangingPunct="1">
              <a:spcBef>
                <a:spcPct val="0"/>
              </a:spcBef>
              <a:buFontTx/>
              <a:buNone/>
            </a:pPr>
            <a:r>
              <a:rPr lang="en-GB" altLang="en-US" sz="2000" b="1" dirty="0" err="1">
                <a:ea typeface="ヒラギノ角ゴ Pro W3"/>
                <a:cs typeface="ヒラギノ角ゴ Pro W3"/>
              </a:rPr>
              <a:t>muCool</a:t>
            </a:r>
            <a:endParaRPr lang="en-GB" altLang="en-US" sz="2000" b="1" dirty="0">
              <a:ea typeface="ヒラギノ角ゴ Pro W3"/>
              <a:cs typeface="ヒラギノ角ゴ Pro W3"/>
            </a:endParaRPr>
          </a:p>
        </p:txBody>
      </p:sp>
      <p:sp>
        <p:nvSpPr>
          <p:cNvPr id="12" name="Content Placeholder 11"/>
          <p:cNvSpPr>
            <a:spLocks noGrp="1"/>
          </p:cNvSpPr>
          <p:nvPr>
            <p:ph sz="quarter" idx="18"/>
          </p:nvPr>
        </p:nvSpPr>
        <p:spPr/>
        <p:txBody>
          <a:bodyPr/>
          <a:lstStyle/>
          <a:p>
            <a:endParaRPr lang="en-US" dirty="0"/>
          </a:p>
        </p:txBody>
      </p:sp>
      <p:pic>
        <p:nvPicPr>
          <p:cNvPr id="27" name="Content Placeholder 26"/>
          <p:cNvPicPr>
            <a:picLocks noGrp="1" noChangeAspect="1"/>
          </p:cNvPicPr>
          <p:nvPr>
            <p:ph sz="quarter" idx="13"/>
          </p:nvPr>
        </p:nvPicPr>
        <p:blipFill>
          <a:blip r:embed="rId8" cstate="screen">
            <a:extLst>
              <a:ext uri="{28A0092B-C50C-407E-A947-70E740481C1C}">
                <a14:useLocalDpi xmlns:a14="http://schemas.microsoft.com/office/drawing/2010/main"/>
              </a:ext>
            </a:extLst>
          </a:blip>
          <a:stretch>
            <a:fillRect/>
          </a:stretch>
        </p:blipFill>
        <p:spPr>
          <a:xfrm>
            <a:off x="66289" y="648756"/>
            <a:ext cx="6380547" cy="4468618"/>
          </a:xfrm>
        </p:spPr>
      </p:pic>
      <p:sp>
        <p:nvSpPr>
          <p:cNvPr id="28" name="TextBox 27"/>
          <p:cNvSpPr txBox="1"/>
          <p:nvPr/>
        </p:nvSpPr>
        <p:spPr>
          <a:xfrm>
            <a:off x="143691" y="4900730"/>
            <a:ext cx="1462644" cy="236988"/>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400" kern="1000" spc="30" dirty="0" smtClean="0">
                <a:solidFill>
                  <a:schemeClr val="tx1">
                    <a:lumMod val="85000"/>
                    <a:lumOff val="15000"/>
                  </a:schemeClr>
                </a:solidFill>
                <a:latin typeface="+mn-lt"/>
                <a:cs typeface="Franklin Gothic Book"/>
              </a:rPr>
              <a:t>courtesy: M. Seidel</a:t>
            </a:r>
          </a:p>
        </p:txBody>
      </p:sp>
    </p:spTree>
    <p:extLst>
      <p:ext uri="{BB962C8B-B14F-4D97-AF65-F5344CB8AC3E}">
        <p14:creationId xmlns:p14="http://schemas.microsoft.com/office/powerpoint/2010/main" val="35138260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Content Placeholder 33"/>
          <p:cNvPicPr>
            <a:picLocks noGrp="1" noChangeAspect="1"/>
          </p:cNvPicPr>
          <p:nvPr>
            <p:ph sz="quarter" idx="13"/>
          </p:nvPr>
        </p:nvPicPr>
        <p:blipFill>
          <a:blip r:embed="rId2" cstate="screen">
            <a:extLst>
              <a:ext uri="{28A0092B-C50C-407E-A947-70E740481C1C}">
                <a14:useLocalDpi xmlns:a14="http://schemas.microsoft.com/office/drawing/2010/main"/>
              </a:ext>
            </a:extLst>
          </a:blip>
          <a:stretch>
            <a:fillRect/>
          </a:stretch>
        </p:blipFill>
        <p:spPr>
          <a:xfrm>
            <a:off x="0" y="-4638"/>
            <a:ext cx="3998794" cy="5486401"/>
          </a:xfrm>
        </p:spPr>
      </p:pic>
      <mc:AlternateContent xmlns:mc="http://schemas.openxmlformats.org/markup-compatibility/2006" xmlns:a14="http://schemas.microsoft.com/office/drawing/2010/main">
        <mc:Choice Requires="a14">
          <p:sp>
            <p:nvSpPr>
              <p:cNvPr id="3" name="Title 2"/>
              <p:cNvSpPr>
                <a:spLocks noGrp="1"/>
              </p:cNvSpPr>
              <p:nvPr>
                <p:ph type="title"/>
              </p:nvPr>
            </p:nvSpPr>
            <p:spPr>
              <a:xfrm>
                <a:off x="2265528" y="109283"/>
                <a:ext cx="6708025" cy="381375"/>
              </a:xfrm>
            </p:spPr>
            <p:txBody>
              <a:bodyPr/>
              <a:lstStyle/>
              <a:p>
                <a:r>
                  <a:rPr lang="en-US" dirty="0" smtClean="0"/>
                  <a:t>A search for a </a:t>
                </a:r>
                <a14:m>
                  <m:oMath xmlns:m="http://schemas.openxmlformats.org/officeDocument/2006/math">
                    <m:r>
                      <a:rPr lang="en-US" b="0" i="1" dirty="0" smtClean="0">
                        <a:latin typeface="Cambria Math"/>
                      </a:rPr>
                      <m:t>𝜇</m:t>
                    </m:r>
                  </m:oMath>
                </a14:m>
                <a:r>
                  <a:rPr lang="en-US" dirty="0" smtClean="0"/>
                  <a:t>EDM at PSI</a:t>
                </a:r>
                <a:endParaRPr lang="en-US"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xfrm>
                <a:off x="2265528" y="109283"/>
                <a:ext cx="6708025" cy="381375"/>
              </a:xfrm>
              <a:blipFill rotWithShape="1">
                <a:blip r:embed="rId3"/>
                <a:stretch>
                  <a:fillRect t="-27419" r="-3182" b="-70968"/>
                </a:stretch>
              </a:blipFill>
            </p:spPr>
            <p:txBody>
              <a:bodyPr/>
              <a:lstStyle/>
              <a:p>
                <a:r>
                  <a:rPr lang="en-US">
                    <a:noFill/>
                  </a:rPr>
                  <a:t> </a:t>
                </a:r>
              </a:p>
            </p:txBody>
          </p:sp>
        </mc:Fallback>
      </mc:AlternateContent>
      <p:sp>
        <p:nvSpPr>
          <p:cNvPr id="5" name="Slide Number Placeholder 4"/>
          <p:cNvSpPr>
            <a:spLocks noGrp="1"/>
          </p:cNvSpPr>
          <p:nvPr>
            <p:ph type="sldNum" sz="quarter" idx="4"/>
          </p:nvPr>
        </p:nvSpPr>
        <p:spPr/>
        <p:txBody>
          <a:bodyPr/>
          <a:lstStyle/>
          <a:p>
            <a:pPr eaLnBrk="0" hangingPunct="0">
              <a:defRPr/>
            </a:pPr>
            <a:fld id="{EBC07571-3134-BB4B-B83F-1A9FE18D34F3}" type="slidenum">
              <a:rPr lang="de-DE" smtClean="0">
                <a:solidFill>
                  <a:srgbClr val="000000"/>
                </a:solidFill>
              </a:rPr>
              <a:pPr eaLnBrk="0" hangingPunct="0">
                <a:defRPr/>
              </a:pPr>
              <a:t>25</a:t>
            </a:fld>
            <a:endParaRPr lang="de-DE" dirty="0">
              <a:solidFill>
                <a:srgbClr val="000000"/>
              </a:solidFill>
            </a:endParaRPr>
          </a:p>
        </p:txBody>
      </p:sp>
      <p:pic>
        <p:nvPicPr>
          <p:cNvPr id="44" name="Content Placeholder 43"/>
          <p:cNvPicPr>
            <a:picLocks noGrp="1" noChangeAspect="1"/>
          </p:cNvPicPr>
          <p:nvPr>
            <p:ph sz="quarter" idx="18"/>
          </p:nvPr>
        </p:nvPicPr>
        <p:blipFill>
          <a:blip r:embed="rId4">
            <a:extLst>
              <a:ext uri="{28A0092B-C50C-407E-A947-70E740481C1C}">
                <a14:useLocalDpi xmlns:a14="http://schemas.microsoft.com/office/drawing/2010/main"/>
              </a:ext>
            </a:extLst>
          </a:blip>
          <a:stretch>
            <a:fillRect/>
          </a:stretch>
        </p:blipFill>
        <p:spPr>
          <a:xfrm>
            <a:off x="5248106" y="495131"/>
            <a:ext cx="3322657" cy="4600602"/>
          </a:xfrm>
        </p:spPr>
      </p:pic>
      <p:sp>
        <p:nvSpPr>
          <p:cNvPr id="7" name="Rectangle 6"/>
          <p:cNvSpPr/>
          <p:nvPr/>
        </p:nvSpPr>
        <p:spPr bwMode="auto">
          <a:xfrm>
            <a:off x="4318560" y="1982923"/>
            <a:ext cx="1968335" cy="2994025"/>
          </a:xfrm>
          <a:prstGeom prst="rect">
            <a:avLst/>
          </a:prstGeom>
          <a:solidFill>
            <a:schemeClr val="bg1"/>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indent="0" algn="ctr">
              <a:buNone/>
            </a:pPr>
            <a:endParaRPr lang="en-US" sz="1400" dirty="0" smtClean="0">
              <a:solidFill>
                <a:schemeClr val="tx2">
                  <a:lumMod val="85000"/>
                  <a:lumOff val="15000"/>
                </a:schemeClr>
              </a:solidFill>
            </a:endParaRPr>
          </a:p>
        </p:txBody>
      </p:sp>
      <p:sp>
        <p:nvSpPr>
          <p:cNvPr id="45" name="Rectangle 44"/>
          <p:cNvSpPr/>
          <p:nvPr/>
        </p:nvSpPr>
        <p:spPr bwMode="auto">
          <a:xfrm>
            <a:off x="6337300" y="4217500"/>
            <a:ext cx="963610" cy="854700"/>
          </a:xfrm>
          <a:prstGeom prst="rect">
            <a:avLst/>
          </a:prstGeom>
          <a:solidFill>
            <a:schemeClr val="bg1"/>
          </a:solidFill>
          <a:ln w="38100" cap="rnd">
            <a:no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4318561" y="2236716"/>
                <a:ext cx="1980766" cy="2149197"/>
              </a:xfrm>
              <a:prstGeom prst="roundRect">
                <a:avLst>
                  <a:gd name="adj" fmla="val 10309"/>
                </a:avLst>
              </a:prstGeom>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t" anchorCtr="0">
                <a:spAutoFit/>
              </a:bodyPr>
              <a:lstStyle/>
              <a:p>
                <a:pPr indent="180975">
                  <a:lnSpc>
                    <a:spcPct val="110000"/>
                  </a:lnSpc>
                  <a:spcBef>
                    <a:spcPts val="0"/>
                  </a:spcBef>
                </a:pPr>
                <a14:m>
                  <m:oMath xmlns:m="http://schemas.openxmlformats.org/officeDocument/2006/math">
                    <m:r>
                      <a:rPr lang="en-US" sz="2000" b="0" i="1" kern="1000" spc="30" smtClean="0">
                        <a:solidFill>
                          <a:schemeClr val="bg1"/>
                        </a:solidFill>
                        <a:latin typeface="Cambria Math"/>
                        <a:cs typeface="Franklin Gothic Book"/>
                      </a:rPr>
                      <m:t>𝜇</m:t>
                    </m:r>
                  </m:oMath>
                </a14:m>
                <a:r>
                  <a:rPr lang="en-US" sz="2000" kern="1000" spc="30" dirty="0" smtClean="0">
                    <a:solidFill>
                      <a:schemeClr val="bg1"/>
                    </a:solidFill>
                    <a:cs typeface="Franklin Gothic Book"/>
                  </a:rPr>
                  <a:t>-beam:</a:t>
                </a:r>
              </a:p>
              <a:p>
                <a:pPr marL="266700" indent="-180975">
                  <a:lnSpc>
                    <a:spcPct val="110000"/>
                  </a:lnSpc>
                  <a:spcBef>
                    <a:spcPts val="0"/>
                  </a:spcBef>
                  <a:buFont typeface="Arial" panose="020B0604020202020204" pitchFamily="34" charset="0"/>
                  <a:buChar char="•"/>
                </a:pPr>
                <a14:m>
                  <m:oMath xmlns:m="http://schemas.openxmlformats.org/officeDocument/2006/math">
                    <m:sSup>
                      <m:sSupPr>
                        <m:ctrlPr>
                          <a:rPr lang="en-US" sz="2000" b="0" i="1" kern="1000" spc="30" smtClean="0">
                            <a:solidFill>
                              <a:schemeClr val="bg1"/>
                            </a:solidFill>
                            <a:latin typeface="Cambria Math"/>
                            <a:cs typeface="Franklin Gothic Book"/>
                          </a:rPr>
                        </m:ctrlPr>
                      </m:sSupPr>
                      <m:e>
                        <m:r>
                          <a:rPr lang="en-US" sz="2000" b="0" i="1" kern="1000" spc="30" smtClean="0">
                            <a:solidFill>
                              <a:schemeClr val="bg1"/>
                            </a:solidFill>
                            <a:latin typeface="Cambria Math"/>
                            <a:cs typeface="Franklin Gothic Book"/>
                          </a:rPr>
                          <m:t>10</m:t>
                        </m:r>
                      </m:e>
                      <m:sup>
                        <m:r>
                          <a:rPr lang="en-US" sz="2000" b="0" i="1" kern="1000" spc="30" smtClean="0">
                            <a:solidFill>
                              <a:schemeClr val="bg1"/>
                            </a:solidFill>
                            <a:latin typeface="Cambria Math"/>
                            <a:cs typeface="Franklin Gothic Book"/>
                          </a:rPr>
                          <m:t>8</m:t>
                        </m:r>
                      </m:sup>
                    </m:sSup>
                    <m:sSup>
                      <m:sSupPr>
                        <m:ctrlPr>
                          <a:rPr lang="en-US" sz="2000" b="0" i="1" kern="1000" spc="30" smtClean="0">
                            <a:solidFill>
                              <a:schemeClr val="bg1"/>
                            </a:solidFill>
                            <a:latin typeface="Cambria Math"/>
                            <a:cs typeface="Franklin Gothic Book"/>
                          </a:rPr>
                        </m:ctrlPr>
                      </m:sSupPr>
                      <m:e>
                        <m:r>
                          <a:rPr lang="en-US" sz="2000" b="0" i="1" kern="1000" spc="30" smtClean="0">
                            <a:solidFill>
                              <a:schemeClr val="bg1"/>
                            </a:solidFill>
                            <a:latin typeface="Cambria Math"/>
                            <a:cs typeface="Franklin Gothic Book"/>
                          </a:rPr>
                          <m:t>𝜇</m:t>
                        </m:r>
                      </m:e>
                      <m:sup>
                        <m:r>
                          <a:rPr lang="en-US" sz="2000" b="0" i="1" kern="1000" spc="30" smtClean="0">
                            <a:solidFill>
                              <a:schemeClr val="bg1"/>
                            </a:solidFill>
                            <a:latin typeface="Cambria Math"/>
                            <a:cs typeface="Franklin Gothic Book"/>
                          </a:rPr>
                          <m:t>+</m:t>
                        </m:r>
                      </m:sup>
                    </m:sSup>
                    <m:r>
                      <a:rPr lang="en-US" sz="2000" b="0" i="0" kern="1000" spc="30" smtClean="0">
                        <a:solidFill>
                          <a:schemeClr val="bg1"/>
                        </a:solidFill>
                        <a:latin typeface="Cambria Math"/>
                        <a:cs typeface="Franklin Gothic Book"/>
                      </a:rPr>
                      <m:t>/</m:t>
                    </m:r>
                    <m:r>
                      <m:rPr>
                        <m:sty m:val="p"/>
                      </m:rPr>
                      <a:rPr lang="en-US" sz="2000" b="0" i="0" kern="1000" spc="30" smtClean="0">
                        <a:solidFill>
                          <a:schemeClr val="bg1"/>
                        </a:solidFill>
                        <a:latin typeface="Cambria Math"/>
                        <a:cs typeface="Franklin Gothic Book"/>
                      </a:rPr>
                      <m:t>s</m:t>
                    </m:r>
                  </m:oMath>
                </a14:m>
                <a:r>
                  <a:rPr lang="en-US" sz="2000" kern="1000" spc="30" dirty="0" smtClean="0">
                    <a:solidFill>
                      <a:schemeClr val="bg1"/>
                    </a:solidFill>
                    <a:cs typeface="Franklin Gothic Book"/>
                  </a:rPr>
                  <a:t> </a:t>
                </a:r>
              </a:p>
              <a:p>
                <a:pPr marL="266700" indent="-180975">
                  <a:lnSpc>
                    <a:spcPct val="110000"/>
                  </a:lnSpc>
                  <a:spcBef>
                    <a:spcPts val="0"/>
                  </a:spcBef>
                  <a:buFont typeface="Arial" panose="020B0604020202020204" pitchFamily="34" charset="0"/>
                  <a:buChar char="•"/>
                </a:pPr>
                <a:r>
                  <a:rPr lang="en-US" sz="2000" kern="1000" spc="30" dirty="0" smtClean="0">
                    <a:solidFill>
                      <a:schemeClr val="bg1"/>
                    </a:solidFill>
                    <a:cs typeface="Franklin Gothic Book"/>
                  </a:rPr>
                  <a:t>Bunch width </a:t>
                </a:r>
                <a:br>
                  <a:rPr lang="en-US" sz="2000" kern="1000" spc="30" dirty="0" smtClean="0">
                    <a:solidFill>
                      <a:schemeClr val="bg1"/>
                    </a:solidFill>
                    <a:cs typeface="Franklin Gothic Book"/>
                  </a:rPr>
                </a:br>
                <a:r>
                  <a:rPr lang="en-US" sz="2000" kern="1000" spc="30" dirty="0" smtClean="0">
                    <a:solidFill>
                      <a:schemeClr val="bg1"/>
                    </a:solidFill>
                    <a:cs typeface="Franklin Gothic Book"/>
                  </a:rPr>
                  <a:t>3.9 ns </a:t>
                </a:r>
              </a:p>
              <a:p>
                <a:pPr marL="266700" indent="-180975">
                  <a:lnSpc>
                    <a:spcPct val="110000"/>
                  </a:lnSpc>
                  <a:spcBef>
                    <a:spcPts val="0"/>
                  </a:spcBef>
                  <a:buFont typeface="Arial" panose="020B0604020202020204" pitchFamily="34" charset="0"/>
                  <a:buChar char="•"/>
                </a:pPr>
                <a:r>
                  <a:rPr lang="en-US" sz="2000" kern="1000" spc="30" dirty="0" smtClean="0">
                    <a:solidFill>
                      <a:schemeClr val="bg1"/>
                    </a:solidFill>
                    <a:cs typeface="Franklin Gothic Book"/>
                  </a:rPr>
                  <a:t>Emittance:</a:t>
                </a:r>
                <a:r>
                  <a:rPr lang="en-US" sz="2000" kern="1000" spc="30" dirty="0">
                    <a:solidFill>
                      <a:schemeClr val="bg1"/>
                    </a:solidFill>
                    <a:cs typeface="Franklin Gothic Book"/>
                  </a:rPr>
                  <a:t/>
                </a:r>
                <a:br>
                  <a:rPr lang="en-US" sz="2000" kern="1000" spc="30" dirty="0">
                    <a:solidFill>
                      <a:schemeClr val="bg1"/>
                    </a:solidFill>
                    <a:cs typeface="Franklin Gothic Book"/>
                  </a:rPr>
                </a:br>
                <a:r>
                  <a:rPr lang="en-US" sz="2000" kern="1000" spc="30" dirty="0" smtClean="0">
                    <a:solidFill>
                      <a:schemeClr val="bg1"/>
                    </a:solidFill>
                    <a:cs typeface="Franklin Gothic Book"/>
                  </a:rPr>
                  <a:t>300</a:t>
                </a:r>
                <a14:m>
                  <m:oMath xmlns:m="http://schemas.openxmlformats.org/officeDocument/2006/math">
                    <m:r>
                      <a:rPr lang="en-US" sz="2000" b="0" i="1" kern="1000" spc="30" smtClean="0">
                        <a:solidFill>
                          <a:schemeClr val="bg1"/>
                        </a:solidFill>
                        <a:latin typeface="Cambria Math"/>
                        <a:cs typeface="Franklin Gothic Book"/>
                      </a:rPr>
                      <m:t>𝜋</m:t>
                    </m:r>
                    <m:r>
                      <a:rPr lang="en-US" sz="2000" b="0" i="1" kern="1000" spc="30" smtClean="0">
                        <a:solidFill>
                          <a:schemeClr val="bg1"/>
                        </a:solidFill>
                        <a:latin typeface="Cambria Math"/>
                        <a:cs typeface="Franklin Gothic Book"/>
                      </a:rPr>
                      <m:t> </m:t>
                    </m:r>
                    <m:r>
                      <m:rPr>
                        <m:sty m:val="p"/>
                      </m:rPr>
                      <a:rPr lang="en-US" sz="2000" b="0" i="0" kern="1000" spc="30" smtClean="0">
                        <a:solidFill>
                          <a:schemeClr val="bg1"/>
                        </a:solidFill>
                        <a:latin typeface="Cambria Math"/>
                        <a:cs typeface="Franklin Gothic Book"/>
                      </a:rPr>
                      <m:t>mm</m:t>
                    </m:r>
                    <m:r>
                      <a:rPr lang="en-US" sz="2000" b="0" i="0" kern="1000" spc="30" smtClean="0">
                        <a:solidFill>
                          <a:schemeClr val="bg1"/>
                        </a:solidFill>
                        <a:latin typeface="Cambria Math"/>
                        <a:cs typeface="Franklin Gothic Book"/>
                      </a:rPr>
                      <m:t> </m:t>
                    </m:r>
                    <m:r>
                      <m:rPr>
                        <m:sty m:val="p"/>
                      </m:rPr>
                      <a:rPr lang="en-US" sz="2000" b="0" i="0" kern="1000" spc="30" smtClean="0">
                        <a:solidFill>
                          <a:schemeClr val="bg1"/>
                        </a:solidFill>
                        <a:latin typeface="Cambria Math"/>
                        <a:cs typeface="Franklin Gothic Book"/>
                      </a:rPr>
                      <m:t>rad</m:t>
                    </m:r>
                  </m:oMath>
                </a14:m>
                <a:endParaRPr lang="en-US" sz="2000" kern="1000" spc="30" dirty="0" smtClean="0">
                  <a:solidFill>
                    <a:schemeClr val="bg1"/>
                  </a:solidFill>
                  <a:cs typeface="Franklin Gothic Book"/>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318561" y="2236716"/>
                <a:ext cx="1980766" cy="2149197"/>
              </a:xfrm>
              <a:prstGeom prst="roundRect">
                <a:avLst>
                  <a:gd name="adj" fmla="val 10309"/>
                </a:avLst>
              </a:prstGeom>
              <a:blipFill rotWithShape="1">
                <a:blip r:embed="rId5"/>
                <a:stretch>
                  <a:fillRect b="-2247"/>
                </a:stretch>
              </a:blipFill>
            </p:spPr>
            <p:txBody>
              <a:bodyPr/>
              <a:lstStyle/>
              <a:p>
                <a:r>
                  <a:rPr lang="en-US">
                    <a:noFill/>
                  </a:rPr>
                  <a:t> </a:t>
                </a:r>
              </a:p>
            </p:txBody>
          </p:sp>
        </mc:Fallback>
      </mc:AlternateContent>
      <p:sp>
        <p:nvSpPr>
          <p:cNvPr id="10" name="Arc 9"/>
          <p:cNvSpPr/>
          <p:nvPr/>
        </p:nvSpPr>
        <p:spPr bwMode="auto">
          <a:xfrm rot="-2400000">
            <a:off x="7039795" y="4291383"/>
            <a:ext cx="1097092" cy="866037"/>
          </a:xfrm>
          <a:prstGeom prst="arc">
            <a:avLst>
              <a:gd name="adj1" fmla="val 13401715"/>
              <a:gd name="adj2" fmla="val 16670671"/>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1" name="Arc 10"/>
          <p:cNvSpPr/>
          <p:nvPr/>
        </p:nvSpPr>
        <p:spPr bwMode="auto">
          <a:xfrm rot="19548340" flipV="1">
            <a:off x="6527974" y="3411022"/>
            <a:ext cx="978016" cy="1056686"/>
          </a:xfrm>
          <a:prstGeom prst="arc">
            <a:avLst>
              <a:gd name="adj1" fmla="val 13450015"/>
              <a:gd name="adj2" fmla="val 16670671"/>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3" name="AutoShape 5"/>
          <p:cNvSpPr>
            <a:spLocks noChangeAspect="1" noChangeArrowheads="1" noTextEdit="1"/>
          </p:cNvSpPr>
          <p:nvPr/>
        </p:nvSpPr>
        <p:spPr bwMode="auto">
          <a:xfrm>
            <a:off x="-4135249" y="19050"/>
            <a:ext cx="11044684" cy="5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panose="020F0502020204030204" pitchFamily="34" charset="0"/>
            </a:endParaRPr>
          </a:p>
        </p:txBody>
      </p:sp>
      <p:sp>
        <p:nvSpPr>
          <p:cNvPr id="15" name="Oval 14"/>
          <p:cNvSpPr/>
          <p:nvPr/>
        </p:nvSpPr>
        <p:spPr bwMode="auto">
          <a:xfrm rot="4051548">
            <a:off x="1410989" y="2955009"/>
            <a:ext cx="2179390" cy="1147111"/>
          </a:xfrm>
          <a:prstGeom prst="ellipse">
            <a:avLst/>
          </a:prstGeom>
          <a:noFill/>
          <a:ln w="57150">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Freeform 36"/>
          <p:cNvSpPr/>
          <p:nvPr/>
        </p:nvSpPr>
        <p:spPr bwMode="auto">
          <a:xfrm>
            <a:off x="2265528" y="13648"/>
            <a:ext cx="2634018" cy="3043451"/>
          </a:xfrm>
          <a:custGeom>
            <a:avLst/>
            <a:gdLst>
              <a:gd name="connsiteX0" fmla="*/ 818866 w 2634018"/>
              <a:gd name="connsiteY0" fmla="*/ 0 h 3043451"/>
              <a:gd name="connsiteX1" fmla="*/ 0 w 2634018"/>
              <a:gd name="connsiteY1" fmla="*/ 3043451 h 3043451"/>
              <a:gd name="connsiteX2" fmla="*/ 2634018 w 2634018"/>
              <a:gd name="connsiteY2" fmla="*/ 1951630 h 3043451"/>
              <a:gd name="connsiteX3" fmla="*/ 818866 w 2634018"/>
              <a:gd name="connsiteY3" fmla="*/ 1951630 h 3043451"/>
              <a:gd name="connsiteX4" fmla="*/ 818866 w 2634018"/>
              <a:gd name="connsiteY4" fmla="*/ 0 h 3043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4018" h="3043451">
                <a:moveTo>
                  <a:pt x="818866" y="0"/>
                </a:moveTo>
                <a:lnTo>
                  <a:pt x="0" y="3043451"/>
                </a:lnTo>
                <a:lnTo>
                  <a:pt x="2634018" y="1951630"/>
                </a:lnTo>
                <a:lnTo>
                  <a:pt x="818866" y="1951630"/>
                </a:lnTo>
                <a:cubicBezTo>
                  <a:pt x="814317" y="1301087"/>
                  <a:pt x="809767" y="650543"/>
                  <a:pt x="818866" y="0"/>
                </a:cubicBezTo>
                <a:close/>
              </a:path>
            </a:pathLst>
          </a:custGeom>
          <a:solidFill>
            <a:schemeClr val="bg1">
              <a:alpha val="82000"/>
            </a:schemeClr>
          </a:solidFill>
          <a:ln w="38100" cap="rnd">
            <a:noFill/>
            <a:headEnd type="none" w="med" len="med"/>
            <a:tailEnd type="none" w="med" len="med"/>
          </a:ln>
          <a:effectLst>
            <a:outerShdw blurRad="50800" dist="38100" dir="2700000" algn="tl"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9" name="Straight Connector 38"/>
          <p:cNvCxnSpPr>
            <a:stCxn id="37" idx="1"/>
            <a:endCxn id="37" idx="3"/>
          </p:cNvCxnSpPr>
          <p:nvPr/>
        </p:nvCxnSpPr>
        <p:spPr bwMode="auto">
          <a:xfrm flipV="1">
            <a:off x="2265528" y="1965278"/>
            <a:ext cx="818866" cy="1091821"/>
          </a:xfrm>
          <a:prstGeom prst="line">
            <a:avLst/>
          </a:prstGeom>
          <a:ln w="12700" cap="rnd">
            <a:solidFill>
              <a:schemeClr val="bg2">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grpSp>
        <p:nvGrpSpPr>
          <p:cNvPr id="35" name="Group 34"/>
          <p:cNvGrpSpPr/>
          <p:nvPr/>
        </p:nvGrpSpPr>
        <p:grpSpPr>
          <a:xfrm>
            <a:off x="3067439" y="13647"/>
            <a:ext cx="2336117" cy="1982923"/>
            <a:chOff x="624378" y="3386800"/>
            <a:chExt cx="2336117" cy="1982923"/>
          </a:xfrm>
        </p:grpSpPr>
        <p:pic>
          <p:nvPicPr>
            <p:cNvPr id="16" name="Picture 15"/>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24378" y="3386800"/>
              <a:ext cx="1832218" cy="198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p:nvPr/>
          </p:nvCxnSpPr>
          <p:spPr bwMode="auto">
            <a:xfrm flipH="1">
              <a:off x="638026" y="4347392"/>
              <a:ext cx="1237473" cy="0"/>
            </a:xfrm>
            <a:prstGeom prst="line">
              <a:avLst/>
            </a:prstGeom>
            <a:ln w="38100" cap="rnd">
              <a:solidFill>
                <a:schemeClr val="accent1">
                  <a:lumMod val="60000"/>
                  <a:lumOff val="40000"/>
                </a:schemeClr>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18" name="Straight Connector 17"/>
            <p:cNvCxnSpPr/>
            <p:nvPr/>
          </p:nvCxnSpPr>
          <p:spPr bwMode="auto">
            <a:xfrm>
              <a:off x="2134806" y="4347392"/>
              <a:ext cx="825689" cy="0"/>
            </a:xfrm>
            <a:prstGeom prst="line">
              <a:avLst/>
            </a:prstGeom>
            <a:ln w="38100" cap="rnd">
              <a:solidFill>
                <a:schemeClr val="accent1">
                  <a:lumMod val="60000"/>
                  <a:lumOff val="40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cxnSp>
      </p:grpSp>
      <p:sp>
        <p:nvSpPr>
          <p:cNvPr id="21" name="TextBox 20"/>
          <p:cNvSpPr txBox="1"/>
          <p:nvPr/>
        </p:nvSpPr>
        <p:spPr>
          <a:xfrm>
            <a:off x="3380275" y="1121199"/>
            <a:ext cx="814005" cy="289438"/>
          </a:xfrm>
          <a:prstGeom prst="rect">
            <a:avLst/>
          </a:prstGeom>
          <a:noFill/>
        </p:spPr>
        <p:txBody>
          <a:bodyPr wrap="none" lIns="0" tIns="0" rIns="0" bIns="0" rtlCol="0" anchor="t" anchorCtr="0">
            <a:spAutoFit/>
          </a:bodyPr>
          <a:lstStyle/>
          <a:p>
            <a:pPr>
              <a:lnSpc>
                <a:spcPct val="110000"/>
              </a:lnSpc>
              <a:spcBef>
                <a:spcPts val="0"/>
              </a:spcBef>
            </a:pPr>
            <a:r>
              <a:rPr lang="en-US" b="1" kern="1000" spc="30" dirty="0" smtClean="0">
                <a:solidFill>
                  <a:srgbClr val="FFC000"/>
                </a:solidFill>
                <a:latin typeface="+mn-lt"/>
                <a:cs typeface="Franklin Gothic Book"/>
              </a:rPr>
              <a:t>p -beam</a:t>
            </a:r>
          </a:p>
        </p:txBody>
      </p:sp>
      <p:sp>
        <p:nvSpPr>
          <p:cNvPr id="9" name="Oval 8"/>
          <p:cNvSpPr/>
          <p:nvPr/>
        </p:nvSpPr>
        <p:spPr bwMode="auto">
          <a:xfrm>
            <a:off x="6693435" y="4435200"/>
            <a:ext cx="432000" cy="432000"/>
          </a:xfrm>
          <a:prstGeom prst="ellipse">
            <a:avLst/>
          </a:prstGeom>
          <a:solidFill>
            <a:srgbClr val="EE7B34"/>
          </a:solidFill>
          <a:ln w="3175">
            <a:solidFill>
              <a:schemeClr val="tx2">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indent="0" algn="ctr">
              <a:buNone/>
            </a:pPr>
            <a:endParaRPr lang="en-US" sz="1400" dirty="0" smtClean="0">
              <a:solidFill>
                <a:schemeClr val="tx2">
                  <a:lumMod val="85000"/>
                  <a:lumOff val="15000"/>
                </a:schemeClr>
              </a:solidFill>
            </a:endParaRPr>
          </a:p>
        </p:txBody>
      </p:sp>
      <mc:AlternateContent xmlns:mc="http://schemas.openxmlformats.org/markup-compatibility/2006" xmlns:a14="http://schemas.microsoft.com/office/drawing/2010/main">
        <mc:Choice Requires="a14">
          <p:sp>
            <p:nvSpPr>
              <p:cNvPr id="47" name="TextBox 46"/>
              <p:cNvSpPr txBox="1"/>
              <p:nvPr/>
            </p:nvSpPr>
            <p:spPr>
              <a:xfrm>
                <a:off x="7016982" y="777119"/>
                <a:ext cx="1307730" cy="270843"/>
              </a:xfrm>
              <a:prstGeom prst="rect">
                <a:avLst/>
              </a:prstGeom>
              <a:solidFill>
                <a:schemeClr val="bg1"/>
              </a:solid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sSub>
                        <m:sSubPr>
                          <m:ctrlPr>
                            <a:rPr lang="en-US" sz="1600" b="0" i="1" kern="1000" spc="30" smtClean="0">
                              <a:solidFill>
                                <a:schemeClr val="tx1">
                                  <a:lumMod val="85000"/>
                                  <a:lumOff val="15000"/>
                                </a:schemeClr>
                              </a:solidFill>
                              <a:latin typeface="Cambria Math"/>
                              <a:cs typeface="Franklin Gothic Book"/>
                            </a:rPr>
                          </m:ctrlPr>
                        </m:sSubPr>
                        <m:e>
                          <m:r>
                            <m:rPr>
                              <m:sty m:val="p"/>
                            </m:rPr>
                            <a:rPr lang="en-US" sz="1600" b="0" i="0" kern="1000" spc="30" smtClean="0">
                              <a:solidFill>
                                <a:schemeClr val="tx1">
                                  <a:lumMod val="85000"/>
                                  <a:lumOff val="15000"/>
                                </a:schemeClr>
                              </a:solidFill>
                              <a:latin typeface="Cambria Math"/>
                              <a:cs typeface="Franklin Gothic Book"/>
                            </a:rPr>
                            <m:t>p</m:t>
                          </m:r>
                        </m:e>
                        <m:sub>
                          <m:r>
                            <a:rPr lang="en-US" sz="1600" b="0" i="1" kern="1000" spc="30" smtClean="0">
                              <a:solidFill>
                                <a:schemeClr val="tx1">
                                  <a:lumMod val="85000"/>
                                  <a:lumOff val="15000"/>
                                </a:schemeClr>
                              </a:solidFill>
                              <a:latin typeface="Cambria Math"/>
                              <a:cs typeface="Franklin Gothic Book"/>
                            </a:rPr>
                            <m:t>𝜋</m:t>
                          </m:r>
                        </m:sub>
                      </m:sSub>
                      <m:r>
                        <a:rPr lang="en-US" sz="1600" b="0" i="0" kern="1000" spc="30" smtClean="0">
                          <a:solidFill>
                            <a:schemeClr val="tx1">
                              <a:lumMod val="85000"/>
                              <a:lumOff val="15000"/>
                            </a:schemeClr>
                          </a:solidFill>
                          <a:latin typeface="Cambria Math"/>
                          <a:cs typeface="Franklin Gothic Book"/>
                        </a:rPr>
                        <m:t>=220</m:t>
                      </m:r>
                      <m:r>
                        <m:rPr>
                          <m:sty m:val="p"/>
                        </m:rPr>
                        <a:rPr lang="en-US" sz="1600" b="0" i="0" kern="1000" spc="30" smtClean="0">
                          <a:solidFill>
                            <a:schemeClr val="tx1">
                              <a:lumMod val="85000"/>
                              <a:lumOff val="15000"/>
                            </a:schemeClr>
                          </a:solidFill>
                          <a:latin typeface="Cambria Math"/>
                          <a:cs typeface="Franklin Gothic Book"/>
                        </a:rPr>
                        <m:t>MeV</m:t>
                      </m:r>
                    </m:oMath>
                  </m:oMathPara>
                </a14:m>
                <a:endParaRPr lang="en-US" sz="1600" kern="1000" spc="30" dirty="0" err="1" smtClean="0">
                  <a:solidFill>
                    <a:schemeClr val="tx1">
                      <a:lumMod val="85000"/>
                      <a:lumOff val="15000"/>
                    </a:schemeClr>
                  </a:solidFill>
                  <a:latin typeface="+mn-lt"/>
                  <a:cs typeface="Franklin Gothic Book"/>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7016982" y="777119"/>
                <a:ext cx="1307730" cy="270843"/>
              </a:xfrm>
              <a:prstGeom prst="rect">
                <a:avLst/>
              </a:prstGeom>
              <a:blipFill rotWithShape="1">
                <a:blip r:embed="rId7"/>
                <a:stretch>
                  <a:fillRect l="-2791" r="-3256" b="-15556"/>
                </a:stretch>
              </a:blipFill>
            </p:spPr>
            <p:txBody>
              <a:bodyPr/>
              <a:lstStyle/>
              <a:p>
                <a:r>
                  <a:rPr lang="en-US">
                    <a:noFill/>
                  </a:rPr>
                  <a:t> </a:t>
                </a:r>
              </a:p>
            </p:txBody>
          </p:sp>
        </mc:Fallback>
      </mc:AlternateContent>
      <p:sp>
        <p:nvSpPr>
          <p:cNvPr id="48" name="TextBox 47"/>
          <p:cNvSpPr txBox="1"/>
          <p:nvPr/>
        </p:nvSpPr>
        <p:spPr>
          <a:xfrm>
            <a:off x="7150146" y="1173649"/>
            <a:ext cx="1669944" cy="541687"/>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600" kern="1000" spc="30" dirty="0" smtClean="0">
                <a:solidFill>
                  <a:srgbClr val="00B050"/>
                </a:solidFill>
                <a:latin typeface="+mn-lt"/>
                <a:cs typeface="Franklin Gothic Book"/>
              </a:rPr>
              <a:t>pion decay channel</a:t>
            </a:r>
            <a:br>
              <a:rPr lang="en-US" sz="1600" kern="1000" spc="30" dirty="0" smtClean="0">
                <a:solidFill>
                  <a:srgbClr val="00B050"/>
                </a:solidFill>
                <a:latin typeface="+mn-lt"/>
                <a:cs typeface="Franklin Gothic Book"/>
              </a:rPr>
            </a:br>
            <a:r>
              <a:rPr lang="en-US" sz="1600" kern="1000" spc="30" dirty="0" smtClean="0">
                <a:solidFill>
                  <a:srgbClr val="00B050"/>
                </a:solidFill>
                <a:latin typeface="+mn-lt"/>
                <a:cs typeface="Franklin Gothic Book"/>
              </a:rPr>
              <a:t>(8m, 4-5T)</a:t>
            </a:r>
          </a:p>
        </p:txBody>
      </p:sp>
      <p:sp>
        <p:nvSpPr>
          <p:cNvPr id="49" name="Rectangle 48"/>
          <p:cNvSpPr/>
          <p:nvPr/>
        </p:nvSpPr>
        <p:spPr bwMode="auto">
          <a:xfrm rot="2700000">
            <a:off x="6147777" y="1549572"/>
            <a:ext cx="1508207" cy="83520"/>
          </a:xfrm>
          <a:prstGeom prst="rect">
            <a:avLst/>
          </a:prstGeom>
          <a:solidFill>
            <a:srgbClr val="00B050"/>
          </a:solidFill>
          <a:ln w="38100" cap="rnd">
            <a:noFill/>
            <a:headEnd type="none" w="med" len="med"/>
            <a:tailEnd type="none" w="med" len="med"/>
          </a:ln>
        </p:spPr>
        <p:style>
          <a:lnRef idx="2">
            <a:schemeClr val="accent6"/>
          </a:lnRef>
          <a:fillRef idx="0">
            <a:schemeClr val="accent6"/>
          </a:fillRef>
          <a:effectRef idx="1">
            <a:schemeClr val="accent6"/>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bwMode="auto">
          <a:xfrm rot="2700000" flipV="1">
            <a:off x="7215873" y="1977456"/>
            <a:ext cx="320945" cy="170802"/>
          </a:xfrm>
          <a:prstGeom prst="rect">
            <a:avLst/>
          </a:prstGeom>
          <a:solidFill>
            <a:srgbClr val="00B050"/>
          </a:solidFill>
          <a:ln w="38100" cap="rnd">
            <a:noFill/>
            <a:headEnd type="none" w="med" len="med"/>
            <a:tailEnd type="none" w="med" len="med"/>
          </a:ln>
        </p:spPr>
        <p:style>
          <a:lnRef idx="2">
            <a:schemeClr val="accent6"/>
          </a:lnRef>
          <a:fillRef idx="0">
            <a:schemeClr val="accent6"/>
          </a:fillRef>
          <a:effectRef idx="1">
            <a:schemeClr val="accent6"/>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a14="http://schemas.microsoft.com/office/drawing/2010/main">
        <mc:Choice Requires="a14">
          <p:sp>
            <p:nvSpPr>
              <p:cNvPr id="50" name="TextBox 49"/>
              <p:cNvSpPr txBox="1"/>
              <p:nvPr/>
            </p:nvSpPr>
            <p:spPr>
              <a:xfrm>
                <a:off x="6299326" y="2723183"/>
                <a:ext cx="1507144" cy="292644"/>
              </a:xfrm>
              <a:prstGeom prst="rect">
                <a:avLst/>
              </a:prstGeom>
              <a:solidFill>
                <a:schemeClr val="bg1"/>
              </a:solid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sSub>
                        <m:sSubPr>
                          <m:ctrlPr>
                            <a:rPr lang="en-US" sz="1600" b="0" i="1" kern="1000" spc="30" smtClean="0">
                              <a:solidFill>
                                <a:schemeClr val="tx1">
                                  <a:lumMod val="85000"/>
                                  <a:lumOff val="15000"/>
                                </a:schemeClr>
                              </a:solidFill>
                              <a:latin typeface="Cambria Math"/>
                              <a:cs typeface="Franklin Gothic Book"/>
                            </a:rPr>
                          </m:ctrlPr>
                        </m:sSubPr>
                        <m:e>
                          <m:r>
                            <a:rPr lang="en-US" sz="1600" b="0" i="1" kern="1000" spc="30" smtClean="0">
                              <a:solidFill>
                                <a:schemeClr val="tx1">
                                  <a:lumMod val="85000"/>
                                  <a:lumOff val="15000"/>
                                </a:schemeClr>
                              </a:solidFill>
                              <a:latin typeface="Cambria Math"/>
                              <a:cs typeface="Franklin Gothic Book"/>
                            </a:rPr>
                            <m:t>𝑝</m:t>
                          </m:r>
                        </m:e>
                        <m:sub>
                          <m:r>
                            <a:rPr lang="en-US" sz="1600" b="0" i="1" kern="1000" spc="30" smtClean="0">
                              <a:solidFill>
                                <a:schemeClr val="tx1">
                                  <a:lumMod val="85000"/>
                                  <a:lumOff val="15000"/>
                                </a:schemeClr>
                              </a:solidFill>
                              <a:latin typeface="Cambria Math"/>
                              <a:cs typeface="Franklin Gothic Book"/>
                            </a:rPr>
                            <m:t>𝜇</m:t>
                          </m:r>
                        </m:sub>
                      </m:sSub>
                      <m:r>
                        <a:rPr lang="en-US" sz="1600" b="0" i="1" kern="1000" spc="30" smtClean="0">
                          <a:solidFill>
                            <a:schemeClr val="tx1">
                              <a:lumMod val="85000"/>
                              <a:lumOff val="15000"/>
                            </a:schemeClr>
                          </a:solidFill>
                          <a:latin typeface="Cambria Math"/>
                          <a:cs typeface="Franklin Gothic Book"/>
                        </a:rPr>
                        <m:t>=125</m:t>
                      </m:r>
                      <m:r>
                        <m:rPr>
                          <m:sty m:val="p"/>
                        </m:rPr>
                        <a:rPr lang="en-US" sz="1600" b="0" i="0" kern="1000" spc="30" smtClean="0">
                          <a:solidFill>
                            <a:schemeClr val="tx1">
                              <a:lumMod val="85000"/>
                              <a:lumOff val="15000"/>
                            </a:schemeClr>
                          </a:solidFill>
                          <a:latin typeface="Cambria Math"/>
                          <a:cs typeface="Franklin Gothic Book"/>
                        </a:rPr>
                        <m:t>MeV</m:t>
                      </m:r>
                      <m:r>
                        <a:rPr lang="en-US" sz="1600" b="0" i="1" kern="1000" spc="30" smtClean="0">
                          <a:solidFill>
                            <a:schemeClr val="tx1">
                              <a:lumMod val="85000"/>
                              <a:lumOff val="15000"/>
                            </a:schemeClr>
                          </a:solidFill>
                          <a:latin typeface="Cambria Math"/>
                          <a:cs typeface="Franklin Gothic Book"/>
                        </a:rPr>
                        <m:t>/</m:t>
                      </m:r>
                      <m:r>
                        <a:rPr lang="en-US" sz="1600" b="0" i="1" kern="1000" spc="30" smtClean="0">
                          <a:solidFill>
                            <a:schemeClr val="tx1">
                              <a:lumMod val="85000"/>
                              <a:lumOff val="15000"/>
                            </a:schemeClr>
                          </a:solidFill>
                          <a:latin typeface="Cambria Math"/>
                          <a:cs typeface="Franklin Gothic Book"/>
                        </a:rPr>
                        <m:t>𝑐</m:t>
                      </m:r>
                    </m:oMath>
                  </m:oMathPara>
                </a14:m>
                <a:endParaRPr lang="en-US" sz="1600" kern="1000" spc="30" dirty="0" err="1" smtClean="0">
                  <a:solidFill>
                    <a:schemeClr val="tx1">
                      <a:lumMod val="85000"/>
                      <a:lumOff val="15000"/>
                    </a:schemeClr>
                  </a:solidFill>
                  <a:latin typeface="+mn-lt"/>
                  <a:cs typeface="Franklin Gothic Book"/>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6299326" y="2723183"/>
                <a:ext cx="1507144" cy="292644"/>
              </a:xfrm>
              <a:prstGeom prst="rect">
                <a:avLst/>
              </a:prstGeom>
              <a:blipFill rotWithShape="1">
                <a:blip r:embed="rId8"/>
                <a:stretch>
                  <a:fillRect l="-2419" r="-806" b="-18750"/>
                </a:stretch>
              </a:blipFill>
            </p:spPr>
            <p:txBody>
              <a:bodyPr/>
              <a:lstStyle/>
              <a:p>
                <a:r>
                  <a:rPr lang="en-US">
                    <a:noFill/>
                  </a:rPr>
                  <a:t> </a:t>
                </a:r>
              </a:p>
            </p:txBody>
          </p:sp>
        </mc:Fallback>
      </mc:AlternateContent>
      <p:pic>
        <p:nvPicPr>
          <p:cNvPr id="51" name="Picture 5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03556" y="4396909"/>
            <a:ext cx="1147898" cy="757612"/>
          </a:xfrm>
          <a:prstGeom prst="rect">
            <a:avLst/>
          </a:prstGeom>
        </p:spPr>
      </p:pic>
    </p:spTree>
    <p:extLst>
      <p:ext uri="{BB962C8B-B14F-4D97-AF65-F5344CB8AC3E}">
        <p14:creationId xmlns:p14="http://schemas.microsoft.com/office/powerpoint/2010/main" val="1041290769"/>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1042989" y="1006078"/>
                <a:ext cx="6089331" cy="3509963"/>
              </a:xfrm>
            </p:spPr>
            <p:txBody>
              <a:bodyPr/>
              <a:lstStyle/>
              <a:p>
                <a:r>
                  <a:rPr lang="en-US" dirty="0" smtClean="0"/>
                  <a:t>Standard momentum for backward decay:  </a:t>
                </a:r>
                <a14:m>
                  <m:oMath xmlns:m="http://schemas.openxmlformats.org/officeDocument/2006/math">
                    <m:r>
                      <a:rPr lang="en-US" i="1" dirty="0" smtClean="0">
                        <a:latin typeface="Cambria Math"/>
                      </a:rPr>
                      <m:t>125 </m:t>
                    </m:r>
                    <m:r>
                      <m:rPr>
                        <m:sty m:val="p"/>
                      </m:rPr>
                      <a:rPr lang="en-US" i="0" dirty="0" smtClean="0">
                        <a:latin typeface="Cambria Math"/>
                      </a:rPr>
                      <m:t>MeV</m:t>
                    </m:r>
                    <m:r>
                      <a:rPr lang="en-US" i="0" dirty="0" smtClean="0">
                        <a:latin typeface="Cambria Math"/>
                      </a:rPr>
                      <m:t>/</m:t>
                    </m:r>
                    <m:r>
                      <m:rPr>
                        <m:sty m:val="p"/>
                      </m:rPr>
                      <a:rPr lang="en-US" i="0" dirty="0" smtClean="0">
                        <a:latin typeface="Cambria Math"/>
                      </a:rPr>
                      <m:t>c</m:t>
                    </m:r>
                  </m:oMath>
                </a14:m>
                <a:endParaRPr lang="en-US" dirty="0" smtClean="0"/>
              </a:p>
              <a:p>
                <a:r>
                  <a:rPr lang="en-US" dirty="0" smtClean="0"/>
                  <a:t>Possibility to increase field of primary magnet (pion selection) and secondary magnets to obtain</a:t>
                </a:r>
                <a14:m>
                  <m:oMath xmlns:m="http://schemas.openxmlformats.org/officeDocument/2006/math">
                    <m:r>
                      <a:rPr lang="en-US" i="1" dirty="0" smtClean="0">
                        <a:latin typeface="Cambria Math"/>
                      </a:rPr>
                      <m:t> </m:t>
                    </m:r>
                    <m:r>
                      <a:rPr lang="en-US" i="1" dirty="0" smtClean="0">
                        <a:latin typeface="Cambria Math"/>
                      </a:rPr>
                      <m:t>𝑃</m:t>
                    </m:r>
                    <m:r>
                      <a:rPr lang="en-US" i="1" dirty="0" smtClean="0">
                        <a:latin typeface="Cambria Math"/>
                      </a:rPr>
                      <m:t> = 200</m:t>
                    </m:r>
                    <m:r>
                      <m:rPr>
                        <m:sty m:val="p"/>
                      </m:rPr>
                      <a:rPr lang="en-US" i="0" dirty="0" smtClean="0">
                        <a:latin typeface="Cambria Math"/>
                      </a:rPr>
                      <m:t>MeV</m:t>
                    </m:r>
                    <m:r>
                      <a:rPr lang="en-US" i="0" dirty="0" smtClean="0">
                        <a:latin typeface="Cambria Math"/>
                      </a:rPr>
                      <m:t>/</m:t>
                    </m:r>
                    <m:r>
                      <m:rPr>
                        <m:sty m:val="p"/>
                      </m:rPr>
                      <a:rPr lang="en-US" i="0" dirty="0" smtClean="0">
                        <a:latin typeface="Cambria Math"/>
                      </a:rPr>
                      <m:t>c</m:t>
                    </m:r>
                  </m:oMath>
                </a14:m>
                <a:endParaRPr lang="en-US" dirty="0" smtClean="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1042989" y="1006078"/>
                <a:ext cx="6089331" cy="3509963"/>
              </a:xfrm>
              <a:blipFill rotWithShape="1">
                <a:blip r:embed="rId2"/>
                <a:stretch>
                  <a:fillRect l="-3203" t="-2257"/>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Possibility to increase momentum</a:t>
            </a:r>
            <a:endParaRPr lang="en-US" dirty="0"/>
          </a:p>
        </p:txBody>
      </p:sp>
      <p:sp>
        <p:nvSpPr>
          <p:cNvPr id="5" name="Slide Number Placeholder 4"/>
          <p:cNvSpPr>
            <a:spLocks noGrp="1"/>
          </p:cNvSpPr>
          <p:nvPr>
            <p:ph type="sldNum" sz="quarter" idx="4"/>
          </p:nvPr>
        </p:nvSpPr>
        <p:spPr/>
        <p:txBody>
          <a:bodyPr/>
          <a:lstStyle/>
          <a:p>
            <a:pPr eaLnBrk="0" hangingPunct="0">
              <a:defRPr/>
            </a:pPr>
            <a:fld id="{EBC07571-3134-BB4B-B83F-1A9FE18D34F3}" type="slidenum">
              <a:rPr lang="de-DE" smtClean="0">
                <a:solidFill>
                  <a:srgbClr val="000000"/>
                </a:solidFill>
              </a:rPr>
              <a:pPr eaLnBrk="0" hangingPunct="0">
                <a:defRPr/>
              </a:pPr>
              <a:t>26</a:t>
            </a:fld>
            <a:endParaRPr lang="de-DE" dirty="0">
              <a:solidFill>
                <a:srgbClr val="000000"/>
              </a:solidFill>
            </a:endParaRPr>
          </a:p>
        </p:txBody>
      </p:sp>
    </p:spTree>
    <p:extLst>
      <p:ext uri="{BB962C8B-B14F-4D97-AF65-F5344CB8AC3E}">
        <p14:creationId xmlns:p14="http://schemas.microsoft.com/office/powerpoint/2010/main" val="4209929001"/>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p:cNvSpPr>
                <a:spLocks noGrp="1"/>
              </p:cNvSpPr>
              <p:nvPr>
                <p:ph type="title"/>
              </p:nvPr>
            </p:nvSpPr>
            <p:spPr>
              <a:xfrm>
                <a:off x="1371376" y="97695"/>
                <a:ext cx="7408370" cy="381375"/>
              </a:xfrm>
            </p:spPr>
            <p:txBody>
              <a:bodyPr/>
              <a:lstStyle/>
              <a:p>
                <a:pPr algn="l"/>
                <a:r>
                  <a:rPr lang="en-US" dirty="0" smtClean="0"/>
                  <a:t>Proposal for a dedicated compact </a:t>
                </a:r>
                <a14:m>
                  <m:oMath xmlns:m="http://schemas.openxmlformats.org/officeDocument/2006/math">
                    <m:r>
                      <a:rPr lang="en-US" b="0" i="1" smtClean="0">
                        <a:latin typeface="Cambria Math"/>
                      </a:rPr>
                      <m:t>𝜇</m:t>
                    </m:r>
                  </m:oMath>
                </a14:m>
                <a:r>
                  <a:rPr lang="en-US" dirty="0" smtClean="0"/>
                  <a:t>-EDM at PSI</a:t>
                </a:r>
                <a:endParaRPr lang="en-US"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xfrm>
                <a:off x="1371376" y="97695"/>
                <a:ext cx="7408370" cy="381375"/>
              </a:xfrm>
              <a:blipFill rotWithShape="1">
                <a:blip r:embed="rId3"/>
                <a:stretch>
                  <a:fillRect l="-2963" t="-25397" b="-69841"/>
                </a:stretch>
              </a:blipFill>
            </p:spPr>
            <p:txBody>
              <a:bodyPr/>
              <a:lstStyle/>
              <a:p>
                <a:r>
                  <a:rPr lang="en-US">
                    <a:noFill/>
                  </a:rPr>
                  <a:t> </a:t>
                </a:r>
              </a:p>
            </p:txBody>
          </p:sp>
        </mc:Fallback>
      </mc:AlternateContent>
      <p:sp>
        <p:nvSpPr>
          <p:cNvPr id="5" name="Slide Number Placeholder 4"/>
          <p:cNvSpPr>
            <a:spLocks noGrp="1"/>
          </p:cNvSpPr>
          <p:nvPr>
            <p:ph type="sldNum" sz="quarter" idx="4"/>
          </p:nvPr>
        </p:nvSpPr>
        <p:spPr>
          <a:xfrm>
            <a:off x="42329" y="4968081"/>
            <a:ext cx="575742" cy="147638"/>
          </a:xfrm>
        </p:spPr>
        <p:txBody>
          <a:bodyPr/>
          <a:lstStyle/>
          <a:p>
            <a:pPr eaLnBrk="0" hangingPunct="0">
              <a:defRPr/>
            </a:pPr>
            <a:fld id="{EBC07571-3134-BB4B-B83F-1A9FE18D34F3}" type="slidenum">
              <a:rPr lang="de-DE" smtClean="0">
                <a:solidFill>
                  <a:srgbClr val="000000"/>
                </a:solidFill>
              </a:rPr>
              <a:pPr eaLnBrk="0" hangingPunct="0">
                <a:defRPr/>
              </a:pPr>
              <a:t>27</a:t>
            </a:fld>
            <a:endParaRPr lang="de-DE" dirty="0">
              <a:solidFill>
                <a:srgbClr val="000000"/>
              </a:solidFill>
            </a:endParaRPr>
          </a:p>
        </p:txBody>
      </p:sp>
      <p:sp>
        <p:nvSpPr>
          <p:cNvPr id="14" name="TextBox 13"/>
          <p:cNvSpPr txBox="1"/>
          <p:nvPr/>
        </p:nvSpPr>
        <p:spPr>
          <a:xfrm rot="16200000">
            <a:off x="-1022331" y="3241815"/>
            <a:ext cx="2417072" cy="372410"/>
          </a:xfrm>
          <a:prstGeom prst="rect">
            <a:avLst/>
          </a:prstGeom>
          <a:noFill/>
        </p:spPr>
        <p:txBody>
          <a:bodyPr wrap="none" lIns="0" tIns="0" rIns="0" bIns="0" rtlCol="0" anchor="ctr" anchorCtr="0">
            <a:spAutoFit/>
          </a:bodyPr>
          <a:lstStyle/>
          <a:p>
            <a:pPr>
              <a:lnSpc>
                <a:spcPct val="110000"/>
              </a:lnSpc>
              <a:spcBef>
                <a:spcPts val="0"/>
              </a:spcBef>
            </a:pPr>
            <a:r>
              <a:rPr lang="en-US" sz="1100" kern="1000" spc="30" dirty="0" smtClean="0">
                <a:solidFill>
                  <a:schemeClr val="tx1">
                    <a:lumMod val="85000"/>
                    <a:lumOff val="15000"/>
                  </a:schemeClr>
                </a:solidFill>
                <a:latin typeface="+mn-lt"/>
                <a:cs typeface="Franklin Gothic Book"/>
              </a:rPr>
              <a:t>A. Adelmann </a:t>
            </a:r>
            <a:r>
              <a:rPr lang="en-US" sz="1100" i="1" kern="1000" spc="30" dirty="0">
                <a:solidFill>
                  <a:schemeClr val="tx1">
                    <a:lumMod val="85000"/>
                    <a:lumOff val="15000"/>
                  </a:schemeClr>
                </a:solidFill>
                <a:latin typeface="+mn-lt"/>
                <a:cs typeface="Franklin Gothic Book"/>
              </a:rPr>
              <a:t>et </a:t>
            </a:r>
            <a:r>
              <a:rPr lang="en-US" sz="1100" i="1" kern="1000" spc="30" dirty="0" smtClean="0">
                <a:solidFill>
                  <a:schemeClr val="tx1">
                    <a:lumMod val="85000"/>
                    <a:lumOff val="15000"/>
                  </a:schemeClr>
                </a:solidFill>
                <a:latin typeface="+mn-lt"/>
                <a:cs typeface="Franklin Gothic Book"/>
              </a:rPr>
              <a:t>al. </a:t>
            </a:r>
            <a:r>
              <a:rPr lang="en-US" sz="1100" kern="1000" spc="30" dirty="0" smtClean="0">
                <a:solidFill>
                  <a:schemeClr val="tx1">
                    <a:lumMod val="85000"/>
                    <a:lumOff val="15000"/>
                  </a:schemeClr>
                </a:solidFill>
                <a:latin typeface="+mn-lt"/>
                <a:cs typeface="Franklin Gothic Book"/>
              </a:rPr>
              <a:t>JPG 37(2010)085001</a:t>
            </a:r>
          </a:p>
          <a:p>
            <a:pPr>
              <a:lnSpc>
                <a:spcPct val="110000"/>
              </a:lnSpc>
              <a:spcBef>
                <a:spcPts val="0"/>
              </a:spcBef>
            </a:pPr>
            <a:r>
              <a:rPr lang="en-US" sz="1100" kern="1000" spc="30" dirty="0" smtClean="0">
                <a:solidFill>
                  <a:schemeClr val="tx1">
                    <a:lumMod val="85000"/>
                    <a:lumOff val="15000"/>
                  </a:schemeClr>
                </a:solidFill>
                <a:latin typeface="+mn-lt"/>
                <a:cs typeface="Franklin Gothic Book"/>
              </a:rPr>
              <a:t>* H. Yamada et al. NIMA467/368(2001)</a:t>
            </a:r>
          </a:p>
        </p:txBody>
      </p:sp>
      <mc:AlternateContent xmlns:mc="http://schemas.openxmlformats.org/markup-compatibility/2006" xmlns:a14="http://schemas.microsoft.com/office/drawing/2010/main">
        <mc:Choice Requires="a14">
          <p:sp>
            <p:nvSpPr>
              <p:cNvPr id="55" name="TextBox 54"/>
              <p:cNvSpPr txBox="1"/>
              <p:nvPr/>
            </p:nvSpPr>
            <p:spPr>
              <a:xfrm>
                <a:off x="7272337" y="4071696"/>
                <a:ext cx="803425" cy="473976"/>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400" kern="1000" spc="30" dirty="0" smtClean="0">
                    <a:solidFill>
                      <a:schemeClr val="tx1">
                        <a:lumMod val="85000"/>
                        <a:lumOff val="15000"/>
                      </a:schemeClr>
                    </a:solidFill>
                    <a:latin typeface="+mn-lt"/>
                    <a:cs typeface="Franklin Gothic Book"/>
                  </a:rPr>
                  <a:t>Electrodes</a:t>
                </a:r>
                <a:br>
                  <a:rPr lang="en-US" sz="1400" kern="1000" spc="30" dirty="0" smtClean="0">
                    <a:solidFill>
                      <a:schemeClr val="tx1">
                        <a:lumMod val="85000"/>
                        <a:lumOff val="15000"/>
                      </a:schemeClr>
                    </a:solidFill>
                    <a:latin typeface="+mn-lt"/>
                    <a:cs typeface="Franklin Gothic Book"/>
                  </a:rPr>
                </a:br>
                <a14:m>
                  <m:oMathPara xmlns:m="http://schemas.openxmlformats.org/officeDocument/2006/math">
                    <m:oMathParaPr>
                      <m:jc m:val="centerGroup"/>
                    </m:oMathParaPr>
                    <m:oMath xmlns:m="http://schemas.openxmlformats.org/officeDocument/2006/math">
                      <m:r>
                        <a:rPr lang="en-US" sz="1400" i="1" kern="1000" spc="30">
                          <a:solidFill>
                            <a:schemeClr val="tx1">
                              <a:lumMod val="85000"/>
                              <a:lumOff val="15000"/>
                            </a:schemeClr>
                          </a:solidFill>
                          <a:latin typeface="Cambria Math"/>
                          <a:cs typeface="Franklin Gothic Book"/>
                        </a:rPr>
                        <m:t>−</m:t>
                      </m:r>
                      <m:r>
                        <a:rPr lang="en-US" sz="1400" b="0" i="1" kern="1000" spc="30" smtClean="0">
                          <a:solidFill>
                            <a:schemeClr val="tx1">
                              <a:lumMod val="85000"/>
                              <a:lumOff val="15000"/>
                            </a:schemeClr>
                          </a:solidFill>
                          <a:latin typeface="Cambria Math"/>
                          <a:cs typeface="Franklin Gothic Book"/>
                        </a:rPr>
                        <m:t>60</m:t>
                      </m:r>
                      <m:r>
                        <m:rPr>
                          <m:sty m:val="p"/>
                        </m:rPr>
                        <a:rPr lang="en-US" sz="1400" b="0" i="0" kern="1000" spc="30" smtClean="0">
                          <a:solidFill>
                            <a:schemeClr val="tx1">
                              <a:lumMod val="85000"/>
                              <a:lumOff val="15000"/>
                            </a:schemeClr>
                          </a:solidFill>
                          <a:latin typeface="Cambria Math"/>
                          <a:cs typeface="Franklin Gothic Book"/>
                        </a:rPr>
                        <m:t>kV</m:t>
                      </m:r>
                    </m:oMath>
                  </m:oMathPara>
                </a14:m>
                <a:endParaRPr lang="en-US" sz="1400" kern="1000" spc="30" dirty="0" err="1" smtClean="0">
                  <a:solidFill>
                    <a:schemeClr val="tx1">
                      <a:lumMod val="85000"/>
                      <a:lumOff val="15000"/>
                    </a:schemeClr>
                  </a:solidFill>
                  <a:latin typeface="+mn-lt"/>
                  <a:cs typeface="Franklin Gothic Book"/>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7272337" y="4071696"/>
                <a:ext cx="803425" cy="473976"/>
              </a:xfrm>
              <a:prstGeom prst="rect">
                <a:avLst/>
              </a:prstGeom>
              <a:blipFill rotWithShape="1">
                <a:blip r:embed="rId4"/>
                <a:stretch>
                  <a:fillRect l="-13636" t="-8974" r="-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quarter" idx="13"/>
              </p:nvPr>
            </p:nvSpPr>
            <p:spPr>
              <a:xfrm>
                <a:off x="679683" y="585277"/>
                <a:ext cx="4365881" cy="2543887"/>
              </a:xfrm>
              <a:solidFill>
                <a:schemeClr val="bg1"/>
              </a:solidFill>
            </p:spPr>
            <p:txBody>
              <a:bodyPr/>
              <a:lstStyle/>
              <a:p>
                <a:r>
                  <a:rPr lang="en-US" sz="2000" dirty="0" smtClean="0"/>
                  <a:t>Weak focusing magnet </a:t>
                </a:r>
              </a:p>
              <a:p>
                <a:r>
                  <a:rPr lang="en-US" sz="2000" dirty="0" smtClean="0"/>
                  <a:t>Polarized </a:t>
                </a:r>
                <a14:m>
                  <m:oMath xmlns:m="http://schemas.openxmlformats.org/officeDocument/2006/math">
                    <m:r>
                      <a:rPr lang="en-US" sz="2000" b="0" i="1" smtClean="0">
                        <a:latin typeface="Cambria Math"/>
                      </a:rPr>
                      <m:t>𝜇</m:t>
                    </m:r>
                    <m:r>
                      <a:rPr lang="en-US" sz="2000" b="0" i="1" smtClean="0">
                        <a:latin typeface="Cambria Math"/>
                      </a:rPr>
                      <m:t>−</m:t>
                    </m:r>
                  </m:oMath>
                </a14:m>
                <a:r>
                  <a:rPr lang="en-US" sz="2000" dirty="0" smtClean="0"/>
                  <a:t>beam </a:t>
                </a:r>
              </a:p>
              <a:p>
                <a:r>
                  <a:rPr lang="en-US" sz="2000" dirty="0" smtClean="0"/>
                  <a:t>Trigger from beam telescope </a:t>
                </a:r>
                <a:r>
                  <a:rPr lang="en-US" sz="2000" dirty="0"/>
                  <a:t/>
                </a:r>
                <a:br>
                  <a:rPr lang="en-US" sz="2000" dirty="0"/>
                </a:br>
                <a:r>
                  <a:rPr lang="en-US" sz="2000" dirty="0" smtClean="0"/>
                  <a:t>for start of inflector ramp</a:t>
                </a:r>
                <a:br>
                  <a:rPr lang="en-US" sz="2000" dirty="0" smtClean="0"/>
                </a:br>
                <a:r>
                  <a:rPr lang="en-US" sz="2000" dirty="0" smtClean="0"/>
                  <a:t>(resonance ½ integer injection*)</a:t>
                </a:r>
              </a:p>
              <a:p>
                <a:r>
                  <a:rPr lang="en-US" sz="2000" b="1" dirty="0" smtClean="0"/>
                  <a:t>One</a:t>
                </a:r>
                <a:r>
                  <a:rPr lang="en-US" sz="2000" dirty="0" smtClean="0"/>
                  <a:t> muon at a time </a:t>
                </a:r>
                <a14:m>
                  <m:oMath xmlns:m="http://schemas.openxmlformats.org/officeDocument/2006/math">
                    <m:r>
                      <a:rPr lang="en-US" sz="2000" b="0" i="1" smtClean="0">
                        <a:latin typeface="Cambria Math"/>
                      </a:rPr>
                      <m:t>~200</m:t>
                    </m:r>
                    <m:r>
                      <m:rPr>
                        <m:sty m:val="p"/>
                      </m:rPr>
                      <a:rPr lang="en-US" sz="2000" b="0" i="0" smtClean="0">
                        <a:latin typeface="Cambria Math"/>
                      </a:rPr>
                      <m:t>kHz</m:t>
                    </m:r>
                  </m:oMath>
                </a14:m>
                <a:r>
                  <a:rPr lang="en-US" sz="2000" dirty="0" smtClean="0"/>
                  <a:t> rate</a:t>
                </a:r>
              </a:p>
              <a:p>
                <a:r>
                  <a:rPr lang="en-US" sz="2000" dirty="0" smtClean="0"/>
                  <a:t>Tracking detector for positrons (resolution </a:t>
                </a:r>
                <a14:m>
                  <m:oMath xmlns:m="http://schemas.openxmlformats.org/officeDocument/2006/math">
                    <m:r>
                      <a:rPr lang="en-US" sz="2000" b="0" i="0" smtClean="0">
                        <a:latin typeface="Cambria Math"/>
                      </a:rPr>
                      <m:t>~0.25</m:t>
                    </m:r>
                    <m:r>
                      <a:rPr lang="en-US" sz="2000" b="0" i="1" smtClean="0">
                        <a:latin typeface="Cambria Math"/>
                      </a:rPr>
                      <m:t>×0.25</m:t>
                    </m:r>
                    <m:r>
                      <m:rPr>
                        <m:sty m:val="p"/>
                      </m:rPr>
                      <a:rPr lang="en-US" sz="2000" b="0" i="0" smtClean="0">
                        <a:latin typeface="Cambria Math"/>
                      </a:rPr>
                      <m:t>m</m:t>
                    </m:r>
                    <m:sSup>
                      <m:sSupPr>
                        <m:ctrlPr>
                          <a:rPr lang="en-US" sz="2000" b="0" i="1" smtClean="0">
                            <a:latin typeface="Cambria Math"/>
                          </a:rPr>
                        </m:ctrlPr>
                      </m:sSupPr>
                      <m:e>
                        <m:r>
                          <m:rPr>
                            <m:sty m:val="p"/>
                          </m:rPr>
                          <a:rPr lang="en-US" sz="2000" b="0" i="0" smtClean="0">
                            <a:latin typeface="Cambria Math"/>
                          </a:rPr>
                          <m:t>m</m:t>
                        </m:r>
                      </m:e>
                      <m:sup>
                        <m:r>
                          <a:rPr lang="en-US" sz="2000" b="0" i="0" smtClean="0">
                            <a:latin typeface="Cambria Math"/>
                          </a:rPr>
                          <m:t>2</m:t>
                        </m:r>
                      </m:sup>
                    </m:sSup>
                    <m:r>
                      <a:rPr lang="en-US" sz="2000" b="0" i="0" smtClean="0">
                        <a:latin typeface="Cambria Math"/>
                      </a:rPr>
                      <m:t>)</m:t>
                    </m:r>
                  </m:oMath>
                </a14:m>
                <a:endParaRPr lang="en-US" sz="2000" b="0" dirty="0" smtClean="0"/>
              </a:p>
              <a:p>
                <a:r>
                  <a:rPr lang="en-US" sz="2000" dirty="0" smtClean="0"/>
                  <a:t>Optional calorimeter</a:t>
                </a:r>
                <a:endParaRPr lang="en-US" sz="2000" b="0" dirty="0" smtClean="0"/>
              </a:p>
              <a:p>
                <a:pPr marL="0" indent="0">
                  <a:buNone/>
                </a:pPr>
                <a:endParaRPr lang="en-US" sz="2000" dirty="0" smtClean="0"/>
              </a:p>
            </p:txBody>
          </p:sp>
        </mc:Choice>
        <mc:Fallback xmlns="">
          <p:sp>
            <p:nvSpPr>
              <p:cNvPr id="4" name="Content Placeholder 3"/>
              <p:cNvSpPr>
                <a:spLocks noGrp="1" noRot="1" noChangeAspect="1" noMove="1" noResize="1" noEditPoints="1" noAdjustHandles="1" noChangeArrowheads="1" noChangeShapeType="1" noTextEdit="1"/>
              </p:cNvSpPr>
              <p:nvPr>
                <p:ph sz="quarter" idx="13"/>
              </p:nvPr>
            </p:nvSpPr>
            <p:spPr>
              <a:xfrm>
                <a:off x="679683" y="585277"/>
                <a:ext cx="4365881" cy="2543887"/>
              </a:xfrm>
              <a:blipFill rotWithShape="1">
                <a:blip r:embed="rId5"/>
                <a:stretch>
                  <a:fillRect l="-3208" t="-2398" b="-24221"/>
                </a:stretch>
              </a:blipFill>
            </p:spPr>
            <p:txBody>
              <a:bodyPr/>
              <a:lstStyle/>
              <a:p>
                <a:r>
                  <a:rPr lang="en-US">
                    <a:noFill/>
                  </a:rPr>
                  <a:t> </a:t>
                </a:r>
              </a:p>
            </p:txBody>
          </p:sp>
        </mc:Fallback>
      </mc:AlternateContent>
      <p:sp>
        <p:nvSpPr>
          <p:cNvPr id="80" name="TextBox 79"/>
          <p:cNvSpPr txBox="1"/>
          <p:nvPr/>
        </p:nvSpPr>
        <p:spPr>
          <a:xfrm>
            <a:off x="5140467" y="3320983"/>
            <a:ext cx="65" cy="236988"/>
          </a:xfrm>
          <a:prstGeom prst="rect">
            <a:avLst/>
          </a:prstGeom>
          <a:solidFill>
            <a:schemeClr val="bg1"/>
          </a:solidFill>
        </p:spPr>
        <p:txBody>
          <a:bodyPr wrap="none" lIns="0" tIns="0" rIns="0" bIns="0" rtlCol="0" anchor="t" anchorCtr="0">
            <a:spAutoFit/>
          </a:bodyPr>
          <a:lstStyle/>
          <a:p>
            <a:pPr>
              <a:lnSpc>
                <a:spcPct val="110000"/>
              </a:lnSpc>
              <a:spcBef>
                <a:spcPts val="0"/>
              </a:spcBef>
            </a:pPr>
            <a:endParaRPr lang="en-US" sz="1400" kern="1000" spc="30" dirty="0" err="1" smtClean="0">
              <a:solidFill>
                <a:schemeClr val="tx1">
                  <a:lumMod val="85000"/>
                  <a:lumOff val="15000"/>
                </a:schemeClr>
              </a:solidFill>
              <a:latin typeface="+mn-lt"/>
              <a:cs typeface="Franklin Gothic Book"/>
            </a:endParaRPr>
          </a:p>
        </p:txBody>
      </p:sp>
      <p:cxnSp>
        <p:nvCxnSpPr>
          <p:cNvPr id="77842" name="Straight Arrow Connector 77841"/>
          <p:cNvCxnSpPr>
            <a:stCxn id="55" idx="0"/>
          </p:cNvCxnSpPr>
          <p:nvPr/>
        </p:nvCxnSpPr>
        <p:spPr bwMode="auto">
          <a:xfrm flipH="1" flipV="1">
            <a:off x="7615621" y="2780030"/>
            <a:ext cx="58429" cy="1291666"/>
          </a:xfrm>
          <a:prstGeom prst="straightConnector1">
            <a:avLst/>
          </a:prstGeom>
          <a:solidFill>
            <a:schemeClr val="accent1"/>
          </a:solidFill>
          <a:ln w="9525" cap="flat" cmpd="sng" algn="ctr">
            <a:solidFill>
              <a:schemeClr val="tx1"/>
            </a:solidFill>
            <a:prstDash val="solid"/>
            <a:round/>
            <a:headEnd type="none" w="med" len="med"/>
            <a:tailEnd type="oval"/>
          </a:ln>
          <a:effectLst/>
        </p:spPr>
      </p:cxnSp>
      <p:sp>
        <p:nvSpPr>
          <p:cNvPr id="130" name="TextBox 129"/>
          <p:cNvSpPr txBox="1"/>
          <p:nvPr/>
        </p:nvSpPr>
        <p:spPr>
          <a:xfrm>
            <a:off x="1070472" y="3679114"/>
            <a:ext cx="2900290" cy="1218795"/>
          </a:xfrm>
          <a:prstGeom prst="rect">
            <a:avLst/>
          </a:prstGeom>
          <a:noFill/>
        </p:spPr>
        <p:txBody>
          <a:bodyPr wrap="square" lIns="0" tIns="0" rIns="0" bIns="0" rtlCol="0" anchor="t" anchorCtr="0">
            <a:spAutoFit/>
          </a:bodyPr>
          <a:lstStyle/>
          <a:p>
            <a:pPr>
              <a:lnSpc>
                <a:spcPct val="110000"/>
              </a:lnSpc>
              <a:spcBef>
                <a:spcPts val="0"/>
              </a:spcBef>
            </a:pPr>
            <a:r>
              <a:rPr lang="en-US" dirty="0" smtClean="0">
                <a:latin typeface="+mn-lt"/>
              </a:rPr>
              <a:t>Detector</a:t>
            </a:r>
            <a:r>
              <a:rPr lang="en-US" dirty="0">
                <a:latin typeface="+mn-lt"/>
              </a:rPr>
              <a:t> </a:t>
            </a:r>
            <a:r>
              <a:rPr lang="en-US" dirty="0" smtClean="0">
                <a:latin typeface="+mn-lt"/>
              </a:rPr>
              <a:t>prototype:</a:t>
            </a:r>
          </a:p>
          <a:p>
            <a:pPr>
              <a:lnSpc>
                <a:spcPct val="110000"/>
              </a:lnSpc>
              <a:spcBef>
                <a:spcPts val="0"/>
              </a:spcBef>
            </a:pPr>
            <a:r>
              <a:rPr lang="en-US" kern="1000" spc="30" dirty="0" smtClean="0">
                <a:solidFill>
                  <a:schemeClr val="tx1">
                    <a:lumMod val="85000"/>
                    <a:lumOff val="15000"/>
                  </a:schemeClr>
                </a:solidFill>
                <a:latin typeface="+mn-lt"/>
                <a:cs typeface="Franklin Gothic Book"/>
              </a:rPr>
              <a:t>Combination of scintillating tiles (timing) and </a:t>
            </a:r>
            <a:br>
              <a:rPr lang="en-US" kern="1000" spc="30" dirty="0" smtClean="0">
                <a:solidFill>
                  <a:schemeClr val="tx1">
                    <a:lumMod val="85000"/>
                    <a:lumOff val="15000"/>
                  </a:schemeClr>
                </a:solidFill>
                <a:latin typeface="+mn-lt"/>
                <a:cs typeface="Franklin Gothic Book"/>
              </a:rPr>
            </a:br>
            <a:r>
              <a:rPr lang="en-US" kern="1000" spc="30" dirty="0" smtClean="0">
                <a:solidFill>
                  <a:schemeClr val="tx1">
                    <a:lumMod val="85000"/>
                    <a:lumOff val="15000"/>
                  </a:schemeClr>
                </a:solidFill>
                <a:latin typeface="+mn-lt"/>
                <a:cs typeface="Franklin Gothic Book"/>
              </a:rPr>
              <a:t>thin MAPS (</a:t>
            </a:r>
            <a:r>
              <a:rPr lang="en-US" kern="1000" spc="30" dirty="0" err="1" smtClean="0">
                <a:solidFill>
                  <a:schemeClr val="tx1">
                    <a:lumMod val="85000"/>
                    <a:lumOff val="15000"/>
                  </a:schemeClr>
                </a:solidFill>
                <a:latin typeface="+mn-lt"/>
                <a:cs typeface="Franklin Gothic Book"/>
              </a:rPr>
              <a:t>track,momentum</a:t>
            </a:r>
            <a:r>
              <a:rPr lang="en-US" kern="1000" spc="30" dirty="0" smtClean="0">
                <a:solidFill>
                  <a:schemeClr val="tx1">
                    <a:lumMod val="85000"/>
                    <a:lumOff val="15000"/>
                  </a:schemeClr>
                </a:solidFill>
                <a:latin typeface="+mn-lt"/>
                <a:cs typeface="Franklin Gothic Book"/>
              </a:rPr>
              <a:t>)</a:t>
            </a:r>
          </a:p>
        </p:txBody>
      </p:sp>
      <mc:AlternateContent xmlns:mc="http://schemas.openxmlformats.org/markup-compatibility/2006" xmlns:a14="http://schemas.microsoft.com/office/drawing/2010/main">
        <mc:Choice Requires="a14">
          <p:sp>
            <p:nvSpPr>
              <p:cNvPr id="137" name="TextBox 136"/>
              <p:cNvSpPr txBox="1"/>
              <p:nvPr/>
            </p:nvSpPr>
            <p:spPr>
              <a:xfrm>
                <a:off x="5955432" y="3615556"/>
                <a:ext cx="382477" cy="236988"/>
              </a:xfrm>
              <a:prstGeom prst="rect">
                <a:avLst/>
              </a:prstGeom>
              <a:noFill/>
              <a:ln>
                <a:noFill/>
              </a:ln>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r>
                        <a:rPr lang="en-US" sz="1400" b="0" i="1" kern="1000" spc="30" smtClean="0">
                          <a:solidFill>
                            <a:schemeClr val="tx1">
                              <a:lumMod val="85000"/>
                              <a:lumOff val="15000"/>
                            </a:schemeClr>
                          </a:solidFill>
                          <a:latin typeface="Cambria Math"/>
                          <a:cs typeface="Franklin Gothic Book"/>
                        </a:rPr>
                        <m:t>3</m:t>
                      </m:r>
                      <m:r>
                        <m:rPr>
                          <m:sty m:val="p"/>
                        </m:rPr>
                        <a:rPr lang="en-US" sz="1400" b="0" i="0" kern="1000" spc="30" smtClean="0">
                          <a:solidFill>
                            <a:schemeClr val="tx1">
                              <a:lumMod val="85000"/>
                              <a:lumOff val="15000"/>
                            </a:schemeClr>
                          </a:solidFill>
                          <a:latin typeface="Cambria Math"/>
                          <a:cs typeface="Franklin Gothic Book"/>
                        </a:rPr>
                        <m:t>cm</m:t>
                      </m:r>
                    </m:oMath>
                  </m:oMathPara>
                </a14:m>
                <a:endParaRPr lang="en-US" sz="1400" kern="1000" spc="30" dirty="0" err="1" smtClean="0">
                  <a:solidFill>
                    <a:schemeClr val="tx1">
                      <a:lumMod val="85000"/>
                      <a:lumOff val="15000"/>
                    </a:schemeClr>
                  </a:solidFill>
                  <a:latin typeface="+mn-lt"/>
                  <a:cs typeface="Franklin Gothic Book"/>
                </a:endParaRPr>
              </a:p>
            </p:txBody>
          </p:sp>
        </mc:Choice>
        <mc:Fallback xmlns="">
          <p:sp>
            <p:nvSpPr>
              <p:cNvPr id="137" name="TextBox 136"/>
              <p:cNvSpPr txBox="1">
                <a:spLocks noRot="1" noChangeAspect="1" noMove="1" noResize="1" noEditPoints="1" noAdjustHandles="1" noChangeArrowheads="1" noChangeShapeType="1" noTextEdit="1"/>
              </p:cNvSpPr>
              <p:nvPr/>
            </p:nvSpPr>
            <p:spPr>
              <a:xfrm>
                <a:off x="5955432" y="3615556"/>
                <a:ext cx="382477" cy="236988"/>
              </a:xfrm>
              <a:prstGeom prst="rect">
                <a:avLst/>
              </a:prstGeom>
              <a:blipFill rotWithShape="1">
                <a:blip r:embed="rId8"/>
                <a:stretch>
                  <a:fillRect l="-9524" r="-6349"/>
                </a:stretch>
              </a:blipFill>
              <a:ln>
                <a:noFill/>
              </a:ln>
            </p:spPr>
            <p:txBody>
              <a:bodyPr/>
              <a:lstStyle/>
              <a:p>
                <a:r>
                  <a:rPr lang="en-US">
                    <a:noFill/>
                  </a:rPr>
                  <a:t> </a:t>
                </a:r>
              </a:p>
            </p:txBody>
          </p:sp>
        </mc:Fallback>
      </mc:AlternateContent>
      <p:grpSp>
        <p:nvGrpSpPr>
          <p:cNvPr id="92" name="Group 91"/>
          <p:cNvGrpSpPr/>
          <p:nvPr/>
        </p:nvGrpSpPr>
        <p:grpSpPr>
          <a:xfrm>
            <a:off x="4127500" y="514962"/>
            <a:ext cx="4965387" cy="2677646"/>
            <a:chOff x="1317832" y="801217"/>
            <a:chExt cx="4965387" cy="2677646"/>
          </a:xfrm>
        </p:grpSpPr>
        <p:sp>
          <p:nvSpPr>
            <p:cNvPr id="95" name="Rectangle 94"/>
            <p:cNvSpPr/>
            <p:nvPr/>
          </p:nvSpPr>
          <p:spPr bwMode="auto">
            <a:xfrm rot="1711339">
              <a:off x="3746827" y="1054460"/>
              <a:ext cx="2052838" cy="2059251"/>
            </a:xfrm>
            <a:prstGeom prst="rect">
              <a:avLst/>
            </a:prstGeom>
            <a:noFill/>
            <a:ln w="3175">
              <a:solidFill>
                <a:schemeClr val="bg2">
                  <a:lumMod val="60000"/>
                  <a:lumOff val="40000"/>
                </a:schemeClr>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indent="0" algn="ctr">
                <a:buNone/>
              </a:pPr>
              <a:endParaRPr lang="en-US" sz="1400" dirty="0" smtClean="0">
                <a:solidFill>
                  <a:schemeClr val="tx2">
                    <a:lumMod val="85000"/>
                    <a:lumOff val="15000"/>
                  </a:schemeClr>
                </a:solidFill>
                <a:latin typeface="Calibri" panose="020F0502020204030204" pitchFamily="34" charset="0"/>
              </a:endParaRPr>
            </a:p>
          </p:txBody>
        </p:sp>
        <p:sp>
          <p:nvSpPr>
            <p:cNvPr id="97" name="Rounded Rectangle 96"/>
            <p:cNvSpPr/>
            <p:nvPr/>
          </p:nvSpPr>
          <p:spPr bwMode="auto">
            <a:xfrm rot="20323809">
              <a:off x="3904335" y="1512758"/>
              <a:ext cx="361950" cy="381000"/>
            </a:xfrm>
            <a:prstGeom prst="roundRect">
              <a:avLst/>
            </a:prstGeom>
            <a:solidFill>
              <a:schemeClr val="accent6">
                <a:lumMod val="20000"/>
                <a:lumOff val="80000"/>
              </a:schemeClr>
            </a:solidFill>
            <a:ln w="127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indent="0" algn="ctr">
                <a:buNone/>
              </a:pPr>
              <a:endParaRPr lang="en-US" sz="1600" dirty="0" smtClean="0">
                <a:latin typeface="Calibri" panose="020F0502020204030204" pitchFamily="34" charset="0"/>
              </a:endParaRPr>
            </a:p>
          </p:txBody>
        </p:sp>
        <mc:AlternateContent xmlns:mc="http://schemas.openxmlformats.org/markup-compatibility/2006" xmlns:a14="http://schemas.microsoft.com/office/drawing/2010/main">
          <mc:Choice Requires="a14">
            <p:sp>
              <p:nvSpPr>
                <p:cNvPr id="100" name="TextBox 99"/>
                <p:cNvSpPr txBox="1"/>
                <p:nvPr/>
              </p:nvSpPr>
              <p:spPr>
                <a:xfrm>
                  <a:off x="3526743" y="801217"/>
                  <a:ext cx="738343" cy="473976"/>
                </a:xfrm>
                <a:prstGeom prst="rect">
                  <a:avLst/>
                </a:prstGeom>
                <a:noFill/>
              </p:spPr>
              <p:txBody>
                <a:bodyPr wrap="none" lIns="0" tIns="0" rIns="0" bIns="0" rtlCol="0" anchor="t" anchorCtr="0">
                  <a:spAutoFit/>
                </a:bodyPr>
                <a:lstStyle/>
                <a:p>
                  <a:pPr algn="r">
                    <a:lnSpc>
                      <a:spcPct val="110000"/>
                    </a:lnSpc>
                    <a:spcBef>
                      <a:spcPts val="0"/>
                    </a:spcBef>
                  </a:pPr>
                  <a14:m>
                    <m:oMath xmlns:m="http://schemas.openxmlformats.org/officeDocument/2006/math">
                      <m:r>
                        <a:rPr lang="en-US" sz="1400" b="0" i="1" kern="1000" spc="30" smtClean="0">
                          <a:solidFill>
                            <a:srgbClr val="EB5B00"/>
                          </a:solidFill>
                          <a:latin typeface="Cambria Math"/>
                          <a:cs typeface="Franklin Gothic Book"/>
                        </a:rPr>
                        <m:t>~</m:t>
                      </m:r>
                    </m:oMath>
                  </a14:m>
                  <a:r>
                    <a:rPr lang="en-US" sz="1400" kern="1000" spc="30" dirty="0" smtClean="0">
                      <a:solidFill>
                        <a:srgbClr val="EB5B00"/>
                      </a:solidFill>
                      <a:latin typeface="Calibri" panose="020F0502020204030204" pitchFamily="34" charset="0"/>
                      <a:cs typeface="Franklin Gothic Book"/>
                    </a:rPr>
                    <a:t>20 turn </a:t>
                  </a:r>
                  <a:br>
                    <a:rPr lang="en-US" sz="1400" kern="1000" spc="30" dirty="0" smtClean="0">
                      <a:solidFill>
                        <a:srgbClr val="EB5B00"/>
                      </a:solidFill>
                      <a:latin typeface="Calibri" panose="020F0502020204030204" pitchFamily="34" charset="0"/>
                      <a:cs typeface="Franklin Gothic Book"/>
                    </a:rPr>
                  </a:br>
                  <a:r>
                    <a:rPr lang="en-US" sz="1400" kern="1000" spc="30" dirty="0" smtClean="0">
                      <a:solidFill>
                        <a:srgbClr val="EB5B00"/>
                      </a:solidFill>
                      <a:latin typeface="Calibri" panose="020F0502020204030204" pitchFamily="34" charset="0"/>
                      <a:cs typeface="Franklin Gothic Book"/>
                    </a:rPr>
                    <a:t>injection</a:t>
                  </a:r>
                </a:p>
              </p:txBody>
            </p:sp>
          </mc:Choice>
          <mc:Fallback xmlns="">
            <p:sp>
              <p:nvSpPr>
                <p:cNvPr id="100" name="TextBox 99"/>
                <p:cNvSpPr txBox="1">
                  <a:spLocks noRot="1" noChangeAspect="1" noMove="1" noResize="1" noEditPoints="1" noAdjustHandles="1" noChangeArrowheads="1" noChangeShapeType="1" noTextEdit="1"/>
                </p:cNvSpPr>
                <p:nvPr/>
              </p:nvSpPr>
              <p:spPr>
                <a:xfrm>
                  <a:off x="3526743" y="801217"/>
                  <a:ext cx="738343" cy="473976"/>
                </a:xfrm>
                <a:prstGeom prst="rect">
                  <a:avLst/>
                </a:prstGeom>
                <a:blipFill rotWithShape="1">
                  <a:blip r:embed="rId9"/>
                  <a:stretch>
                    <a:fillRect l="-5738" t="-7692" r="-14754" b="-19231"/>
                  </a:stretch>
                </a:blipFill>
              </p:spPr>
              <p:txBody>
                <a:bodyPr/>
                <a:lstStyle/>
                <a:p>
                  <a:r>
                    <a:rPr lang="en-US">
                      <a:noFill/>
                    </a:rPr>
                    <a:t> </a:t>
                  </a:r>
                </a:p>
              </p:txBody>
            </p:sp>
          </mc:Fallback>
        </mc:AlternateContent>
        <p:sp>
          <p:nvSpPr>
            <p:cNvPr id="111" name="TextBox 110"/>
            <p:cNvSpPr txBox="1"/>
            <p:nvPr/>
          </p:nvSpPr>
          <p:spPr>
            <a:xfrm>
              <a:off x="3005034" y="1458547"/>
              <a:ext cx="650627" cy="236988"/>
            </a:xfrm>
            <a:prstGeom prst="rect">
              <a:avLst/>
            </a:prstGeom>
            <a:noFill/>
          </p:spPr>
          <p:txBody>
            <a:bodyPr wrap="none" lIns="0" tIns="0" rIns="0" bIns="0" rtlCol="0" anchor="t" anchorCtr="0">
              <a:spAutoFit/>
            </a:bodyPr>
            <a:lstStyle/>
            <a:p>
              <a:pPr>
                <a:lnSpc>
                  <a:spcPct val="110000"/>
                </a:lnSpc>
                <a:spcBef>
                  <a:spcPts val="0"/>
                </a:spcBef>
              </a:pPr>
              <a:r>
                <a:rPr lang="en-US" sz="1400" kern="1000" spc="30" dirty="0">
                  <a:solidFill>
                    <a:schemeClr val="tx1">
                      <a:lumMod val="85000"/>
                      <a:lumOff val="15000"/>
                    </a:schemeClr>
                  </a:solidFill>
                  <a:latin typeface="Calibri" panose="020F0502020204030204" pitchFamily="34" charset="0"/>
                  <a:cs typeface="Franklin Gothic Book"/>
                </a:rPr>
                <a:t>I</a:t>
              </a:r>
              <a:r>
                <a:rPr lang="en-US" sz="1400" kern="1000" spc="30" dirty="0" smtClean="0">
                  <a:solidFill>
                    <a:schemeClr val="tx1">
                      <a:lumMod val="85000"/>
                      <a:lumOff val="15000"/>
                    </a:schemeClr>
                  </a:solidFill>
                  <a:latin typeface="Calibri" panose="020F0502020204030204" pitchFamily="34" charset="0"/>
                  <a:cs typeface="Franklin Gothic Book"/>
                </a:rPr>
                <a:t>nflector</a:t>
              </a:r>
            </a:p>
          </p:txBody>
        </p:sp>
        <p:grpSp>
          <p:nvGrpSpPr>
            <p:cNvPr id="113" name="Group 112"/>
            <p:cNvGrpSpPr/>
            <p:nvPr/>
          </p:nvGrpSpPr>
          <p:grpSpPr>
            <a:xfrm rot="20928098">
              <a:off x="1317832" y="1939963"/>
              <a:ext cx="2897834" cy="1172496"/>
              <a:chOff x="1170920" y="1669541"/>
              <a:chExt cx="2897834" cy="1172496"/>
            </a:xfrm>
          </p:grpSpPr>
          <p:sp>
            <p:nvSpPr>
              <p:cNvPr id="142" name="Rounded Rectangle 141"/>
              <p:cNvSpPr/>
              <p:nvPr/>
            </p:nvSpPr>
            <p:spPr bwMode="auto">
              <a:xfrm rot="20323809">
                <a:off x="2572881" y="1994027"/>
                <a:ext cx="714374" cy="227656"/>
              </a:xfrm>
              <a:prstGeom prst="roundRect">
                <a:avLst>
                  <a:gd name="adj" fmla="val 23333"/>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indent="0" algn="ctr">
                  <a:buNone/>
                </a:pPr>
                <a:endParaRPr lang="en-US" sz="1600" dirty="0" smtClean="0">
                  <a:latin typeface="Calibri" panose="020F0502020204030204" pitchFamily="34" charset="0"/>
                </a:endParaRPr>
              </a:p>
            </p:txBody>
          </p:sp>
          <p:cxnSp>
            <p:nvCxnSpPr>
              <p:cNvPr id="143" name="Straight Arrow Connector 142"/>
              <p:cNvCxnSpPr>
                <a:stCxn id="142" idx="1"/>
              </p:cNvCxnSpPr>
              <p:nvPr/>
            </p:nvCxnSpPr>
            <p:spPr bwMode="auto">
              <a:xfrm flipV="1">
                <a:off x="2597212" y="1669541"/>
                <a:ext cx="1471542" cy="567887"/>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144" name="Explosion 2 143"/>
              <p:cNvSpPr/>
              <p:nvPr/>
            </p:nvSpPr>
            <p:spPr bwMode="auto">
              <a:xfrm rot="20323809">
                <a:off x="2636530" y="2158914"/>
                <a:ext cx="107950" cy="76201"/>
              </a:xfrm>
              <a:prstGeom prst="irregularSeal2">
                <a:avLst/>
              </a:prstGeom>
              <a:solidFill>
                <a:srgbClr val="FFCC00"/>
              </a:solidFill>
              <a:ln w="6350">
                <a:solidFill>
                  <a:srgbClr val="FFFF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indent="0" algn="ctr">
                  <a:buNone/>
                </a:pPr>
                <a:endParaRPr lang="en-US" sz="1600" dirty="0" smtClean="0">
                  <a:latin typeface="Calibri" panose="020F0502020204030204" pitchFamily="34" charset="0"/>
                </a:endParaRPr>
              </a:p>
            </p:txBody>
          </p:sp>
          <p:sp>
            <p:nvSpPr>
              <p:cNvPr id="145" name="Explosion 2 144"/>
              <p:cNvSpPr/>
              <p:nvPr/>
            </p:nvSpPr>
            <p:spPr bwMode="auto">
              <a:xfrm rot="20323809">
                <a:off x="2870270" y="2067925"/>
                <a:ext cx="107950" cy="76201"/>
              </a:xfrm>
              <a:prstGeom prst="irregularSeal2">
                <a:avLst/>
              </a:prstGeom>
              <a:solidFill>
                <a:srgbClr val="FFCC00"/>
              </a:solidFill>
              <a:ln w="6350">
                <a:solidFill>
                  <a:srgbClr val="FFFF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indent="0" algn="ctr">
                  <a:buNone/>
                </a:pPr>
                <a:endParaRPr lang="en-US" sz="1600" dirty="0" smtClean="0">
                  <a:latin typeface="Calibri" panose="020F0502020204030204" pitchFamily="34" charset="0"/>
                </a:endParaRPr>
              </a:p>
            </p:txBody>
          </p:sp>
          <p:sp>
            <p:nvSpPr>
              <p:cNvPr id="146" name="Explosion 2 145"/>
              <p:cNvSpPr/>
              <p:nvPr/>
            </p:nvSpPr>
            <p:spPr bwMode="auto">
              <a:xfrm rot="20323809">
                <a:off x="3151559" y="1974953"/>
                <a:ext cx="57150" cy="71437"/>
              </a:xfrm>
              <a:prstGeom prst="irregularSeal2">
                <a:avLst/>
              </a:prstGeom>
              <a:solidFill>
                <a:srgbClr val="FFCC00"/>
              </a:solidFill>
              <a:ln w="6350">
                <a:solidFill>
                  <a:srgbClr val="FFFF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indent="0" algn="ctr">
                  <a:buNone/>
                </a:pPr>
                <a:endParaRPr lang="en-US" sz="1600" dirty="0" smtClean="0">
                  <a:latin typeface="Calibri" panose="020F0502020204030204" pitchFamily="34" charset="0"/>
                </a:endParaRPr>
              </a:p>
            </p:txBody>
          </p:sp>
          <p:cxnSp>
            <p:nvCxnSpPr>
              <p:cNvPr id="147" name="Straight Connector 146"/>
              <p:cNvCxnSpPr/>
              <p:nvPr/>
            </p:nvCxnSpPr>
            <p:spPr bwMode="auto">
              <a:xfrm rot="20323809">
                <a:off x="2691890" y="2086744"/>
                <a:ext cx="0" cy="227656"/>
              </a:xfrm>
              <a:prstGeom prst="line">
                <a:avLst/>
              </a:prstGeom>
              <a:solidFill>
                <a:schemeClr val="accent1"/>
              </a:solidFill>
              <a:ln w="9525" cap="flat" cmpd="sng" algn="ctr">
                <a:solidFill>
                  <a:schemeClr val="accent5">
                    <a:lumMod val="75000"/>
                  </a:schemeClr>
                </a:solidFill>
                <a:prstDash val="solid"/>
                <a:round/>
                <a:headEnd type="none" w="med" len="med"/>
                <a:tailEnd type="none" w="med" len="med"/>
              </a:ln>
              <a:effectLst/>
            </p:spPr>
          </p:cxnSp>
          <p:cxnSp>
            <p:nvCxnSpPr>
              <p:cNvPr id="148" name="Straight Connector 147"/>
              <p:cNvCxnSpPr/>
              <p:nvPr/>
            </p:nvCxnSpPr>
            <p:spPr bwMode="auto">
              <a:xfrm rot="20323809">
                <a:off x="2936879" y="2002772"/>
                <a:ext cx="0" cy="227656"/>
              </a:xfrm>
              <a:prstGeom prst="line">
                <a:avLst/>
              </a:prstGeom>
              <a:solidFill>
                <a:schemeClr val="accent1"/>
              </a:solidFill>
              <a:ln w="9525" cap="flat" cmpd="sng" algn="ctr">
                <a:solidFill>
                  <a:schemeClr val="accent5">
                    <a:lumMod val="75000"/>
                  </a:schemeClr>
                </a:solidFill>
                <a:prstDash val="solid"/>
                <a:round/>
                <a:headEnd type="none" w="med" len="med"/>
                <a:tailEnd type="none" w="med" len="med"/>
              </a:ln>
              <a:effectLst/>
            </p:spPr>
          </p:cxnSp>
          <p:cxnSp>
            <p:nvCxnSpPr>
              <p:cNvPr id="149" name="Straight Connector 148"/>
              <p:cNvCxnSpPr/>
              <p:nvPr/>
            </p:nvCxnSpPr>
            <p:spPr bwMode="auto">
              <a:xfrm rot="20323809">
                <a:off x="3181614" y="1896267"/>
                <a:ext cx="0" cy="227656"/>
              </a:xfrm>
              <a:prstGeom prst="line">
                <a:avLst/>
              </a:prstGeom>
              <a:solidFill>
                <a:schemeClr val="accent1"/>
              </a:solidFill>
              <a:ln w="9525" cap="flat" cmpd="sng" algn="ctr">
                <a:solidFill>
                  <a:schemeClr val="accent5">
                    <a:lumMod val="75000"/>
                  </a:schemeClr>
                </a:solidFill>
                <a:prstDash val="solid"/>
                <a:round/>
                <a:headEnd type="none" w="med" len="med"/>
                <a:tailEnd type="none" w="med" len="med"/>
              </a:ln>
              <a:effectLst/>
            </p:spPr>
          </p:cxnSp>
          <p:sp>
            <p:nvSpPr>
              <p:cNvPr id="150" name="TextBox 149"/>
              <p:cNvSpPr txBox="1"/>
              <p:nvPr/>
            </p:nvSpPr>
            <p:spPr>
              <a:xfrm rot="20323809">
                <a:off x="1170920" y="1956895"/>
                <a:ext cx="1889300" cy="225126"/>
              </a:xfrm>
              <a:prstGeom prst="rect">
                <a:avLst/>
              </a:prstGeom>
              <a:noFill/>
            </p:spPr>
            <p:txBody>
              <a:bodyPr wrap="none" lIns="0" tIns="0" rIns="0" bIns="0" rtlCol="0" anchor="t" anchorCtr="0">
                <a:spAutoFit/>
              </a:bodyPr>
              <a:lstStyle/>
              <a:p>
                <a:pPr>
                  <a:lnSpc>
                    <a:spcPct val="110000"/>
                  </a:lnSpc>
                  <a:spcBef>
                    <a:spcPts val="0"/>
                  </a:spcBef>
                </a:pPr>
                <a:r>
                  <a:rPr lang="en-US" sz="1400" kern="1000" spc="30" dirty="0">
                    <a:solidFill>
                      <a:schemeClr val="tx1">
                        <a:lumMod val="85000"/>
                        <a:lumOff val="15000"/>
                      </a:schemeClr>
                    </a:solidFill>
                    <a:latin typeface="Calibri" panose="020F0502020204030204" pitchFamily="34" charset="0"/>
                    <a:cs typeface="Franklin Gothic Book"/>
                  </a:rPr>
                  <a:t>B</a:t>
                </a:r>
                <a:r>
                  <a:rPr lang="en-US" sz="1400" kern="1000" spc="30" dirty="0" smtClean="0">
                    <a:solidFill>
                      <a:schemeClr val="tx1">
                        <a:lumMod val="85000"/>
                        <a:lumOff val="15000"/>
                      </a:schemeClr>
                    </a:solidFill>
                    <a:latin typeface="Calibri" panose="020F0502020204030204" pitchFamily="34" charset="0"/>
                    <a:cs typeface="Franklin Gothic Book"/>
                  </a:rPr>
                  <a:t>eam telescope (trigger)</a:t>
                </a:r>
              </a:p>
            </p:txBody>
          </p:sp>
          <mc:AlternateContent xmlns:mc="http://schemas.openxmlformats.org/markup-compatibility/2006" xmlns:a14="http://schemas.microsoft.com/office/drawing/2010/main">
            <mc:Choice Requires="a14">
              <p:sp>
                <p:nvSpPr>
                  <p:cNvPr id="151" name="TextBox 150"/>
                  <p:cNvSpPr txBox="1"/>
                  <p:nvPr/>
                </p:nvSpPr>
                <p:spPr>
                  <a:xfrm rot="20323809">
                    <a:off x="1540382" y="2444479"/>
                    <a:ext cx="213327" cy="338554"/>
                  </a:xfrm>
                  <a:prstGeom prst="rect">
                    <a:avLst/>
                  </a:prstGeom>
                  <a:no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r>
                            <a:rPr lang="en-US" sz="2000" b="0" i="1" kern="1000" spc="30" smtClean="0">
                              <a:solidFill>
                                <a:schemeClr val="accent2"/>
                              </a:solidFill>
                              <a:latin typeface="Cambria Math"/>
                            </a:rPr>
                            <m:t>𝜇</m:t>
                          </m:r>
                        </m:oMath>
                      </m:oMathPara>
                    </a14:m>
                    <a:endParaRPr lang="en-US" sz="1400" kern="1000" spc="30" dirty="0" err="1" smtClean="0">
                      <a:solidFill>
                        <a:schemeClr val="accent4"/>
                      </a:solidFill>
                      <a:latin typeface="Calibri" panose="020F0502020204030204" pitchFamily="34" charset="0"/>
                      <a:cs typeface="Franklin Gothic Book"/>
                    </a:endParaRPr>
                  </a:p>
                </p:txBody>
              </p:sp>
            </mc:Choice>
            <mc:Fallback xmlns="">
              <p:sp>
                <p:nvSpPr>
                  <p:cNvPr id="58" name="TextBox 57"/>
                  <p:cNvSpPr txBox="1">
                    <a:spLocks noRot="1" noChangeAspect="1" noMove="1" noResize="1" noEditPoints="1" noAdjustHandles="1" noChangeArrowheads="1" noChangeShapeType="1" noTextEdit="1"/>
                  </p:cNvSpPr>
                  <p:nvPr/>
                </p:nvSpPr>
                <p:spPr>
                  <a:xfrm rot="20323809">
                    <a:off x="1540382" y="2444479"/>
                    <a:ext cx="213327" cy="338554"/>
                  </a:xfrm>
                  <a:prstGeom prst="rect">
                    <a:avLst/>
                  </a:prstGeom>
                  <a:blipFill rotWithShape="1">
                    <a:blip r:embed="rId10"/>
                    <a:stretch>
                      <a:fillRect l="-1667" r="-18333"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2" name="Rectangle 151"/>
                  <p:cNvSpPr/>
                  <p:nvPr/>
                </p:nvSpPr>
                <p:spPr>
                  <a:xfrm rot="20323809">
                    <a:off x="1475928" y="2512716"/>
                    <a:ext cx="1232069" cy="329321"/>
                  </a:xfrm>
                  <a:prstGeom prst="rect">
                    <a:avLst/>
                  </a:prstGeom>
                </p:spPr>
                <p:txBody>
                  <a:bodyPr wrap="none">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r>
                            <a:rPr lang="en-US" sz="1400" i="1" kern="1000" spc="30" smtClean="0">
                              <a:solidFill>
                                <a:schemeClr val="accent2"/>
                              </a:solidFill>
                              <a:latin typeface="Cambria Math"/>
                            </a:rPr>
                            <m:t>(125</m:t>
                          </m:r>
                          <m:r>
                            <m:rPr>
                              <m:sty m:val="p"/>
                            </m:rPr>
                            <a:rPr lang="en-US" sz="1400" kern="1000" spc="30">
                              <a:solidFill>
                                <a:schemeClr val="accent2"/>
                              </a:solidFill>
                              <a:latin typeface="Cambria Math"/>
                            </a:rPr>
                            <m:t>MeV</m:t>
                          </m:r>
                          <m:r>
                            <a:rPr lang="en-US" sz="1400" b="0" i="0" kern="1000" spc="30" smtClean="0">
                              <a:solidFill>
                                <a:schemeClr val="accent2"/>
                              </a:solidFill>
                              <a:latin typeface="Cambria Math"/>
                            </a:rPr>
                            <m:t>/</m:t>
                          </m:r>
                          <m:r>
                            <m:rPr>
                              <m:sty m:val="p"/>
                            </m:rPr>
                            <a:rPr lang="en-US" sz="1400" b="0" i="0" kern="1000" spc="30" smtClean="0">
                              <a:solidFill>
                                <a:schemeClr val="accent2"/>
                              </a:solidFill>
                              <a:latin typeface="Cambria Math"/>
                            </a:rPr>
                            <m:t>c</m:t>
                          </m:r>
                          <m:r>
                            <a:rPr lang="en-US" sz="1400" kern="1000" spc="30">
                              <a:solidFill>
                                <a:schemeClr val="accent2"/>
                              </a:solidFill>
                              <a:latin typeface="Cambria Math"/>
                            </a:rPr>
                            <m:t>)</m:t>
                          </m:r>
                        </m:oMath>
                      </m:oMathPara>
                    </a14:m>
                    <a:endParaRPr lang="en-US" sz="1050" kern="1000" spc="30" dirty="0" err="1">
                      <a:solidFill>
                        <a:schemeClr val="accent4"/>
                      </a:solidFill>
                      <a:latin typeface="Calibri" panose="020F0502020204030204" pitchFamily="34" charset="0"/>
                      <a:cs typeface="Franklin Gothic Book"/>
                    </a:endParaRPr>
                  </a:p>
                </p:txBody>
              </p:sp>
            </mc:Choice>
            <mc:Fallback xmlns="">
              <p:sp>
                <p:nvSpPr>
                  <p:cNvPr id="57" name="Rectangle 56"/>
                  <p:cNvSpPr>
                    <a:spLocks noRot="1" noChangeAspect="1" noMove="1" noResize="1" noEditPoints="1" noAdjustHandles="1" noChangeArrowheads="1" noChangeShapeType="1" noTextEdit="1"/>
                  </p:cNvSpPr>
                  <p:nvPr/>
                </p:nvSpPr>
                <p:spPr>
                  <a:xfrm rot="20323809">
                    <a:off x="1475928" y="2512716"/>
                    <a:ext cx="1232069" cy="329321"/>
                  </a:xfrm>
                  <a:prstGeom prst="rect">
                    <a:avLst/>
                  </a:prstGeom>
                  <a:blipFill rotWithShape="1">
                    <a:blip r:embed="rId11"/>
                    <a:stretch>
                      <a:fillRect/>
                    </a:stretch>
                  </a:blipFill>
                </p:spPr>
                <p:txBody>
                  <a:bodyPr/>
                  <a:lstStyle/>
                  <a:p>
                    <a:r>
                      <a:rPr lang="en-US">
                        <a:noFill/>
                      </a:rPr>
                      <a:t> </a:t>
                    </a:r>
                  </a:p>
                </p:txBody>
              </p:sp>
            </mc:Fallback>
          </mc:AlternateContent>
          <p:cxnSp>
            <p:nvCxnSpPr>
              <p:cNvPr id="153" name="Straight Arrow Connector 152"/>
              <p:cNvCxnSpPr/>
              <p:nvPr/>
            </p:nvCxnSpPr>
            <p:spPr bwMode="auto">
              <a:xfrm rot="20323809">
                <a:off x="1762137" y="2400245"/>
                <a:ext cx="866776" cy="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grpSp>
        <p:cxnSp>
          <p:nvCxnSpPr>
            <p:cNvPr id="115" name="Straight Arrow Connector 114"/>
            <p:cNvCxnSpPr/>
            <p:nvPr/>
          </p:nvCxnSpPr>
          <p:spPr bwMode="auto">
            <a:xfrm flipV="1">
              <a:off x="3803650" y="2523132"/>
              <a:ext cx="461436" cy="372468"/>
            </a:xfrm>
            <a:prstGeom prst="straightConnector1">
              <a:avLst/>
            </a:prstGeom>
            <a:solidFill>
              <a:schemeClr val="accent1"/>
            </a:solidFill>
            <a:ln w="9525" cap="flat" cmpd="sng" algn="ctr">
              <a:solidFill>
                <a:schemeClr val="tx1"/>
              </a:solidFill>
              <a:prstDash val="solid"/>
              <a:round/>
              <a:headEnd type="none" w="med" len="med"/>
              <a:tailEnd type="oval"/>
            </a:ln>
            <a:effectLst/>
          </p:spPr>
        </p:cxnSp>
        <p:grpSp>
          <p:nvGrpSpPr>
            <p:cNvPr id="116" name="Group 115"/>
            <p:cNvGrpSpPr/>
            <p:nvPr/>
          </p:nvGrpSpPr>
          <p:grpSpPr>
            <a:xfrm rot="1761940">
              <a:off x="3803932" y="1106508"/>
              <a:ext cx="1905000" cy="1959749"/>
              <a:chOff x="6610350" y="1011107"/>
              <a:chExt cx="1905000" cy="1959749"/>
            </a:xfrm>
          </p:grpSpPr>
          <p:sp>
            <p:nvSpPr>
              <p:cNvPr id="140" name="Arc 139"/>
              <p:cNvSpPr/>
              <p:nvPr/>
            </p:nvSpPr>
            <p:spPr bwMode="auto">
              <a:xfrm>
                <a:off x="6610350" y="1011107"/>
                <a:ext cx="1905000" cy="1959749"/>
              </a:xfrm>
              <a:prstGeom prst="arc">
                <a:avLst>
                  <a:gd name="adj1" fmla="val 10261124"/>
                  <a:gd name="adj2" fmla="val 9744970"/>
                </a:avLst>
              </a:prstGeom>
              <a:ln w="19050">
                <a:solidFill>
                  <a:schemeClr val="bg2">
                    <a:lumMod val="7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latin typeface="Calibri" panose="020F0502020204030204" pitchFamily="34" charset="0"/>
                </a:endParaRPr>
              </a:p>
            </p:txBody>
          </p:sp>
          <p:sp>
            <p:nvSpPr>
              <p:cNvPr id="141" name="Oval 140"/>
              <p:cNvSpPr/>
              <p:nvPr/>
            </p:nvSpPr>
            <p:spPr bwMode="auto">
              <a:xfrm>
                <a:off x="6934200" y="1371600"/>
                <a:ext cx="1257300" cy="1276350"/>
              </a:xfrm>
              <a:prstGeom prst="ellipse">
                <a:avLst/>
              </a:prstGeom>
              <a:ln w="19050">
                <a:solidFill>
                  <a:schemeClr val="bg2">
                    <a:lumMod val="7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latin typeface="Calibri" panose="020F0502020204030204" pitchFamily="34" charset="0"/>
                </a:endParaRPr>
              </a:p>
            </p:txBody>
          </p:sp>
        </p:grpSp>
        <p:sp>
          <p:nvSpPr>
            <p:cNvPr id="118" name="Oval 117"/>
            <p:cNvSpPr/>
            <p:nvPr/>
          </p:nvSpPr>
          <p:spPr bwMode="auto">
            <a:xfrm rot="1761940">
              <a:off x="3969690" y="1216974"/>
              <a:ext cx="1600200" cy="1676400"/>
            </a:xfrm>
            <a:prstGeom prst="ellipse">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19" name="TextBox 118"/>
                <p:cNvSpPr txBox="1"/>
                <p:nvPr/>
              </p:nvSpPr>
              <p:spPr>
                <a:xfrm>
                  <a:off x="4323065" y="2143476"/>
                  <a:ext cx="965777" cy="379656"/>
                </a:xfrm>
                <a:prstGeom prst="rect">
                  <a:avLst/>
                </a:prstGeom>
                <a:no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acc>
                          <m:accPr>
                            <m:chr m:val="⃗"/>
                            <m:ctrlPr>
                              <a:rPr lang="en-US" sz="2000" b="0" i="1" kern="1000" spc="30" smtClean="0">
                                <a:solidFill>
                                  <a:schemeClr val="accent4"/>
                                </a:solidFill>
                                <a:latin typeface="Cambria Math"/>
                              </a:rPr>
                            </m:ctrlPr>
                          </m:accPr>
                          <m:e>
                            <m:r>
                              <a:rPr lang="en-US" sz="2000" b="0" i="1" kern="1000" spc="30" smtClean="0">
                                <a:solidFill>
                                  <a:schemeClr val="accent4"/>
                                </a:solidFill>
                                <a:latin typeface="Cambria Math"/>
                              </a:rPr>
                              <m:t>𝐵</m:t>
                            </m:r>
                          </m:e>
                        </m:acc>
                        <m:r>
                          <a:rPr lang="en-US" sz="2000" b="0" i="1" kern="1000" spc="30" smtClean="0">
                            <a:solidFill>
                              <a:schemeClr val="accent4"/>
                            </a:solidFill>
                            <a:latin typeface="Cambria Math"/>
                          </a:rPr>
                          <m:t>(1.5</m:t>
                        </m:r>
                        <m:r>
                          <m:rPr>
                            <m:sty m:val="p"/>
                          </m:rPr>
                          <a:rPr lang="en-US" sz="2000" b="0" i="0" kern="1000" spc="30" smtClean="0">
                            <a:solidFill>
                              <a:schemeClr val="accent4"/>
                            </a:solidFill>
                            <a:latin typeface="Cambria Math"/>
                          </a:rPr>
                          <m:t>T</m:t>
                        </m:r>
                        <m:r>
                          <a:rPr lang="en-US" sz="2000" b="0" i="1" kern="1000" spc="30" smtClean="0">
                            <a:solidFill>
                              <a:schemeClr val="accent4"/>
                            </a:solidFill>
                            <a:latin typeface="Cambria Math"/>
                          </a:rPr>
                          <m:t>)</m:t>
                        </m:r>
                      </m:oMath>
                    </m:oMathPara>
                  </a14:m>
                  <a:endParaRPr lang="en-US" sz="1400" kern="1000" spc="30" dirty="0" err="1" smtClean="0">
                    <a:solidFill>
                      <a:schemeClr val="accent4"/>
                    </a:solidFill>
                    <a:latin typeface="Calibri" panose="020F0502020204030204" pitchFamily="34" charset="0"/>
                    <a:cs typeface="Franklin Gothic Book"/>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4323065" y="2143476"/>
                  <a:ext cx="965777" cy="379656"/>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Box 119"/>
                <p:cNvSpPr txBox="1"/>
                <p:nvPr/>
              </p:nvSpPr>
              <p:spPr>
                <a:xfrm>
                  <a:off x="5349877" y="959722"/>
                  <a:ext cx="235706" cy="379656"/>
                </a:xfrm>
                <a:prstGeom prst="rect">
                  <a:avLst/>
                </a:prstGeom>
                <a:no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acc>
                          <m:accPr>
                            <m:chr m:val="⃗"/>
                            <m:ctrlPr>
                              <a:rPr lang="en-US" sz="2000" b="0" i="1" kern="1000" spc="30" smtClean="0">
                                <a:solidFill>
                                  <a:schemeClr val="accent4"/>
                                </a:solidFill>
                                <a:latin typeface="Cambria Math"/>
                                <a:cs typeface="Franklin Gothic Book"/>
                              </a:rPr>
                            </m:ctrlPr>
                          </m:accPr>
                          <m:e>
                            <m:r>
                              <a:rPr lang="en-US" sz="2000" b="0" i="1" kern="1000" spc="30" smtClean="0">
                                <a:solidFill>
                                  <a:schemeClr val="accent4"/>
                                </a:solidFill>
                                <a:latin typeface="Cambria Math"/>
                                <a:cs typeface="Franklin Gothic Book"/>
                              </a:rPr>
                              <m:t>𝐸</m:t>
                            </m:r>
                          </m:e>
                        </m:acc>
                      </m:oMath>
                    </m:oMathPara>
                  </a14:m>
                  <a:endParaRPr lang="en-US" sz="1400" kern="1000" spc="30" dirty="0" err="1" smtClean="0">
                    <a:solidFill>
                      <a:schemeClr val="tx1">
                        <a:lumMod val="85000"/>
                        <a:lumOff val="15000"/>
                      </a:schemeClr>
                    </a:solidFill>
                    <a:latin typeface="Calibri" panose="020F0502020204030204" pitchFamily="34" charset="0"/>
                    <a:cs typeface="Franklin Gothic Book"/>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5349877" y="959722"/>
                  <a:ext cx="235706" cy="379656"/>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5517304" y="1237757"/>
                  <a:ext cx="765915" cy="224549"/>
                </a:xfrm>
                <a:prstGeom prst="rect">
                  <a:avLst/>
                </a:prstGeom>
                <a:noFill/>
              </p:spPr>
              <p:txBody>
                <a:bodyPr wrap="none" lIns="0" tIns="0" rIns="0" bIns="0" rtlCol="0" anchor="t" anchorCtr="0">
                  <a:spAutoFit/>
                </a:bodyPr>
                <a:lstStyle/>
                <a:p>
                  <a:pPr>
                    <a:lnSpc>
                      <a:spcPct val="110000"/>
                    </a:lnSpc>
                    <a:spcBef>
                      <a:spcPts val="0"/>
                    </a:spcBef>
                  </a:pPr>
                  <a:r>
                    <a:rPr lang="en-US" sz="1400" b="1" kern="1000" spc="30" dirty="0" smtClean="0">
                      <a:solidFill>
                        <a:schemeClr val="accent4"/>
                      </a:solidFill>
                      <a:latin typeface="Calibri" panose="020F0502020204030204" pitchFamily="34" charset="0"/>
                      <a:cs typeface="Franklin Gothic Book"/>
                    </a:rPr>
                    <a:t>(</a:t>
                  </a:r>
                  <a14:m>
                    <m:oMath xmlns:m="http://schemas.openxmlformats.org/officeDocument/2006/math">
                      <m:r>
                        <a:rPr lang="en-US" sz="1400" b="1" i="1" kern="1000" spc="30" smtClean="0">
                          <a:solidFill>
                            <a:schemeClr val="accent4"/>
                          </a:solidFill>
                          <a:latin typeface="Cambria Math"/>
                          <a:cs typeface="Franklin Gothic Book"/>
                        </a:rPr>
                        <m:t>𝟏</m:t>
                      </m:r>
                      <m:r>
                        <a:rPr lang="en-US" sz="1400" b="1" i="0" kern="1000" spc="30" smtClean="0">
                          <a:solidFill>
                            <a:schemeClr val="accent4"/>
                          </a:solidFill>
                          <a:latin typeface="Cambria Math"/>
                          <a:cs typeface="Franklin Gothic Book"/>
                        </a:rPr>
                        <m:t>𝐌𝐕</m:t>
                      </m:r>
                      <m:r>
                        <a:rPr lang="en-US" sz="1400" b="1" i="0" kern="1000" spc="30" smtClean="0">
                          <a:solidFill>
                            <a:schemeClr val="accent4"/>
                          </a:solidFill>
                          <a:latin typeface="Cambria Math"/>
                          <a:cs typeface="Franklin Gothic Book"/>
                        </a:rPr>
                        <m:t>/</m:t>
                      </m:r>
                      <m:r>
                        <a:rPr lang="en-US" sz="1400" b="1" i="0" kern="1000" spc="30" smtClean="0">
                          <a:solidFill>
                            <a:schemeClr val="accent4"/>
                          </a:solidFill>
                          <a:latin typeface="Cambria Math"/>
                          <a:cs typeface="Franklin Gothic Book"/>
                        </a:rPr>
                        <m:t>𝐦</m:t>
                      </m:r>
                    </m:oMath>
                  </a14:m>
                  <a:r>
                    <a:rPr lang="en-US" sz="1400" b="1" kern="1000" spc="30" dirty="0" smtClean="0">
                      <a:solidFill>
                        <a:schemeClr val="accent4"/>
                      </a:solidFill>
                      <a:latin typeface="Calibri" panose="020F0502020204030204" pitchFamily="34" charset="0"/>
                      <a:cs typeface="Franklin Gothic Book"/>
                    </a:rPr>
                    <a:t>)</a:t>
                  </a:r>
                  <a:endParaRPr lang="en-US" sz="1400" b="1" kern="1000" spc="30" dirty="0" err="1" smtClean="0">
                    <a:solidFill>
                      <a:schemeClr val="accent4"/>
                    </a:solidFill>
                    <a:latin typeface="Calibri" panose="020F0502020204030204" pitchFamily="34" charset="0"/>
                    <a:cs typeface="Franklin Gothic Book"/>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5517304" y="1237757"/>
                  <a:ext cx="765915" cy="224549"/>
                </a:xfrm>
                <a:prstGeom prst="rect">
                  <a:avLst/>
                </a:prstGeom>
                <a:blipFill rotWithShape="1">
                  <a:blip r:embed="rId14"/>
                  <a:stretch>
                    <a:fillRect l="-13492" t="-16216" r="-14286" b="-48649"/>
                  </a:stretch>
                </a:blipFill>
              </p:spPr>
              <p:txBody>
                <a:bodyPr/>
                <a:lstStyle/>
                <a:p>
                  <a:r>
                    <a:rPr lang="en-US">
                      <a:noFill/>
                    </a:rPr>
                    <a:t> </a:t>
                  </a:r>
                </a:p>
              </p:txBody>
            </p:sp>
          </mc:Fallback>
        </mc:AlternateContent>
        <p:cxnSp>
          <p:nvCxnSpPr>
            <p:cNvPr id="123" name="Straight Arrow Connector 122"/>
            <p:cNvCxnSpPr/>
            <p:nvPr/>
          </p:nvCxnSpPr>
          <p:spPr bwMode="auto">
            <a:xfrm flipH="1">
              <a:off x="5162550" y="1639526"/>
              <a:ext cx="1004713" cy="1839337"/>
            </a:xfrm>
            <a:prstGeom prst="straightConnector1">
              <a:avLst/>
            </a:prstGeom>
            <a:solidFill>
              <a:schemeClr val="accent1"/>
            </a:solidFill>
            <a:ln w="9525" cap="flat" cmpd="sng" algn="ctr">
              <a:solidFill>
                <a:schemeClr val="tx1"/>
              </a:solidFill>
              <a:prstDash val="solid"/>
              <a:round/>
              <a:headEnd type="arrow"/>
              <a:tailEnd type="arrow"/>
            </a:ln>
            <a:effectLst/>
          </p:spPr>
        </p:cxnSp>
        <mc:AlternateContent xmlns:mc="http://schemas.openxmlformats.org/markup-compatibility/2006" xmlns:a14="http://schemas.microsoft.com/office/drawing/2010/main">
          <mc:Choice Requires="a14">
            <p:sp>
              <p:nvSpPr>
                <p:cNvPr id="124" name="TextBox 123"/>
                <p:cNvSpPr txBox="1"/>
                <p:nvPr/>
              </p:nvSpPr>
              <p:spPr>
                <a:xfrm rot="17961940">
                  <a:off x="5320591" y="2777781"/>
                  <a:ext cx="632417" cy="236988"/>
                </a:xfrm>
                <a:prstGeom prst="rect">
                  <a:avLst/>
                </a:prstGeom>
                <a:no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r>
                          <a:rPr lang="en-US" sz="1400" b="0" i="1" kern="1000" spc="30" smtClean="0">
                            <a:solidFill>
                              <a:schemeClr val="tx1">
                                <a:lumMod val="85000"/>
                                <a:lumOff val="15000"/>
                              </a:schemeClr>
                            </a:solidFill>
                            <a:latin typeface="Cambria Math"/>
                            <a:cs typeface="Franklin Gothic Book"/>
                          </a:rPr>
                          <m:t>&lt;</m:t>
                        </m:r>
                        <m:r>
                          <a:rPr lang="en-US" sz="1400" b="0" i="0" kern="1000" spc="30" smtClean="0">
                            <a:solidFill>
                              <a:schemeClr val="tx1">
                                <a:lumMod val="85000"/>
                                <a:lumOff val="15000"/>
                              </a:schemeClr>
                            </a:solidFill>
                            <a:latin typeface="Cambria Math"/>
                            <a:cs typeface="Franklin Gothic Book"/>
                          </a:rPr>
                          <m:t>1.2</m:t>
                        </m:r>
                        <m:r>
                          <m:rPr>
                            <m:sty m:val="p"/>
                          </m:rPr>
                          <a:rPr lang="en-US" sz="1400" b="0" i="0" kern="1000" spc="30" smtClean="0">
                            <a:solidFill>
                              <a:schemeClr val="tx1">
                                <a:lumMod val="85000"/>
                                <a:lumOff val="15000"/>
                              </a:schemeClr>
                            </a:solidFill>
                            <a:latin typeface="Cambria Math"/>
                            <a:cs typeface="Franklin Gothic Book"/>
                          </a:rPr>
                          <m:t>m</m:t>
                        </m:r>
                      </m:oMath>
                    </m:oMathPara>
                  </a14:m>
                  <a:endParaRPr lang="en-US" sz="1400" kern="1000" spc="30" dirty="0" err="1" smtClean="0">
                    <a:solidFill>
                      <a:schemeClr val="tx1">
                        <a:lumMod val="85000"/>
                        <a:lumOff val="15000"/>
                      </a:schemeClr>
                    </a:solidFill>
                    <a:latin typeface="Calibri" panose="020F0502020204030204" pitchFamily="34" charset="0"/>
                    <a:cs typeface="Franklin Gothic Book"/>
                  </a:endParaRPr>
                </a:p>
              </p:txBody>
            </p:sp>
          </mc:Choice>
          <mc:Fallback xmlns="">
            <p:sp>
              <p:nvSpPr>
                <p:cNvPr id="124" name="TextBox 123"/>
                <p:cNvSpPr txBox="1">
                  <a:spLocks noRot="1" noChangeAspect="1" noMove="1" noResize="1" noEditPoints="1" noAdjustHandles="1" noChangeArrowheads="1" noChangeShapeType="1" noTextEdit="1"/>
                </p:cNvSpPr>
                <p:nvPr/>
              </p:nvSpPr>
              <p:spPr>
                <a:xfrm rot="17961940">
                  <a:off x="5320591" y="2777781"/>
                  <a:ext cx="632417" cy="236988"/>
                </a:xfrm>
                <a:prstGeom prst="rect">
                  <a:avLst/>
                </a:prstGeom>
                <a:blipFill rotWithShape="1">
                  <a:blip r:embed="rId15"/>
                  <a:stretch>
                    <a:fillRect b="-2727"/>
                  </a:stretch>
                </a:blipFill>
              </p:spPr>
              <p:txBody>
                <a:bodyPr/>
                <a:lstStyle/>
                <a:p>
                  <a:r>
                    <a:rPr lang="en-US">
                      <a:noFill/>
                    </a:rPr>
                    <a:t> </a:t>
                  </a:r>
                </a:p>
              </p:txBody>
            </p:sp>
          </mc:Fallback>
        </mc:AlternateContent>
        <p:cxnSp>
          <p:nvCxnSpPr>
            <p:cNvPr id="127" name="Straight Arrow Connector 126"/>
            <p:cNvCxnSpPr/>
            <p:nvPr/>
          </p:nvCxnSpPr>
          <p:spPr bwMode="auto">
            <a:xfrm rot="1761940" flipV="1">
              <a:off x="4853373" y="1681805"/>
              <a:ext cx="522438" cy="586536"/>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128" name="TextBox 127"/>
            <p:cNvSpPr txBox="1"/>
            <p:nvPr/>
          </p:nvSpPr>
          <p:spPr>
            <a:xfrm rot="20386037">
              <a:off x="4768951" y="1758627"/>
              <a:ext cx="503343" cy="218586"/>
            </a:xfrm>
            <a:prstGeom prst="rect">
              <a:avLst/>
            </a:prstGeom>
            <a:noFill/>
          </p:spPr>
          <p:txBody>
            <a:bodyPr wrap="none" lIns="0" tIns="0" rIns="0" bIns="0" rtlCol="0" anchor="t" anchorCtr="0">
              <a:spAutoFit/>
            </a:bodyPr>
            <a:lstStyle/>
            <a:p>
              <a:pPr>
                <a:lnSpc>
                  <a:spcPct val="110000"/>
                </a:lnSpc>
                <a:spcBef>
                  <a:spcPts val="0"/>
                </a:spcBef>
              </a:pPr>
              <a:r>
                <a:rPr lang="en-US" sz="1400" kern="1000" spc="30" dirty="0" smtClean="0">
                  <a:solidFill>
                    <a:schemeClr val="tx1">
                      <a:lumMod val="85000"/>
                      <a:lumOff val="15000"/>
                    </a:schemeClr>
                  </a:solidFill>
                  <a:latin typeface="Cambria" panose="02040503050406030204" pitchFamily="18" charset="0"/>
                  <a:cs typeface="Franklin Gothic Book"/>
                </a:rPr>
                <a:t>0.28m</a:t>
              </a:r>
            </a:p>
          </p:txBody>
        </p:sp>
        <p:sp>
          <p:nvSpPr>
            <p:cNvPr id="129" name="Oval 128"/>
            <p:cNvSpPr/>
            <p:nvPr/>
          </p:nvSpPr>
          <p:spPr bwMode="auto">
            <a:xfrm rot="1761940">
              <a:off x="3955100" y="1262327"/>
              <a:ext cx="1600200" cy="1676400"/>
            </a:xfrm>
            <a:prstGeom prst="ellips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dirty="0">
                <a:latin typeface="Calibri" panose="020F0502020204030204" pitchFamily="34" charset="0"/>
              </a:endParaRPr>
            </a:p>
          </p:txBody>
        </p:sp>
        <p:grpSp>
          <p:nvGrpSpPr>
            <p:cNvPr id="132" name="Group 131"/>
            <p:cNvGrpSpPr/>
            <p:nvPr/>
          </p:nvGrpSpPr>
          <p:grpSpPr>
            <a:xfrm>
              <a:off x="4270984" y="1896915"/>
              <a:ext cx="222313" cy="222313"/>
              <a:chOff x="7339301" y="1451467"/>
              <a:chExt cx="222313" cy="222313"/>
            </a:xfrm>
          </p:grpSpPr>
          <p:sp>
            <p:nvSpPr>
              <p:cNvPr id="138" name="Oval 137"/>
              <p:cNvSpPr/>
              <p:nvPr/>
            </p:nvSpPr>
            <p:spPr bwMode="auto">
              <a:xfrm>
                <a:off x="7339301" y="1451467"/>
                <a:ext cx="222313" cy="222313"/>
              </a:xfrm>
              <a:prstGeom prst="ellipse">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indent="0" algn="ctr">
                  <a:buNone/>
                </a:pPr>
                <a:endParaRPr lang="en-US" sz="1400" dirty="0" smtClean="0">
                  <a:solidFill>
                    <a:schemeClr val="tx2">
                      <a:lumMod val="85000"/>
                      <a:lumOff val="15000"/>
                    </a:schemeClr>
                  </a:solidFill>
                  <a:latin typeface="Calibri" panose="020F0502020204030204" pitchFamily="34" charset="0"/>
                </a:endParaRPr>
              </a:p>
            </p:txBody>
          </p:sp>
          <p:sp>
            <p:nvSpPr>
              <p:cNvPr id="139" name="Oval 138"/>
              <p:cNvSpPr/>
              <p:nvPr/>
            </p:nvSpPr>
            <p:spPr bwMode="auto">
              <a:xfrm flipV="1">
                <a:off x="7427597" y="1539763"/>
                <a:ext cx="45720" cy="45720"/>
              </a:xfrm>
              <a:prstGeom prst="ellipse">
                <a:avLst/>
              </a:prstGeom>
              <a:solidFill>
                <a:srgbClr val="7C204E"/>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indent="0" algn="ctr">
                  <a:buNone/>
                </a:pPr>
                <a:endParaRPr lang="en-US" sz="1400" dirty="0" smtClean="0">
                  <a:solidFill>
                    <a:schemeClr val="tx2">
                      <a:lumMod val="85000"/>
                      <a:lumOff val="15000"/>
                    </a:schemeClr>
                  </a:solidFill>
                  <a:latin typeface="Calibri" panose="020F0502020204030204" pitchFamily="34" charset="0"/>
                </a:endParaRPr>
              </a:p>
            </p:txBody>
          </p:sp>
        </p:grpSp>
        <p:sp>
          <p:nvSpPr>
            <p:cNvPr id="133" name="TextBox 132"/>
            <p:cNvSpPr txBox="1"/>
            <p:nvPr/>
          </p:nvSpPr>
          <p:spPr>
            <a:xfrm>
              <a:off x="3192744" y="2777781"/>
              <a:ext cx="545983" cy="236988"/>
            </a:xfrm>
            <a:prstGeom prst="rect">
              <a:avLst/>
            </a:prstGeom>
            <a:noFill/>
          </p:spPr>
          <p:txBody>
            <a:bodyPr wrap="none" lIns="0" tIns="0" rIns="0" bIns="0" rtlCol="0" anchor="t" anchorCtr="0">
              <a:spAutoFit/>
            </a:bodyPr>
            <a:lstStyle>
              <a:defPPr>
                <a:defRPr lang="de-CH"/>
              </a:defPPr>
              <a:lvl1pPr>
                <a:lnSpc>
                  <a:spcPct val="110000"/>
                </a:lnSpc>
                <a:spcBef>
                  <a:spcPts val="0"/>
                </a:spcBef>
                <a:defRPr sz="1400" kern="1000" spc="30">
                  <a:solidFill>
                    <a:schemeClr val="tx1">
                      <a:lumMod val="85000"/>
                      <a:lumOff val="15000"/>
                    </a:schemeClr>
                  </a:solidFill>
                  <a:latin typeface="Calibri" panose="020F0502020204030204" pitchFamily="34" charset="0"/>
                  <a:cs typeface="Franklin Gothic Book"/>
                </a:defRPr>
              </a:lvl1pPr>
            </a:lstStyle>
            <a:p>
              <a:r>
                <a:rPr lang="en-US" dirty="0"/>
                <a:t>ground</a:t>
              </a:r>
            </a:p>
          </p:txBody>
        </p:sp>
        <p:sp>
          <p:nvSpPr>
            <p:cNvPr id="134" name="Oval 133"/>
            <p:cNvSpPr/>
            <p:nvPr/>
          </p:nvSpPr>
          <p:spPr bwMode="auto">
            <a:xfrm rot="1761940">
              <a:off x="3991830" y="1194862"/>
              <a:ext cx="1600200" cy="1676400"/>
            </a:xfrm>
            <a:prstGeom prst="ellipse">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latin typeface="Calibri" panose="020F0502020204030204" pitchFamily="34" charset="0"/>
              </a:endParaRPr>
            </a:p>
          </p:txBody>
        </p:sp>
        <p:cxnSp>
          <p:nvCxnSpPr>
            <p:cNvPr id="135" name="Straight Arrow Connector 134"/>
            <p:cNvCxnSpPr/>
            <p:nvPr/>
          </p:nvCxnSpPr>
          <p:spPr bwMode="auto">
            <a:xfrm flipV="1">
              <a:off x="5114592" y="1350032"/>
              <a:ext cx="241592" cy="241358"/>
            </a:xfrm>
            <a:prstGeom prst="straightConnector1">
              <a:avLst/>
            </a:prstGeom>
            <a:ln>
              <a:headEnd type="none" w="med" len="med"/>
              <a:tailEnd type="arrow"/>
            </a:ln>
            <a:effectLst>
              <a:outerShdw blurRad="50800" dist="38100" dir="2700000" algn="tl" rotWithShape="0">
                <a:schemeClr val="bg1">
                  <a:alpha val="40000"/>
                </a:schemeClr>
              </a:outerShdw>
            </a:effectLst>
          </p:spPr>
          <p:style>
            <a:lnRef idx="2">
              <a:schemeClr val="accent4"/>
            </a:lnRef>
            <a:fillRef idx="0">
              <a:schemeClr val="accent4"/>
            </a:fillRef>
            <a:effectRef idx="1">
              <a:schemeClr val="accent4"/>
            </a:effectRef>
            <a:fontRef idx="minor">
              <a:schemeClr val="tx1"/>
            </a:fontRef>
          </p:style>
        </p:cxnSp>
      </p:grpSp>
      <p:grpSp>
        <p:nvGrpSpPr>
          <p:cNvPr id="155" name="Group 154"/>
          <p:cNvGrpSpPr/>
          <p:nvPr/>
        </p:nvGrpSpPr>
        <p:grpSpPr>
          <a:xfrm>
            <a:off x="5075560" y="3394397"/>
            <a:ext cx="1597612" cy="1352961"/>
            <a:chOff x="4568826" y="3536105"/>
            <a:chExt cx="1925492" cy="1078560"/>
          </a:xfrm>
        </p:grpSpPr>
        <p:sp>
          <p:nvSpPr>
            <p:cNvPr id="156" name="Rectangle 155"/>
            <p:cNvSpPr/>
            <p:nvPr/>
          </p:nvSpPr>
          <p:spPr bwMode="auto">
            <a:xfrm>
              <a:off x="4684858" y="3536105"/>
              <a:ext cx="1809460" cy="109050"/>
            </a:xfrm>
            <a:prstGeom prst="rect">
              <a:avLst/>
            </a:prstGeom>
            <a:solidFill>
              <a:srgbClr val="0070C0"/>
            </a:solidFill>
            <a:ln w="19050" cap="flat" cmpd="sng" algn="ctr">
              <a:solidFill>
                <a:srgbClr val="AFD7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indent="0" algn="ctr">
                <a:buNone/>
              </a:pPr>
              <a:endParaRPr lang="en-US" sz="1600" dirty="0" smtClean="0">
                <a:latin typeface="Calibri" panose="020F0502020204030204" pitchFamily="34" charset="0"/>
              </a:endParaRPr>
            </a:p>
          </p:txBody>
        </p:sp>
        <p:sp>
          <p:nvSpPr>
            <p:cNvPr id="157" name="Rectangle 156"/>
            <p:cNvSpPr/>
            <p:nvPr/>
          </p:nvSpPr>
          <p:spPr bwMode="auto">
            <a:xfrm>
              <a:off x="4683270" y="4508358"/>
              <a:ext cx="1809460" cy="106307"/>
            </a:xfrm>
            <a:prstGeom prst="rect">
              <a:avLst/>
            </a:prstGeom>
            <a:solidFill>
              <a:srgbClr val="0070C0"/>
            </a:solidFill>
            <a:ln w="19050" cap="flat" cmpd="sng" algn="ctr">
              <a:solidFill>
                <a:srgbClr val="AFD7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indent="0" algn="ctr">
                <a:buNone/>
              </a:pPr>
              <a:endParaRPr lang="en-US" sz="1600" dirty="0" smtClean="0">
                <a:latin typeface="Calibri" panose="020F0502020204030204" pitchFamily="34" charset="0"/>
              </a:endParaRPr>
            </a:p>
          </p:txBody>
        </p:sp>
        <p:sp>
          <p:nvSpPr>
            <p:cNvPr id="159" name="Rectangle 158"/>
            <p:cNvSpPr/>
            <p:nvPr/>
          </p:nvSpPr>
          <p:spPr bwMode="auto">
            <a:xfrm>
              <a:off x="4568826" y="3536105"/>
              <a:ext cx="114444" cy="1078560"/>
            </a:xfrm>
            <a:prstGeom prst="rect">
              <a:avLst/>
            </a:prstGeom>
            <a:solidFill>
              <a:srgbClr val="0070C0"/>
            </a:solidFill>
            <a:ln w="19050" cap="flat" cmpd="sng" algn="ctr">
              <a:solidFill>
                <a:srgbClr val="AFD7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indent="0" algn="ctr">
                <a:buNone/>
              </a:pPr>
              <a:endParaRPr lang="en-US" sz="1600" dirty="0" smtClean="0">
                <a:latin typeface="Calibri" panose="020F0502020204030204" pitchFamily="34" charset="0"/>
              </a:endParaRPr>
            </a:p>
          </p:txBody>
        </p:sp>
      </p:grpSp>
      <p:sp>
        <p:nvSpPr>
          <p:cNvPr id="160" name="Rounded Rectangle 34"/>
          <p:cNvSpPr/>
          <p:nvPr/>
        </p:nvSpPr>
        <p:spPr bwMode="auto">
          <a:xfrm flipH="1" flipV="1">
            <a:off x="6044579" y="3852543"/>
            <a:ext cx="404352" cy="463519"/>
          </a:xfrm>
          <a:custGeom>
            <a:avLst/>
            <a:gdLst>
              <a:gd name="connsiteX0" fmla="*/ 0 w 457748"/>
              <a:gd name="connsiteY0" fmla="*/ 170886 h 546538"/>
              <a:gd name="connsiteX1" fmla="*/ 170886 w 457748"/>
              <a:gd name="connsiteY1" fmla="*/ 0 h 546538"/>
              <a:gd name="connsiteX2" fmla="*/ 286862 w 457748"/>
              <a:gd name="connsiteY2" fmla="*/ 0 h 546538"/>
              <a:gd name="connsiteX3" fmla="*/ 457748 w 457748"/>
              <a:gd name="connsiteY3" fmla="*/ 170886 h 546538"/>
              <a:gd name="connsiteX4" fmla="*/ 457748 w 457748"/>
              <a:gd name="connsiteY4" fmla="*/ 375652 h 546538"/>
              <a:gd name="connsiteX5" fmla="*/ 286862 w 457748"/>
              <a:gd name="connsiteY5" fmla="*/ 546538 h 546538"/>
              <a:gd name="connsiteX6" fmla="*/ 170886 w 457748"/>
              <a:gd name="connsiteY6" fmla="*/ 546538 h 546538"/>
              <a:gd name="connsiteX7" fmla="*/ 0 w 457748"/>
              <a:gd name="connsiteY7" fmla="*/ 375652 h 546538"/>
              <a:gd name="connsiteX8" fmla="*/ 0 w 457748"/>
              <a:gd name="connsiteY8" fmla="*/ 170886 h 546538"/>
              <a:gd name="connsiteX0" fmla="*/ 0 w 457748"/>
              <a:gd name="connsiteY0" fmla="*/ 375652 h 546538"/>
              <a:gd name="connsiteX1" fmla="*/ 0 w 457748"/>
              <a:gd name="connsiteY1" fmla="*/ 170886 h 546538"/>
              <a:gd name="connsiteX2" fmla="*/ 170886 w 457748"/>
              <a:gd name="connsiteY2" fmla="*/ 0 h 546538"/>
              <a:gd name="connsiteX3" fmla="*/ 286862 w 457748"/>
              <a:gd name="connsiteY3" fmla="*/ 0 h 546538"/>
              <a:gd name="connsiteX4" fmla="*/ 457748 w 457748"/>
              <a:gd name="connsiteY4" fmla="*/ 170886 h 546538"/>
              <a:gd name="connsiteX5" fmla="*/ 457748 w 457748"/>
              <a:gd name="connsiteY5" fmla="*/ 375652 h 546538"/>
              <a:gd name="connsiteX6" fmla="*/ 286862 w 457748"/>
              <a:gd name="connsiteY6" fmla="*/ 546538 h 546538"/>
              <a:gd name="connsiteX7" fmla="*/ 170886 w 457748"/>
              <a:gd name="connsiteY7" fmla="*/ 546538 h 546538"/>
              <a:gd name="connsiteX8" fmla="*/ 91440 w 457748"/>
              <a:gd name="connsiteY8" fmla="*/ 467092 h 546538"/>
              <a:gd name="connsiteX0" fmla="*/ 0 w 457748"/>
              <a:gd name="connsiteY0" fmla="*/ 170886 h 546538"/>
              <a:gd name="connsiteX1" fmla="*/ 170886 w 457748"/>
              <a:gd name="connsiteY1" fmla="*/ 0 h 546538"/>
              <a:gd name="connsiteX2" fmla="*/ 286862 w 457748"/>
              <a:gd name="connsiteY2" fmla="*/ 0 h 546538"/>
              <a:gd name="connsiteX3" fmla="*/ 457748 w 457748"/>
              <a:gd name="connsiteY3" fmla="*/ 170886 h 546538"/>
              <a:gd name="connsiteX4" fmla="*/ 457748 w 457748"/>
              <a:gd name="connsiteY4" fmla="*/ 375652 h 546538"/>
              <a:gd name="connsiteX5" fmla="*/ 286862 w 457748"/>
              <a:gd name="connsiteY5" fmla="*/ 546538 h 546538"/>
              <a:gd name="connsiteX6" fmla="*/ 170886 w 457748"/>
              <a:gd name="connsiteY6" fmla="*/ 546538 h 546538"/>
              <a:gd name="connsiteX7" fmla="*/ 91440 w 457748"/>
              <a:gd name="connsiteY7" fmla="*/ 467092 h 546538"/>
              <a:gd name="connsiteX0" fmla="*/ 70320 w 407418"/>
              <a:gd name="connsiteY0" fmla="*/ 164536 h 546538"/>
              <a:gd name="connsiteX1" fmla="*/ 120556 w 407418"/>
              <a:gd name="connsiteY1" fmla="*/ 0 h 546538"/>
              <a:gd name="connsiteX2" fmla="*/ 236532 w 407418"/>
              <a:gd name="connsiteY2" fmla="*/ 0 h 546538"/>
              <a:gd name="connsiteX3" fmla="*/ 407418 w 407418"/>
              <a:gd name="connsiteY3" fmla="*/ 170886 h 546538"/>
              <a:gd name="connsiteX4" fmla="*/ 407418 w 407418"/>
              <a:gd name="connsiteY4" fmla="*/ 375652 h 546538"/>
              <a:gd name="connsiteX5" fmla="*/ 236532 w 407418"/>
              <a:gd name="connsiteY5" fmla="*/ 546538 h 546538"/>
              <a:gd name="connsiteX6" fmla="*/ 120556 w 407418"/>
              <a:gd name="connsiteY6" fmla="*/ 546538 h 546538"/>
              <a:gd name="connsiteX7" fmla="*/ 41110 w 407418"/>
              <a:gd name="connsiteY7" fmla="*/ 467092 h 546538"/>
              <a:gd name="connsiteX0" fmla="*/ 32220 w 407418"/>
              <a:gd name="connsiteY0" fmla="*/ 158186 h 546538"/>
              <a:gd name="connsiteX1" fmla="*/ 120556 w 407418"/>
              <a:gd name="connsiteY1" fmla="*/ 0 h 546538"/>
              <a:gd name="connsiteX2" fmla="*/ 236532 w 407418"/>
              <a:gd name="connsiteY2" fmla="*/ 0 h 546538"/>
              <a:gd name="connsiteX3" fmla="*/ 407418 w 407418"/>
              <a:gd name="connsiteY3" fmla="*/ 170886 h 546538"/>
              <a:gd name="connsiteX4" fmla="*/ 407418 w 407418"/>
              <a:gd name="connsiteY4" fmla="*/ 375652 h 546538"/>
              <a:gd name="connsiteX5" fmla="*/ 236532 w 407418"/>
              <a:gd name="connsiteY5" fmla="*/ 546538 h 546538"/>
              <a:gd name="connsiteX6" fmla="*/ 120556 w 407418"/>
              <a:gd name="connsiteY6" fmla="*/ 546538 h 546538"/>
              <a:gd name="connsiteX7" fmla="*/ 41110 w 407418"/>
              <a:gd name="connsiteY7" fmla="*/ 467092 h 546538"/>
              <a:gd name="connsiteX0" fmla="*/ 32220 w 407418"/>
              <a:gd name="connsiteY0" fmla="*/ 158186 h 546538"/>
              <a:gd name="connsiteX1" fmla="*/ 120556 w 407418"/>
              <a:gd name="connsiteY1" fmla="*/ 0 h 546538"/>
              <a:gd name="connsiteX2" fmla="*/ 236532 w 407418"/>
              <a:gd name="connsiteY2" fmla="*/ 0 h 546538"/>
              <a:gd name="connsiteX3" fmla="*/ 407418 w 407418"/>
              <a:gd name="connsiteY3" fmla="*/ 170886 h 546538"/>
              <a:gd name="connsiteX4" fmla="*/ 407418 w 407418"/>
              <a:gd name="connsiteY4" fmla="*/ 375652 h 546538"/>
              <a:gd name="connsiteX5" fmla="*/ 236532 w 407418"/>
              <a:gd name="connsiteY5" fmla="*/ 546538 h 546538"/>
              <a:gd name="connsiteX6" fmla="*/ 120556 w 407418"/>
              <a:gd name="connsiteY6" fmla="*/ 546538 h 546538"/>
              <a:gd name="connsiteX7" fmla="*/ 41110 w 407418"/>
              <a:gd name="connsiteY7" fmla="*/ 467092 h 546538"/>
              <a:gd name="connsiteX0" fmla="*/ 32220 w 407418"/>
              <a:gd name="connsiteY0" fmla="*/ 158186 h 546538"/>
              <a:gd name="connsiteX1" fmla="*/ 120556 w 407418"/>
              <a:gd name="connsiteY1" fmla="*/ 0 h 546538"/>
              <a:gd name="connsiteX2" fmla="*/ 236532 w 407418"/>
              <a:gd name="connsiteY2" fmla="*/ 0 h 546538"/>
              <a:gd name="connsiteX3" fmla="*/ 407418 w 407418"/>
              <a:gd name="connsiteY3" fmla="*/ 170886 h 546538"/>
              <a:gd name="connsiteX4" fmla="*/ 407418 w 407418"/>
              <a:gd name="connsiteY4" fmla="*/ 375652 h 546538"/>
              <a:gd name="connsiteX5" fmla="*/ 236532 w 407418"/>
              <a:gd name="connsiteY5" fmla="*/ 546538 h 546538"/>
              <a:gd name="connsiteX6" fmla="*/ 120556 w 407418"/>
              <a:gd name="connsiteY6" fmla="*/ 546538 h 546538"/>
              <a:gd name="connsiteX7" fmla="*/ 41110 w 407418"/>
              <a:gd name="connsiteY7" fmla="*/ 441692 h 546538"/>
              <a:gd name="connsiteX0" fmla="*/ 32220 w 407418"/>
              <a:gd name="connsiteY0" fmla="*/ 158186 h 546538"/>
              <a:gd name="connsiteX1" fmla="*/ 120556 w 407418"/>
              <a:gd name="connsiteY1" fmla="*/ 0 h 546538"/>
              <a:gd name="connsiteX2" fmla="*/ 236532 w 407418"/>
              <a:gd name="connsiteY2" fmla="*/ 0 h 546538"/>
              <a:gd name="connsiteX3" fmla="*/ 407418 w 407418"/>
              <a:gd name="connsiteY3" fmla="*/ 170886 h 546538"/>
              <a:gd name="connsiteX4" fmla="*/ 407418 w 407418"/>
              <a:gd name="connsiteY4" fmla="*/ 375652 h 546538"/>
              <a:gd name="connsiteX5" fmla="*/ 236532 w 407418"/>
              <a:gd name="connsiteY5" fmla="*/ 546538 h 546538"/>
              <a:gd name="connsiteX6" fmla="*/ 120556 w 407418"/>
              <a:gd name="connsiteY6" fmla="*/ 546538 h 546538"/>
              <a:gd name="connsiteX7" fmla="*/ 41110 w 407418"/>
              <a:gd name="connsiteY7" fmla="*/ 403592 h 546538"/>
              <a:gd name="connsiteX0" fmla="*/ 34650 w 409848"/>
              <a:gd name="connsiteY0" fmla="*/ 158186 h 546538"/>
              <a:gd name="connsiteX1" fmla="*/ 122986 w 409848"/>
              <a:gd name="connsiteY1" fmla="*/ 0 h 546538"/>
              <a:gd name="connsiteX2" fmla="*/ 238962 w 409848"/>
              <a:gd name="connsiteY2" fmla="*/ 0 h 546538"/>
              <a:gd name="connsiteX3" fmla="*/ 409848 w 409848"/>
              <a:gd name="connsiteY3" fmla="*/ 170886 h 546538"/>
              <a:gd name="connsiteX4" fmla="*/ 409848 w 409848"/>
              <a:gd name="connsiteY4" fmla="*/ 375652 h 546538"/>
              <a:gd name="connsiteX5" fmla="*/ 238962 w 409848"/>
              <a:gd name="connsiteY5" fmla="*/ 546538 h 546538"/>
              <a:gd name="connsiteX6" fmla="*/ 122986 w 409848"/>
              <a:gd name="connsiteY6" fmla="*/ 546538 h 546538"/>
              <a:gd name="connsiteX7" fmla="*/ 40365 w 409848"/>
              <a:gd name="connsiteY7" fmla="*/ 356459 h 546538"/>
              <a:gd name="connsiteX0" fmla="*/ 36057 w 411255"/>
              <a:gd name="connsiteY0" fmla="*/ 158186 h 546538"/>
              <a:gd name="connsiteX1" fmla="*/ 124393 w 411255"/>
              <a:gd name="connsiteY1" fmla="*/ 0 h 546538"/>
              <a:gd name="connsiteX2" fmla="*/ 240369 w 411255"/>
              <a:gd name="connsiteY2" fmla="*/ 0 h 546538"/>
              <a:gd name="connsiteX3" fmla="*/ 411255 w 411255"/>
              <a:gd name="connsiteY3" fmla="*/ 170886 h 546538"/>
              <a:gd name="connsiteX4" fmla="*/ 411255 w 411255"/>
              <a:gd name="connsiteY4" fmla="*/ 375652 h 546538"/>
              <a:gd name="connsiteX5" fmla="*/ 240369 w 411255"/>
              <a:gd name="connsiteY5" fmla="*/ 546538 h 546538"/>
              <a:gd name="connsiteX6" fmla="*/ 124393 w 411255"/>
              <a:gd name="connsiteY6" fmla="*/ 546538 h 546538"/>
              <a:gd name="connsiteX7" fmla="*/ 41772 w 411255"/>
              <a:gd name="connsiteY7" fmla="*/ 356459 h 546538"/>
              <a:gd name="connsiteX0" fmla="*/ 36057 w 411255"/>
              <a:gd name="connsiteY0" fmla="*/ 158186 h 546538"/>
              <a:gd name="connsiteX1" fmla="*/ 124393 w 411255"/>
              <a:gd name="connsiteY1" fmla="*/ 0 h 546538"/>
              <a:gd name="connsiteX2" fmla="*/ 240369 w 411255"/>
              <a:gd name="connsiteY2" fmla="*/ 0 h 546538"/>
              <a:gd name="connsiteX3" fmla="*/ 411255 w 411255"/>
              <a:gd name="connsiteY3" fmla="*/ 170886 h 546538"/>
              <a:gd name="connsiteX4" fmla="*/ 411255 w 411255"/>
              <a:gd name="connsiteY4" fmla="*/ 375652 h 546538"/>
              <a:gd name="connsiteX5" fmla="*/ 240369 w 411255"/>
              <a:gd name="connsiteY5" fmla="*/ 546538 h 546538"/>
              <a:gd name="connsiteX6" fmla="*/ 124393 w 411255"/>
              <a:gd name="connsiteY6" fmla="*/ 546538 h 546538"/>
              <a:gd name="connsiteX7" fmla="*/ 41772 w 411255"/>
              <a:gd name="connsiteY7" fmla="*/ 356459 h 546538"/>
              <a:gd name="connsiteX0" fmla="*/ 33029 w 408227"/>
              <a:gd name="connsiteY0" fmla="*/ 158186 h 546538"/>
              <a:gd name="connsiteX1" fmla="*/ 121365 w 408227"/>
              <a:gd name="connsiteY1" fmla="*/ 0 h 546538"/>
              <a:gd name="connsiteX2" fmla="*/ 237341 w 408227"/>
              <a:gd name="connsiteY2" fmla="*/ 0 h 546538"/>
              <a:gd name="connsiteX3" fmla="*/ 408227 w 408227"/>
              <a:gd name="connsiteY3" fmla="*/ 170886 h 546538"/>
              <a:gd name="connsiteX4" fmla="*/ 408227 w 408227"/>
              <a:gd name="connsiteY4" fmla="*/ 375652 h 546538"/>
              <a:gd name="connsiteX5" fmla="*/ 237341 w 408227"/>
              <a:gd name="connsiteY5" fmla="*/ 546538 h 546538"/>
              <a:gd name="connsiteX6" fmla="*/ 121365 w 408227"/>
              <a:gd name="connsiteY6" fmla="*/ 546538 h 546538"/>
              <a:gd name="connsiteX7" fmla="*/ 38744 w 408227"/>
              <a:gd name="connsiteY7" fmla="*/ 356459 h 546538"/>
              <a:gd name="connsiteX0" fmla="*/ 33029 w 408227"/>
              <a:gd name="connsiteY0" fmla="*/ 158186 h 546538"/>
              <a:gd name="connsiteX1" fmla="*/ 121365 w 408227"/>
              <a:gd name="connsiteY1" fmla="*/ 0 h 546538"/>
              <a:gd name="connsiteX2" fmla="*/ 237341 w 408227"/>
              <a:gd name="connsiteY2" fmla="*/ 0 h 546538"/>
              <a:gd name="connsiteX3" fmla="*/ 408227 w 408227"/>
              <a:gd name="connsiteY3" fmla="*/ 170886 h 546538"/>
              <a:gd name="connsiteX4" fmla="*/ 408227 w 408227"/>
              <a:gd name="connsiteY4" fmla="*/ 375652 h 546538"/>
              <a:gd name="connsiteX5" fmla="*/ 237341 w 408227"/>
              <a:gd name="connsiteY5" fmla="*/ 546538 h 546538"/>
              <a:gd name="connsiteX6" fmla="*/ 121365 w 408227"/>
              <a:gd name="connsiteY6" fmla="*/ 546538 h 546538"/>
              <a:gd name="connsiteX7" fmla="*/ 38744 w 408227"/>
              <a:gd name="connsiteY7" fmla="*/ 356459 h 546538"/>
              <a:gd name="connsiteX0" fmla="*/ 26073 w 401271"/>
              <a:gd name="connsiteY0" fmla="*/ 158186 h 546538"/>
              <a:gd name="connsiteX1" fmla="*/ 114409 w 401271"/>
              <a:gd name="connsiteY1" fmla="*/ 0 h 546538"/>
              <a:gd name="connsiteX2" fmla="*/ 230385 w 401271"/>
              <a:gd name="connsiteY2" fmla="*/ 0 h 546538"/>
              <a:gd name="connsiteX3" fmla="*/ 401271 w 401271"/>
              <a:gd name="connsiteY3" fmla="*/ 170886 h 546538"/>
              <a:gd name="connsiteX4" fmla="*/ 401271 w 401271"/>
              <a:gd name="connsiteY4" fmla="*/ 375652 h 546538"/>
              <a:gd name="connsiteX5" fmla="*/ 230385 w 401271"/>
              <a:gd name="connsiteY5" fmla="*/ 546538 h 546538"/>
              <a:gd name="connsiteX6" fmla="*/ 114409 w 401271"/>
              <a:gd name="connsiteY6" fmla="*/ 546538 h 546538"/>
              <a:gd name="connsiteX7" fmla="*/ 31788 w 401271"/>
              <a:gd name="connsiteY7" fmla="*/ 356459 h 546538"/>
              <a:gd name="connsiteX0" fmla="*/ 23993 w 399191"/>
              <a:gd name="connsiteY0" fmla="*/ 158186 h 546538"/>
              <a:gd name="connsiteX1" fmla="*/ 112329 w 399191"/>
              <a:gd name="connsiteY1" fmla="*/ 0 h 546538"/>
              <a:gd name="connsiteX2" fmla="*/ 228305 w 399191"/>
              <a:gd name="connsiteY2" fmla="*/ 0 h 546538"/>
              <a:gd name="connsiteX3" fmla="*/ 399191 w 399191"/>
              <a:gd name="connsiteY3" fmla="*/ 170886 h 546538"/>
              <a:gd name="connsiteX4" fmla="*/ 399191 w 399191"/>
              <a:gd name="connsiteY4" fmla="*/ 375652 h 546538"/>
              <a:gd name="connsiteX5" fmla="*/ 228305 w 399191"/>
              <a:gd name="connsiteY5" fmla="*/ 546538 h 546538"/>
              <a:gd name="connsiteX6" fmla="*/ 112329 w 399191"/>
              <a:gd name="connsiteY6" fmla="*/ 546538 h 546538"/>
              <a:gd name="connsiteX7" fmla="*/ 29708 w 399191"/>
              <a:gd name="connsiteY7" fmla="*/ 356459 h 546538"/>
              <a:gd name="connsiteX0" fmla="*/ 23993 w 399191"/>
              <a:gd name="connsiteY0" fmla="*/ 158186 h 546538"/>
              <a:gd name="connsiteX1" fmla="*/ 112329 w 399191"/>
              <a:gd name="connsiteY1" fmla="*/ 0 h 546538"/>
              <a:gd name="connsiteX2" fmla="*/ 228305 w 399191"/>
              <a:gd name="connsiteY2" fmla="*/ 0 h 546538"/>
              <a:gd name="connsiteX3" fmla="*/ 399191 w 399191"/>
              <a:gd name="connsiteY3" fmla="*/ 170886 h 546538"/>
              <a:gd name="connsiteX4" fmla="*/ 399191 w 399191"/>
              <a:gd name="connsiteY4" fmla="*/ 375652 h 546538"/>
              <a:gd name="connsiteX5" fmla="*/ 228305 w 399191"/>
              <a:gd name="connsiteY5" fmla="*/ 546538 h 546538"/>
              <a:gd name="connsiteX6" fmla="*/ 112329 w 399191"/>
              <a:gd name="connsiteY6" fmla="*/ 546538 h 546538"/>
              <a:gd name="connsiteX7" fmla="*/ 29708 w 399191"/>
              <a:gd name="connsiteY7" fmla="*/ 356459 h 546538"/>
              <a:gd name="connsiteX0" fmla="*/ 20951 w 396149"/>
              <a:gd name="connsiteY0" fmla="*/ 158186 h 546538"/>
              <a:gd name="connsiteX1" fmla="*/ 109287 w 396149"/>
              <a:gd name="connsiteY1" fmla="*/ 0 h 546538"/>
              <a:gd name="connsiteX2" fmla="*/ 225263 w 396149"/>
              <a:gd name="connsiteY2" fmla="*/ 0 h 546538"/>
              <a:gd name="connsiteX3" fmla="*/ 396149 w 396149"/>
              <a:gd name="connsiteY3" fmla="*/ 170886 h 546538"/>
              <a:gd name="connsiteX4" fmla="*/ 396149 w 396149"/>
              <a:gd name="connsiteY4" fmla="*/ 375652 h 546538"/>
              <a:gd name="connsiteX5" fmla="*/ 225263 w 396149"/>
              <a:gd name="connsiteY5" fmla="*/ 546538 h 546538"/>
              <a:gd name="connsiteX6" fmla="*/ 109287 w 396149"/>
              <a:gd name="connsiteY6" fmla="*/ 546538 h 546538"/>
              <a:gd name="connsiteX7" fmla="*/ 26666 w 396149"/>
              <a:gd name="connsiteY7" fmla="*/ 356459 h 546538"/>
              <a:gd name="connsiteX0" fmla="*/ 31116 w 406314"/>
              <a:gd name="connsiteY0" fmla="*/ 158186 h 546538"/>
              <a:gd name="connsiteX1" fmla="*/ 119452 w 406314"/>
              <a:gd name="connsiteY1" fmla="*/ 0 h 546538"/>
              <a:gd name="connsiteX2" fmla="*/ 235428 w 406314"/>
              <a:gd name="connsiteY2" fmla="*/ 0 h 546538"/>
              <a:gd name="connsiteX3" fmla="*/ 406314 w 406314"/>
              <a:gd name="connsiteY3" fmla="*/ 170886 h 546538"/>
              <a:gd name="connsiteX4" fmla="*/ 406314 w 406314"/>
              <a:gd name="connsiteY4" fmla="*/ 375652 h 546538"/>
              <a:gd name="connsiteX5" fmla="*/ 235428 w 406314"/>
              <a:gd name="connsiteY5" fmla="*/ 546538 h 546538"/>
              <a:gd name="connsiteX6" fmla="*/ 119452 w 406314"/>
              <a:gd name="connsiteY6" fmla="*/ 546538 h 546538"/>
              <a:gd name="connsiteX7" fmla="*/ 36831 w 406314"/>
              <a:gd name="connsiteY7" fmla="*/ 356459 h 546538"/>
              <a:gd name="connsiteX0" fmla="*/ 29154 w 404352"/>
              <a:gd name="connsiteY0" fmla="*/ 158186 h 546538"/>
              <a:gd name="connsiteX1" fmla="*/ 117490 w 404352"/>
              <a:gd name="connsiteY1" fmla="*/ 0 h 546538"/>
              <a:gd name="connsiteX2" fmla="*/ 233466 w 404352"/>
              <a:gd name="connsiteY2" fmla="*/ 0 h 546538"/>
              <a:gd name="connsiteX3" fmla="*/ 404352 w 404352"/>
              <a:gd name="connsiteY3" fmla="*/ 170886 h 546538"/>
              <a:gd name="connsiteX4" fmla="*/ 404352 w 404352"/>
              <a:gd name="connsiteY4" fmla="*/ 375652 h 546538"/>
              <a:gd name="connsiteX5" fmla="*/ 233466 w 404352"/>
              <a:gd name="connsiteY5" fmla="*/ 546538 h 546538"/>
              <a:gd name="connsiteX6" fmla="*/ 117490 w 404352"/>
              <a:gd name="connsiteY6" fmla="*/ 546538 h 546538"/>
              <a:gd name="connsiteX7" fmla="*/ 34869 w 404352"/>
              <a:gd name="connsiteY7" fmla="*/ 356459 h 546538"/>
              <a:gd name="connsiteX0" fmla="*/ 29154 w 404352"/>
              <a:gd name="connsiteY0" fmla="*/ 158186 h 546538"/>
              <a:gd name="connsiteX1" fmla="*/ 117490 w 404352"/>
              <a:gd name="connsiteY1" fmla="*/ 0 h 546538"/>
              <a:gd name="connsiteX2" fmla="*/ 233466 w 404352"/>
              <a:gd name="connsiteY2" fmla="*/ 0 h 546538"/>
              <a:gd name="connsiteX3" fmla="*/ 404352 w 404352"/>
              <a:gd name="connsiteY3" fmla="*/ 170886 h 546538"/>
              <a:gd name="connsiteX4" fmla="*/ 404352 w 404352"/>
              <a:gd name="connsiteY4" fmla="*/ 375652 h 546538"/>
              <a:gd name="connsiteX5" fmla="*/ 233466 w 404352"/>
              <a:gd name="connsiteY5" fmla="*/ 546538 h 546538"/>
              <a:gd name="connsiteX6" fmla="*/ 117490 w 404352"/>
              <a:gd name="connsiteY6" fmla="*/ 546538 h 546538"/>
              <a:gd name="connsiteX7" fmla="*/ 34869 w 404352"/>
              <a:gd name="connsiteY7" fmla="*/ 356459 h 54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352" h="546538">
                <a:moveTo>
                  <a:pt x="29154" y="158186"/>
                </a:moveTo>
                <a:cubicBezTo>
                  <a:pt x="-27996" y="101908"/>
                  <a:pt x="31206" y="0"/>
                  <a:pt x="117490" y="0"/>
                </a:cubicBezTo>
                <a:lnTo>
                  <a:pt x="233466" y="0"/>
                </a:lnTo>
                <a:cubicBezTo>
                  <a:pt x="327844" y="0"/>
                  <a:pt x="404352" y="76508"/>
                  <a:pt x="404352" y="170886"/>
                </a:cubicBezTo>
                <a:lnTo>
                  <a:pt x="404352" y="375652"/>
                </a:lnTo>
                <a:cubicBezTo>
                  <a:pt x="404352" y="470030"/>
                  <a:pt x="327844" y="546538"/>
                  <a:pt x="233466" y="546538"/>
                </a:cubicBezTo>
                <a:lnTo>
                  <a:pt x="117490" y="546538"/>
                </a:lnTo>
                <a:cubicBezTo>
                  <a:pt x="22474" y="546538"/>
                  <a:pt x="-43871" y="414386"/>
                  <a:pt x="34869" y="356459"/>
                </a:cubicBezTo>
              </a:path>
            </a:pathLst>
          </a:custGeom>
          <a:solidFill>
            <a:schemeClr val="bg1"/>
          </a:solidFill>
          <a:ln w="12700"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indent="0" algn="ctr">
              <a:buNone/>
            </a:pPr>
            <a:endParaRPr lang="en-US" sz="1600" dirty="0" smtClean="0">
              <a:latin typeface="Calibri" panose="020F0502020204030204" pitchFamily="34" charset="0"/>
            </a:endParaRPr>
          </a:p>
        </p:txBody>
      </p:sp>
      <p:sp>
        <p:nvSpPr>
          <p:cNvPr id="161" name="Oval 160"/>
          <p:cNvSpPr/>
          <p:nvPr/>
        </p:nvSpPr>
        <p:spPr bwMode="auto">
          <a:xfrm>
            <a:off x="5409295" y="4033409"/>
            <a:ext cx="542317" cy="45719"/>
          </a:xfrm>
          <a:prstGeom prst="ellipse">
            <a:avLst/>
          </a:prstGeom>
          <a:ln>
            <a:solidFill>
              <a:srgbClr val="C00000"/>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indent="0" algn="ctr">
              <a:buNone/>
            </a:pPr>
            <a:endParaRPr lang="en-US" sz="1600" dirty="0" smtClean="0">
              <a:latin typeface="Calibri" panose="020F0502020204030204" pitchFamily="34" charset="0"/>
            </a:endParaRPr>
          </a:p>
        </p:txBody>
      </p:sp>
      <p:cxnSp>
        <p:nvCxnSpPr>
          <p:cNvPr id="162" name="Straight Arrow Connector 161"/>
          <p:cNvCxnSpPr/>
          <p:nvPr/>
        </p:nvCxnSpPr>
        <p:spPr bwMode="auto">
          <a:xfrm>
            <a:off x="5379323" y="4203740"/>
            <a:ext cx="626909" cy="0"/>
          </a:xfrm>
          <a:prstGeom prst="straightConnector1">
            <a:avLst/>
          </a:prstGeom>
          <a:solidFill>
            <a:schemeClr val="accent1"/>
          </a:solidFill>
          <a:ln w="28575" cap="flat" cmpd="sng" algn="ctr">
            <a:solidFill>
              <a:srgbClr val="7030A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63" name="TextBox 162"/>
              <p:cNvSpPr txBox="1"/>
              <p:nvPr/>
            </p:nvSpPr>
            <p:spPr>
              <a:xfrm>
                <a:off x="5423097" y="4236752"/>
                <a:ext cx="233718" cy="379656"/>
              </a:xfrm>
              <a:prstGeom prst="rect">
                <a:avLst/>
              </a:prstGeom>
              <a:noFill/>
              <a:ln>
                <a:noFill/>
              </a:ln>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acc>
                        <m:accPr>
                          <m:chr m:val="⃗"/>
                          <m:ctrlPr>
                            <a:rPr lang="en-US" sz="2000" b="1" i="1" kern="1000" spc="30" smtClean="0">
                              <a:solidFill>
                                <a:srgbClr val="7030A0"/>
                              </a:solidFill>
                              <a:latin typeface="Cambria Math"/>
                              <a:cs typeface="Franklin Gothic Book"/>
                            </a:rPr>
                          </m:ctrlPr>
                        </m:accPr>
                        <m:e>
                          <m:r>
                            <a:rPr lang="en-US" sz="2000" b="1" i="1" kern="1000" spc="30" smtClean="0">
                              <a:solidFill>
                                <a:srgbClr val="7030A0"/>
                              </a:solidFill>
                              <a:latin typeface="Cambria Math"/>
                              <a:cs typeface="Franklin Gothic Book"/>
                            </a:rPr>
                            <m:t>𝑬</m:t>
                          </m:r>
                        </m:e>
                      </m:acc>
                    </m:oMath>
                  </m:oMathPara>
                </a14:m>
                <a:endParaRPr lang="en-US" sz="1400" b="1" kern="1000" spc="30" dirty="0" err="1" smtClean="0">
                  <a:solidFill>
                    <a:srgbClr val="7030A0"/>
                  </a:solidFill>
                  <a:latin typeface="Calibri" panose="020F0502020204030204" pitchFamily="34" charset="0"/>
                  <a:cs typeface="Franklin Gothic Book"/>
                </a:endParaRPr>
              </a:p>
            </p:txBody>
          </p:sp>
        </mc:Choice>
        <mc:Fallback xmlns="">
          <p:sp>
            <p:nvSpPr>
              <p:cNvPr id="163" name="TextBox 162"/>
              <p:cNvSpPr txBox="1">
                <a:spLocks noRot="1" noChangeAspect="1" noMove="1" noResize="1" noEditPoints="1" noAdjustHandles="1" noChangeArrowheads="1" noChangeShapeType="1" noTextEdit="1"/>
              </p:cNvSpPr>
              <p:nvPr/>
            </p:nvSpPr>
            <p:spPr>
              <a:xfrm>
                <a:off x="5423097" y="4236752"/>
                <a:ext cx="233718" cy="379656"/>
              </a:xfrm>
              <a:prstGeom prst="rect">
                <a:avLst/>
              </a:prstGeom>
              <a:blipFill rotWithShape="1">
                <a:blip r:embed="rId16"/>
                <a:stretch>
                  <a:fillRect/>
                </a:stretch>
              </a:blipFill>
              <a:ln>
                <a:noFill/>
              </a:ln>
            </p:spPr>
            <p:txBody>
              <a:bodyPr/>
              <a:lstStyle/>
              <a:p>
                <a:r>
                  <a:rPr lang="en-US">
                    <a:noFill/>
                  </a:rPr>
                  <a:t> </a:t>
                </a:r>
              </a:p>
            </p:txBody>
          </p:sp>
        </mc:Fallback>
      </mc:AlternateContent>
      <p:cxnSp>
        <p:nvCxnSpPr>
          <p:cNvPr id="164" name="Straight Arrow Connector 163"/>
          <p:cNvCxnSpPr/>
          <p:nvPr/>
        </p:nvCxnSpPr>
        <p:spPr bwMode="auto">
          <a:xfrm flipV="1">
            <a:off x="6909851" y="3047354"/>
            <a:ext cx="0" cy="1901655"/>
          </a:xfrm>
          <a:prstGeom prst="straightConnector1">
            <a:avLst/>
          </a:prstGeom>
          <a:solidFill>
            <a:schemeClr val="accent1"/>
          </a:solidFill>
          <a:ln w="38100" cap="flat" cmpd="sng" algn="ctr">
            <a:solidFill>
              <a:srgbClr val="7030A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65" name="TextBox 164"/>
              <p:cNvSpPr txBox="1"/>
              <p:nvPr/>
            </p:nvSpPr>
            <p:spPr>
              <a:xfrm>
                <a:off x="6550281" y="2964244"/>
                <a:ext cx="227305" cy="341632"/>
              </a:xfrm>
              <a:prstGeom prst="rect">
                <a:avLst/>
              </a:prstGeom>
              <a:no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acc>
                        <m:accPr>
                          <m:chr m:val="⃗"/>
                          <m:ctrlPr>
                            <a:rPr lang="en-US" b="1" i="1" kern="1000" spc="30" smtClean="0">
                              <a:solidFill>
                                <a:srgbClr val="7030A0"/>
                              </a:solidFill>
                              <a:latin typeface="Cambria Math"/>
                              <a:cs typeface="Franklin Gothic Book"/>
                            </a:rPr>
                          </m:ctrlPr>
                        </m:accPr>
                        <m:e>
                          <m:r>
                            <a:rPr lang="en-US" b="1" i="1" kern="1000" spc="30" smtClean="0">
                              <a:solidFill>
                                <a:srgbClr val="7030A0"/>
                              </a:solidFill>
                              <a:latin typeface="Cambria Math"/>
                              <a:cs typeface="Franklin Gothic Book"/>
                            </a:rPr>
                            <m:t>𝑩</m:t>
                          </m:r>
                        </m:e>
                      </m:acc>
                    </m:oMath>
                  </m:oMathPara>
                </a14:m>
                <a:endParaRPr lang="en-US" b="1" kern="1000" spc="30" dirty="0" err="1" smtClean="0">
                  <a:solidFill>
                    <a:srgbClr val="7030A0"/>
                  </a:solidFill>
                  <a:latin typeface="Calibri" panose="020F0502020204030204" pitchFamily="34" charset="0"/>
                  <a:cs typeface="Franklin Gothic Book"/>
                </a:endParaRPr>
              </a:p>
            </p:txBody>
          </p:sp>
        </mc:Choice>
        <mc:Fallback xmlns="">
          <p:sp>
            <p:nvSpPr>
              <p:cNvPr id="165" name="TextBox 164"/>
              <p:cNvSpPr txBox="1">
                <a:spLocks noRot="1" noChangeAspect="1" noMove="1" noResize="1" noEditPoints="1" noAdjustHandles="1" noChangeArrowheads="1" noChangeShapeType="1" noTextEdit="1"/>
              </p:cNvSpPr>
              <p:nvPr/>
            </p:nvSpPr>
            <p:spPr>
              <a:xfrm>
                <a:off x="6550281" y="2964244"/>
                <a:ext cx="227305" cy="341632"/>
              </a:xfrm>
              <a:prstGeom prst="rect">
                <a:avLst/>
              </a:prstGeom>
              <a:blipFill rotWithShape="1">
                <a:blip r:embed="rId17"/>
                <a:stretch>
                  <a:fillRect l="-24324" r="-24324"/>
                </a:stretch>
              </a:blipFill>
            </p:spPr>
            <p:txBody>
              <a:bodyPr/>
              <a:lstStyle/>
              <a:p>
                <a:r>
                  <a:rPr lang="en-US">
                    <a:noFill/>
                  </a:rPr>
                  <a:t> </a:t>
                </a:r>
              </a:p>
            </p:txBody>
          </p:sp>
        </mc:Fallback>
      </mc:AlternateContent>
      <p:cxnSp>
        <p:nvCxnSpPr>
          <p:cNvPr id="166" name="Straight Connector 165"/>
          <p:cNvCxnSpPr/>
          <p:nvPr/>
        </p:nvCxnSpPr>
        <p:spPr bwMode="auto">
          <a:xfrm>
            <a:off x="4253236" y="3360148"/>
            <a:ext cx="2590800" cy="0"/>
          </a:xfrm>
          <a:prstGeom prst="line">
            <a:avLst/>
          </a:prstGeom>
          <a:solidFill>
            <a:schemeClr val="accent1"/>
          </a:solidFill>
          <a:ln w="38100" cap="flat" cmpd="sng" algn="ctr">
            <a:solidFill>
              <a:schemeClr val="tx2">
                <a:lumMod val="75000"/>
                <a:lumOff val="25000"/>
              </a:schemeClr>
            </a:solidFill>
            <a:prstDash val="solid"/>
            <a:round/>
            <a:headEnd type="none" w="med" len="med"/>
            <a:tailEnd type="none" w="med" len="med"/>
          </a:ln>
          <a:effectLst/>
        </p:spPr>
      </p:cxnSp>
      <p:cxnSp>
        <p:nvCxnSpPr>
          <p:cNvPr id="168" name="Straight Connector 167"/>
          <p:cNvCxnSpPr/>
          <p:nvPr/>
        </p:nvCxnSpPr>
        <p:spPr bwMode="auto">
          <a:xfrm>
            <a:off x="4253236" y="4776198"/>
            <a:ext cx="2573441" cy="0"/>
          </a:xfrm>
          <a:prstGeom prst="line">
            <a:avLst/>
          </a:prstGeom>
          <a:solidFill>
            <a:schemeClr val="accent1"/>
          </a:solidFill>
          <a:ln w="38100" cap="flat" cmpd="sng" algn="ctr">
            <a:solidFill>
              <a:schemeClr val="tx2">
                <a:lumMod val="75000"/>
                <a:lumOff val="25000"/>
              </a:schemeClr>
            </a:solidFill>
            <a:prstDash val="solid"/>
            <a:round/>
            <a:headEnd type="none" w="med" len="med"/>
            <a:tailEnd type="none" w="med" len="med"/>
          </a:ln>
          <a:effectLst/>
        </p:spPr>
      </p:cxnSp>
      <p:cxnSp>
        <p:nvCxnSpPr>
          <p:cNvPr id="169" name="Straight Connector 168"/>
          <p:cNvCxnSpPr/>
          <p:nvPr/>
        </p:nvCxnSpPr>
        <p:spPr bwMode="auto">
          <a:xfrm flipV="1">
            <a:off x="6826677" y="3366498"/>
            <a:ext cx="17359" cy="1415950"/>
          </a:xfrm>
          <a:prstGeom prst="line">
            <a:avLst/>
          </a:prstGeom>
          <a:solidFill>
            <a:schemeClr val="accent1"/>
          </a:solidFill>
          <a:ln w="38100" cap="flat" cmpd="sng" algn="ctr">
            <a:solidFill>
              <a:schemeClr val="tx2">
                <a:lumMod val="75000"/>
                <a:lumOff val="25000"/>
              </a:schemeClr>
            </a:solidFill>
            <a:prstDash val="solid"/>
            <a:round/>
            <a:headEnd type="none" w="med" len="med"/>
            <a:tailEnd type="none" w="med" len="med"/>
          </a:ln>
          <a:effectLst/>
        </p:spPr>
      </p:cxnSp>
      <p:cxnSp>
        <p:nvCxnSpPr>
          <p:cNvPr id="172" name="Straight Arrow Connector 171"/>
          <p:cNvCxnSpPr/>
          <p:nvPr/>
        </p:nvCxnSpPr>
        <p:spPr bwMode="auto">
          <a:xfrm flipV="1">
            <a:off x="4354588" y="3351281"/>
            <a:ext cx="0" cy="1439027"/>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173" name="TextBox 172"/>
          <p:cNvSpPr txBox="1"/>
          <p:nvPr/>
        </p:nvSpPr>
        <p:spPr>
          <a:xfrm rot="16200000">
            <a:off x="3967251" y="3985876"/>
            <a:ext cx="441788" cy="218586"/>
          </a:xfrm>
          <a:prstGeom prst="rect">
            <a:avLst/>
          </a:prstGeom>
          <a:noFill/>
        </p:spPr>
        <p:txBody>
          <a:bodyPr wrap="none" lIns="0" tIns="0" rIns="0" bIns="0" rtlCol="0" anchor="t" anchorCtr="0">
            <a:spAutoFit/>
          </a:bodyPr>
          <a:lstStyle/>
          <a:p>
            <a:pPr>
              <a:lnSpc>
                <a:spcPct val="110000"/>
              </a:lnSpc>
              <a:spcBef>
                <a:spcPts val="0"/>
              </a:spcBef>
            </a:pPr>
            <a:r>
              <a:rPr lang="en-US" sz="1400" kern="1000" spc="30" dirty="0" smtClean="0">
                <a:solidFill>
                  <a:schemeClr val="tx1">
                    <a:lumMod val="85000"/>
                    <a:lumOff val="15000"/>
                  </a:schemeClr>
                </a:solidFill>
                <a:latin typeface="Cambria" panose="02040503050406030204" pitchFamily="18" charset="0"/>
                <a:cs typeface="Franklin Gothic Book"/>
              </a:rPr>
              <a:t>12cm</a:t>
            </a:r>
          </a:p>
        </p:txBody>
      </p:sp>
      <mc:AlternateContent xmlns:mc="http://schemas.openxmlformats.org/markup-compatibility/2006" xmlns:a14="http://schemas.microsoft.com/office/drawing/2010/main">
        <mc:Choice Requires="a14">
          <p:sp>
            <p:nvSpPr>
              <p:cNvPr id="174" name="TextBox 173"/>
              <p:cNvSpPr txBox="1"/>
              <p:nvPr/>
            </p:nvSpPr>
            <p:spPr>
              <a:xfrm>
                <a:off x="5469911" y="3679114"/>
                <a:ext cx="382477" cy="236988"/>
              </a:xfrm>
              <a:prstGeom prst="rect">
                <a:avLst/>
              </a:prstGeom>
              <a:noFill/>
              <a:ln>
                <a:noFill/>
              </a:ln>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r>
                        <a:rPr lang="en-US" sz="1400" i="1" kern="1000" spc="30">
                          <a:solidFill>
                            <a:schemeClr val="tx1">
                              <a:lumMod val="85000"/>
                              <a:lumOff val="15000"/>
                            </a:schemeClr>
                          </a:solidFill>
                          <a:latin typeface="Cambria Math"/>
                          <a:cs typeface="Franklin Gothic Book"/>
                        </a:rPr>
                        <m:t>6</m:t>
                      </m:r>
                      <m:r>
                        <m:rPr>
                          <m:sty m:val="p"/>
                        </m:rPr>
                        <a:rPr lang="en-US" sz="1400" b="0" i="0" kern="1000" spc="30" smtClean="0">
                          <a:solidFill>
                            <a:schemeClr val="tx1">
                              <a:lumMod val="85000"/>
                              <a:lumOff val="15000"/>
                            </a:schemeClr>
                          </a:solidFill>
                          <a:latin typeface="Cambria Math"/>
                          <a:cs typeface="Franklin Gothic Book"/>
                        </a:rPr>
                        <m:t>cm</m:t>
                      </m:r>
                    </m:oMath>
                  </m:oMathPara>
                </a14:m>
                <a:endParaRPr lang="en-US" sz="1400" kern="1000" spc="30" dirty="0" err="1" smtClean="0">
                  <a:solidFill>
                    <a:schemeClr val="tx1">
                      <a:lumMod val="85000"/>
                      <a:lumOff val="15000"/>
                    </a:schemeClr>
                  </a:solidFill>
                  <a:latin typeface="Calibri" panose="020F0502020204030204" pitchFamily="34" charset="0"/>
                  <a:cs typeface="Franklin Gothic Book"/>
                </a:endParaRPr>
              </a:p>
            </p:txBody>
          </p:sp>
        </mc:Choice>
        <mc:Fallback xmlns="">
          <p:sp>
            <p:nvSpPr>
              <p:cNvPr id="174" name="TextBox 173"/>
              <p:cNvSpPr txBox="1">
                <a:spLocks noRot="1" noChangeAspect="1" noMove="1" noResize="1" noEditPoints="1" noAdjustHandles="1" noChangeArrowheads="1" noChangeShapeType="1" noTextEdit="1"/>
              </p:cNvSpPr>
              <p:nvPr/>
            </p:nvSpPr>
            <p:spPr>
              <a:xfrm>
                <a:off x="5469911" y="3679114"/>
                <a:ext cx="382477" cy="236988"/>
              </a:xfrm>
              <a:prstGeom prst="rect">
                <a:avLst/>
              </a:prstGeom>
              <a:blipFill rotWithShape="1">
                <a:blip r:embed="rId18"/>
                <a:stretch>
                  <a:fillRect l="-7937" r="-7937"/>
                </a:stretch>
              </a:blipFill>
              <a:ln>
                <a:noFill/>
              </a:ln>
            </p:spPr>
            <p:txBody>
              <a:bodyPr/>
              <a:lstStyle/>
              <a:p>
                <a:r>
                  <a:rPr lang="en-US">
                    <a:noFill/>
                  </a:rPr>
                  <a:t> </a:t>
                </a:r>
              </a:p>
            </p:txBody>
          </p:sp>
        </mc:Fallback>
      </mc:AlternateContent>
      <p:sp>
        <p:nvSpPr>
          <p:cNvPr id="175" name="Rounded Rectangle 174"/>
          <p:cNvSpPr/>
          <p:nvPr/>
        </p:nvSpPr>
        <p:spPr bwMode="auto">
          <a:xfrm>
            <a:off x="5328523" y="3565024"/>
            <a:ext cx="1473366" cy="1000125"/>
          </a:xfrm>
          <a:prstGeom prst="roundRect">
            <a:avLst/>
          </a:prstGeom>
          <a:noFill/>
          <a:ln w="19050"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ctr">
              <a:buNone/>
            </a:pPr>
            <a:endParaRPr lang="en-US" sz="2400" dirty="0" smtClean="0">
              <a:latin typeface="Calibri" panose="020F0502020204030204" pitchFamily="34" charset="0"/>
            </a:endParaRPr>
          </a:p>
        </p:txBody>
      </p:sp>
      <p:cxnSp>
        <p:nvCxnSpPr>
          <p:cNvPr id="176" name="Straight Arrow Connector 175"/>
          <p:cNvCxnSpPr/>
          <p:nvPr/>
        </p:nvCxnSpPr>
        <p:spPr bwMode="auto">
          <a:xfrm>
            <a:off x="5328523" y="3916817"/>
            <a:ext cx="706636" cy="0"/>
          </a:xfrm>
          <a:prstGeom prst="straightConnector1">
            <a:avLst/>
          </a:prstGeom>
          <a:solidFill>
            <a:schemeClr val="accent1"/>
          </a:solidFill>
          <a:ln w="9525" cap="flat" cmpd="sng" algn="ctr">
            <a:solidFill>
              <a:schemeClr val="tx1"/>
            </a:solidFill>
            <a:prstDash val="solid"/>
            <a:round/>
            <a:headEnd type="arrow" w="med" len="med"/>
            <a:tailEnd type="arrow" w="med" len="med"/>
          </a:ln>
          <a:effectLst/>
        </p:spPr>
      </p:cxnSp>
      <p:cxnSp>
        <p:nvCxnSpPr>
          <p:cNvPr id="177" name="Straight Arrow Connector 176"/>
          <p:cNvCxnSpPr/>
          <p:nvPr/>
        </p:nvCxnSpPr>
        <p:spPr bwMode="auto">
          <a:xfrm flipH="1">
            <a:off x="6194931" y="2780030"/>
            <a:ext cx="227556" cy="784994"/>
          </a:xfrm>
          <a:prstGeom prst="straightConnector1">
            <a:avLst/>
          </a:prstGeom>
          <a:solidFill>
            <a:schemeClr val="accent1"/>
          </a:solidFill>
          <a:ln w="9525" cap="flat" cmpd="sng" algn="ctr">
            <a:solidFill>
              <a:schemeClr val="tx1"/>
            </a:solidFill>
            <a:prstDash val="solid"/>
            <a:round/>
            <a:headEnd type="none" w="med" len="med"/>
            <a:tailEnd type="oval"/>
          </a:ln>
          <a:effectLst/>
        </p:spPr>
      </p:cxnSp>
      <p:cxnSp>
        <p:nvCxnSpPr>
          <p:cNvPr id="117" name="Straight Arrow Connector 116"/>
          <p:cNvCxnSpPr>
            <a:stCxn id="55" idx="1"/>
            <a:endCxn id="160" idx="1"/>
          </p:cNvCxnSpPr>
          <p:nvPr/>
        </p:nvCxnSpPr>
        <p:spPr bwMode="auto">
          <a:xfrm flipH="1">
            <a:off x="6331441" y="4308684"/>
            <a:ext cx="940896" cy="7378"/>
          </a:xfrm>
          <a:prstGeom prst="straightConnector1">
            <a:avLst/>
          </a:prstGeom>
          <a:solidFill>
            <a:schemeClr val="accent1"/>
          </a:solidFill>
          <a:ln w="9525" cap="flat" cmpd="sng" algn="ctr">
            <a:solidFill>
              <a:schemeClr val="tx1"/>
            </a:solidFill>
            <a:prstDash val="solid"/>
            <a:round/>
            <a:headEnd type="none" w="med" len="med"/>
            <a:tailEnd type="oval"/>
          </a:ln>
          <a:effectLst/>
        </p:spPr>
      </p:cxnSp>
      <p:sp>
        <p:nvSpPr>
          <p:cNvPr id="6" name="Rectangle 5"/>
          <p:cNvSpPr/>
          <p:nvPr/>
        </p:nvSpPr>
        <p:spPr bwMode="auto">
          <a:xfrm>
            <a:off x="4510802" y="3425863"/>
            <a:ext cx="439720" cy="251094"/>
          </a:xfrm>
          <a:prstGeom prst="rect">
            <a:avLst/>
          </a:prstGeom>
          <a:solidFill>
            <a:srgbClr val="A8C39A"/>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1" name="Rectangle 70"/>
          <p:cNvSpPr/>
          <p:nvPr/>
        </p:nvSpPr>
        <p:spPr bwMode="auto">
          <a:xfrm>
            <a:off x="4510802" y="3769478"/>
            <a:ext cx="439720" cy="251094"/>
          </a:xfrm>
          <a:prstGeom prst="rect">
            <a:avLst/>
          </a:prstGeom>
          <a:solidFill>
            <a:srgbClr val="A8C39A"/>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2" name="Rectangle 71"/>
          <p:cNvSpPr/>
          <p:nvPr/>
        </p:nvSpPr>
        <p:spPr bwMode="auto">
          <a:xfrm>
            <a:off x="4510802" y="4113093"/>
            <a:ext cx="439720" cy="251094"/>
          </a:xfrm>
          <a:prstGeom prst="rect">
            <a:avLst/>
          </a:prstGeom>
          <a:solidFill>
            <a:srgbClr val="A8C39A"/>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3" name="Rectangle 72"/>
          <p:cNvSpPr/>
          <p:nvPr/>
        </p:nvSpPr>
        <p:spPr bwMode="auto">
          <a:xfrm>
            <a:off x="4510802" y="4456709"/>
            <a:ext cx="439720" cy="251094"/>
          </a:xfrm>
          <a:prstGeom prst="rect">
            <a:avLst/>
          </a:prstGeom>
          <a:solidFill>
            <a:srgbClr val="A8C39A"/>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85214341"/>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 Placeholder 5"/>
              <p:cNvSpPr>
                <a:spLocks noGrp="1"/>
              </p:cNvSpPr>
              <p:nvPr>
                <p:ph type="body" sz="half" idx="1"/>
              </p:nvPr>
            </p:nvSpPr>
            <p:spPr>
              <a:xfrm>
                <a:off x="3964424" y="680243"/>
                <a:ext cx="4748502" cy="4309768"/>
              </a:xfrm>
            </p:spPr>
            <p:txBody>
              <a:bodyPr/>
              <a:lstStyle/>
              <a:p>
                <a:pPr marL="0" indent="0">
                  <a:buNone/>
                </a:pPr>
                <a:r>
                  <a:rPr lang="en-US" sz="2000" dirty="0" smtClean="0"/>
                  <a:t>Apply </a:t>
                </a:r>
                <a:r>
                  <a:rPr lang="en-US" sz="2000" b="1" dirty="0"/>
                  <a:t>frozen spin </a:t>
                </a:r>
                <a:r>
                  <a:rPr lang="en-US" sz="2000" b="1" dirty="0" smtClean="0"/>
                  <a:t>technique</a:t>
                </a:r>
              </a:p>
              <a:p>
                <a:pPr marL="180975" indent="-180975"/>
                <a:r>
                  <a:rPr lang="en-US" sz="2000" dirty="0" smtClean="0"/>
                  <a:t>PSI </a:t>
                </a:r>
                <a:r>
                  <a:rPr lang="el-GR" sz="2000" dirty="0"/>
                  <a:t>μ</a:t>
                </a:r>
                <a:r>
                  <a:rPr lang="en-US" sz="2000" dirty="0" smtClean="0"/>
                  <a:t>E1: </a:t>
                </a:r>
                <a14:m>
                  <m:oMath xmlns:m="http://schemas.openxmlformats.org/officeDocument/2006/math">
                    <m:r>
                      <a:rPr lang="en-US" sz="1800" b="0" i="0" smtClean="0">
                        <a:latin typeface="Cambria Math"/>
                      </a:rPr>
                      <m:t>  </m:t>
                    </m:r>
                    <m:r>
                      <a:rPr lang="en-US" sz="1800" b="0" i="1" smtClean="0">
                        <a:latin typeface="Cambria Math"/>
                      </a:rPr>
                      <m:t>2×</m:t>
                    </m:r>
                    <m:sSup>
                      <m:sSupPr>
                        <m:ctrlPr>
                          <a:rPr lang="en-US" sz="1800" b="0" i="1" smtClean="0">
                            <a:latin typeface="Cambria Math"/>
                          </a:rPr>
                        </m:ctrlPr>
                      </m:sSupPr>
                      <m:e>
                        <m:r>
                          <a:rPr lang="en-US" sz="1800" b="0" i="1" smtClean="0">
                            <a:latin typeface="Cambria Math"/>
                          </a:rPr>
                          <m:t>10</m:t>
                        </m:r>
                      </m:e>
                      <m:sup>
                        <m:r>
                          <a:rPr lang="en-US" sz="1800" b="0" i="1" smtClean="0">
                            <a:latin typeface="Cambria Math"/>
                          </a:rPr>
                          <m:t>8</m:t>
                        </m:r>
                      </m:sup>
                    </m:sSup>
                    <m:sSup>
                      <m:sSupPr>
                        <m:ctrlPr>
                          <a:rPr lang="en-US" sz="1800" b="0" i="1" smtClean="0">
                            <a:latin typeface="Cambria Math"/>
                          </a:rPr>
                        </m:ctrlPr>
                      </m:sSupPr>
                      <m:e>
                        <m:r>
                          <a:rPr lang="en-US" sz="1800" b="0" i="1" smtClean="0">
                            <a:latin typeface="Cambria Math"/>
                          </a:rPr>
                          <m:t>𝜇</m:t>
                        </m:r>
                      </m:e>
                      <m:sup>
                        <m:r>
                          <a:rPr lang="en-US" sz="1800" b="0" i="1" smtClean="0">
                            <a:latin typeface="Cambria Math"/>
                          </a:rPr>
                          <m:t>+</m:t>
                        </m:r>
                      </m:sup>
                    </m:sSup>
                    <m:r>
                      <a:rPr lang="en-US" sz="1800" b="0" i="1" smtClean="0">
                        <a:latin typeface="Cambria Math"/>
                      </a:rPr>
                      <m:t>/</m:t>
                    </m:r>
                    <m:r>
                      <a:rPr lang="en-US" sz="1800" b="0" i="1" smtClean="0">
                        <a:latin typeface="Cambria Math"/>
                      </a:rPr>
                      <m:t>𝑠</m:t>
                    </m:r>
                  </m:oMath>
                </a14:m>
                <a:r>
                  <a:rPr lang="en-US" sz="1800" b="0" dirty="0" smtClean="0"/>
                  <a:t>		 </a:t>
                </a:r>
                <a14:m>
                  <m:oMath xmlns:m="http://schemas.openxmlformats.org/officeDocument/2006/math">
                    <m:r>
                      <a:rPr lang="en-US" sz="1800" b="0" i="1" dirty="0" smtClean="0">
                        <a:latin typeface="Cambria Math"/>
                      </a:rPr>
                      <m:t>𝛾</m:t>
                    </m:r>
                    <m:r>
                      <a:rPr lang="en-US" sz="1800" b="0" i="1" dirty="0" smtClean="0">
                        <a:latin typeface="Cambria Math"/>
                      </a:rPr>
                      <m:t>=1.57</m:t>
                    </m:r>
                  </m:oMath>
                </a14:m>
                <a:endParaRPr lang="en-US" sz="2000" b="0" dirty="0" smtClean="0"/>
              </a:p>
              <a:p>
                <a:pPr marL="180975" indent="-180975"/>
                <a:r>
                  <a:rPr lang="en-US" sz="2000" dirty="0" smtClean="0"/>
                  <a:t>Polarization from pion decay: </a:t>
                </a:r>
                <a14:m>
                  <m:oMath xmlns:m="http://schemas.openxmlformats.org/officeDocument/2006/math">
                    <m:r>
                      <a:rPr lang="en-US" sz="1800" b="0" i="0" smtClean="0">
                        <a:latin typeface="Cambria Math"/>
                      </a:rPr>
                      <m:t>       </m:t>
                    </m:r>
                    <m:r>
                      <a:rPr lang="en-US" sz="1800" b="0" i="1" smtClean="0">
                        <a:latin typeface="Cambria Math"/>
                      </a:rPr>
                      <m:t>  </m:t>
                    </m:r>
                    <m:r>
                      <a:rPr lang="en-US" sz="1800" b="0" i="1" smtClean="0">
                        <a:latin typeface="Cambria Math"/>
                      </a:rPr>
                      <m:t>𝑃</m:t>
                    </m:r>
                    <m:r>
                      <a:rPr lang="en-US" sz="1800" b="0" i="1" smtClean="0">
                        <a:latin typeface="Cambria Math"/>
                      </a:rPr>
                      <m:t>=0.9</m:t>
                    </m:r>
                  </m:oMath>
                </a14:m>
                <a:endParaRPr lang="en-US" sz="2000" b="0" dirty="0" smtClean="0"/>
              </a:p>
              <a:p>
                <a:pPr marL="180975" indent="-180975"/>
                <a:r>
                  <a:rPr lang="en-US" sz="2000" dirty="0" smtClean="0"/>
                  <a:t>Mean asymmetry of muon decay: </a:t>
                </a:r>
                <a14:m>
                  <m:oMath xmlns:m="http://schemas.openxmlformats.org/officeDocument/2006/math">
                    <m:r>
                      <a:rPr lang="en-US" sz="1800" b="0" i="1" smtClean="0">
                        <a:latin typeface="Cambria Math"/>
                      </a:rPr>
                      <m:t>𝛼</m:t>
                    </m:r>
                    <m:r>
                      <a:rPr lang="en-US" sz="1800" b="0" i="1" smtClean="0">
                        <a:latin typeface="Cambria Math"/>
                      </a:rPr>
                      <m:t>=0.3</m:t>
                    </m:r>
                  </m:oMath>
                </a14:m>
                <a:endParaRPr lang="en-US" sz="2000" b="0" dirty="0" smtClean="0"/>
              </a:p>
              <a:p>
                <a:pPr marL="180975" indent="-180975"/>
                <a:r>
                  <a:rPr lang="en-US" sz="2000" dirty="0" smtClean="0"/>
                  <a:t>Compact conventional magnet:</a:t>
                </a:r>
              </a:p>
              <a:p>
                <a:pPr marL="0" indent="0" algn="ctr">
                  <a:buNone/>
                </a:pPr>
                <a14:m>
                  <m:oMath xmlns:m="http://schemas.openxmlformats.org/officeDocument/2006/math">
                    <m:r>
                      <a:rPr lang="en-US" sz="1800" i="1" dirty="0" smtClean="0">
                        <a:latin typeface="Cambria Math"/>
                      </a:rPr>
                      <m:t>𝐵</m:t>
                    </m:r>
                    <m:r>
                      <a:rPr lang="en-US" sz="1800" i="1" dirty="0">
                        <a:latin typeface="Cambria Math"/>
                      </a:rPr>
                      <m:t>=1</m:t>
                    </m:r>
                    <m:r>
                      <a:rPr lang="en-US" sz="1800" b="0" i="1" dirty="0" smtClean="0">
                        <a:latin typeface="Cambria Math"/>
                      </a:rPr>
                      <m:t>.5</m:t>
                    </m:r>
                    <m:r>
                      <a:rPr lang="en-US" sz="1800" i="1" dirty="0">
                        <a:latin typeface="Cambria Math"/>
                      </a:rPr>
                      <m:t> </m:t>
                    </m:r>
                    <m:r>
                      <a:rPr lang="en-US" sz="1800" i="1" dirty="0">
                        <a:latin typeface="Cambria Math"/>
                      </a:rPr>
                      <m:t>𝑇</m:t>
                    </m:r>
                    <m:r>
                      <a:rPr lang="en-US" sz="1800" b="0" i="1" dirty="0" smtClean="0">
                        <a:latin typeface="Cambria Math"/>
                      </a:rPr>
                      <m:t>⇒</m:t>
                    </m:r>
                    <m:r>
                      <a:rPr lang="en-US" sz="1800" b="0" i="1" dirty="0" smtClean="0">
                        <a:latin typeface="Cambria Math"/>
                      </a:rPr>
                      <m:t>𝑅</m:t>
                    </m:r>
                    <m:r>
                      <a:rPr lang="en-US" sz="1800" b="0" i="1" dirty="0" smtClean="0">
                        <a:latin typeface="Cambria Math"/>
                      </a:rPr>
                      <m:t>=0.28</m:t>
                    </m:r>
                    <m:r>
                      <m:rPr>
                        <m:sty m:val="p"/>
                      </m:rPr>
                      <a:rPr lang="en-US" sz="1800" b="0" i="0" dirty="0" smtClean="0">
                        <a:latin typeface="Cambria Math"/>
                      </a:rPr>
                      <m:t>m</m:t>
                    </m:r>
                    <m:r>
                      <a:rPr lang="en-US" sz="1800" b="0" i="1" dirty="0" smtClean="0">
                        <a:latin typeface="Cambria Math"/>
                      </a:rPr>
                      <m:t>,</m:t>
                    </m:r>
                  </m:oMath>
                </a14:m>
                <a:r>
                  <a:rPr lang="en-US" sz="1800" dirty="0" smtClean="0"/>
                  <a:t> </a:t>
                </a:r>
                <a14:m>
                  <m:oMath xmlns:m="http://schemas.openxmlformats.org/officeDocument/2006/math">
                    <m:r>
                      <a:rPr lang="en-US" sz="1800" i="1" dirty="0">
                        <a:latin typeface="Cambria Math"/>
                      </a:rPr>
                      <m:t>𝐸</m:t>
                    </m:r>
                    <m:r>
                      <a:rPr lang="en-US" sz="1800" i="1" dirty="0">
                        <a:latin typeface="Cambria Math"/>
                      </a:rPr>
                      <m:t>=</m:t>
                    </m:r>
                    <m:r>
                      <a:rPr lang="en-US" sz="1800" dirty="0">
                        <a:latin typeface="Cambria Math"/>
                      </a:rPr>
                      <m:t>10</m:t>
                    </m:r>
                    <m:r>
                      <m:rPr>
                        <m:sty m:val="p"/>
                      </m:rPr>
                      <a:rPr lang="en-US" sz="1800" dirty="0">
                        <a:latin typeface="Cambria Math"/>
                      </a:rPr>
                      <m:t>MV</m:t>
                    </m:r>
                    <m:r>
                      <a:rPr lang="en-US" sz="1800" dirty="0">
                        <a:latin typeface="Cambria Math"/>
                      </a:rPr>
                      <m:t>/</m:t>
                    </m:r>
                    <m:r>
                      <m:rPr>
                        <m:sty m:val="p"/>
                      </m:rPr>
                      <a:rPr lang="en-US" sz="1800" dirty="0">
                        <a:latin typeface="Cambria Math"/>
                      </a:rPr>
                      <m:t>m</m:t>
                    </m:r>
                  </m:oMath>
                </a14:m>
                <a:r>
                  <a:rPr lang="en-US" sz="1800" dirty="0" smtClean="0"/>
                  <a:t>        </a:t>
                </a:r>
              </a:p>
              <a:p>
                <a:pPr marL="180975" indent="-180975"/>
                <a:endParaRPr lang="en-US" sz="2000" dirty="0" smtClean="0"/>
              </a:p>
              <a:p>
                <a:pPr marL="180975" indent="-180975"/>
                <a:endParaRPr lang="en-US" sz="2000" dirty="0" smtClean="0"/>
              </a:p>
              <a:p>
                <a:pPr marL="180975" indent="-180975"/>
                <a:endParaRPr lang="en-US" sz="2000" dirty="0"/>
              </a:p>
              <a:p>
                <a:pPr marL="180975" indent="-180975"/>
                <a:r>
                  <a:rPr lang="en-US" sz="2000" dirty="0" smtClean="0"/>
                  <a:t>Detection rate:                                  </a:t>
                </a:r>
                <a14:m>
                  <m:oMath xmlns:m="http://schemas.openxmlformats.org/officeDocument/2006/math">
                    <m:r>
                      <a:rPr lang="en-US" sz="1800" b="0" i="0" dirty="0" smtClean="0">
                        <a:latin typeface="Cambria Math"/>
                      </a:rPr>
                      <m:t> 2</m:t>
                    </m:r>
                    <m:r>
                      <a:rPr lang="en-US" sz="1800" i="1" dirty="0">
                        <a:latin typeface="Cambria Math"/>
                      </a:rPr>
                      <m:t>00 </m:t>
                    </m:r>
                    <m:r>
                      <m:rPr>
                        <m:sty m:val="p"/>
                      </m:rPr>
                      <a:rPr lang="en-US" sz="1800" dirty="0">
                        <a:latin typeface="Cambria Math"/>
                      </a:rPr>
                      <m:t>kHz</m:t>
                    </m:r>
                  </m:oMath>
                </a14:m>
                <a:endParaRPr lang="en-US" sz="2000" dirty="0"/>
              </a:p>
              <a:p>
                <a:pPr marL="180975" indent="-180975"/>
                <a:r>
                  <a:rPr lang="en-US" sz="2000" dirty="0" smtClean="0"/>
                  <a:t>Run time:		              </a:t>
                </a:r>
                <a14:m>
                  <m:oMath xmlns:m="http://schemas.openxmlformats.org/officeDocument/2006/math">
                    <m:r>
                      <a:rPr lang="en-US" sz="2000" i="1" dirty="0" smtClean="0">
                        <a:latin typeface="Cambria Math"/>
                      </a:rPr>
                      <m:t>2</m:t>
                    </m:r>
                    <m:r>
                      <a:rPr lang="en-US" sz="2000" b="0" i="1" dirty="0" smtClean="0">
                        <a:latin typeface="Cambria Math"/>
                      </a:rPr>
                      <m:t>×</m:t>
                    </m:r>
                    <m:sSup>
                      <m:sSupPr>
                        <m:ctrlPr>
                          <a:rPr lang="en-US" sz="2000" b="0" i="1" dirty="0" smtClean="0">
                            <a:latin typeface="Cambria Math"/>
                          </a:rPr>
                        </m:ctrlPr>
                      </m:sSupPr>
                      <m:e>
                        <m:r>
                          <a:rPr lang="en-US" sz="2000" i="1" dirty="0" smtClean="0">
                            <a:latin typeface="Cambria Math"/>
                          </a:rPr>
                          <m:t>10</m:t>
                        </m:r>
                      </m:e>
                      <m:sup>
                        <m:r>
                          <a:rPr lang="en-US" sz="2000" i="1" dirty="0" smtClean="0">
                            <a:latin typeface="Cambria Math"/>
                          </a:rPr>
                          <m:t>7</m:t>
                        </m:r>
                      </m:sup>
                    </m:sSup>
                    <m:r>
                      <a:rPr lang="en-US" sz="2000" i="1" dirty="0" smtClean="0">
                        <a:latin typeface="Cambria Math"/>
                      </a:rPr>
                      <m:t> </m:t>
                    </m:r>
                    <m:r>
                      <m:rPr>
                        <m:sty m:val="p"/>
                      </m:rPr>
                      <a:rPr lang="en-US" sz="2000" b="0" i="0" dirty="0" smtClean="0">
                        <a:latin typeface="Cambria Math"/>
                      </a:rPr>
                      <m:t>s</m:t>
                    </m:r>
                  </m:oMath>
                </a14:m>
                <a:endParaRPr lang="en-US" sz="2000" b="0" dirty="0" smtClean="0"/>
              </a:p>
              <a:p>
                <a:pPr marL="0" indent="0">
                  <a:buNone/>
                </a:pPr>
                <a:r>
                  <a:rPr lang="en-US" sz="2000" dirty="0" smtClean="0"/>
                  <a:t>   </a:t>
                </a:r>
                <a14:m>
                  <m:oMath xmlns:m="http://schemas.openxmlformats.org/officeDocument/2006/math">
                    <m:r>
                      <a:rPr lang="en-US" sz="2000" dirty="0">
                        <a:latin typeface="Cambria Math"/>
                      </a:rPr>
                      <m:t>⇒</m:t>
                    </m:r>
                    <m:r>
                      <a:rPr lang="en-US" sz="2000" i="1" dirty="0">
                        <a:latin typeface="Cambria Math"/>
                      </a:rPr>
                      <m:t>𝑁</m:t>
                    </m:r>
                    <m:r>
                      <a:rPr lang="en-US" sz="2000" i="1" dirty="0">
                        <a:latin typeface="Cambria Math"/>
                      </a:rPr>
                      <m:t>=4×</m:t>
                    </m:r>
                    <m:sSup>
                      <m:sSupPr>
                        <m:ctrlPr>
                          <a:rPr lang="en-US" sz="2000" i="1" dirty="0">
                            <a:latin typeface="Cambria Math"/>
                          </a:rPr>
                        </m:ctrlPr>
                      </m:sSupPr>
                      <m:e>
                        <m:r>
                          <a:rPr lang="en-US" sz="2000" i="1" dirty="0">
                            <a:latin typeface="Cambria Math"/>
                          </a:rPr>
                          <m:t>10</m:t>
                        </m:r>
                      </m:e>
                      <m:sup>
                        <m:r>
                          <a:rPr lang="en-US" sz="2000" i="1" dirty="0">
                            <a:latin typeface="Cambria Math"/>
                          </a:rPr>
                          <m:t>12</m:t>
                        </m:r>
                      </m:sup>
                    </m:sSup>
                    <m:r>
                      <a:rPr lang="en-US" sz="2000" i="1" dirty="0">
                        <a:latin typeface="Cambria Math"/>
                      </a:rPr>
                      <m:t> </m:t>
                    </m:r>
                  </m:oMath>
                </a14:m>
                <a:r>
                  <a:rPr lang="en-US" sz="2000" dirty="0"/>
                  <a:t> positrons per year.</a:t>
                </a:r>
                <a:endParaRPr lang="en-US" sz="2000" b="0" dirty="0" smtClean="0"/>
              </a:p>
              <a:p>
                <a:pPr marL="0" indent="0" algn="ctr">
                  <a:buNone/>
                </a:pPr>
                <a:endParaRPr lang="en-US" sz="2000" dirty="0"/>
              </a:p>
            </p:txBody>
          </p:sp>
        </mc:Choice>
        <mc:Fallback xmlns="">
          <p:sp>
            <p:nvSpPr>
              <p:cNvPr id="6" name="Text Placeholder 5"/>
              <p:cNvSpPr>
                <a:spLocks noGrp="1" noRot="1" noChangeAspect="1" noMove="1" noResize="1" noEditPoints="1" noAdjustHandles="1" noChangeArrowheads="1" noChangeShapeType="1" noTextEdit="1"/>
              </p:cNvSpPr>
              <p:nvPr>
                <p:ph type="body" sz="half" idx="1"/>
              </p:nvPr>
            </p:nvSpPr>
            <p:spPr>
              <a:xfrm>
                <a:off x="3964424" y="680243"/>
                <a:ext cx="4748502" cy="4309768"/>
              </a:xfrm>
              <a:blipFill rotWithShape="1">
                <a:blip r:embed="rId3"/>
                <a:stretch>
                  <a:fillRect/>
                </a:stretch>
              </a:blipFill>
            </p:spPr>
            <p:txBody>
              <a:bodyPr/>
              <a:lstStyle/>
              <a:p>
                <a:r>
                  <a:rPr lang="en-US">
                    <a:noFill/>
                  </a:rPr>
                  <a:t> </a:t>
                </a:r>
              </a:p>
            </p:txBody>
          </p:sp>
        </mc:Fallback>
      </mc:AlternateContent>
      <p:cxnSp>
        <p:nvCxnSpPr>
          <p:cNvPr id="4" name="Straight Connector 3"/>
          <p:cNvCxnSpPr/>
          <p:nvPr/>
        </p:nvCxnSpPr>
        <p:spPr bwMode="auto">
          <a:xfrm>
            <a:off x="4036926" y="2798094"/>
            <a:ext cx="45656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5" name="Rectangle 4"/>
              <p:cNvSpPr/>
              <p:nvPr/>
            </p:nvSpPr>
            <p:spPr>
              <a:xfrm>
                <a:off x="4358976" y="2915659"/>
                <a:ext cx="4130553" cy="730906"/>
              </a:xfrm>
              <a:prstGeom prst="rect">
                <a:avLst/>
              </a:prstGeom>
            </p:spPr>
            <p:txBody>
              <a:bodyPr wrap="none">
                <a:spAutoFit/>
              </a:bodyPr>
              <a:lstStyle/>
              <a:p>
                <a:pPr marL="0" indent="0" algn="ctr">
                  <a:buNone/>
                </a:pPr>
                <a14:m>
                  <m:oMathPara xmlns:m="http://schemas.openxmlformats.org/officeDocument/2006/math">
                    <m:oMathParaPr>
                      <m:jc m:val="centerGroup"/>
                    </m:oMathParaPr>
                    <m:oMath xmlns:m="http://schemas.openxmlformats.org/officeDocument/2006/math">
                      <m:r>
                        <a:rPr lang="en-US" i="1" smtClean="0">
                          <a:latin typeface="Cambria Math"/>
                        </a:rPr>
                        <m:t>𝜎</m:t>
                      </m:r>
                      <m:d>
                        <m:dPr>
                          <m:ctrlPr>
                            <a:rPr lang="en-US" i="1">
                              <a:latin typeface="Cambria Math"/>
                            </a:rPr>
                          </m:ctrlPr>
                        </m:dPr>
                        <m:e>
                          <m:sSub>
                            <m:sSubPr>
                              <m:ctrlPr>
                                <a:rPr lang="en-US" i="1">
                                  <a:latin typeface="Cambria Math"/>
                                </a:rPr>
                              </m:ctrlPr>
                            </m:sSubPr>
                            <m:e>
                              <m:r>
                                <a:rPr lang="en-US" i="1">
                                  <a:latin typeface="Cambria Math"/>
                                </a:rPr>
                                <m:t>𝑑</m:t>
                              </m:r>
                            </m:e>
                            <m:sub>
                              <m:r>
                                <a:rPr lang="en-US" i="1">
                                  <a:latin typeface="Cambria Math"/>
                                </a:rPr>
                                <m:t>𝜇</m:t>
                              </m:r>
                            </m:sub>
                          </m:sSub>
                        </m:e>
                      </m:d>
                      <m:r>
                        <a:rPr lang="en-US" i="1">
                          <a:latin typeface="Cambria Math"/>
                        </a:rPr>
                        <m:t>=</m:t>
                      </m:r>
                      <m:f>
                        <m:fPr>
                          <m:ctrlPr>
                            <a:rPr lang="en-US" i="1">
                              <a:latin typeface="Cambria Math"/>
                            </a:rPr>
                          </m:ctrlPr>
                        </m:fPr>
                        <m:num>
                          <m:r>
                            <a:rPr lang="en-US" i="1">
                              <a:latin typeface="Cambria Math"/>
                            </a:rPr>
                            <m:t>ℏ</m:t>
                          </m:r>
                          <m:r>
                            <a:rPr lang="en-US" i="1">
                              <a:latin typeface="Cambria Math"/>
                            </a:rPr>
                            <m:t>𝑎</m:t>
                          </m:r>
                          <m:r>
                            <a:rPr lang="en-US" i="1">
                              <a:latin typeface="Cambria Math"/>
                            </a:rPr>
                            <m:t> </m:t>
                          </m:r>
                        </m:num>
                        <m:den>
                          <m:r>
                            <a:rPr lang="en-US" i="1">
                              <a:latin typeface="Cambria Math"/>
                            </a:rPr>
                            <m:t>2</m:t>
                          </m:r>
                          <m:r>
                            <a:rPr lang="en-US" i="1">
                              <a:latin typeface="Cambria Math"/>
                            </a:rPr>
                            <m:t>𝐸</m:t>
                          </m:r>
                          <m:sSub>
                            <m:sSubPr>
                              <m:ctrlPr>
                                <a:rPr lang="en-US" b="0" i="1" smtClean="0">
                                  <a:latin typeface="Cambria Math"/>
                                </a:rPr>
                              </m:ctrlPr>
                            </m:sSubPr>
                            <m:e>
                              <m:r>
                                <a:rPr lang="en-US" i="1">
                                  <a:latin typeface="Cambria Math"/>
                                </a:rPr>
                                <m:t>𝜏</m:t>
                              </m:r>
                            </m:e>
                            <m:sub>
                              <m:r>
                                <a:rPr lang="en-US" b="0" i="1" smtClean="0">
                                  <a:latin typeface="Cambria Math"/>
                                </a:rPr>
                                <m:t>𝜇</m:t>
                              </m:r>
                            </m:sub>
                          </m:sSub>
                          <m:r>
                            <a:rPr lang="en-US" i="1">
                              <a:latin typeface="Cambria Math"/>
                            </a:rPr>
                            <m:t>𝛼</m:t>
                          </m:r>
                          <m:r>
                            <a:rPr lang="en-US" i="1">
                              <a:latin typeface="Cambria Math"/>
                            </a:rPr>
                            <m:t>𝑃</m:t>
                          </m:r>
                          <m:rad>
                            <m:radPr>
                              <m:degHide m:val="on"/>
                              <m:ctrlPr>
                                <a:rPr lang="en-US" i="1">
                                  <a:latin typeface="Cambria Math"/>
                                </a:rPr>
                              </m:ctrlPr>
                            </m:radPr>
                            <m:deg/>
                            <m:e>
                              <m:r>
                                <a:rPr lang="en-US" i="1">
                                  <a:latin typeface="Cambria Math"/>
                                </a:rPr>
                                <m:t>𝑁</m:t>
                              </m:r>
                            </m:e>
                          </m:rad>
                        </m:den>
                      </m:f>
                      <m:r>
                        <a:rPr lang="en-US" i="1">
                          <a:latin typeface="Cambria Math"/>
                        </a:rPr>
                        <m:t>=1</m:t>
                      </m:r>
                      <m:r>
                        <a:rPr lang="en-US" sz="2000" i="1">
                          <a:latin typeface="Cambria Math"/>
                        </a:rPr>
                        <m:t>×</m:t>
                      </m:r>
                      <m:sSup>
                        <m:sSupPr>
                          <m:ctrlPr>
                            <a:rPr lang="en-US" sz="2000" i="1">
                              <a:latin typeface="Cambria Math"/>
                            </a:rPr>
                          </m:ctrlPr>
                        </m:sSupPr>
                        <m:e>
                          <m:r>
                            <a:rPr lang="en-US" sz="2000" i="1">
                              <a:latin typeface="Cambria Math"/>
                            </a:rPr>
                            <m:t>10</m:t>
                          </m:r>
                        </m:e>
                        <m:sup>
                          <m:r>
                            <a:rPr lang="en-US" sz="2000" i="1">
                              <a:latin typeface="Cambria Math"/>
                            </a:rPr>
                            <m:t>−16</m:t>
                          </m:r>
                        </m:sup>
                      </m:sSup>
                      <m:f>
                        <m:fPr>
                          <m:ctrlPr>
                            <a:rPr lang="en-US" sz="2000" i="1">
                              <a:latin typeface="Cambria Math"/>
                            </a:rPr>
                          </m:ctrlPr>
                        </m:fPr>
                        <m:num>
                          <m:r>
                            <a:rPr lang="en-US" sz="2000" i="1">
                              <a:latin typeface="Cambria Math"/>
                            </a:rPr>
                            <m:t>𝑒</m:t>
                          </m:r>
                          <m:r>
                            <m:rPr>
                              <m:sty m:val="p"/>
                            </m:rPr>
                            <a:rPr lang="en-US" sz="2000">
                              <a:latin typeface="Cambria Math"/>
                            </a:rPr>
                            <m:t>cm</m:t>
                          </m:r>
                        </m:num>
                        <m:den>
                          <m:rad>
                            <m:radPr>
                              <m:degHide m:val="on"/>
                              <m:ctrlPr>
                                <a:rPr lang="en-US" sz="2000" i="1">
                                  <a:latin typeface="Cambria Math"/>
                                </a:rPr>
                              </m:ctrlPr>
                            </m:radPr>
                            <m:deg/>
                            <m:e>
                              <m:r>
                                <a:rPr lang="en-US" sz="2000" i="1">
                                  <a:latin typeface="Cambria Math"/>
                                </a:rPr>
                                <m:t>𝑁</m:t>
                              </m:r>
                            </m:e>
                          </m:rad>
                        </m:den>
                      </m:f>
                    </m:oMath>
                  </m:oMathPara>
                </a14:m>
                <a:endParaRPr lang="en-US" sz="2000" dirty="0">
                  <a:latin typeface="Calibri" panose="020F050202020403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358976" y="2915659"/>
                <a:ext cx="4130553" cy="73090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p:cNvSpPr>
                <a:spLocks noGrp="1"/>
              </p:cNvSpPr>
              <p:nvPr>
                <p:ph type="title"/>
              </p:nvPr>
            </p:nvSpPr>
            <p:spPr>
              <a:solidFill>
                <a:schemeClr val="bg1"/>
              </a:solidFill>
            </p:spPr>
            <p:txBody>
              <a:bodyPr/>
              <a:lstStyle/>
              <a:p>
                <a:r>
                  <a:rPr lang="en-US" dirty="0" smtClean="0"/>
                  <a:t>Prospects for compact </a:t>
                </a:r>
                <a14:m>
                  <m:oMath xmlns:m="http://schemas.openxmlformats.org/officeDocument/2006/math">
                    <m:r>
                      <a:rPr lang="en-US" i="1" smtClean="0">
                        <a:latin typeface="Cambria Math"/>
                      </a:rPr>
                      <m:t>𝜇</m:t>
                    </m:r>
                  </m:oMath>
                </a14:m>
                <a:r>
                  <a:rPr lang="en-US" dirty="0" smtClean="0"/>
                  <a:t>-EDM at PSI</a:t>
                </a:r>
                <a:endParaRPr lang="en-US"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blipFill rotWithShape="1">
                <a:blip r:embed="rId8"/>
                <a:stretch>
                  <a:fillRect t="-23188" r="-2956" b="-55072"/>
                </a:stretch>
              </a:blipFill>
            </p:spPr>
            <p:txBody>
              <a:bodyPr/>
              <a:lstStyle/>
              <a:p>
                <a:r>
                  <a:rPr lang="en-US">
                    <a:noFill/>
                  </a:rPr>
                  <a:t> </a:t>
                </a:r>
              </a:p>
            </p:txBody>
          </p:sp>
        </mc:Fallback>
      </mc:AlternateContent>
      <p:pic>
        <p:nvPicPr>
          <p:cNvPr id="84994" name="Picture 2"/>
          <p:cNvPicPr>
            <a:picLocks noChangeAspect="1" noChangeArrowheads="1"/>
          </p:cNvPicPr>
          <p:nvPr/>
        </p:nvPicPr>
        <p:blipFill>
          <a:blip r:embed="rId9" cstate="screen">
            <a:extLst>
              <a:ext uri="{28A0092B-C50C-407E-A947-70E740481C1C}">
                <a14:useLocalDpi xmlns:a14="http://schemas.microsoft.com/office/drawing/2010/main"/>
              </a:ext>
            </a:extLst>
          </a:blip>
          <a:stretch>
            <a:fillRect/>
          </a:stretch>
        </p:blipFill>
        <p:spPr bwMode="auto">
          <a:xfrm>
            <a:off x="224" y="0"/>
            <a:ext cx="3590489" cy="51435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Rounded Rectangle 7"/>
              <p:cNvSpPr/>
              <p:nvPr/>
            </p:nvSpPr>
            <p:spPr bwMode="auto">
              <a:xfrm>
                <a:off x="57156" y="282571"/>
                <a:ext cx="3476625" cy="1114425"/>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indent="0" algn="ctr">
                  <a:buNone/>
                </a:pPr>
                <a:r>
                  <a:rPr lang="en-US" sz="2400" dirty="0" smtClean="0"/>
                  <a:t>PSI sensitivity (1 year):</a:t>
                </a:r>
              </a:p>
              <a:p>
                <a:pPr marL="0" indent="0" algn="ctr">
                  <a:buNone/>
                </a:pPr>
                <a14:m>
                  <m:oMathPara xmlns:m="http://schemas.openxmlformats.org/officeDocument/2006/math">
                    <m:oMathParaPr>
                      <m:jc m:val="centerGroup"/>
                    </m:oMathParaPr>
                    <m:oMath xmlns:m="http://schemas.openxmlformats.org/officeDocument/2006/math">
                      <m:r>
                        <a:rPr lang="en-US" sz="2400" i="1">
                          <a:latin typeface="Cambria Math"/>
                        </a:rPr>
                        <m:t>𝜎</m:t>
                      </m:r>
                      <m:d>
                        <m:dPr>
                          <m:ctrlPr>
                            <a:rPr lang="en-US" sz="2400" i="1">
                              <a:latin typeface="Cambria Math"/>
                            </a:rPr>
                          </m:ctrlPr>
                        </m:dPr>
                        <m:e>
                          <m:sSub>
                            <m:sSubPr>
                              <m:ctrlPr>
                                <a:rPr lang="en-US" sz="2400" i="1">
                                  <a:latin typeface="Cambria Math"/>
                                </a:rPr>
                              </m:ctrlPr>
                            </m:sSubPr>
                            <m:e>
                              <m:r>
                                <a:rPr lang="en-US" sz="2400" i="1">
                                  <a:latin typeface="Cambria Math"/>
                                </a:rPr>
                                <m:t>𝑑</m:t>
                              </m:r>
                            </m:e>
                            <m:sub>
                              <m:r>
                                <a:rPr lang="en-US" sz="2400" i="1">
                                  <a:latin typeface="Cambria Math"/>
                                </a:rPr>
                                <m:t>𝜇</m:t>
                              </m:r>
                            </m:sub>
                          </m:sSub>
                        </m:e>
                      </m:d>
                      <m:r>
                        <a:rPr lang="en-US" sz="2400" b="0" i="1" smtClean="0">
                          <a:latin typeface="Cambria Math"/>
                        </a:rPr>
                        <m:t>&lt;5×</m:t>
                      </m:r>
                      <m:sSup>
                        <m:sSupPr>
                          <m:ctrlPr>
                            <a:rPr lang="en-US" sz="2400" b="0" i="1" smtClean="0">
                              <a:latin typeface="Cambria Math"/>
                            </a:rPr>
                          </m:ctrlPr>
                        </m:sSupPr>
                        <m:e>
                          <m:r>
                            <a:rPr lang="en-US" sz="2400" b="0" i="1" smtClean="0">
                              <a:latin typeface="Cambria Math"/>
                            </a:rPr>
                            <m:t>10</m:t>
                          </m:r>
                        </m:e>
                        <m:sup>
                          <m:r>
                            <a:rPr lang="en-US" sz="2400" b="0" i="1" smtClean="0">
                              <a:latin typeface="Cambria Math"/>
                            </a:rPr>
                            <m:t>−23</m:t>
                          </m:r>
                        </m:sup>
                      </m:sSup>
                      <m:r>
                        <a:rPr lang="en-US" sz="2400" b="0" i="1" smtClean="0">
                          <a:latin typeface="Cambria Math"/>
                        </a:rPr>
                        <m:t>𝑒</m:t>
                      </m:r>
                      <m:r>
                        <m:rPr>
                          <m:sty m:val="p"/>
                        </m:rPr>
                        <a:rPr lang="en-US" sz="2400" b="0" i="0" smtClean="0">
                          <a:latin typeface="Cambria Math"/>
                        </a:rPr>
                        <m:t>cm</m:t>
                      </m:r>
                    </m:oMath>
                  </m:oMathPara>
                </a14:m>
                <a:endParaRPr lang="en-US" sz="2400" dirty="0" smtClean="0"/>
              </a:p>
            </p:txBody>
          </p:sp>
        </mc:Choice>
        <mc:Fallback xmlns="">
          <p:sp>
            <p:nvSpPr>
              <p:cNvPr id="8" name="Rounded Rectangle 7"/>
              <p:cNvSpPr>
                <a:spLocks noRot="1" noChangeAspect="1" noMove="1" noResize="1" noEditPoints="1" noAdjustHandles="1" noChangeArrowheads="1" noChangeShapeType="1" noTextEdit="1"/>
              </p:cNvSpPr>
              <p:nvPr/>
            </p:nvSpPr>
            <p:spPr bwMode="auto">
              <a:xfrm>
                <a:off x="57156" y="282571"/>
                <a:ext cx="3476625" cy="1114425"/>
              </a:xfrm>
              <a:prstGeom prst="roundRect">
                <a:avLst/>
              </a:prstGeom>
              <a:blipFill rotWithShape="1">
                <a:blip r:embed="rId10"/>
                <a:stretch>
                  <a:fillRect/>
                </a:stretch>
              </a:blipFill>
              <a:ln>
                <a:headEnd type="none" w="med" len="med"/>
                <a:tailEnd type="none" w="med" len="med"/>
              </a:ln>
            </p:spPr>
            <p:txBody>
              <a:bodyPr/>
              <a:lstStyle/>
              <a:p>
                <a:r>
                  <a:rPr lang="en-US">
                    <a:noFill/>
                  </a:rPr>
                  <a:t> </a:t>
                </a:r>
              </a:p>
            </p:txBody>
          </p:sp>
        </mc:Fallback>
      </mc:AlternateContent>
      <p:sp>
        <p:nvSpPr>
          <p:cNvPr id="23" name="Oval 22"/>
          <p:cNvSpPr/>
          <p:nvPr/>
        </p:nvSpPr>
        <p:spPr bwMode="auto">
          <a:xfrm>
            <a:off x="666284" y="1789235"/>
            <a:ext cx="2924654" cy="782515"/>
          </a:xfrm>
          <a:prstGeom prst="ellipse">
            <a:avLst/>
          </a:prstGeom>
          <a:noFill/>
          <a:ln>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indent="0" algn="ctr">
              <a:buNone/>
            </a:pPr>
            <a:endParaRPr lang="en-US" sz="2400" dirty="0" smtClean="0"/>
          </a:p>
        </p:txBody>
      </p:sp>
    </p:spTree>
    <p:extLst>
      <p:ext uri="{BB962C8B-B14F-4D97-AF65-F5344CB8AC3E}">
        <p14:creationId xmlns:p14="http://schemas.microsoft.com/office/powerpoint/2010/main" val="39424867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Grp="1" noChangeAspect="1" noChangeArrowheads="1"/>
          </p:cNvPicPr>
          <p:nvPr>
            <p:ph sz="quarter" idx="13"/>
          </p:nvPr>
        </p:nvPicPr>
        <p:blipFill>
          <a:blip r:embed="rId2" cstate="screen">
            <a:extLst>
              <a:ext uri="{28A0092B-C50C-407E-A947-70E740481C1C}">
                <a14:useLocalDpi xmlns:a14="http://schemas.microsoft.com/office/drawing/2010/main"/>
              </a:ext>
            </a:extLst>
          </a:blip>
          <a:stretch>
            <a:fillRect/>
          </a:stretch>
        </p:blipFill>
        <p:spPr bwMode="auto">
          <a:xfrm>
            <a:off x="0" y="964599"/>
            <a:ext cx="4896956" cy="36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First steps: simulation using Geant4</a:t>
            </a:r>
            <a:endParaRPr lang="en-US" dirty="0"/>
          </a:p>
        </p:txBody>
      </p:sp>
      <p:sp>
        <p:nvSpPr>
          <p:cNvPr id="6" name="Content Placeholder 5"/>
          <p:cNvSpPr>
            <a:spLocks noGrp="1"/>
          </p:cNvSpPr>
          <p:nvPr>
            <p:ph sz="quarter" idx="18"/>
          </p:nvPr>
        </p:nvSpPr>
        <p:spPr/>
        <p:txBody>
          <a:bodyPr/>
          <a:lstStyle/>
          <a:p>
            <a:r>
              <a:rPr lang="en-US" sz="2400" dirty="0" smtClean="0"/>
              <a:t>Aim at full simulation from “start-to-end”</a:t>
            </a:r>
          </a:p>
          <a:p>
            <a:r>
              <a:rPr lang="en-US" sz="2400" dirty="0" smtClean="0"/>
              <a:t>PhD started on Oct. 1, 2019 </a:t>
            </a:r>
          </a:p>
          <a:p>
            <a:pPr lvl="1"/>
            <a:r>
              <a:rPr lang="en-US" sz="2000" dirty="0" smtClean="0"/>
              <a:t>Start from idealized ring</a:t>
            </a:r>
          </a:p>
          <a:p>
            <a:pPr lvl="1"/>
            <a:r>
              <a:rPr lang="en-US" sz="2000" dirty="0" smtClean="0"/>
              <a:t>Add  most important systematic effects</a:t>
            </a:r>
          </a:p>
          <a:p>
            <a:pPr lvl="1"/>
            <a:r>
              <a:rPr lang="en-US" sz="2000" dirty="0" smtClean="0"/>
              <a:t>Design a first possible positron tracker geometry</a:t>
            </a:r>
          </a:p>
          <a:p>
            <a:pPr lvl="1"/>
            <a:r>
              <a:rPr lang="en-US" sz="2000" dirty="0" smtClean="0"/>
              <a:t>Build prototype segment and test on a muon beam </a:t>
            </a:r>
          </a:p>
        </p:txBody>
      </p:sp>
    </p:spTree>
    <p:extLst>
      <p:ext uri="{BB962C8B-B14F-4D97-AF65-F5344CB8AC3E}">
        <p14:creationId xmlns:p14="http://schemas.microsoft.com/office/powerpoint/2010/main" val="2866291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Rounded Rectangle 23"/>
          <p:cNvSpPr/>
          <p:nvPr/>
        </p:nvSpPr>
        <p:spPr>
          <a:xfrm>
            <a:off x="4543361" y="1757784"/>
            <a:ext cx="1272223" cy="623553"/>
          </a:xfrm>
          <a:prstGeom prst="roundRect">
            <a:avLst/>
          </a:prstGeom>
          <a:solidFill>
            <a:srgbClr val="00B0F0"/>
          </a:solidFill>
          <a:ln>
            <a:solidFill>
              <a:srgbClr val="0082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3319544" y="1762963"/>
            <a:ext cx="1073520" cy="622271"/>
          </a:xfrm>
          <a:prstGeom prst="roundRect">
            <a:avLst/>
          </a:prstGeom>
          <a:solidFill>
            <a:srgbClr val="92D050"/>
          </a:solidFill>
          <a:ln>
            <a:solidFill>
              <a:srgbClr val="74B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172152" y="3829205"/>
            <a:ext cx="482803" cy="373671"/>
          </a:xfrm>
          <a:prstGeom prst="roundRect">
            <a:avLst/>
          </a:prstGeom>
          <a:solidFill>
            <a:srgbClr val="00B0F0"/>
          </a:solidFill>
          <a:ln>
            <a:solidFill>
              <a:srgbClr val="0082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151663" y="3829205"/>
            <a:ext cx="482803" cy="373671"/>
          </a:xfrm>
          <a:prstGeom prst="roundRect">
            <a:avLst/>
          </a:prstGeom>
          <a:solidFill>
            <a:srgbClr val="92D050"/>
          </a:solidFill>
          <a:ln>
            <a:solidFill>
              <a:srgbClr val="74B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noFill/>
          </a:ln>
        </p:spPr>
        <p:txBody>
          <a:bodyPr/>
          <a:lstStyle/>
          <a:p>
            <a:r>
              <a:rPr lang="en-US" dirty="0" smtClean="0"/>
              <a:t>EDM</a:t>
            </a:r>
            <a:endParaRPr lang="en-US" dirty="0"/>
          </a:p>
        </p:txBody>
      </p:sp>
      <p:sp>
        <p:nvSpPr>
          <p:cNvPr id="3" name="TextBox 2"/>
          <p:cNvSpPr txBox="1"/>
          <p:nvPr/>
        </p:nvSpPr>
        <p:spPr>
          <a:xfrm>
            <a:off x="1137862" y="744233"/>
            <a:ext cx="7358105" cy="369332"/>
          </a:xfrm>
          <a:prstGeom prst="rect">
            <a:avLst/>
          </a:prstGeom>
          <a:noFill/>
        </p:spPr>
        <p:txBody>
          <a:bodyPr wrap="none" rtlCol="0">
            <a:spAutoFit/>
          </a:bodyPr>
          <a:lstStyle/>
          <a:p>
            <a:r>
              <a:rPr lang="en-US" dirty="0" smtClean="0">
                <a:latin typeface="Calibri" panose="020F0502020204030204" pitchFamily="34" charset="0"/>
              </a:rPr>
              <a:t>Just another form factor of in the electromagnetic interaction of a fermion</a:t>
            </a:r>
            <a:endParaRPr 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570586" y="1762963"/>
                <a:ext cx="8268674" cy="6183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r>
                            <a:rPr lang="en-US" b="0" i="1" smtClean="0">
                              <a:latin typeface="Cambria Math"/>
                            </a:rPr>
                            <m:t>𝑝</m:t>
                          </m:r>
                          <m:r>
                            <a:rPr lang="en-US" b="0" i="1" smtClean="0">
                              <a:latin typeface="Cambria Math"/>
                            </a:rPr>
                            <m:t>′</m:t>
                          </m:r>
                        </m:e>
                        <m:e>
                          <m:sSubSup>
                            <m:sSubSupPr>
                              <m:ctrlPr>
                                <a:rPr lang="en-US" b="0" i="1" smtClean="0">
                                  <a:latin typeface="Cambria Math"/>
                                </a:rPr>
                              </m:ctrlPr>
                            </m:sSubSupPr>
                            <m:e>
                              <m:r>
                                <a:rPr lang="en-US" b="0" i="1" smtClean="0">
                                  <a:latin typeface="Cambria Math"/>
                                </a:rPr>
                                <m:t>𝐽</m:t>
                              </m:r>
                            </m:e>
                            <m:sub>
                              <m:r>
                                <a:rPr lang="en-US" b="0" i="1" smtClean="0">
                                  <a:latin typeface="Cambria Math"/>
                                </a:rPr>
                                <m:t>𝜇</m:t>
                              </m:r>
                            </m:sub>
                            <m:sup>
                              <m:r>
                                <m:rPr>
                                  <m:sty m:val="p"/>
                                </m:rPr>
                                <a:rPr lang="en-US" b="0" i="0" smtClean="0">
                                  <a:latin typeface="Cambria Math"/>
                                </a:rPr>
                                <m:t>EM</m:t>
                              </m:r>
                            </m:sup>
                          </m:sSubSup>
                        </m:e>
                        <m:e>
                          <m:r>
                            <a:rPr lang="en-US" b="0" i="1" smtClean="0">
                              <a:latin typeface="Cambria Math"/>
                            </a:rPr>
                            <m:t>𝑝</m:t>
                          </m:r>
                        </m:e>
                      </m:d>
                      <m:r>
                        <a:rPr lang="en-US" b="0" i="1" smtClean="0">
                          <a:latin typeface="Cambria Math"/>
                        </a:rPr>
                        <m:t>=</m:t>
                      </m:r>
                      <m:acc>
                        <m:accPr>
                          <m:chr m:val="̅"/>
                          <m:ctrlPr>
                            <a:rPr lang="en-US" b="0" i="1" smtClean="0">
                              <a:latin typeface="Cambria Math"/>
                            </a:rPr>
                          </m:ctrlPr>
                        </m:accPr>
                        <m:e>
                          <m:r>
                            <m:rPr>
                              <m:sty m:val="p"/>
                            </m:rPr>
                            <a:rPr lang="en-US">
                              <a:latin typeface="Cambria Math"/>
                            </a:rPr>
                            <m:t>Ψ</m:t>
                          </m:r>
                        </m:e>
                      </m:acc>
                      <m:d>
                        <m:dPr>
                          <m:ctrlPr>
                            <a:rPr lang="en-US" b="0" i="1" smtClean="0">
                              <a:latin typeface="Cambria Math"/>
                            </a:rPr>
                          </m:ctrlPr>
                        </m:dPr>
                        <m:e>
                          <m:sSup>
                            <m:sSupPr>
                              <m:ctrlPr>
                                <a:rPr lang="en-US" b="0" i="1" smtClean="0">
                                  <a:latin typeface="Cambria Math"/>
                                </a:rPr>
                              </m:ctrlPr>
                            </m:sSupPr>
                            <m:e>
                              <m:r>
                                <a:rPr lang="en-US" b="0" i="1" smtClean="0">
                                  <a:latin typeface="Cambria Math"/>
                                </a:rPr>
                                <m:t>𝑝</m:t>
                              </m:r>
                            </m:e>
                            <m:sup>
                              <m:r>
                                <a:rPr lang="en-US" b="0" i="1" smtClean="0">
                                  <a:latin typeface="Cambria Math"/>
                                </a:rPr>
                                <m:t>′</m:t>
                              </m:r>
                            </m:sup>
                          </m:sSup>
                        </m:e>
                      </m:d>
                      <m:d>
                        <m:dPr>
                          <m:begChr m:val="["/>
                          <m:endChr m:val="]"/>
                          <m:ctrlPr>
                            <a:rPr lang="en-US" b="0" i="1" smtClean="0">
                              <a:latin typeface="Cambria Math"/>
                            </a:rPr>
                          </m:ctrlPr>
                        </m:dPr>
                        <m:e>
                          <m:sSub>
                            <m:sSubPr>
                              <m:ctrlPr>
                                <a:rPr lang="en-US" b="0" i="1" smtClean="0">
                                  <a:latin typeface="Cambria Math"/>
                                </a:rPr>
                              </m:ctrlPr>
                            </m:sSubPr>
                            <m:e>
                              <m:r>
                                <a:rPr lang="en-US" b="0" i="1" smtClean="0">
                                  <a:latin typeface="Cambria Math"/>
                                </a:rPr>
                                <m:t>𝐹</m:t>
                              </m:r>
                            </m:e>
                            <m:sub>
                              <m:r>
                                <a:rPr lang="en-US" b="0" i="1" smtClean="0">
                                  <a:latin typeface="Cambria Math"/>
                                </a:rPr>
                                <m:t>1</m:t>
                              </m:r>
                            </m:sub>
                          </m:sSub>
                          <m:sSub>
                            <m:sSubPr>
                              <m:ctrlPr>
                                <a:rPr lang="en-US" b="0" i="1" smtClean="0">
                                  <a:latin typeface="Cambria Math"/>
                                </a:rPr>
                              </m:ctrlPr>
                            </m:sSubPr>
                            <m:e>
                              <m:r>
                                <a:rPr lang="en-US" b="0" i="1" smtClean="0">
                                  <a:latin typeface="Cambria Math"/>
                                </a:rPr>
                                <m:t>𝛾</m:t>
                              </m:r>
                            </m:e>
                            <m:sub>
                              <m:r>
                                <a:rPr lang="en-US" b="0" i="1" smtClean="0">
                                  <a:latin typeface="Cambria Math"/>
                                </a:rPr>
                                <m:t>𝜇</m:t>
                              </m:r>
                            </m:sub>
                          </m:sSub>
                          <m:r>
                            <a:rPr lang="en-US" b="0" i="1" smtClean="0">
                              <a:latin typeface="Cambria Math"/>
                            </a:rPr>
                            <m:t>+</m:t>
                          </m:r>
                          <m:f>
                            <m:fPr>
                              <m:ctrlPr>
                                <a:rPr lang="en-US" b="0" i="1" smtClean="0">
                                  <a:latin typeface="Cambria Math"/>
                                </a:rPr>
                              </m:ctrlPr>
                            </m:fPr>
                            <m:num>
                              <m:r>
                                <a:rPr lang="en-US" b="0" i="1" smtClean="0">
                                  <a:latin typeface="Cambria Math"/>
                                </a:rPr>
                                <m:t>𝑖</m:t>
                              </m:r>
                              <m:sSub>
                                <m:sSubPr>
                                  <m:ctrlPr>
                                    <a:rPr lang="en-US" b="0" i="1" smtClean="0">
                                      <a:latin typeface="Cambria Math"/>
                                    </a:rPr>
                                  </m:ctrlPr>
                                </m:sSubPr>
                                <m:e>
                                  <m:r>
                                    <a:rPr lang="en-US" b="0" i="1" smtClean="0">
                                      <a:latin typeface="Cambria Math"/>
                                    </a:rPr>
                                    <m:t>𝐹</m:t>
                                  </m:r>
                                </m:e>
                                <m:sub>
                                  <m:r>
                                    <a:rPr lang="en-US" b="0" i="1" smtClean="0">
                                      <a:latin typeface="Cambria Math"/>
                                    </a:rPr>
                                    <m:t>2</m:t>
                                  </m:r>
                                </m:sub>
                              </m:sSub>
                            </m:num>
                            <m:den>
                              <m:r>
                                <a:rPr lang="en-US" b="0" i="1" smtClean="0">
                                  <a:latin typeface="Cambria Math"/>
                                </a:rPr>
                                <m:t>2</m:t>
                              </m:r>
                              <m:r>
                                <a:rPr lang="en-US" b="0" i="1" smtClean="0">
                                  <a:latin typeface="Cambria Math"/>
                                </a:rPr>
                                <m:t>𝑀</m:t>
                              </m:r>
                            </m:den>
                          </m:f>
                          <m:sSub>
                            <m:sSubPr>
                              <m:ctrlPr>
                                <a:rPr lang="en-US" b="0" i="1" smtClean="0">
                                  <a:latin typeface="Cambria Math"/>
                                </a:rPr>
                              </m:ctrlPr>
                            </m:sSubPr>
                            <m:e>
                              <m:r>
                                <a:rPr lang="en-US" b="0" i="1" smtClean="0">
                                  <a:latin typeface="Cambria Math"/>
                                </a:rPr>
                                <m:t>𝜎</m:t>
                              </m:r>
                            </m:e>
                            <m:sub>
                              <m:r>
                                <a:rPr lang="en-US" b="0" i="1" smtClean="0">
                                  <a:latin typeface="Cambria Math"/>
                                </a:rPr>
                                <m:t>𝜇𝜈</m:t>
                              </m:r>
                            </m:sub>
                          </m:sSub>
                          <m:sSup>
                            <m:sSupPr>
                              <m:ctrlPr>
                                <a:rPr lang="en-US" b="0" i="1" smtClean="0">
                                  <a:latin typeface="Cambria Math"/>
                                </a:rPr>
                              </m:ctrlPr>
                            </m:sSupPr>
                            <m:e>
                              <m:r>
                                <a:rPr lang="en-US" b="0" i="1" smtClean="0">
                                  <a:latin typeface="Cambria Math"/>
                                </a:rPr>
                                <m:t>𝑞</m:t>
                              </m:r>
                            </m:e>
                            <m:sup>
                              <m:r>
                                <a:rPr lang="en-US" b="0" i="1" smtClean="0">
                                  <a:latin typeface="Cambria Math"/>
                                </a:rPr>
                                <m:t>𝜈</m:t>
                              </m:r>
                            </m:sup>
                          </m:sSup>
                          <m:r>
                            <a:rPr lang="en-US" b="0" i="1" smtClean="0">
                              <a:latin typeface="Cambria Math"/>
                            </a:rPr>
                            <m:t>+</m:t>
                          </m:r>
                          <m:f>
                            <m:fPr>
                              <m:ctrlPr>
                                <a:rPr lang="en-US" i="1">
                                  <a:latin typeface="Cambria Math"/>
                                </a:rPr>
                              </m:ctrlPr>
                            </m:fPr>
                            <m:num>
                              <m:r>
                                <a:rPr lang="en-US" i="1">
                                  <a:latin typeface="Cambria Math"/>
                                </a:rPr>
                                <m:t>𝑖</m:t>
                              </m:r>
                              <m:sSub>
                                <m:sSubPr>
                                  <m:ctrlPr>
                                    <a:rPr lang="en-US" i="1">
                                      <a:latin typeface="Cambria Math"/>
                                    </a:rPr>
                                  </m:ctrlPr>
                                </m:sSubPr>
                                <m:e>
                                  <m:r>
                                    <a:rPr lang="en-US" i="1">
                                      <a:latin typeface="Cambria Math"/>
                                    </a:rPr>
                                    <m:t>𝐹</m:t>
                                  </m:r>
                                </m:e>
                                <m:sub>
                                  <m:r>
                                    <a:rPr lang="en-US" b="0" i="1" smtClean="0">
                                      <a:latin typeface="Cambria Math"/>
                                    </a:rPr>
                                    <m:t>3</m:t>
                                  </m:r>
                                </m:sub>
                              </m:sSub>
                            </m:num>
                            <m:den>
                              <m:r>
                                <a:rPr lang="en-US" i="1">
                                  <a:latin typeface="Cambria Math"/>
                                </a:rPr>
                                <m:t>2</m:t>
                              </m:r>
                              <m:r>
                                <a:rPr lang="en-US" i="1">
                                  <a:latin typeface="Cambria Math"/>
                                </a:rPr>
                                <m:t>𝑀</m:t>
                              </m:r>
                            </m:den>
                          </m:f>
                          <m:sSub>
                            <m:sSubPr>
                              <m:ctrlPr>
                                <a:rPr lang="en-US" i="1">
                                  <a:latin typeface="Cambria Math"/>
                                </a:rPr>
                              </m:ctrlPr>
                            </m:sSubPr>
                            <m:e>
                              <m:r>
                                <a:rPr lang="en-US" i="1">
                                  <a:latin typeface="Cambria Math"/>
                                </a:rPr>
                                <m:t>𝜎</m:t>
                              </m:r>
                            </m:e>
                            <m:sub>
                              <m:r>
                                <a:rPr lang="en-US" i="1">
                                  <a:latin typeface="Cambria Math"/>
                                </a:rPr>
                                <m:t>𝜇𝜈</m:t>
                              </m:r>
                            </m:sub>
                          </m:sSub>
                          <m:sSub>
                            <m:sSubPr>
                              <m:ctrlPr>
                                <a:rPr lang="en-US" b="0" i="1" smtClean="0">
                                  <a:latin typeface="Cambria Math"/>
                                </a:rPr>
                              </m:ctrlPr>
                            </m:sSubPr>
                            <m:e>
                              <m:r>
                                <a:rPr lang="en-US" b="0" i="1" smtClean="0">
                                  <a:latin typeface="Cambria Math"/>
                                </a:rPr>
                                <m:t>𝛾</m:t>
                              </m:r>
                            </m:e>
                            <m:sub>
                              <m:r>
                                <a:rPr lang="en-US" b="0" i="1" smtClean="0">
                                  <a:latin typeface="Cambria Math"/>
                                </a:rPr>
                                <m:t>5</m:t>
                              </m:r>
                            </m:sub>
                          </m:sSub>
                          <m:sSup>
                            <m:sSupPr>
                              <m:ctrlPr>
                                <a:rPr lang="en-US" i="1">
                                  <a:latin typeface="Cambria Math"/>
                                </a:rPr>
                              </m:ctrlPr>
                            </m:sSupPr>
                            <m:e>
                              <m:r>
                                <a:rPr lang="en-US" i="1">
                                  <a:latin typeface="Cambria Math"/>
                                </a:rPr>
                                <m:t>𝑞</m:t>
                              </m:r>
                            </m:e>
                            <m:sup>
                              <m:r>
                                <a:rPr lang="en-US" i="1">
                                  <a:latin typeface="Cambria Math"/>
                                </a:rPr>
                                <m:t>𝜈</m:t>
                              </m:r>
                            </m:sup>
                          </m:sSup>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𝐹</m:t>
                                  </m:r>
                                </m:e>
                                <m:sub>
                                  <m:r>
                                    <a:rPr lang="en-US" b="0" i="1" smtClean="0">
                                      <a:latin typeface="Cambria Math"/>
                                    </a:rPr>
                                    <m:t>4</m:t>
                                  </m:r>
                                </m:sub>
                              </m:sSub>
                            </m:num>
                            <m:den>
                              <m:sSup>
                                <m:sSupPr>
                                  <m:ctrlPr>
                                    <a:rPr lang="en-US" b="0" i="1" smtClean="0">
                                      <a:latin typeface="Cambria Math"/>
                                    </a:rPr>
                                  </m:ctrlPr>
                                </m:sSupPr>
                                <m:e>
                                  <m:r>
                                    <a:rPr lang="en-US" b="0" i="1" smtClean="0">
                                      <a:latin typeface="Cambria Math"/>
                                    </a:rPr>
                                    <m:t>𝑀</m:t>
                                  </m:r>
                                </m:e>
                                <m:sup>
                                  <m:r>
                                    <a:rPr lang="en-US" b="0" i="1" smtClean="0">
                                      <a:latin typeface="Cambria Math"/>
                                    </a:rPr>
                                    <m:t>2</m:t>
                                  </m:r>
                                </m:sup>
                              </m:sSup>
                            </m:den>
                          </m:f>
                          <m:r>
                            <a:rPr lang="en-US" b="0" i="1" smtClean="0">
                              <a:latin typeface="Cambria Math"/>
                            </a:rPr>
                            <m:t>(</m:t>
                          </m:r>
                          <m:sSup>
                            <m:sSupPr>
                              <m:ctrlPr>
                                <a:rPr lang="en-US" b="0" i="1" smtClean="0">
                                  <a:latin typeface="Cambria Math"/>
                                </a:rPr>
                              </m:ctrlPr>
                            </m:sSupPr>
                            <m:e>
                              <m:r>
                                <a:rPr lang="en-US" b="0" i="1" smtClean="0">
                                  <a:latin typeface="Cambria Math"/>
                                </a:rPr>
                                <m:t>𝑞</m:t>
                              </m:r>
                            </m:e>
                            <m:sup>
                              <m:r>
                                <a:rPr lang="en-US" b="0" i="1" smtClean="0">
                                  <a:latin typeface="Cambria Math"/>
                                </a:rPr>
                                <m:t>2</m:t>
                              </m:r>
                            </m:sup>
                          </m:sSup>
                          <m:sSub>
                            <m:sSubPr>
                              <m:ctrlPr>
                                <a:rPr lang="en-US" b="0" i="1" smtClean="0">
                                  <a:latin typeface="Cambria Math"/>
                                </a:rPr>
                              </m:ctrlPr>
                            </m:sSubPr>
                            <m:e>
                              <m:r>
                                <a:rPr lang="en-US" b="0" i="1" smtClean="0">
                                  <a:latin typeface="Cambria Math"/>
                                </a:rPr>
                                <m:t>𝛾</m:t>
                              </m:r>
                            </m:e>
                            <m:sub>
                              <m:r>
                                <a:rPr lang="en-US" b="0" i="1" smtClean="0">
                                  <a:latin typeface="Cambria Math"/>
                                </a:rPr>
                                <m:t>𝜇</m:t>
                              </m:r>
                            </m:sub>
                          </m:sSub>
                          <m:r>
                            <a:rPr lang="en-US" b="0" i="1" smtClean="0">
                              <a:latin typeface="Cambria Math"/>
                            </a:rPr>
                            <m:t>−</m:t>
                          </m:r>
                          <m:sSup>
                            <m:sSupPr>
                              <m:ctrlPr>
                                <a:rPr lang="en-US" b="0" i="1" smtClean="0">
                                  <a:latin typeface="Cambria Math"/>
                                </a:rPr>
                              </m:ctrlPr>
                            </m:sSupPr>
                            <m:e>
                              <m:r>
                                <a:rPr lang="en-US" b="0" i="1" smtClean="0">
                                  <a:latin typeface="Cambria Math"/>
                                </a:rPr>
                                <m:t>𝛾</m:t>
                              </m:r>
                            </m:e>
                            <m:sup>
                              <m:r>
                                <a:rPr lang="en-US" b="0" i="1" smtClean="0">
                                  <a:latin typeface="Cambria Math"/>
                                </a:rPr>
                                <m:t>𝜇</m:t>
                              </m:r>
                            </m:sup>
                          </m:sSup>
                          <m:sSub>
                            <m:sSubPr>
                              <m:ctrlPr>
                                <a:rPr lang="en-US" b="0" i="1" smtClean="0">
                                  <a:latin typeface="Cambria Math"/>
                                </a:rPr>
                              </m:ctrlPr>
                            </m:sSubPr>
                            <m:e>
                              <m:r>
                                <a:rPr lang="en-US" b="0" i="1" smtClean="0">
                                  <a:latin typeface="Cambria Math"/>
                                </a:rPr>
                                <m:t>𝑞</m:t>
                              </m:r>
                            </m:e>
                            <m:sub>
                              <m:r>
                                <a:rPr lang="en-US" b="0" i="1" smtClean="0">
                                  <a:latin typeface="Cambria Math"/>
                                </a:rPr>
                                <m:t>𝜇</m:t>
                              </m:r>
                            </m:sub>
                          </m:sSub>
                          <m:sSub>
                            <m:sSubPr>
                              <m:ctrlPr>
                                <a:rPr lang="en-US" i="1">
                                  <a:latin typeface="Cambria Math"/>
                                </a:rPr>
                              </m:ctrlPr>
                            </m:sSubPr>
                            <m:e>
                              <m:r>
                                <a:rPr lang="en-US" i="1">
                                  <a:latin typeface="Cambria Math"/>
                                </a:rPr>
                                <m:t>𝑞</m:t>
                              </m:r>
                            </m:e>
                            <m:sub>
                              <m:r>
                                <a:rPr lang="en-US" i="1">
                                  <a:latin typeface="Cambria Math"/>
                                </a:rPr>
                                <m:t>𝜇</m:t>
                              </m:r>
                            </m:sub>
                          </m:sSub>
                          <m:r>
                            <a:rPr lang="en-US" b="0" i="1" smtClean="0">
                              <a:latin typeface="Cambria Math"/>
                            </a:rPr>
                            <m:t>)</m:t>
                          </m:r>
                        </m:e>
                      </m:d>
                      <m:r>
                        <m:rPr>
                          <m:sty m:val="p"/>
                        </m:rPr>
                        <a:rPr lang="en-US" b="0" i="0" smtClean="0">
                          <a:latin typeface="Cambria Math"/>
                        </a:rPr>
                        <m:t>Ψ</m:t>
                      </m:r>
                      <m:d>
                        <m:dPr>
                          <m:ctrlPr>
                            <a:rPr lang="en-US" i="1">
                              <a:latin typeface="Cambria Math"/>
                            </a:rPr>
                          </m:ctrlPr>
                        </m:dPr>
                        <m:e>
                          <m:r>
                            <a:rPr lang="en-US" b="0" i="1" smtClean="0">
                              <a:latin typeface="Cambria Math"/>
                            </a:rPr>
                            <m:t>𝑝</m:t>
                          </m:r>
                        </m:e>
                      </m:d>
                    </m:oMath>
                  </m:oMathPara>
                </a14:m>
                <a:endParaRPr lang="en-US" dirty="0">
                  <a:latin typeface="Calibri" panose="020F050202020403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70586" y="1762963"/>
                <a:ext cx="8268674" cy="618374"/>
              </a:xfrm>
              <a:prstGeom prst="rect">
                <a:avLst/>
              </a:prstGeom>
              <a:blipFill rotWithShape="1">
                <a:blip r:embed="rId2"/>
                <a:stretch>
                  <a:fillRect/>
                </a:stretch>
              </a:blipFill>
            </p:spPr>
            <p:txBody>
              <a:bodyPr/>
              <a:lstStyle/>
              <a:p>
                <a:r>
                  <a:rPr lang="en-US">
                    <a:noFill/>
                  </a:rPr>
                  <a:t> </a:t>
                </a:r>
              </a:p>
            </p:txBody>
          </p:sp>
        </mc:Fallback>
      </mc:AlternateContent>
      <p:sp>
        <p:nvSpPr>
          <p:cNvPr id="5" name="TextBox 4"/>
          <p:cNvSpPr txBox="1"/>
          <p:nvPr/>
        </p:nvSpPr>
        <p:spPr>
          <a:xfrm>
            <a:off x="2435961" y="2385234"/>
            <a:ext cx="814390" cy="369332"/>
          </a:xfrm>
          <a:prstGeom prst="rect">
            <a:avLst/>
          </a:prstGeom>
          <a:noFill/>
        </p:spPr>
        <p:txBody>
          <a:bodyPr wrap="none" rtlCol="0">
            <a:spAutoFit/>
          </a:bodyPr>
          <a:lstStyle/>
          <a:p>
            <a:r>
              <a:rPr lang="en-US" dirty="0" smtClean="0">
                <a:solidFill>
                  <a:srgbClr val="D60093"/>
                </a:solidFill>
                <a:latin typeface="Calibri" panose="020F0502020204030204" pitchFamily="34" charset="0"/>
              </a:rPr>
              <a:t>charge</a:t>
            </a:r>
            <a:endParaRPr lang="en-US" dirty="0">
              <a:solidFill>
                <a:srgbClr val="D60093"/>
              </a:solidFill>
              <a:latin typeface="Calibri" panose="020F0502020204030204" pitchFamily="34" charset="0"/>
            </a:endParaRPr>
          </a:p>
        </p:txBody>
      </p:sp>
      <p:sp>
        <p:nvSpPr>
          <p:cNvPr id="6" name="TextBox 5"/>
          <p:cNvSpPr txBox="1"/>
          <p:nvPr/>
        </p:nvSpPr>
        <p:spPr>
          <a:xfrm>
            <a:off x="2853134" y="1435566"/>
            <a:ext cx="1709507" cy="369332"/>
          </a:xfrm>
          <a:prstGeom prst="rect">
            <a:avLst/>
          </a:prstGeom>
          <a:noFill/>
        </p:spPr>
        <p:txBody>
          <a:bodyPr wrap="none" rtlCol="0">
            <a:spAutoFit/>
          </a:bodyPr>
          <a:lstStyle/>
          <a:p>
            <a:r>
              <a:rPr lang="en-US" dirty="0" smtClean="0">
                <a:solidFill>
                  <a:srgbClr val="008000"/>
                </a:solidFill>
                <a:latin typeface="Calibri" panose="020F0502020204030204" pitchFamily="34" charset="0"/>
              </a:rPr>
              <a:t>magnetic-dipole</a:t>
            </a:r>
            <a:endParaRPr lang="en-US" dirty="0">
              <a:solidFill>
                <a:srgbClr val="008000"/>
              </a:solidFill>
              <a:latin typeface="Calibri" panose="020F0502020204030204" pitchFamily="34" charset="0"/>
            </a:endParaRPr>
          </a:p>
        </p:txBody>
      </p:sp>
      <p:sp>
        <p:nvSpPr>
          <p:cNvPr id="7" name="TextBox 6"/>
          <p:cNvSpPr txBox="1"/>
          <p:nvPr/>
        </p:nvSpPr>
        <p:spPr>
          <a:xfrm>
            <a:off x="4329584" y="2381337"/>
            <a:ext cx="1579278" cy="369332"/>
          </a:xfrm>
          <a:prstGeom prst="rect">
            <a:avLst/>
          </a:prstGeom>
          <a:noFill/>
        </p:spPr>
        <p:txBody>
          <a:bodyPr wrap="none" rtlCol="0">
            <a:spAutoFit/>
          </a:bodyPr>
          <a:lstStyle/>
          <a:p>
            <a:r>
              <a:rPr lang="en-US" dirty="0" smtClean="0">
                <a:solidFill>
                  <a:srgbClr val="0070C0"/>
                </a:solidFill>
                <a:latin typeface="Calibri" panose="020F0502020204030204" pitchFamily="34" charset="0"/>
              </a:rPr>
              <a:t>electric-dipole</a:t>
            </a:r>
            <a:endParaRPr lang="en-US" dirty="0">
              <a:solidFill>
                <a:srgbClr val="0070C0"/>
              </a:solidFill>
              <a:latin typeface="Calibri" panose="020F0502020204030204" pitchFamily="34" charset="0"/>
            </a:endParaRPr>
          </a:p>
        </p:txBody>
      </p:sp>
      <p:sp>
        <p:nvSpPr>
          <p:cNvPr id="8" name="TextBox 7"/>
          <p:cNvSpPr txBox="1"/>
          <p:nvPr/>
        </p:nvSpPr>
        <p:spPr>
          <a:xfrm>
            <a:off x="6040536" y="1437353"/>
            <a:ext cx="1941044" cy="369332"/>
          </a:xfrm>
          <a:prstGeom prst="rect">
            <a:avLst/>
          </a:prstGeom>
          <a:noFill/>
        </p:spPr>
        <p:txBody>
          <a:bodyPr wrap="none" rtlCol="0">
            <a:spAutoFit/>
          </a:bodyPr>
          <a:lstStyle/>
          <a:p>
            <a:r>
              <a:rPr lang="en-US" dirty="0" err="1" smtClean="0">
                <a:ln>
                  <a:solidFill>
                    <a:srgbClr val="D8BEEC"/>
                  </a:solidFill>
                </a:ln>
                <a:solidFill>
                  <a:srgbClr val="0070C0"/>
                </a:solidFill>
                <a:latin typeface="Calibri" panose="020F0502020204030204" pitchFamily="34" charset="0"/>
              </a:rPr>
              <a:t>Anapole</a:t>
            </a:r>
            <a:r>
              <a:rPr lang="en-US" dirty="0" smtClean="0">
                <a:ln>
                  <a:solidFill>
                    <a:srgbClr val="D8BEEC"/>
                  </a:solidFill>
                </a:ln>
                <a:solidFill>
                  <a:srgbClr val="0070C0"/>
                </a:solidFill>
                <a:latin typeface="Calibri" panose="020F0502020204030204" pitchFamily="34" charset="0"/>
              </a:rPr>
              <a:t> - moment</a:t>
            </a:r>
            <a:endParaRPr lang="en-US" dirty="0">
              <a:ln>
                <a:solidFill>
                  <a:srgbClr val="D8BEEC"/>
                </a:solidFill>
              </a:ln>
              <a:solidFill>
                <a:srgbClr val="0070C0"/>
              </a:solidFill>
              <a:latin typeface="Calibri" panose="020F0502020204030204" pitchFamily="34" charset="0"/>
            </a:endParaRPr>
          </a:p>
        </p:txBody>
      </p:sp>
      <p:sp>
        <p:nvSpPr>
          <p:cNvPr id="9" name="Down Arrow 8"/>
          <p:cNvSpPr/>
          <p:nvPr/>
        </p:nvSpPr>
        <p:spPr>
          <a:xfrm>
            <a:off x="2722502" y="2860242"/>
            <a:ext cx="4022112" cy="614477"/>
          </a:xfrm>
          <a:prstGeom prst="downArrow">
            <a:avLst>
              <a:gd name="adj1" fmla="val 63310"/>
              <a:gd name="adj2" fmla="val 691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non-relativistic</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2982930" y="3792630"/>
                <a:ext cx="2953373"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𝐻</m:t>
                      </m:r>
                      <m:r>
                        <a:rPr lang="en-US" b="0" i="1" smtClean="0">
                          <a:latin typeface="Cambria Math"/>
                        </a:rPr>
                        <m:t>=−2(</m:t>
                      </m:r>
                      <m:r>
                        <a:rPr lang="el-GR" i="1">
                          <a:latin typeface="Cambria Math"/>
                        </a:rPr>
                        <m:t>𝜇</m:t>
                      </m:r>
                      <m:r>
                        <a:rPr lang="en-US" b="0" i="1" smtClean="0">
                          <a:latin typeface="Cambria Math"/>
                        </a:rPr>
                        <m:t> </m:t>
                      </m:r>
                      <m:acc>
                        <m:accPr>
                          <m:chr m:val="⃗"/>
                          <m:ctrlPr>
                            <a:rPr lang="el-GR" i="1">
                              <a:latin typeface="Cambria Math"/>
                            </a:rPr>
                          </m:ctrlPr>
                        </m:accPr>
                        <m:e>
                          <m:r>
                            <a:rPr lang="en-US" i="1">
                              <a:latin typeface="Cambria Math"/>
                            </a:rPr>
                            <m:t>𝜎</m:t>
                          </m:r>
                        </m:e>
                      </m:acc>
                      <m:r>
                        <a:rPr lang="en-US" i="1">
                          <a:latin typeface="Cambria Math"/>
                        </a:rPr>
                        <m:t>⋅</m:t>
                      </m:r>
                      <m:acc>
                        <m:accPr>
                          <m:chr m:val="⃗"/>
                          <m:ctrlPr>
                            <a:rPr lang="en-US" b="0" i="1" smtClean="0">
                              <a:latin typeface="Cambria Math"/>
                            </a:rPr>
                          </m:ctrlPr>
                        </m:accPr>
                        <m:e>
                          <m:r>
                            <a:rPr lang="en-US" i="1">
                              <a:latin typeface="Cambria Math"/>
                            </a:rPr>
                            <m:t>𝐵</m:t>
                          </m:r>
                        </m:e>
                      </m:acc>
                      <m:r>
                        <a:rPr lang="en-US" i="1">
                          <a:latin typeface="Cambria Math"/>
                        </a:rPr>
                        <m:t> + </m:t>
                      </m:r>
                      <m:r>
                        <a:rPr lang="en-US" i="1">
                          <a:latin typeface="Cambria Math"/>
                        </a:rPr>
                        <m:t>𝑑</m:t>
                      </m:r>
                      <m:r>
                        <a:rPr lang="en-US" b="0" i="1" smtClean="0">
                          <a:latin typeface="Cambria Math"/>
                        </a:rPr>
                        <m:t> </m:t>
                      </m:r>
                      <m:acc>
                        <m:accPr>
                          <m:chr m:val="⃗"/>
                          <m:ctrlPr>
                            <a:rPr lang="el-GR" i="1">
                              <a:latin typeface="Cambria Math"/>
                            </a:rPr>
                          </m:ctrlPr>
                        </m:accPr>
                        <m:e>
                          <m:r>
                            <a:rPr lang="en-US" i="1">
                              <a:latin typeface="Cambria Math"/>
                            </a:rPr>
                            <m:t>𝜎</m:t>
                          </m:r>
                        </m:e>
                      </m:acc>
                      <m:r>
                        <a:rPr lang="en-US" i="1">
                          <a:latin typeface="Cambria Math"/>
                        </a:rPr>
                        <m:t>⋅</m:t>
                      </m:r>
                      <m:acc>
                        <m:accPr>
                          <m:chr m:val="⃗"/>
                          <m:ctrlPr>
                            <a:rPr lang="en-US" b="0" i="1" smtClean="0">
                              <a:latin typeface="Cambria Math"/>
                            </a:rPr>
                          </m:ctrlPr>
                        </m:accPr>
                        <m:e>
                          <m:r>
                            <a:rPr lang="en-US" b="0" i="1" smtClean="0">
                              <a:latin typeface="Cambria Math"/>
                            </a:rPr>
                            <m:t>𝐸</m:t>
                          </m:r>
                        </m:e>
                      </m:acc>
                      <m:r>
                        <a:rPr lang="en-US" i="1">
                          <a:latin typeface="Cambria Math"/>
                        </a:rPr>
                        <m:t> )</m:t>
                      </m:r>
                    </m:oMath>
                  </m:oMathPara>
                </a14:m>
                <a:endParaRPr lang="en-US" dirty="0">
                  <a:latin typeface="Calibri" panose="020F050202020403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982930" y="3792630"/>
                <a:ext cx="2953373" cy="402931"/>
              </a:xfrm>
              <a:prstGeom prst="rect">
                <a:avLst/>
              </a:prstGeom>
              <a:blipFill rotWithShape="1">
                <a:blip r:embed="rId3"/>
                <a:stretch>
                  <a:fillRect t="-12121" b="-12121"/>
                </a:stretch>
              </a:blipFill>
            </p:spPr>
            <p:txBody>
              <a:bodyPr/>
              <a:lstStyle/>
              <a:p>
                <a:r>
                  <a:rPr lang="en-US">
                    <a:noFill/>
                  </a:rPr>
                  <a:t> </a:t>
                </a:r>
              </a:p>
            </p:txBody>
          </p:sp>
        </mc:Fallback>
      </mc:AlternateContent>
      <p:sp>
        <p:nvSpPr>
          <p:cNvPr id="13" name="TextBox 12"/>
          <p:cNvSpPr txBox="1"/>
          <p:nvPr/>
        </p:nvSpPr>
        <p:spPr>
          <a:xfrm>
            <a:off x="3137069" y="4473330"/>
            <a:ext cx="1497397" cy="369332"/>
          </a:xfrm>
          <a:prstGeom prst="rect">
            <a:avLst/>
          </a:prstGeom>
          <a:noFill/>
        </p:spPr>
        <p:txBody>
          <a:bodyPr wrap="none" rtlCol="0">
            <a:spAutoFit/>
          </a:bodyPr>
          <a:lstStyle/>
          <a:p>
            <a:pPr algn="r"/>
            <a:r>
              <a:rPr lang="en-US" dirty="0" smtClean="0">
                <a:latin typeface="Calibri" panose="020F0502020204030204" pitchFamily="34" charset="0"/>
              </a:rPr>
              <a:t>P,T conserving</a:t>
            </a:r>
            <a:endParaRPr lang="en-US" dirty="0">
              <a:latin typeface="Calibri" panose="020F0502020204030204" pitchFamily="34" charset="0"/>
            </a:endParaRPr>
          </a:p>
        </p:txBody>
      </p:sp>
      <p:sp>
        <p:nvSpPr>
          <p:cNvPr id="15" name="TextBox 14"/>
          <p:cNvSpPr txBox="1"/>
          <p:nvPr/>
        </p:nvSpPr>
        <p:spPr>
          <a:xfrm>
            <a:off x="5172152" y="4473330"/>
            <a:ext cx="1283493" cy="369332"/>
          </a:xfrm>
          <a:prstGeom prst="rect">
            <a:avLst/>
          </a:prstGeom>
          <a:noFill/>
        </p:spPr>
        <p:txBody>
          <a:bodyPr wrap="none" rtlCol="0">
            <a:spAutoFit/>
          </a:bodyPr>
          <a:lstStyle/>
          <a:p>
            <a:r>
              <a:rPr lang="en-US" dirty="0" smtClean="0">
                <a:latin typeface="Calibri" panose="020F0502020204030204" pitchFamily="34" charset="0"/>
              </a:rPr>
              <a:t>P,T violating</a:t>
            </a:r>
            <a:endParaRPr lang="en-US" dirty="0">
              <a:latin typeface="Calibri" panose="020F0502020204030204" pitchFamily="34" charset="0"/>
            </a:endParaRPr>
          </a:p>
        </p:txBody>
      </p:sp>
      <p:cxnSp>
        <p:nvCxnSpPr>
          <p:cNvPr id="17" name="Straight Arrow Connector 16"/>
          <p:cNvCxnSpPr/>
          <p:nvPr/>
        </p:nvCxnSpPr>
        <p:spPr>
          <a:xfrm flipH="1">
            <a:off x="3884935" y="4264760"/>
            <a:ext cx="266728" cy="285293"/>
          </a:xfrm>
          <a:prstGeom prst="straightConnector1">
            <a:avLst/>
          </a:prstGeom>
          <a:ln w="19050">
            <a:solidFill>
              <a:srgbClr val="74B23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541587" y="4252106"/>
            <a:ext cx="217601" cy="297947"/>
          </a:xfrm>
          <a:prstGeom prst="straightConnector1">
            <a:avLst/>
          </a:prstGeom>
          <a:ln w="1905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859822"/>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672805" y="813060"/>
            <a:ext cx="4020819" cy="3509963"/>
          </a:xfrm>
        </p:spPr>
        <p:txBody>
          <a:bodyPr/>
          <a:lstStyle/>
          <a:p>
            <a:r>
              <a:rPr lang="en-US" sz="2400" dirty="0" smtClean="0"/>
              <a:t>Design a segmented detector</a:t>
            </a:r>
          </a:p>
          <a:p>
            <a:r>
              <a:rPr lang="en-US" sz="2400" dirty="0" smtClean="0"/>
              <a:t>Build prototype </a:t>
            </a:r>
          </a:p>
          <a:p>
            <a:r>
              <a:rPr lang="en-US" sz="2400" dirty="0" smtClean="0"/>
              <a:t>Test using existing dipole Magnet type “ASL” at PSI</a:t>
            </a:r>
          </a:p>
        </p:txBody>
      </p:sp>
      <p:sp>
        <p:nvSpPr>
          <p:cNvPr id="3" name="Title 2"/>
          <p:cNvSpPr>
            <a:spLocks noGrp="1"/>
          </p:cNvSpPr>
          <p:nvPr>
            <p:ph type="title"/>
          </p:nvPr>
        </p:nvSpPr>
        <p:spPr/>
        <p:txBody>
          <a:bodyPr/>
          <a:lstStyle/>
          <a:p>
            <a:r>
              <a:rPr lang="en-US" dirty="0" smtClean="0"/>
              <a:t>PhD project: design prototype detector</a:t>
            </a:r>
            <a:endParaRPr lang="en-US" dirty="0"/>
          </a:p>
        </p:txBody>
      </p:sp>
      <p:sp>
        <p:nvSpPr>
          <p:cNvPr id="5" name="Slide Number Placeholder 4"/>
          <p:cNvSpPr>
            <a:spLocks noGrp="1"/>
          </p:cNvSpPr>
          <p:nvPr>
            <p:ph type="sldNum" sz="quarter" idx="4"/>
          </p:nvPr>
        </p:nvSpPr>
        <p:spPr/>
        <p:txBody>
          <a:bodyPr/>
          <a:lstStyle/>
          <a:p>
            <a:pPr eaLnBrk="0" hangingPunct="0">
              <a:defRPr/>
            </a:pPr>
            <a:fld id="{EBC07571-3134-BB4B-B83F-1A9FE18D34F3}" type="slidenum">
              <a:rPr lang="de-DE" smtClean="0">
                <a:solidFill>
                  <a:srgbClr val="000000"/>
                </a:solidFill>
              </a:rPr>
              <a:pPr eaLnBrk="0" hangingPunct="0">
                <a:defRPr/>
              </a:pPr>
              <a:t>30</a:t>
            </a:fld>
            <a:endParaRPr lang="de-DE" dirty="0">
              <a:solidFill>
                <a:srgbClr val="000000"/>
              </a:solidFill>
            </a:endParaRPr>
          </a:p>
        </p:txBody>
      </p:sp>
      <p:pic>
        <p:nvPicPr>
          <p:cNvPr id="86018" name="Picture 2"/>
          <p:cNvPicPr>
            <a:picLocks noGrp="1" noChangeAspect="1" noChangeArrowheads="1"/>
          </p:cNvPicPr>
          <p:nvPr>
            <p:ph sz="quarter" idx="18"/>
          </p:nvPr>
        </p:nvPicPr>
        <p:blipFill>
          <a:blip r:embed="rId2">
            <a:extLst>
              <a:ext uri="{28A0092B-C50C-407E-A947-70E740481C1C}">
                <a14:useLocalDpi xmlns:a14="http://schemas.microsoft.com/office/drawing/2010/main"/>
              </a:ext>
            </a:extLst>
          </a:blip>
          <a:srcRect/>
          <a:stretch>
            <a:fillRect/>
          </a:stretch>
        </p:blipFill>
        <p:spPr bwMode="auto">
          <a:xfrm>
            <a:off x="-78377" y="751216"/>
            <a:ext cx="4609463" cy="1938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0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11680" y="2748728"/>
            <a:ext cx="3942230" cy="2259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020"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99513" y="2748728"/>
            <a:ext cx="2965268" cy="222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1"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2836392"/>
            <a:ext cx="2194560" cy="217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639556"/>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972050" y="866378"/>
            <a:ext cx="3905250" cy="3509963"/>
          </a:xfrm>
        </p:spPr>
        <p:txBody>
          <a:bodyPr/>
          <a:lstStyle/>
          <a:p>
            <a:r>
              <a:rPr lang="en-US" sz="2100" dirty="0" smtClean="0"/>
              <a:t>Use weakly focusing magnet ½ integer resonance</a:t>
            </a:r>
          </a:p>
          <a:p>
            <a:r>
              <a:rPr lang="en-US" sz="2100" dirty="0" smtClean="0"/>
              <a:t>20 turn resonant injection: slowly ramp down </a:t>
            </a:r>
            <a:r>
              <a:rPr lang="en-US" sz="2100" dirty="0" err="1" smtClean="0"/>
              <a:t>perturbator</a:t>
            </a:r>
            <a:r>
              <a:rPr lang="en-US" sz="2100" dirty="0" smtClean="0"/>
              <a:t> (200ns)</a:t>
            </a:r>
          </a:p>
          <a:p>
            <a:r>
              <a:rPr lang="en-US" sz="2100" dirty="0" smtClean="0"/>
              <a:t>Start simulation with </a:t>
            </a:r>
            <a:br>
              <a:rPr lang="en-US" sz="2100" dirty="0" smtClean="0"/>
            </a:br>
            <a:r>
              <a:rPr lang="en-US" sz="2100" dirty="0" smtClean="0"/>
              <a:t>A. Adelmann and student this autumn</a:t>
            </a:r>
          </a:p>
          <a:p>
            <a:r>
              <a:rPr lang="en-US" sz="2100" dirty="0" smtClean="0"/>
              <a:t>Measure beam emittance at mu1E for 125 MeV/c and 200MeV/c</a:t>
            </a:r>
          </a:p>
          <a:p>
            <a:r>
              <a:rPr lang="en-US" sz="2100" dirty="0" smtClean="0"/>
              <a:t>Need for trigger system </a:t>
            </a:r>
          </a:p>
        </p:txBody>
      </p:sp>
      <p:sp>
        <p:nvSpPr>
          <p:cNvPr id="3" name="Title 2"/>
          <p:cNvSpPr>
            <a:spLocks noGrp="1"/>
          </p:cNvSpPr>
          <p:nvPr>
            <p:ph type="title"/>
          </p:nvPr>
        </p:nvSpPr>
        <p:spPr/>
        <p:txBody>
          <a:bodyPr/>
          <a:lstStyle/>
          <a:p>
            <a:r>
              <a:rPr lang="en-US" dirty="0" smtClean="0"/>
              <a:t>Injection</a:t>
            </a:r>
            <a:endParaRPr lang="en-US" dirty="0"/>
          </a:p>
        </p:txBody>
      </p:sp>
      <p:sp>
        <p:nvSpPr>
          <p:cNvPr id="5" name="Slide Number Placeholder 4"/>
          <p:cNvSpPr>
            <a:spLocks noGrp="1"/>
          </p:cNvSpPr>
          <p:nvPr>
            <p:ph type="sldNum" sz="quarter" idx="4"/>
          </p:nvPr>
        </p:nvSpPr>
        <p:spPr/>
        <p:txBody>
          <a:bodyPr/>
          <a:lstStyle/>
          <a:p>
            <a:pPr eaLnBrk="0" hangingPunct="0">
              <a:defRPr/>
            </a:pPr>
            <a:fld id="{EBC07571-3134-BB4B-B83F-1A9FE18D34F3}" type="slidenum">
              <a:rPr lang="de-DE" smtClean="0">
                <a:solidFill>
                  <a:srgbClr val="000000"/>
                </a:solidFill>
              </a:rPr>
              <a:pPr eaLnBrk="0" hangingPunct="0">
                <a:defRPr/>
              </a:pPr>
              <a:t>31</a:t>
            </a:fld>
            <a:endParaRPr lang="de-DE" dirty="0">
              <a:solidFill>
                <a:srgbClr val="000000"/>
              </a:solidFill>
            </a:endParaRPr>
          </a:p>
        </p:txBody>
      </p:sp>
      <p:pic>
        <p:nvPicPr>
          <p:cNvPr id="83970" name="Picture 2"/>
          <p:cNvPicPr>
            <a:picLocks noGrp="1" noChangeAspect="1" noChangeArrowheads="1"/>
          </p:cNvPicPr>
          <p:nvPr>
            <p:ph sz="quarter" idx="18"/>
          </p:nvPr>
        </p:nvPicPr>
        <p:blipFill>
          <a:blip r:embed="rId2">
            <a:extLst>
              <a:ext uri="{28A0092B-C50C-407E-A947-70E740481C1C}">
                <a14:useLocalDpi xmlns:a14="http://schemas.microsoft.com/office/drawing/2010/main" val="0"/>
              </a:ext>
            </a:extLst>
          </a:blip>
          <a:srcRect/>
          <a:stretch>
            <a:fillRect/>
          </a:stretch>
        </p:blipFill>
        <p:spPr bwMode="auto">
          <a:xfrm>
            <a:off x="-177800" y="1998202"/>
            <a:ext cx="4972050" cy="3234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623" y="215900"/>
            <a:ext cx="2177240" cy="215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435600" y="4835723"/>
            <a:ext cx="3403600" cy="307777"/>
          </a:xfrm>
          <a:prstGeom prst="rect">
            <a:avLst/>
          </a:prstGeom>
        </p:spPr>
        <p:txBody>
          <a:bodyPr wrap="square">
            <a:spAutoFit/>
          </a:bodyPr>
          <a:lstStyle/>
          <a:p>
            <a:r>
              <a:rPr lang="en-US" sz="1400" b="1" dirty="0"/>
              <a:t>T. </a:t>
            </a:r>
            <a:r>
              <a:rPr lang="en-US" sz="1400" b="1" dirty="0" err="1"/>
              <a:t>Takayama</a:t>
            </a:r>
            <a:r>
              <a:rPr lang="en-US" sz="1400" b="1" dirty="0"/>
              <a:t> et </a:t>
            </a:r>
            <a:r>
              <a:rPr lang="en-US" sz="1400" b="1" dirty="0" smtClean="0"/>
              <a:t>al, </a:t>
            </a:r>
            <a:r>
              <a:rPr lang="en-US" sz="1400" dirty="0" smtClean="0"/>
              <a:t>NIMB 24/25(1987)420</a:t>
            </a:r>
            <a:endParaRPr lang="en-US" sz="1400" dirty="0"/>
          </a:p>
        </p:txBody>
      </p:sp>
    </p:spTree>
    <p:extLst>
      <p:ext uri="{BB962C8B-B14F-4D97-AF65-F5344CB8AC3E}">
        <p14:creationId xmlns:p14="http://schemas.microsoft.com/office/powerpoint/2010/main" val="343323889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Beam trigger</a:t>
            </a:r>
            <a:endParaRPr lang="en-US" dirty="0"/>
          </a:p>
        </p:txBody>
      </p:sp>
      <p:sp>
        <p:nvSpPr>
          <p:cNvPr id="5" name="Slide Number Placeholder 4"/>
          <p:cNvSpPr>
            <a:spLocks noGrp="1"/>
          </p:cNvSpPr>
          <p:nvPr>
            <p:ph type="sldNum" sz="quarter" idx="4"/>
          </p:nvPr>
        </p:nvSpPr>
        <p:spPr/>
        <p:txBody>
          <a:bodyPr/>
          <a:lstStyle/>
          <a:p>
            <a:pPr eaLnBrk="0" hangingPunct="0">
              <a:defRPr/>
            </a:pPr>
            <a:fld id="{EBC07571-3134-BB4B-B83F-1A9FE18D34F3}" type="slidenum">
              <a:rPr lang="de-DE" smtClean="0">
                <a:solidFill>
                  <a:srgbClr val="000000"/>
                </a:solidFill>
              </a:rPr>
              <a:pPr eaLnBrk="0" hangingPunct="0">
                <a:defRPr/>
              </a:pPr>
              <a:t>32</a:t>
            </a:fld>
            <a:endParaRPr lang="de-DE" dirty="0">
              <a:solidFill>
                <a:srgbClr val="000000"/>
              </a:solidFill>
            </a:endParaRP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val="0"/>
              </a:ext>
            </a:extLst>
          </a:blip>
          <a:srcRect b="5539"/>
          <a:stretch/>
        </p:blipFill>
        <p:spPr>
          <a:xfrm>
            <a:off x="0" y="1356427"/>
            <a:ext cx="5558857" cy="3787073"/>
          </a:xfrm>
          <a:prstGeom prst="rect">
            <a:avLst/>
          </a:prstGeom>
        </p:spPr>
      </p:pic>
      <p:sp>
        <p:nvSpPr>
          <p:cNvPr id="2" name="Content Placeholder 1"/>
          <p:cNvSpPr>
            <a:spLocks noGrp="1"/>
          </p:cNvSpPr>
          <p:nvPr>
            <p:ph sz="quarter" idx="13"/>
          </p:nvPr>
        </p:nvSpPr>
        <p:spPr>
          <a:xfrm>
            <a:off x="1957388" y="770947"/>
            <a:ext cx="6664097" cy="3509963"/>
          </a:xfrm>
        </p:spPr>
        <p:txBody>
          <a:bodyPr/>
          <a:lstStyle/>
          <a:p>
            <a:pPr marL="0" indent="0">
              <a:buNone/>
            </a:pPr>
            <a:r>
              <a:rPr lang="en-US" dirty="0" smtClean="0"/>
              <a:t>The challenge is to identify an “good” muon 	and don’t lose it due to detection</a:t>
            </a:r>
          </a:p>
          <a:p>
            <a:endParaRPr lang="en-US" dirty="0" smtClean="0"/>
          </a:p>
          <a:p>
            <a:pPr algn="r"/>
            <a:r>
              <a:rPr lang="en-US" dirty="0" smtClean="0"/>
              <a:t> Strongly collimate beam and anticoincidence trigger</a:t>
            </a:r>
            <a:endParaRPr lang="en-US" dirty="0"/>
          </a:p>
        </p:txBody>
      </p:sp>
    </p:spTree>
    <p:extLst>
      <p:ext uri="{BB962C8B-B14F-4D97-AF65-F5344CB8AC3E}">
        <p14:creationId xmlns:p14="http://schemas.microsoft.com/office/powerpoint/2010/main" val="184966459"/>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5570" y="108551"/>
            <a:ext cx="6708025" cy="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l"/>
            <a:r>
              <a:rPr dirty="0"/>
              <a:t>Main challenges</a:t>
            </a:r>
          </a:p>
        </p:txBody>
      </p:sp>
      <p:sp>
        <p:nvSpPr>
          <p:cNvPr id="18" name="Content Placeholder 17"/>
          <p:cNvSpPr>
            <a:spLocks noGrp="1"/>
          </p:cNvSpPr>
          <p:nvPr>
            <p:ph sz="quarter" idx="13"/>
          </p:nvPr>
        </p:nvSpPr>
        <p:spPr/>
        <p:txBody>
          <a:bodyPr/>
          <a:lstStyle/>
          <a:p>
            <a:r>
              <a:rPr lang="en-US" sz="2000" b="1" dirty="0" smtClean="0"/>
              <a:t>Injection</a:t>
            </a:r>
          </a:p>
          <a:p>
            <a:pPr lvl="1"/>
            <a:r>
              <a:rPr lang="en-US" sz="1800" dirty="0" smtClean="0"/>
              <a:t>Cannot use conventional kicker due to very short turn-around time (&lt;10ns)</a:t>
            </a:r>
          </a:p>
          <a:p>
            <a:pPr lvl="1"/>
            <a:r>
              <a:rPr lang="en-US" sz="1800" dirty="0" smtClean="0"/>
              <a:t>Possible solution: </a:t>
            </a:r>
            <a:r>
              <a:rPr lang="en-US" sz="1800" b="1" dirty="0" smtClean="0"/>
              <a:t>resonant injection </a:t>
            </a:r>
            <a:r>
              <a:rPr lang="en-US" sz="1800" dirty="0" smtClean="0"/>
              <a:t>using a non-linear magnetic field perturbation</a:t>
            </a:r>
          </a:p>
          <a:p>
            <a:r>
              <a:rPr lang="en-US" sz="2000" b="1" dirty="0" smtClean="0"/>
              <a:t>Injection trigger </a:t>
            </a:r>
          </a:p>
          <a:p>
            <a:pPr lvl="1"/>
            <a:r>
              <a:rPr lang="en-US" sz="1600" dirty="0" smtClean="0"/>
              <a:t>Minimal latency between detection of “suitable” muon and ramp of injector</a:t>
            </a:r>
          </a:p>
          <a:p>
            <a:r>
              <a:rPr lang="en-US" sz="2000" b="1" dirty="0" smtClean="0"/>
              <a:t>Detector</a:t>
            </a:r>
            <a:endParaRPr lang="en-US" sz="1600" b="1" dirty="0"/>
          </a:p>
          <a:p>
            <a:pPr lvl="1"/>
            <a:r>
              <a:rPr lang="en-US" sz="1600" dirty="0" smtClean="0"/>
              <a:t>High B-field, minimal spacing, access difficult</a:t>
            </a:r>
          </a:p>
          <a:p>
            <a:r>
              <a:rPr lang="en-US" sz="2000" b="1" dirty="0" smtClean="0"/>
              <a:t>Magnet</a:t>
            </a:r>
            <a:endParaRPr lang="en-US" sz="2000" b="1" dirty="0"/>
          </a:p>
          <a:p>
            <a:pPr lvl="1"/>
            <a:r>
              <a:rPr lang="en-US" sz="1600" b="1" dirty="0" smtClean="0"/>
              <a:t>Conventional technology for fast field reversals</a:t>
            </a:r>
            <a:r>
              <a:rPr lang="en-US" sz="1600" b="1" dirty="0"/>
              <a:t> </a:t>
            </a:r>
            <a:r>
              <a:rPr lang="en-US" sz="1600" b="1" dirty="0" smtClean="0"/>
              <a:t>(systematic)</a:t>
            </a:r>
          </a:p>
          <a:p>
            <a:pPr lvl="1"/>
            <a:r>
              <a:rPr lang="en-US" sz="1600" b="1" dirty="0" smtClean="0"/>
              <a:t>Very good uniformity (&lt;1ppm) because of systematic</a:t>
            </a:r>
          </a:p>
          <a:p>
            <a:r>
              <a:rPr lang="en-US" sz="2000" b="1" dirty="0" smtClean="0"/>
              <a:t>3D Magnetic field characterization</a:t>
            </a:r>
          </a:p>
        </p:txBody>
      </p:sp>
    </p:spTree>
    <p:extLst>
      <p:ext uri="{BB962C8B-B14F-4D97-AF65-F5344CB8AC3E}">
        <p14:creationId xmlns:p14="http://schemas.microsoft.com/office/powerpoint/2010/main" val="1165034264"/>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15292" y="102366"/>
            <a:ext cx="7148540" cy="381375"/>
          </a:xfrm>
        </p:spPr>
        <p:txBody>
          <a:bodyPr/>
          <a:lstStyle/>
          <a:p>
            <a:pPr algn="l"/>
            <a:r>
              <a:rPr lang="en-US" dirty="0" smtClean="0"/>
              <a:t>Building a collaboration! </a:t>
            </a:r>
            <a:endParaRPr lang="en-US" dirty="0"/>
          </a:p>
        </p:txBody>
      </p:sp>
      <p:sp>
        <p:nvSpPr>
          <p:cNvPr id="5" name="Slide Number Placeholder 4"/>
          <p:cNvSpPr>
            <a:spLocks noGrp="1"/>
          </p:cNvSpPr>
          <p:nvPr>
            <p:ph type="sldNum" sz="quarter" idx="4"/>
          </p:nvPr>
        </p:nvSpPr>
        <p:spPr>
          <a:xfrm>
            <a:off x="42329" y="4968081"/>
            <a:ext cx="575742" cy="147638"/>
          </a:xfrm>
        </p:spPr>
        <p:txBody>
          <a:bodyPr/>
          <a:lstStyle/>
          <a:p>
            <a:pPr eaLnBrk="0" hangingPunct="0">
              <a:defRPr/>
            </a:pPr>
            <a:fld id="{EBC07571-3134-BB4B-B83F-1A9FE18D34F3}" type="slidenum">
              <a:rPr lang="de-DE" smtClean="0">
                <a:solidFill>
                  <a:srgbClr val="000000"/>
                </a:solidFill>
              </a:rPr>
              <a:pPr eaLnBrk="0" hangingPunct="0">
                <a:defRPr/>
              </a:pPr>
              <a:t>34</a:t>
            </a:fld>
            <a:endParaRPr lang="de-DE" dirty="0">
              <a:solidFill>
                <a:srgbClr val="000000"/>
              </a:solidFill>
            </a:endParaRPr>
          </a:p>
        </p:txBody>
      </p:sp>
      <mc:AlternateContent xmlns:mc="http://schemas.openxmlformats.org/markup-compatibility/2006" xmlns:a14="http://schemas.microsoft.com/office/drawing/2010/main">
        <mc:Choice Requires="a14">
          <p:graphicFrame>
            <p:nvGraphicFramePr>
              <p:cNvPr id="7" name="Diagram 6"/>
              <p:cNvGraphicFramePr/>
              <p:nvPr>
                <p:extLst>
                  <p:ext uri="{D42A27DB-BD31-4B8C-83A1-F6EECF244321}">
                    <p14:modId xmlns:p14="http://schemas.microsoft.com/office/powerpoint/2010/main" val="2736512570"/>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7" name="Diagram 6"/>
              <p:cNvGraphicFramePr/>
              <p:nvPr>
                <p:extLst>
                  <p:ext uri="{D42A27DB-BD31-4B8C-83A1-F6EECF244321}">
                    <p14:modId xmlns:p14="http://schemas.microsoft.com/office/powerpoint/2010/main" val="2736512570"/>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8" name="TextBox 7"/>
          <p:cNvSpPr txBox="1"/>
          <p:nvPr/>
        </p:nvSpPr>
        <p:spPr>
          <a:xfrm>
            <a:off x="5298619" y="708552"/>
            <a:ext cx="3000375" cy="830997"/>
          </a:xfrm>
          <a:prstGeom prst="rect">
            <a:avLst/>
          </a:prstGeom>
          <a:noFill/>
        </p:spPr>
        <p:txBody>
          <a:bodyPr wrap="square" lIns="0" tIns="0" rIns="0" bIns="0" rtlCol="0" anchor="ctr" anchorCtr="0">
            <a:spAutoFit/>
          </a:bodyPr>
          <a:lstStyle/>
          <a:p>
            <a:pPr indent="-180975">
              <a:spcBef>
                <a:spcPts val="0"/>
              </a:spcBef>
              <a:buFont typeface="Arial" panose="020B0604020202020204" pitchFamily="34" charset="0"/>
              <a:buChar char="•"/>
            </a:pPr>
            <a:r>
              <a:rPr lang="en-US" sz="1800" kern="1000" spc="30" dirty="0" smtClean="0">
                <a:solidFill>
                  <a:schemeClr val="tx1">
                    <a:lumMod val="85000"/>
                    <a:lumOff val="15000"/>
                  </a:schemeClr>
                </a:solidFill>
                <a:latin typeface="+mn-lt"/>
                <a:cs typeface="Franklin Gothic Book"/>
              </a:rPr>
              <a:t>Scintillator / Silicon</a:t>
            </a:r>
            <a:endParaRPr lang="en-US" kern="1000" spc="30" dirty="0" smtClean="0">
              <a:solidFill>
                <a:schemeClr val="tx1">
                  <a:lumMod val="85000"/>
                  <a:lumOff val="15000"/>
                </a:schemeClr>
              </a:solidFill>
              <a:latin typeface="+mn-lt"/>
              <a:cs typeface="Franklin Gothic Book"/>
            </a:endParaRPr>
          </a:p>
          <a:p>
            <a:pPr indent="-180975">
              <a:spcBef>
                <a:spcPts val="0"/>
              </a:spcBef>
              <a:buFont typeface="Arial" panose="020B0604020202020204" pitchFamily="34" charset="0"/>
              <a:buChar char="•"/>
            </a:pPr>
            <a:r>
              <a:rPr lang="en-US" kern="1000" spc="30" dirty="0" smtClean="0">
                <a:solidFill>
                  <a:schemeClr val="tx1">
                    <a:lumMod val="85000"/>
                    <a:lumOff val="15000"/>
                  </a:schemeClr>
                </a:solidFill>
                <a:latin typeface="+mn-lt"/>
                <a:cs typeface="Franklin Gothic Book"/>
              </a:rPr>
              <a:t>Tracker / calorimeter</a:t>
            </a:r>
          </a:p>
          <a:p>
            <a:pPr indent="-180975">
              <a:spcBef>
                <a:spcPts val="0"/>
              </a:spcBef>
              <a:buFont typeface="Arial" panose="020B0604020202020204" pitchFamily="34" charset="0"/>
              <a:buChar char="•"/>
            </a:pPr>
            <a:r>
              <a:rPr lang="en-US" kern="1000" spc="30" dirty="0" smtClean="0">
                <a:solidFill>
                  <a:schemeClr val="tx1">
                    <a:lumMod val="85000"/>
                    <a:lumOff val="15000"/>
                  </a:schemeClr>
                </a:solidFill>
                <a:latin typeface="+mn-lt"/>
                <a:cs typeface="Franklin Gothic Book"/>
              </a:rPr>
              <a:t>Trigger</a:t>
            </a:r>
            <a:endParaRPr lang="en-US" sz="1800" kern="1000" spc="30" dirty="0" smtClean="0">
              <a:solidFill>
                <a:schemeClr val="tx1">
                  <a:lumMod val="85000"/>
                  <a:lumOff val="15000"/>
                </a:schemeClr>
              </a:solidFill>
              <a:latin typeface="+mn-lt"/>
              <a:cs typeface="Franklin Gothic Book"/>
            </a:endParaRPr>
          </a:p>
        </p:txBody>
      </p:sp>
      <p:sp>
        <p:nvSpPr>
          <p:cNvPr id="10" name="TextBox 9"/>
          <p:cNvSpPr txBox="1"/>
          <p:nvPr/>
        </p:nvSpPr>
        <p:spPr>
          <a:xfrm>
            <a:off x="6656786" y="1767554"/>
            <a:ext cx="2276477" cy="1107996"/>
          </a:xfrm>
          <a:prstGeom prst="rect">
            <a:avLst/>
          </a:prstGeom>
          <a:noFill/>
        </p:spPr>
        <p:txBody>
          <a:bodyPr wrap="square" lIns="0" tIns="0" rIns="0" bIns="0" rtlCol="0" anchor="ctr" anchorCtr="0">
            <a:spAutoFit/>
          </a:bodyPr>
          <a:lstStyle/>
          <a:p>
            <a:pPr indent="-180975">
              <a:spcBef>
                <a:spcPts val="0"/>
              </a:spcBef>
              <a:buFont typeface="Arial" panose="020B0604020202020204" pitchFamily="34" charset="0"/>
              <a:buChar char="•"/>
            </a:pPr>
            <a:r>
              <a:rPr lang="en-US" kern="1000" spc="30" dirty="0" smtClean="0">
                <a:solidFill>
                  <a:schemeClr val="tx1">
                    <a:lumMod val="85000"/>
                    <a:lumOff val="15000"/>
                  </a:schemeClr>
                </a:solidFill>
                <a:latin typeface="+mn-lt"/>
                <a:cs typeface="Franklin Gothic Book"/>
              </a:rPr>
              <a:t>Magnet &amp; PS</a:t>
            </a:r>
          </a:p>
          <a:p>
            <a:pPr indent="-180975">
              <a:spcBef>
                <a:spcPts val="0"/>
              </a:spcBef>
              <a:buFont typeface="Arial" panose="020B0604020202020204" pitchFamily="34" charset="0"/>
              <a:buChar char="•"/>
            </a:pPr>
            <a:r>
              <a:rPr lang="en-US" kern="1000" spc="30" dirty="0" smtClean="0">
                <a:solidFill>
                  <a:schemeClr val="tx1">
                    <a:lumMod val="85000"/>
                    <a:lumOff val="15000"/>
                  </a:schemeClr>
                </a:solidFill>
                <a:latin typeface="+mn-lt"/>
                <a:cs typeface="Franklin Gothic Book"/>
              </a:rPr>
              <a:t>E-field electrodes</a:t>
            </a:r>
          </a:p>
          <a:p>
            <a:pPr indent="-180975">
              <a:spcBef>
                <a:spcPts val="0"/>
              </a:spcBef>
              <a:buFont typeface="Arial" panose="020B0604020202020204" pitchFamily="34" charset="0"/>
              <a:buChar char="•"/>
            </a:pPr>
            <a:r>
              <a:rPr lang="en-US" sz="1800" kern="1000" spc="30" dirty="0" smtClean="0">
                <a:solidFill>
                  <a:schemeClr val="tx1">
                    <a:lumMod val="85000"/>
                    <a:lumOff val="15000"/>
                  </a:schemeClr>
                </a:solidFill>
                <a:latin typeface="+mn-lt"/>
                <a:cs typeface="Franklin Gothic Book"/>
              </a:rPr>
              <a:t>Sensors (NMR) </a:t>
            </a:r>
          </a:p>
          <a:p>
            <a:pPr indent="-180975">
              <a:spcBef>
                <a:spcPts val="0"/>
              </a:spcBef>
              <a:buFont typeface="Arial" panose="020B0604020202020204" pitchFamily="34" charset="0"/>
              <a:buChar char="•"/>
            </a:pPr>
            <a:r>
              <a:rPr lang="en-US" sz="1800" kern="1000" spc="30" dirty="0" smtClean="0">
                <a:solidFill>
                  <a:schemeClr val="tx1">
                    <a:lumMod val="85000"/>
                    <a:lumOff val="15000"/>
                  </a:schemeClr>
                </a:solidFill>
                <a:latin typeface="+mn-lt"/>
                <a:cs typeface="Franklin Gothic Book"/>
              </a:rPr>
              <a:t>Magnet shimming</a:t>
            </a:r>
          </a:p>
        </p:txBody>
      </p:sp>
      <p:sp>
        <p:nvSpPr>
          <p:cNvPr id="11" name="TextBox 10"/>
          <p:cNvSpPr txBox="1"/>
          <p:nvPr/>
        </p:nvSpPr>
        <p:spPr>
          <a:xfrm>
            <a:off x="6186073" y="3547001"/>
            <a:ext cx="2603502" cy="830997"/>
          </a:xfrm>
          <a:prstGeom prst="rect">
            <a:avLst/>
          </a:prstGeom>
          <a:noFill/>
        </p:spPr>
        <p:txBody>
          <a:bodyPr wrap="square" lIns="0" tIns="0" rIns="0" bIns="0" rtlCol="0" anchor="ctr" anchorCtr="0">
            <a:spAutoFit/>
          </a:bodyPr>
          <a:lstStyle/>
          <a:p>
            <a:pPr indent="-180975">
              <a:spcBef>
                <a:spcPts val="0"/>
              </a:spcBef>
              <a:buFont typeface="Arial" panose="020B0604020202020204" pitchFamily="34" charset="0"/>
              <a:buChar char="•"/>
            </a:pPr>
            <a:r>
              <a:rPr lang="en-US" sz="1800" kern="1000" spc="30" dirty="0" smtClean="0">
                <a:solidFill>
                  <a:schemeClr val="tx1">
                    <a:lumMod val="85000"/>
                    <a:lumOff val="15000"/>
                  </a:schemeClr>
                </a:solidFill>
                <a:latin typeface="+mn-lt"/>
                <a:cs typeface="Franklin Gothic Book"/>
              </a:rPr>
              <a:t>Beam line</a:t>
            </a:r>
          </a:p>
          <a:p>
            <a:pPr indent="-180975">
              <a:spcBef>
                <a:spcPts val="0"/>
              </a:spcBef>
              <a:buFont typeface="Arial" panose="020B0604020202020204" pitchFamily="34" charset="0"/>
              <a:buChar char="•"/>
            </a:pPr>
            <a:r>
              <a:rPr lang="en-US" kern="1000" spc="30" dirty="0" smtClean="0">
                <a:solidFill>
                  <a:schemeClr val="tx1">
                    <a:lumMod val="85000"/>
                    <a:lumOff val="15000"/>
                  </a:schemeClr>
                </a:solidFill>
                <a:latin typeface="+mn-lt"/>
                <a:cs typeface="Franklin Gothic Book"/>
              </a:rPr>
              <a:t>Injection scheme</a:t>
            </a:r>
          </a:p>
          <a:p>
            <a:pPr indent="-180975">
              <a:spcBef>
                <a:spcPts val="0"/>
              </a:spcBef>
              <a:buFont typeface="Arial" panose="020B0604020202020204" pitchFamily="34" charset="0"/>
              <a:buChar char="•"/>
            </a:pPr>
            <a:r>
              <a:rPr lang="en-US" kern="1000" spc="30" dirty="0" smtClean="0">
                <a:solidFill>
                  <a:schemeClr val="tx1">
                    <a:lumMod val="85000"/>
                    <a:lumOff val="15000"/>
                  </a:schemeClr>
                </a:solidFill>
                <a:latin typeface="+mn-lt"/>
                <a:cs typeface="Franklin Gothic Book"/>
              </a:rPr>
              <a:t>Coils &amp; power supplies</a:t>
            </a:r>
            <a:endParaRPr lang="en-US" sz="1800" kern="1000" spc="30" dirty="0" smtClean="0">
              <a:solidFill>
                <a:schemeClr val="tx1">
                  <a:lumMod val="85000"/>
                  <a:lumOff val="15000"/>
                </a:schemeClr>
              </a:solidFill>
              <a:latin typeface="+mn-lt"/>
              <a:cs typeface="Franklin Gothic Book"/>
            </a:endParaRPr>
          </a:p>
        </p:txBody>
      </p:sp>
      <p:sp>
        <p:nvSpPr>
          <p:cNvPr id="12" name="TextBox 11"/>
          <p:cNvSpPr txBox="1"/>
          <p:nvPr/>
        </p:nvSpPr>
        <p:spPr>
          <a:xfrm>
            <a:off x="361232" y="1663051"/>
            <a:ext cx="2675471" cy="1107996"/>
          </a:xfrm>
          <a:prstGeom prst="rect">
            <a:avLst/>
          </a:prstGeom>
          <a:noFill/>
        </p:spPr>
        <p:txBody>
          <a:bodyPr wrap="square" lIns="0" tIns="0" rIns="0" bIns="0" rtlCol="0" anchor="ctr" anchorCtr="0">
            <a:spAutoFit/>
          </a:bodyPr>
          <a:lstStyle/>
          <a:p>
            <a:pPr indent="-180975">
              <a:spcBef>
                <a:spcPts val="0"/>
              </a:spcBef>
              <a:buFont typeface="Arial" panose="020B0604020202020204" pitchFamily="34" charset="0"/>
              <a:buChar char="•"/>
            </a:pPr>
            <a:r>
              <a:rPr lang="en-US" sz="1800" kern="1000" spc="30" dirty="0" smtClean="0">
                <a:solidFill>
                  <a:schemeClr val="tx1">
                    <a:lumMod val="85000"/>
                    <a:lumOff val="15000"/>
                  </a:schemeClr>
                </a:solidFill>
                <a:latin typeface="+mn-lt"/>
                <a:cs typeface="Franklin Gothic Book"/>
              </a:rPr>
              <a:t>Full Geant4 Model</a:t>
            </a:r>
          </a:p>
          <a:p>
            <a:pPr indent="-180975">
              <a:spcBef>
                <a:spcPts val="0"/>
              </a:spcBef>
              <a:buFont typeface="Arial" panose="020B0604020202020204" pitchFamily="34" charset="0"/>
              <a:buChar char="•"/>
            </a:pPr>
            <a:r>
              <a:rPr lang="en-US" kern="1000" spc="30" dirty="0" smtClean="0">
                <a:solidFill>
                  <a:schemeClr val="tx1">
                    <a:lumMod val="85000"/>
                    <a:lumOff val="15000"/>
                  </a:schemeClr>
                </a:solidFill>
                <a:latin typeface="+mn-lt"/>
                <a:cs typeface="Franklin Gothic Book"/>
              </a:rPr>
              <a:t>Design + FE model</a:t>
            </a:r>
            <a:endParaRPr lang="en-US" sz="1800" kern="1000" spc="30" dirty="0" smtClean="0">
              <a:solidFill>
                <a:schemeClr val="tx1">
                  <a:lumMod val="85000"/>
                  <a:lumOff val="15000"/>
                </a:schemeClr>
              </a:solidFill>
              <a:latin typeface="+mn-lt"/>
              <a:cs typeface="Franklin Gothic Book"/>
            </a:endParaRPr>
          </a:p>
          <a:p>
            <a:pPr indent="-180975">
              <a:spcBef>
                <a:spcPts val="0"/>
              </a:spcBef>
              <a:buFont typeface="Arial" panose="020B0604020202020204" pitchFamily="34" charset="0"/>
              <a:buChar char="•"/>
            </a:pPr>
            <a:r>
              <a:rPr lang="en-US" kern="1000" spc="30" dirty="0" smtClean="0">
                <a:solidFill>
                  <a:schemeClr val="tx1">
                    <a:lumMod val="85000"/>
                    <a:lumOff val="15000"/>
                  </a:schemeClr>
                </a:solidFill>
                <a:latin typeface="+mn-lt"/>
                <a:cs typeface="Franklin Gothic Book"/>
              </a:rPr>
              <a:t>Systematic studies</a:t>
            </a:r>
          </a:p>
          <a:p>
            <a:pPr indent="-180975">
              <a:spcBef>
                <a:spcPts val="0"/>
              </a:spcBef>
              <a:buFont typeface="Arial" panose="020B0604020202020204" pitchFamily="34" charset="0"/>
              <a:buChar char="•"/>
            </a:pPr>
            <a:r>
              <a:rPr lang="en-US" kern="1000" spc="30" dirty="0" smtClean="0">
                <a:solidFill>
                  <a:schemeClr val="tx1">
                    <a:lumMod val="85000"/>
                    <a:lumOff val="15000"/>
                  </a:schemeClr>
                </a:solidFill>
                <a:latin typeface="+mn-lt"/>
                <a:cs typeface="Franklin Gothic Book"/>
              </a:rPr>
              <a:t>DAQ simulator</a:t>
            </a:r>
          </a:p>
        </p:txBody>
      </p:sp>
      <p:sp>
        <p:nvSpPr>
          <p:cNvPr id="13" name="TextBox 12"/>
          <p:cNvSpPr txBox="1"/>
          <p:nvPr/>
        </p:nvSpPr>
        <p:spPr>
          <a:xfrm>
            <a:off x="618071" y="3547001"/>
            <a:ext cx="2675471" cy="830997"/>
          </a:xfrm>
          <a:prstGeom prst="rect">
            <a:avLst/>
          </a:prstGeom>
          <a:noFill/>
        </p:spPr>
        <p:txBody>
          <a:bodyPr wrap="square" lIns="0" tIns="0" rIns="0" bIns="0" rtlCol="0" anchor="ctr" anchorCtr="0">
            <a:spAutoFit/>
          </a:bodyPr>
          <a:lstStyle/>
          <a:p>
            <a:pPr indent="-180975">
              <a:spcBef>
                <a:spcPts val="0"/>
              </a:spcBef>
              <a:buFont typeface="Arial" panose="020B0604020202020204" pitchFamily="34" charset="0"/>
              <a:buChar char="•"/>
            </a:pPr>
            <a:r>
              <a:rPr lang="en-US" sz="1800" kern="1000" spc="30" dirty="0" smtClean="0">
                <a:solidFill>
                  <a:schemeClr val="tx1">
                    <a:lumMod val="85000"/>
                    <a:lumOff val="15000"/>
                  </a:schemeClr>
                </a:solidFill>
                <a:latin typeface="+mn-lt"/>
                <a:cs typeface="Franklin Gothic Book"/>
              </a:rPr>
              <a:t>Fast DAQ ( at 100 </a:t>
            </a:r>
            <a:r>
              <a:rPr lang="en-US" sz="1800" kern="1000" spc="30" dirty="0" err="1" smtClean="0">
                <a:solidFill>
                  <a:schemeClr val="tx1">
                    <a:lumMod val="85000"/>
                    <a:lumOff val="15000"/>
                  </a:schemeClr>
                </a:solidFill>
                <a:latin typeface="+mn-lt"/>
                <a:cs typeface="Franklin Gothic Book"/>
              </a:rPr>
              <a:t>Mhz</a:t>
            </a:r>
            <a:r>
              <a:rPr lang="en-US" sz="1800" kern="1000" spc="30" dirty="0" smtClean="0">
                <a:solidFill>
                  <a:schemeClr val="tx1">
                    <a:lumMod val="85000"/>
                    <a:lumOff val="15000"/>
                  </a:schemeClr>
                </a:solidFill>
                <a:latin typeface="+mn-lt"/>
                <a:cs typeface="Franklin Gothic Book"/>
              </a:rPr>
              <a:t>)</a:t>
            </a:r>
          </a:p>
          <a:p>
            <a:pPr indent="-180975">
              <a:spcBef>
                <a:spcPts val="0"/>
              </a:spcBef>
              <a:buFont typeface="Arial" panose="020B0604020202020204" pitchFamily="34" charset="0"/>
              <a:buChar char="•"/>
            </a:pPr>
            <a:r>
              <a:rPr lang="en-US" kern="1000" spc="30" dirty="0" smtClean="0">
                <a:solidFill>
                  <a:schemeClr val="tx1">
                    <a:lumMod val="85000"/>
                    <a:lumOff val="15000"/>
                  </a:schemeClr>
                </a:solidFill>
                <a:latin typeface="+mn-lt"/>
                <a:cs typeface="Franklin Gothic Book"/>
              </a:rPr>
              <a:t>Experiment control</a:t>
            </a:r>
            <a:endParaRPr lang="en-US" sz="1800" kern="1000" spc="30" dirty="0" smtClean="0">
              <a:solidFill>
                <a:schemeClr val="tx1">
                  <a:lumMod val="85000"/>
                  <a:lumOff val="15000"/>
                </a:schemeClr>
              </a:solidFill>
              <a:latin typeface="+mn-lt"/>
              <a:cs typeface="Franklin Gothic Book"/>
            </a:endParaRPr>
          </a:p>
          <a:p>
            <a:pPr indent="-180975">
              <a:spcBef>
                <a:spcPts val="0"/>
              </a:spcBef>
              <a:buFont typeface="Arial" panose="020B0604020202020204" pitchFamily="34" charset="0"/>
              <a:buChar char="•"/>
            </a:pPr>
            <a:r>
              <a:rPr lang="en-US" kern="1000" spc="30" dirty="0" smtClean="0">
                <a:solidFill>
                  <a:schemeClr val="tx1">
                    <a:lumMod val="85000"/>
                    <a:lumOff val="15000"/>
                  </a:schemeClr>
                </a:solidFill>
                <a:latin typeface="+mn-lt"/>
                <a:cs typeface="Franklin Gothic Book"/>
              </a:rPr>
              <a:t>Environmental control</a:t>
            </a:r>
          </a:p>
        </p:txBody>
      </p:sp>
      <p:sp>
        <p:nvSpPr>
          <p:cNvPr id="14" name="TextBox 13"/>
          <p:cNvSpPr txBox="1"/>
          <p:nvPr/>
        </p:nvSpPr>
        <p:spPr>
          <a:xfrm>
            <a:off x="1266890" y="4721326"/>
            <a:ext cx="6220934" cy="304699"/>
          </a:xfrm>
          <a:prstGeom prst="rect">
            <a:avLst/>
          </a:prstGeom>
          <a:noFill/>
        </p:spPr>
        <p:txBody>
          <a:bodyPr wrap="none" lIns="0" tIns="0" rIns="0" bIns="0" rtlCol="0" anchor="ctr" anchorCtr="0">
            <a:spAutoFit/>
          </a:bodyPr>
          <a:lstStyle/>
          <a:p>
            <a:pPr>
              <a:lnSpc>
                <a:spcPct val="110000"/>
              </a:lnSpc>
              <a:spcBef>
                <a:spcPts val="0"/>
              </a:spcBef>
            </a:pPr>
            <a:r>
              <a:rPr lang="en-US" sz="1800" kern="1000" spc="30" dirty="0" smtClean="0">
                <a:solidFill>
                  <a:schemeClr val="tx1">
                    <a:lumMod val="85000"/>
                    <a:lumOff val="15000"/>
                  </a:schemeClr>
                </a:solidFill>
                <a:latin typeface="+mn-lt"/>
                <a:cs typeface="Franklin Gothic Book"/>
              </a:rPr>
              <a:t>Possible partners: PSI, EPFL, other Swiss universities</a:t>
            </a:r>
            <a:r>
              <a:rPr lang="en-US" kern="1000" spc="30" dirty="0">
                <a:solidFill>
                  <a:schemeClr val="tx1">
                    <a:lumMod val="85000"/>
                    <a:lumOff val="15000"/>
                  </a:schemeClr>
                </a:solidFill>
                <a:latin typeface="+mn-lt"/>
                <a:cs typeface="Franklin Gothic Book"/>
              </a:rPr>
              <a:t>,</a:t>
            </a:r>
            <a:r>
              <a:rPr lang="en-US" sz="1800" kern="1000" spc="30" dirty="0" smtClean="0">
                <a:solidFill>
                  <a:schemeClr val="tx1">
                    <a:lumMod val="85000"/>
                    <a:lumOff val="15000"/>
                  </a:schemeClr>
                </a:solidFill>
                <a:latin typeface="+mn-lt"/>
                <a:cs typeface="Franklin Gothic Book"/>
              </a:rPr>
              <a:t> FZ </a:t>
            </a:r>
            <a:r>
              <a:rPr lang="de-CH" sz="1800" kern="1000" spc="30" dirty="0" smtClean="0">
                <a:solidFill>
                  <a:schemeClr val="tx1">
                    <a:lumMod val="85000"/>
                    <a:lumOff val="15000"/>
                  </a:schemeClr>
                </a:solidFill>
                <a:latin typeface="+mn-lt"/>
                <a:cs typeface="Franklin Gothic Book"/>
              </a:rPr>
              <a:t>Jülich,…</a:t>
            </a:r>
            <a:endParaRPr lang="en-US" sz="1800" kern="1000" spc="30" dirty="0" smtClean="0">
              <a:solidFill>
                <a:schemeClr val="tx1">
                  <a:lumMod val="85000"/>
                  <a:lumOff val="15000"/>
                </a:schemeClr>
              </a:solidFill>
              <a:latin typeface="+mn-lt"/>
              <a:cs typeface="Franklin Gothic Book"/>
            </a:endParaRPr>
          </a:p>
        </p:txBody>
      </p:sp>
    </p:spTree>
    <p:extLst>
      <p:ext uri="{BB962C8B-B14F-4D97-AF65-F5344CB8AC3E}">
        <p14:creationId xmlns:p14="http://schemas.microsoft.com/office/powerpoint/2010/main" val="417496929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 you for your attention</a:t>
            </a:r>
            <a:endParaRPr lang="en-US" dirty="0"/>
          </a:p>
        </p:txBody>
      </p:sp>
      <mc:AlternateContent xmlns:mc="http://schemas.openxmlformats.org/markup-compatibility/2006" xmlns:a14="http://schemas.microsoft.com/office/drawing/2010/main">
        <mc:Choice Requires="a14">
          <p:sp>
            <p:nvSpPr>
              <p:cNvPr id="6" name="Text Placeholder 5"/>
              <p:cNvSpPr>
                <a:spLocks noGrp="1"/>
              </p:cNvSpPr>
              <p:nvPr>
                <p:ph type="body" sz="quarter" idx="13"/>
              </p:nvPr>
            </p:nvSpPr>
            <p:spPr>
              <a:xfrm>
                <a:off x="827088" y="764858"/>
                <a:ext cx="2620962" cy="4183379"/>
              </a:xfrm>
            </p:spPr>
            <p:txBody>
              <a:bodyPr/>
              <a:lstStyle/>
              <a:p>
                <a:pPr marL="0" indent="0">
                  <a:buNone/>
                </a:pPr>
                <a:r>
                  <a:rPr lang="en-US" dirty="0" smtClean="0"/>
                  <a:t>The </a:t>
                </a:r>
                <a14:m>
                  <m:oMath xmlns:m="http://schemas.openxmlformats.org/officeDocument/2006/math">
                    <m:r>
                      <a:rPr lang="en-US" b="0" i="1" dirty="0" smtClean="0">
                        <a:latin typeface="Cambria Math"/>
                      </a:rPr>
                      <m:t>𝜇</m:t>
                    </m:r>
                  </m:oMath>
                </a14:m>
                <a:r>
                  <a:rPr lang="en-US" dirty="0" smtClean="0"/>
                  <a:t>EDM aficionados:</a:t>
                </a:r>
              </a:p>
              <a:p>
                <a:pPr marL="0" indent="0">
                  <a:buNone/>
                </a:pPr>
                <a:endParaRPr lang="en-US" dirty="0" smtClean="0"/>
              </a:p>
              <a:p>
                <a:pPr marL="0" indent="0">
                  <a:buNone/>
                </a:pPr>
                <a:r>
                  <a:rPr lang="en-US" dirty="0" smtClean="0"/>
                  <a:t>Andreas Adelmann (PSI)</a:t>
                </a:r>
              </a:p>
              <a:p>
                <a:pPr marL="0" indent="0">
                  <a:buNone/>
                </a:pPr>
                <a:r>
                  <a:rPr lang="en-US" dirty="0" smtClean="0"/>
                  <a:t>Torben Hornung (ETHZ)</a:t>
                </a:r>
              </a:p>
              <a:p>
                <a:pPr marL="0" indent="0">
                  <a:buNone/>
                </a:pPr>
                <a:r>
                  <a:rPr lang="en-US" dirty="0"/>
                  <a:t>Klaus </a:t>
                </a:r>
                <a:r>
                  <a:rPr lang="en-US" dirty="0" smtClean="0"/>
                  <a:t>Kirch (PSI)</a:t>
                </a:r>
              </a:p>
              <a:p>
                <a:pPr marL="0" indent="0">
                  <a:buNone/>
                </a:pPr>
                <a:r>
                  <a:rPr lang="en-US" dirty="0" smtClean="0"/>
                  <a:t>Mikio Sakurai (ETHZ)</a:t>
                </a:r>
                <a:endParaRPr lang="en-US" dirty="0"/>
              </a:p>
              <a:p>
                <a:pPr marL="0" indent="0">
                  <a:buNone/>
                </a:pPr>
                <a:r>
                  <a:rPr lang="en-US" dirty="0" smtClean="0"/>
                  <a:t>Kim Siang (UW)</a:t>
                </a:r>
                <a:endParaRPr lang="en-US" dirty="0"/>
              </a:p>
            </p:txBody>
          </p:sp>
        </mc:Choice>
        <mc:Fallback xmlns="">
          <p:sp>
            <p:nvSpPr>
              <p:cNvPr id="6" name="Text Placeholder 5"/>
              <p:cNvSpPr>
                <a:spLocks noGrp="1" noRot="1" noChangeAspect="1" noMove="1" noResize="1" noEditPoints="1" noAdjustHandles="1" noChangeArrowheads="1" noChangeShapeType="1" noTextEdit="1"/>
              </p:cNvSpPr>
              <p:nvPr>
                <p:ph type="body" sz="quarter" idx="13"/>
              </p:nvPr>
            </p:nvSpPr>
            <p:spPr>
              <a:xfrm>
                <a:off x="827088" y="764858"/>
                <a:ext cx="2620962" cy="4183379"/>
              </a:xfrm>
              <a:blipFill rotWithShape="1">
                <a:blip r:embed="rId2"/>
                <a:stretch>
                  <a:fillRect l="-2791"/>
                </a:stretch>
              </a:blipFill>
            </p:spPr>
            <p:txBody>
              <a:bodyPr/>
              <a:lstStyle/>
              <a:p>
                <a:r>
                  <a:rPr lang="en-US">
                    <a:noFill/>
                  </a:rPr>
                  <a:t> </a:t>
                </a:r>
              </a:p>
            </p:txBody>
          </p:sp>
        </mc:Fallback>
      </mc:AlternateContent>
    </p:spTree>
    <p:extLst>
      <p:ext uri="{BB962C8B-B14F-4D97-AF65-F5344CB8AC3E}">
        <p14:creationId xmlns:p14="http://schemas.microsoft.com/office/powerpoint/2010/main" val="2801419626"/>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Backup</a:t>
            </a:r>
            <a:endParaRPr lang="en-US" dirty="0"/>
          </a:p>
        </p:txBody>
      </p:sp>
      <p:sp>
        <p:nvSpPr>
          <p:cNvPr id="7" name="Subtitle 6"/>
          <p:cNvSpPr>
            <a:spLocks noGrp="1"/>
          </p:cNvSpPr>
          <p:nvPr>
            <p:ph type="subTitle" sz="quarter" idx="1"/>
          </p:nvPr>
        </p:nvSpPr>
        <p:spPr/>
        <p:txBody>
          <a:bodyPr/>
          <a:lstStyle/>
          <a:p>
            <a:endParaRPr lang="en-US"/>
          </a:p>
        </p:txBody>
      </p:sp>
      <p:sp>
        <p:nvSpPr>
          <p:cNvPr id="5" name="Slide Number Placeholder 4"/>
          <p:cNvSpPr>
            <a:spLocks noGrp="1"/>
          </p:cNvSpPr>
          <p:nvPr>
            <p:ph type="sldNum" sz="quarter" idx="4294967295"/>
          </p:nvPr>
        </p:nvSpPr>
        <p:spPr>
          <a:xfrm>
            <a:off x="0" y="4967288"/>
            <a:ext cx="574675" cy="149225"/>
          </a:xfrm>
        </p:spPr>
        <p:txBody>
          <a:bodyPr/>
          <a:lstStyle/>
          <a:p>
            <a:pPr eaLnBrk="0" hangingPunct="0">
              <a:defRPr/>
            </a:pPr>
            <a:fld id="{EBC07571-3134-BB4B-B83F-1A9FE18D34F3}" type="slidenum">
              <a:rPr lang="de-DE" smtClean="0">
                <a:solidFill>
                  <a:srgbClr val="000000"/>
                </a:solidFill>
              </a:rPr>
              <a:pPr eaLnBrk="0" hangingPunct="0">
                <a:defRPr/>
              </a:pPr>
              <a:t>36</a:t>
            </a:fld>
            <a:endParaRPr lang="de-DE" dirty="0">
              <a:solidFill>
                <a:srgbClr val="000000"/>
              </a:solidFill>
            </a:endParaRPr>
          </a:p>
        </p:txBody>
      </p:sp>
    </p:spTree>
    <p:extLst>
      <p:ext uri="{BB962C8B-B14F-4D97-AF65-F5344CB8AC3E}">
        <p14:creationId xmlns:p14="http://schemas.microsoft.com/office/powerpoint/2010/main" val="2678406217"/>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43018" y="2381051"/>
            <a:ext cx="2470654" cy="2339731"/>
          </a:xfrm>
          <a:prstGeom prst="rect">
            <a:avLst/>
          </a:prstGeom>
          <a:blipFill>
            <a:blip r:embed="rId2" cstate="print"/>
            <a:stretch>
              <a:fillRect/>
            </a:stretch>
          </a:blipFill>
        </p:spPr>
        <p:txBody>
          <a:bodyPr wrap="square" lIns="0" tIns="0" rIns="0" bIns="0" rtlCol="0"/>
          <a:lstStyle/>
          <a:p>
            <a:endParaRPr dirty="0">
              <a:latin typeface="Calibri" panose="020F0502020204030204" pitchFamily="34" charset="0"/>
            </a:endParaRPr>
          </a:p>
        </p:txBody>
      </p:sp>
      <p:sp>
        <p:nvSpPr>
          <p:cNvPr id="3" name="object 3"/>
          <p:cNvSpPr txBox="1">
            <a:spLocks noGrp="1"/>
          </p:cNvSpPr>
          <p:nvPr>
            <p:ph type="title"/>
          </p:nvPr>
        </p:nvSpPr>
        <p:spPr>
          <a:xfrm>
            <a:off x="1431485" y="156465"/>
            <a:ext cx="6287364" cy="44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l"/>
            <a:r>
              <a:rPr dirty="0"/>
              <a:t>Resonance injection method</a:t>
            </a:r>
          </a:p>
        </p:txBody>
      </p:sp>
      <p:sp>
        <p:nvSpPr>
          <p:cNvPr id="4" name="object 4"/>
          <p:cNvSpPr txBox="1"/>
          <p:nvPr/>
        </p:nvSpPr>
        <p:spPr>
          <a:xfrm>
            <a:off x="697891" y="1294087"/>
            <a:ext cx="109406" cy="132458"/>
          </a:xfrm>
          <a:prstGeom prst="rect">
            <a:avLst/>
          </a:prstGeom>
        </p:spPr>
        <p:txBody>
          <a:bodyPr vert="horz" wrap="square" lIns="0" tIns="9257" rIns="0" bIns="0" rtlCol="0">
            <a:spAutoFit/>
          </a:bodyPr>
          <a:lstStyle/>
          <a:p>
            <a:pPr marL="10286">
              <a:spcBef>
                <a:spcPts val="73"/>
              </a:spcBef>
            </a:pPr>
            <a:r>
              <a:rPr sz="800" spc="-206" dirty="0">
                <a:latin typeface="MingLiU_HKSCS"/>
                <a:cs typeface="MingLiU_HKSCS"/>
              </a:rPr>
              <a:t>●</a:t>
            </a:r>
            <a:endParaRPr sz="800">
              <a:latin typeface="MingLiU_HKSCS"/>
              <a:cs typeface="MingLiU_HKSCS"/>
            </a:endParaRPr>
          </a:p>
        </p:txBody>
      </p:sp>
      <p:sp>
        <p:nvSpPr>
          <p:cNvPr id="5" name="object 5"/>
          <p:cNvSpPr txBox="1"/>
          <p:nvPr/>
        </p:nvSpPr>
        <p:spPr>
          <a:xfrm>
            <a:off x="875244" y="1233575"/>
            <a:ext cx="4338218" cy="1279965"/>
          </a:xfrm>
          <a:prstGeom prst="rect">
            <a:avLst/>
          </a:prstGeom>
        </p:spPr>
        <p:txBody>
          <a:bodyPr vert="horz" wrap="square" lIns="0" tIns="10286" rIns="0" bIns="0" rtlCol="0">
            <a:spAutoFit/>
          </a:bodyPr>
          <a:lstStyle/>
          <a:p>
            <a:pPr marL="10286">
              <a:lnSpc>
                <a:spcPts val="2102"/>
              </a:lnSpc>
              <a:spcBef>
                <a:spcPts val="81"/>
              </a:spcBef>
            </a:pPr>
            <a:r>
              <a:rPr dirty="0">
                <a:latin typeface="Tahoma"/>
                <a:cs typeface="Tahoma"/>
              </a:rPr>
              <a:t>Developed </a:t>
            </a:r>
            <a:r>
              <a:rPr spc="-45" dirty="0">
                <a:latin typeface="Tahoma"/>
                <a:cs typeface="Tahoma"/>
              </a:rPr>
              <a:t>for </a:t>
            </a:r>
            <a:r>
              <a:rPr spc="-28" dirty="0">
                <a:latin typeface="Tahoma"/>
                <a:cs typeface="Tahoma"/>
              </a:rPr>
              <a:t>injection </a:t>
            </a:r>
            <a:r>
              <a:rPr spc="-40" dirty="0">
                <a:latin typeface="Tahoma"/>
                <a:cs typeface="Tahoma"/>
              </a:rPr>
              <a:t>into</a:t>
            </a:r>
            <a:r>
              <a:rPr spc="-308" dirty="0">
                <a:latin typeface="Tahoma"/>
                <a:cs typeface="Tahoma"/>
              </a:rPr>
              <a:t> </a:t>
            </a:r>
            <a:r>
              <a:rPr spc="-8" dirty="0">
                <a:latin typeface="Tahoma"/>
                <a:cs typeface="Tahoma"/>
              </a:rPr>
              <a:t>commercial</a:t>
            </a:r>
            <a:endParaRPr>
              <a:latin typeface="Tahoma"/>
              <a:cs typeface="Tahoma"/>
            </a:endParaRPr>
          </a:p>
          <a:p>
            <a:pPr marL="10286">
              <a:lnSpc>
                <a:spcPts val="2102"/>
              </a:lnSpc>
            </a:pPr>
            <a:r>
              <a:rPr b="1" spc="-190" dirty="0">
                <a:solidFill>
                  <a:srgbClr val="00007F"/>
                </a:solidFill>
                <a:latin typeface="Verdana"/>
                <a:cs typeface="Verdana"/>
              </a:rPr>
              <a:t>tabletop </a:t>
            </a:r>
            <a:r>
              <a:rPr b="1" spc="-174" dirty="0">
                <a:solidFill>
                  <a:srgbClr val="00007F"/>
                </a:solidFill>
                <a:latin typeface="Verdana"/>
                <a:cs typeface="Verdana"/>
              </a:rPr>
              <a:t>synchrotron</a:t>
            </a:r>
            <a:r>
              <a:rPr b="1" spc="-121" dirty="0">
                <a:solidFill>
                  <a:srgbClr val="00007F"/>
                </a:solidFill>
                <a:latin typeface="Verdana"/>
                <a:cs typeface="Verdana"/>
              </a:rPr>
              <a:t> </a:t>
            </a:r>
            <a:r>
              <a:rPr b="1" spc="-170" dirty="0">
                <a:solidFill>
                  <a:srgbClr val="00007F"/>
                </a:solidFill>
                <a:latin typeface="Verdana"/>
                <a:cs typeface="Verdana"/>
              </a:rPr>
              <a:t>light-sources</a:t>
            </a:r>
            <a:endParaRPr>
              <a:latin typeface="Verdana"/>
              <a:cs typeface="Verdana"/>
            </a:endParaRPr>
          </a:p>
          <a:p>
            <a:pPr marL="504515" marR="389315" indent="-232457">
              <a:lnSpc>
                <a:spcPts val="1693"/>
              </a:lnSpc>
              <a:spcBef>
                <a:spcPts val="628"/>
              </a:spcBef>
              <a:tabLst>
                <a:tab pos="504515" algn="l"/>
              </a:tabLst>
            </a:pPr>
            <a:r>
              <a:rPr sz="1600" spc="-729" baseline="10288" dirty="0">
                <a:latin typeface="MingLiU_HKSCS"/>
                <a:cs typeface="MingLiU_HKSCS"/>
              </a:rPr>
              <a:t>–	</a:t>
            </a:r>
            <a:r>
              <a:rPr sz="1500" spc="92" dirty="0">
                <a:latin typeface="Tahoma"/>
                <a:cs typeface="Tahoma"/>
              </a:rPr>
              <a:t>AURORA</a:t>
            </a:r>
            <a:r>
              <a:rPr sz="1500" spc="-89" dirty="0">
                <a:latin typeface="Tahoma"/>
                <a:cs typeface="Tahoma"/>
              </a:rPr>
              <a:t> </a:t>
            </a:r>
            <a:r>
              <a:rPr sz="1500" spc="20" dirty="0">
                <a:latin typeface="Tahoma"/>
                <a:cs typeface="Tahoma"/>
              </a:rPr>
              <a:t>series</a:t>
            </a:r>
            <a:r>
              <a:rPr sz="1500" spc="-81" dirty="0">
                <a:latin typeface="Tahoma"/>
                <a:cs typeface="Tahoma"/>
              </a:rPr>
              <a:t> </a:t>
            </a:r>
            <a:r>
              <a:rPr sz="1500" spc="-24" dirty="0">
                <a:latin typeface="Tahoma"/>
                <a:cs typeface="Tahoma"/>
              </a:rPr>
              <a:t>(50</a:t>
            </a:r>
            <a:r>
              <a:rPr sz="1500" spc="-73" dirty="0">
                <a:latin typeface="Tahoma"/>
                <a:cs typeface="Tahoma"/>
              </a:rPr>
              <a:t> </a:t>
            </a:r>
            <a:r>
              <a:rPr sz="1500" spc="8" dirty="0">
                <a:latin typeface="Tahoma"/>
                <a:cs typeface="Tahoma"/>
              </a:rPr>
              <a:t>cm</a:t>
            </a:r>
            <a:r>
              <a:rPr sz="1500" spc="-97" dirty="0">
                <a:latin typeface="Tahoma"/>
                <a:cs typeface="Tahoma"/>
              </a:rPr>
              <a:t> </a:t>
            </a:r>
            <a:r>
              <a:rPr sz="1500" spc="-36" dirty="0">
                <a:latin typeface="Tahoma"/>
                <a:cs typeface="Tahoma"/>
              </a:rPr>
              <a:t>orbit</a:t>
            </a:r>
            <a:r>
              <a:rPr sz="1500" spc="-65" dirty="0">
                <a:latin typeface="Tahoma"/>
                <a:cs typeface="Tahoma"/>
              </a:rPr>
              <a:t> </a:t>
            </a:r>
            <a:r>
              <a:rPr sz="1500" spc="-24" dirty="0">
                <a:latin typeface="Tahoma"/>
                <a:cs typeface="Tahoma"/>
              </a:rPr>
              <a:t>radius),  </a:t>
            </a:r>
            <a:r>
              <a:rPr sz="1500" spc="81" dirty="0">
                <a:latin typeface="Tahoma"/>
                <a:cs typeface="Tahoma"/>
              </a:rPr>
              <a:t>MIRRORCLE </a:t>
            </a:r>
            <a:r>
              <a:rPr sz="1500" spc="-24" dirty="0">
                <a:latin typeface="Tahoma"/>
                <a:cs typeface="Tahoma"/>
              </a:rPr>
              <a:t>(15.6 </a:t>
            </a:r>
            <a:r>
              <a:rPr sz="1500" spc="-45" dirty="0">
                <a:latin typeface="Tahoma"/>
                <a:cs typeface="Tahoma"/>
              </a:rPr>
              <a:t>cm!) </a:t>
            </a:r>
            <a:r>
              <a:rPr sz="1500" spc="-8" dirty="0">
                <a:latin typeface="Tahoma"/>
                <a:cs typeface="Tahoma"/>
              </a:rPr>
              <a:t>by </a:t>
            </a:r>
            <a:r>
              <a:rPr sz="1500" spc="-24" dirty="0">
                <a:latin typeface="Tahoma"/>
                <a:cs typeface="Tahoma"/>
              </a:rPr>
              <a:t>photon  </a:t>
            </a:r>
            <a:r>
              <a:rPr sz="1500" spc="-20" dirty="0">
                <a:latin typeface="Tahoma"/>
                <a:cs typeface="Tahoma"/>
              </a:rPr>
              <a:t>production </a:t>
            </a:r>
            <a:r>
              <a:rPr sz="1500" spc="-12" dirty="0">
                <a:latin typeface="Tahoma"/>
                <a:cs typeface="Tahoma"/>
              </a:rPr>
              <a:t>laboratories,</a:t>
            </a:r>
            <a:r>
              <a:rPr sz="1500" spc="-130" dirty="0">
                <a:latin typeface="Tahoma"/>
                <a:cs typeface="Tahoma"/>
              </a:rPr>
              <a:t> </a:t>
            </a:r>
            <a:r>
              <a:rPr sz="1500" spc="-24" dirty="0">
                <a:latin typeface="Tahoma"/>
                <a:cs typeface="Tahoma"/>
              </a:rPr>
              <a:t>Ltd.</a:t>
            </a:r>
            <a:endParaRPr sz="1500">
              <a:latin typeface="Tahoma"/>
              <a:cs typeface="Tahoma"/>
            </a:endParaRPr>
          </a:p>
        </p:txBody>
      </p:sp>
      <p:sp>
        <p:nvSpPr>
          <p:cNvPr id="6" name="object 6"/>
          <p:cNvSpPr txBox="1"/>
          <p:nvPr/>
        </p:nvSpPr>
        <p:spPr>
          <a:xfrm>
            <a:off x="697891" y="2617566"/>
            <a:ext cx="109406" cy="132458"/>
          </a:xfrm>
          <a:prstGeom prst="rect">
            <a:avLst/>
          </a:prstGeom>
        </p:spPr>
        <p:txBody>
          <a:bodyPr vert="horz" wrap="square" lIns="0" tIns="9257" rIns="0" bIns="0" rtlCol="0">
            <a:spAutoFit/>
          </a:bodyPr>
          <a:lstStyle/>
          <a:p>
            <a:pPr marL="10286">
              <a:spcBef>
                <a:spcPts val="73"/>
              </a:spcBef>
            </a:pPr>
            <a:r>
              <a:rPr sz="800" spc="-206" dirty="0">
                <a:latin typeface="MingLiU_HKSCS"/>
                <a:cs typeface="MingLiU_HKSCS"/>
              </a:rPr>
              <a:t>●</a:t>
            </a:r>
            <a:endParaRPr sz="800">
              <a:latin typeface="MingLiU_HKSCS"/>
              <a:cs typeface="MingLiU_HKSCS"/>
            </a:endParaRPr>
          </a:p>
        </p:txBody>
      </p:sp>
      <p:sp>
        <p:nvSpPr>
          <p:cNvPr id="7" name="object 7"/>
          <p:cNvSpPr txBox="1"/>
          <p:nvPr/>
        </p:nvSpPr>
        <p:spPr>
          <a:xfrm>
            <a:off x="875245" y="2557918"/>
            <a:ext cx="4289273" cy="817972"/>
          </a:xfrm>
          <a:prstGeom prst="rect">
            <a:avLst/>
          </a:prstGeom>
        </p:spPr>
        <p:txBody>
          <a:bodyPr vert="horz" wrap="square" lIns="0" tIns="20057" rIns="0" bIns="0" rtlCol="0">
            <a:spAutoFit/>
          </a:bodyPr>
          <a:lstStyle/>
          <a:p>
            <a:pPr marL="10286" marR="4114">
              <a:lnSpc>
                <a:spcPct val="96400"/>
              </a:lnSpc>
              <a:spcBef>
                <a:spcPts val="158"/>
              </a:spcBef>
            </a:pPr>
            <a:r>
              <a:rPr b="1" spc="-198" dirty="0">
                <a:solidFill>
                  <a:srgbClr val="00007F"/>
                </a:solidFill>
                <a:latin typeface="Verdana"/>
                <a:cs typeface="Verdana"/>
              </a:rPr>
              <a:t>Perturbator </a:t>
            </a:r>
            <a:r>
              <a:rPr dirty="0">
                <a:latin typeface="Tahoma"/>
                <a:cs typeface="Tahoma"/>
              </a:rPr>
              <a:t>excites </a:t>
            </a:r>
            <a:r>
              <a:rPr spc="-32" dirty="0">
                <a:latin typeface="Tahoma"/>
                <a:cs typeface="Tahoma"/>
              </a:rPr>
              <a:t>half-integer  </a:t>
            </a:r>
            <a:r>
              <a:rPr spc="-36" dirty="0">
                <a:latin typeface="Tahoma"/>
                <a:cs typeface="Tahoma"/>
              </a:rPr>
              <a:t>betatron </a:t>
            </a:r>
            <a:r>
              <a:rPr spc="4" dirty="0">
                <a:latin typeface="Tahoma"/>
                <a:cs typeface="Tahoma"/>
              </a:rPr>
              <a:t>resonance </a:t>
            </a:r>
            <a:r>
              <a:rPr spc="-45" dirty="0">
                <a:latin typeface="Tahoma"/>
                <a:cs typeface="Tahoma"/>
              </a:rPr>
              <a:t>(e.g. </a:t>
            </a:r>
            <a:r>
              <a:rPr spc="-73" dirty="0">
                <a:latin typeface="Tahoma"/>
                <a:cs typeface="Tahoma"/>
              </a:rPr>
              <a:t>3/2), </a:t>
            </a:r>
            <a:r>
              <a:rPr spc="20" dirty="0">
                <a:latin typeface="Tahoma"/>
                <a:cs typeface="Tahoma"/>
              </a:rPr>
              <a:t>decay</a:t>
            </a:r>
            <a:r>
              <a:rPr spc="-312" dirty="0">
                <a:latin typeface="Tahoma"/>
                <a:cs typeface="Tahoma"/>
              </a:rPr>
              <a:t> </a:t>
            </a:r>
            <a:r>
              <a:rPr spc="-49" dirty="0">
                <a:latin typeface="Tahoma"/>
                <a:cs typeface="Tahoma"/>
              </a:rPr>
              <a:t>to  </a:t>
            </a:r>
            <a:r>
              <a:rPr spc="-4" dirty="0">
                <a:latin typeface="Tahoma"/>
                <a:cs typeface="Tahoma"/>
              </a:rPr>
              <a:t>stable </a:t>
            </a:r>
            <a:r>
              <a:rPr spc="-49" dirty="0">
                <a:latin typeface="Tahoma"/>
                <a:cs typeface="Tahoma"/>
              </a:rPr>
              <a:t>orbit </a:t>
            </a:r>
            <a:r>
              <a:rPr spc="-12" dirty="0">
                <a:latin typeface="Tahoma"/>
                <a:cs typeface="Tahoma"/>
              </a:rPr>
              <a:t>over </a:t>
            </a:r>
            <a:r>
              <a:rPr dirty="0">
                <a:latin typeface="Tahoma"/>
                <a:cs typeface="Tahoma"/>
              </a:rPr>
              <a:t>several</a:t>
            </a:r>
            <a:r>
              <a:rPr spc="-304" dirty="0">
                <a:latin typeface="Tahoma"/>
                <a:cs typeface="Tahoma"/>
              </a:rPr>
              <a:t> </a:t>
            </a:r>
            <a:r>
              <a:rPr spc="-32" dirty="0">
                <a:latin typeface="Tahoma"/>
                <a:cs typeface="Tahoma"/>
              </a:rPr>
              <a:t>turns</a:t>
            </a:r>
            <a:endParaRPr>
              <a:latin typeface="Tahoma"/>
              <a:cs typeface="Tahoma"/>
            </a:endParaRPr>
          </a:p>
        </p:txBody>
      </p:sp>
      <p:sp>
        <p:nvSpPr>
          <p:cNvPr id="8" name="object 8"/>
          <p:cNvSpPr txBox="1"/>
          <p:nvPr/>
        </p:nvSpPr>
        <p:spPr>
          <a:xfrm>
            <a:off x="4175837" y="4075900"/>
            <a:ext cx="2709803" cy="577081"/>
          </a:xfrm>
          <a:prstGeom prst="rect">
            <a:avLst/>
          </a:prstGeom>
          <a:solidFill>
            <a:srgbClr val="2579B7">
              <a:alpha val="19999"/>
            </a:srgbClr>
          </a:solidFill>
        </p:spPr>
        <p:txBody>
          <a:bodyPr vert="horz" wrap="square" lIns="0" tIns="0" rIns="0" bIns="0" rtlCol="0">
            <a:spAutoFit/>
          </a:bodyPr>
          <a:lstStyle/>
          <a:p>
            <a:pPr marL="8743">
              <a:lnSpc>
                <a:spcPts val="1093"/>
              </a:lnSpc>
            </a:pPr>
            <a:r>
              <a:rPr sz="1000" b="1" spc="-101" dirty="0">
                <a:latin typeface="Verdana"/>
                <a:cs typeface="Verdana"/>
              </a:rPr>
              <a:t>H. </a:t>
            </a:r>
            <a:r>
              <a:rPr sz="1000" b="1" spc="-113" dirty="0">
                <a:latin typeface="Verdana"/>
                <a:cs typeface="Verdana"/>
              </a:rPr>
              <a:t>Yamada et</a:t>
            </a:r>
            <a:r>
              <a:rPr sz="1000" b="1" spc="8" dirty="0">
                <a:latin typeface="Verdana"/>
                <a:cs typeface="Verdana"/>
              </a:rPr>
              <a:t> </a:t>
            </a:r>
            <a:r>
              <a:rPr sz="1000" b="1" spc="-85" dirty="0">
                <a:latin typeface="Verdana"/>
                <a:cs typeface="Verdana"/>
              </a:rPr>
              <a:t>al.:</a:t>
            </a:r>
            <a:endParaRPr sz="1000">
              <a:latin typeface="Verdana"/>
              <a:cs typeface="Verdana"/>
            </a:endParaRPr>
          </a:p>
          <a:p>
            <a:pPr marR="12343">
              <a:lnSpc>
                <a:spcPts val="1118"/>
              </a:lnSpc>
              <a:spcBef>
                <a:spcPts val="53"/>
              </a:spcBef>
            </a:pPr>
            <a:r>
              <a:rPr sz="1000" i="1" spc="-81" dirty="0">
                <a:latin typeface="Verdana"/>
                <a:cs typeface="Verdana"/>
              </a:rPr>
              <a:t>Development </a:t>
            </a:r>
            <a:r>
              <a:rPr sz="1000" i="1" spc="-65" dirty="0">
                <a:latin typeface="Verdana"/>
                <a:cs typeface="Verdana"/>
              </a:rPr>
              <a:t>of </a:t>
            </a:r>
            <a:r>
              <a:rPr sz="1000" i="1" spc="-81" dirty="0">
                <a:latin typeface="Verdana"/>
                <a:cs typeface="Verdana"/>
              </a:rPr>
              <a:t>the </a:t>
            </a:r>
            <a:r>
              <a:rPr sz="1000" i="1" spc="-77" dirty="0">
                <a:latin typeface="Verdana"/>
                <a:cs typeface="Verdana"/>
              </a:rPr>
              <a:t>hard </a:t>
            </a:r>
            <a:r>
              <a:rPr sz="1000" i="1" spc="-85" dirty="0">
                <a:latin typeface="Verdana"/>
                <a:cs typeface="Verdana"/>
              </a:rPr>
              <a:t>X-ray </a:t>
            </a:r>
            <a:r>
              <a:rPr sz="1000" i="1" spc="-61" dirty="0">
                <a:latin typeface="Verdana"/>
                <a:cs typeface="Verdana"/>
              </a:rPr>
              <a:t>source</a:t>
            </a:r>
            <a:r>
              <a:rPr sz="1000" i="1" spc="-185" dirty="0">
                <a:latin typeface="Verdana"/>
                <a:cs typeface="Verdana"/>
              </a:rPr>
              <a:t> </a:t>
            </a:r>
            <a:r>
              <a:rPr sz="1000" i="1" spc="-61" dirty="0">
                <a:latin typeface="Verdana"/>
                <a:cs typeface="Verdana"/>
              </a:rPr>
              <a:t>based  </a:t>
            </a:r>
            <a:r>
              <a:rPr sz="1000" i="1" spc="-69" dirty="0">
                <a:latin typeface="Verdana"/>
                <a:cs typeface="Verdana"/>
              </a:rPr>
              <a:t>on </a:t>
            </a:r>
            <a:r>
              <a:rPr sz="1000" i="1" spc="-45" dirty="0">
                <a:latin typeface="Verdana"/>
                <a:cs typeface="Verdana"/>
              </a:rPr>
              <a:t>a </a:t>
            </a:r>
            <a:r>
              <a:rPr sz="1000" i="1" spc="-81" dirty="0">
                <a:latin typeface="Verdana"/>
                <a:cs typeface="Verdana"/>
              </a:rPr>
              <a:t>tabletop </a:t>
            </a:r>
            <a:r>
              <a:rPr sz="1000" i="1" spc="-73" dirty="0">
                <a:latin typeface="Verdana"/>
                <a:cs typeface="Verdana"/>
              </a:rPr>
              <a:t>electron storage</a:t>
            </a:r>
            <a:r>
              <a:rPr sz="1000" i="1" spc="-198" dirty="0">
                <a:latin typeface="Verdana"/>
                <a:cs typeface="Verdana"/>
              </a:rPr>
              <a:t> </a:t>
            </a:r>
            <a:r>
              <a:rPr sz="1000" i="1" spc="-81" dirty="0">
                <a:latin typeface="Verdana"/>
                <a:cs typeface="Verdana"/>
              </a:rPr>
              <a:t>ring,</a:t>
            </a:r>
            <a:endParaRPr sz="1000">
              <a:latin typeface="Verdana"/>
              <a:cs typeface="Verdana"/>
            </a:endParaRPr>
          </a:p>
          <a:p>
            <a:pPr>
              <a:lnSpc>
                <a:spcPts val="1089"/>
              </a:lnSpc>
            </a:pPr>
            <a:r>
              <a:rPr sz="1000" dirty="0">
                <a:latin typeface="Tahoma"/>
                <a:cs typeface="Tahoma"/>
              </a:rPr>
              <a:t>Nucl.</a:t>
            </a:r>
            <a:r>
              <a:rPr sz="1000" spc="-53" dirty="0">
                <a:latin typeface="Tahoma"/>
                <a:cs typeface="Tahoma"/>
              </a:rPr>
              <a:t> </a:t>
            </a:r>
            <a:r>
              <a:rPr sz="1000" spc="-36" dirty="0">
                <a:latin typeface="Tahoma"/>
                <a:cs typeface="Tahoma"/>
              </a:rPr>
              <a:t>Instr.</a:t>
            </a:r>
            <a:r>
              <a:rPr sz="1000" spc="-45" dirty="0">
                <a:latin typeface="Tahoma"/>
                <a:cs typeface="Tahoma"/>
              </a:rPr>
              <a:t> </a:t>
            </a:r>
            <a:r>
              <a:rPr sz="1000" spc="-4" dirty="0">
                <a:latin typeface="Tahoma"/>
                <a:cs typeface="Tahoma"/>
              </a:rPr>
              <a:t>and</a:t>
            </a:r>
            <a:r>
              <a:rPr sz="1000" spc="-65" dirty="0">
                <a:latin typeface="Tahoma"/>
                <a:cs typeface="Tahoma"/>
              </a:rPr>
              <a:t> </a:t>
            </a:r>
            <a:r>
              <a:rPr sz="1000" spc="-12" dirty="0">
                <a:latin typeface="Tahoma"/>
                <a:cs typeface="Tahoma"/>
              </a:rPr>
              <a:t>Meth.</a:t>
            </a:r>
            <a:r>
              <a:rPr sz="1000" spc="-45" dirty="0">
                <a:latin typeface="Tahoma"/>
                <a:cs typeface="Tahoma"/>
              </a:rPr>
              <a:t> </a:t>
            </a:r>
            <a:r>
              <a:rPr sz="1000" spc="61" dirty="0">
                <a:latin typeface="Tahoma"/>
                <a:cs typeface="Tahoma"/>
              </a:rPr>
              <a:t>A</a:t>
            </a:r>
            <a:r>
              <a:rPr sz="1000" spc="-61" dirty="0">
                <a:latin typeface="Tahoma"/>
                <a:cs typeface="Tahoma"/>
              </a:rPr>
              <a:t> </a:t>
            </a:r>
            <a:r>
              <a:rPr sz="1000" spc="-20" dirty="0">
                <a:latin typeface="Tahoma"/>
                <a:cs typeface="Tahoma"/>
              </a:rPr>
              <a:t>467/468</a:t>
            </a:r>
            <a:r>
              <a:rPr sz="1000" spc="-40" dirty="0">
                <a:latin typeface="Tahoma"/>
                <a:cs typeface="Tahoma"/>
              </a:rPr>
              <a:t> </a:t>
            </a:r>
            <a:r>
              <a:rPr sz="1000" spc="-20" dirty="0">
                <a:latin typeface="Tahoma"/>
                <a:cs typeface="Tahoma"/>
              </a:rPr>
              <a:t>(2001)</a:t>
            </a:r>
            <a:r>
              <a:rPr sz="1000" spc="-57" dirty="0">
                <a:latin typeface="Tahoma"/>
                <a:cs typeface="Tahoma"/>
              </a:rPr>
              <a:t> </a:t>
            </a:r>
            <a:r>
              <a:rPr sz="1000" dirty="0">
                <a:latin typeface="Tahoma"/>
                <a:cs typeface="Tahoma"/>
              </a:rPr>
              <a:t>122</a:t>
            </a:r>
            <a:endParaRPr sz="1000">
              <a:latin typeface="Tahoma"/>
              <a:cs typeface="Tahoma"/>
            </a:endParaRPr>
          </a:p>
        </p:txBody>
      </p:sp>
      <p:sp>
        <p:nvSpPr>
          <p:cNvPr id="9" name="object 9"/>
          <p:cNvSpPr txBox="1"/>
          <p:nvPr/>
        </p:nvSpPr>
        <p:spPr>
          <a:xfrm>
            <a:off x="1440697" y="712310"/>
            <a:ext cx="4414226" cy="423193"/>
          </a:xfrm>
          <a:prstGeom prst="rect">
            <a:avLst/>
          </a:prstGeom>
          <a:solidFill>
            <a:srgbClr val="2579B7">
              <a:alpha val="19999"/>
            </a:srgbClr>
          </a:solidFill>
        </p:spPr>
        <p:txBody>
          <a:bodyPr vert="horz" wrap="square" lIns="0" tIns="0" rIns="0" bIns="0" rtlCol="0">
            <a:spAutoFit/>
          </a:bodyPr>
          <a:lstStyle/>
          <a:p>
            <a:pPr marL="8229">
              <a:lnSpc>
                <a:spcPts val="1093"/>
              </a:lnSpc>
            </a:pPr>
            <a:r>
              <a:rPr sz="1000" b="1" spc="-81" dirty="0">
                <a:latin typeface="Verdana"/>
                <a:cs typeface="Verdana"/>
              </a:rPr>
              <a:t>T. </a:t>
            </a:r>
            <a:r>
              <a:rPr sz="1000" b="1" spc="-117" dirty="0">
                <a:latin typeface="Verdana"/>
                <a:cs typeface="Verdana"/>
              </a:rPr>
              <a:t>Takayama </a:t>
            </a:r>
            <a:r>
              <a:rPr sz="1000" b="1" spc="-113" dirty="0">
                <a:latin typeface="Verdana"/>
                <a:cs typeface="Verdana"/>
              </a:rPr>
              <a:t>et</a:t>
            </a:r>
            <a:r>
              <a:rPr sz="1000" b="1" spc="-4" dirty="0">
                <a:latin typeface="Verdana"/>
                <a:cs typeface="Verdana"/>
              </a:rPr>
              <a:t> </a:t>
            </a:r>
            <a:r>
              <a:rPr sz="1000" b="1" spc="-85" dirty="0">
                <a:latin typeface="Verdana"/>
                <a:cs typeface="Verdana"/>
              </a:rPr>
              <a:t>al.:</a:t>
            </a:r>
            <a:endParaRPr sz="1000">
              <a:latin typeface="Verdana"/>
              <a:cs typeface="Verdana"/>
            </a:endParaRPr>
          </a:p>
          <a:p>
            <a:pPr>
              <a:lnSpc>
                <a:spcPts val="1118"/>
              </a:lnSpc>
            </a:pPr>
            <a:r>
              <a:rPr sz="1000" i="1" spc="-53" dirty="0">
                <a:latin typeface="Verdana"/>
                <a:cs typeface="Verdana"/>
              </a:rPr>
              <a:t>Resonance </a:t>
            </a:r>
            <a:r>
              <a:rPr sz="1000" i="1" spc="-77" dirty="0">
                <a:latin typeface="Verdana"/>
                <a:cs typeface="Verdana"/>
              </a:rPr>
              <a:t>injection </a:t>
            </a:r>
            <a:r>
              <a:rPr sz="1000" i="1" spc="-89" dirty="0">
                <a:latin typeface="Verdana"/>
                <a:cs typeface="Verdana"/>
              </a:rPr>
              <a:t>method </a:t>
            </a:r>
            <a:r>
              <a:rPr sz="1000" i="1" spc="-81" dirty="0">
                <a:latin typeface="Verdana"/>
                <a:cs typeface="Verdana"/>
              </a:rPr>
              <a:t>for </a:t>
            </a:r>
            <a:r>
              <a:rPr sz="1000" i="1" spc="-85" dirty="0">
                <a:latin typeface="Verdana"/>
                <a:cs typeface="Verdana"/>
              </a:rPr>
              <a:t>the </a:t>
            </a:r>
            <a:r>
              <a:rPr sz="1000" i="1" spc="-81" dirty="0">
                <a:latin typeface="Verdana"/>
                <a:cs typeface="Verdana"/>
              </a:rPr>
              <a:t>compact </a:t>
            </a:r>
            <a:r>
              <a:rPr sz="1000" i="1" spc="-73" dirty="0">
                <a:latin typeface="Verdana"/>
                <a:cs typeface="Verdana"/>
              </a:rPr>
              <a:t>superconducting</a:t>
            </a:r>
            <a:r>
              <a:rPr sz="1000" i="1" spc="-138" dirty="0">
                <a:latin typeface="Verdana"/>
                <a:cs typeface="Verdana"/>
              </a:rPr>
              <a:t> </a:t>
            </a:r>
            <a:r>
              <a:rPr sz="1000" i="1" spc="-69" dirty="0">
                <a:latin typeface="Verdana"/>
                <a:cs typeface="Verdana"/>
              </a:rPr>
              <a:t>SR-ring,</a:t>
            </a:r>
            <a:endParaRPr sz="1000">
              <a:latin typeface="Verdana"/>
              <a:cs typeface="Verdana"/>
            </a:endParaRPr>
          </a:p>
          <a:p>
            <a:pPr>
              <a:lnSpc>
                <a:spcPts val="1142"/>
              </a:lnSpc>
            </a:pPr>
            <a:r>
              <a:rPr sz="1000" dirty="0">
                <a:latin typeface="Tahoma"/>
                <a:cs typeface="Tahoma"/>
              </a:rPr>
              <a:t>Nucl.</a:t>
            </a:r>
            <a:r>
              <a:rPr sz="1000" spc="-45" dirty="0">
                <a:latin typeface="Tahoma"/>
                <a:cs typeface="Tahoma"/>
              </a:rPr>
              <a:t> </a:t>
            </a:r>
            <a:r>
              <a:rPr sz="1000" spc="-36" dirty="0">
                <a:latin typeface="Tahoma"/>
                <a:cs typeface="Tahoma"/>
              </a:rPr>
              <a:t>Instr.</a:t>
            </a:r>
            <a:r>
              <a:rPr sz="1000" spc="-45" dirty="0">
                <a:latin typeface="Tahoma"/>
                <a:cs typeface="Tahoma"/>
              </a:rPr>
              <a:t> </a:t>
            </a:r>
            <a:r>
              <a:rPr sz="1000" spc="-4" dirty="0">
                <a:latin typeface="Tahoma"/>
                <a:cs typeface="Tahoma"/>
              </a:rPr>
              <a:t>and</a:t>
            </a:r>
            <a:r>
              <a:rPr sz="1000" spc="-65" dirty="0">
                <a:latin typeface="Tahoma"/>
                <a:cs typeface="Tahoma"/>
              </a:rPr>
              <a:t> </a:t>
            </a:r>
            <a:r>
              <a:rPr sz="1000" spc="-12" dirty="0">
                <a:latin typeface="Tahoma"/>
                <a:cs typeface="Tahoma"/>
              </a:rPr>
              <a:t>Meth.</a:t>
            </a:r>
            <a:r>
              <a:rPr sz="1000" spc="-45" dirty="0">
                <a:latin typeface="Tahoma"/>
                <a:cs typeface="Tahoma"/>
              </a:rPr>
              <a:t> </a:t>
            </a:r>
            <a:r>
              <a:rPr sz="1000" spc="69" dirty="0">
                <a:latin typeface="Tahoma"/>
                <a:cs typeface="Tahoma"/>
              </a:rPr>
              <a:t>B</a:t>
            </a:r>
            <a:r>
              <a:rPr sz="1000" spc="-69" dirty="0">
                <a:latin typeface="Tahoma"/>
                <a:cs typeface="Tahoma"/>
              </a:rPr>
              <a:t> </a:t>
            </a:r>
            <a:r>
              <a:rPr sz="1000" spc="-24" dirty="0">
                <a:latin typeface="Tahoma"/>
                <a:cs typeface="Tahoma"/>
              </a:rPr>
              <a:t>24/25</a:t>
            </a:r>
            <a:r>
              <a:rPr sz="1000" spc="-53" dirty="0">
                <a:latin typeface="Tahoma"/>
                <a:cs typeface="Tahoma"/>
              </a:rPr>
              <a:t> </a:t>
            </a:r>
            <a:r>
              <a:rPr sz="1000" spc="-20" dirty="0">
                <a:latin typeface="Tahoma"/>
                <a:cs typeface="Tahoma"/>
              </a:rPr>
              <a:t>(1987)</a:t>
            </a:r>
            <a:r>
              <a:rPr sz="1000" spc="-53" dirty="0">
                <a:latin typeface="Tahoma"/>
                <a:cs typeface="Tahoma"/>
              </a:rPr>
              <a:t> </a:t>
            </a:r>
            <a:r>
              <a:rPr sz="1000" dirty="0">
                <a:latin typeface="Tahoma"/>
                <a:cs typeface="Tahoma"/>
              </a:rPr>
              <a:t>420</a:t>
            </a:r>
            <a:endParaRPr sz="1000">
              <a:latin typeface="Tahoma"/>
              <a:cs typeface="Tahoma"/>
            </a:endParaRPr>
          </a:p>
        </p:txBody>
      </p:sp>
      <p:sp>
        <p:nvSpPr>
          <p:cNvPr id="10" name="object 10"/>
          <p:cNvSpPr txBox="1"/>
          <p:nvPr/>
        </p:nvSpPr>
        <p:spPr>
          <a:xfrm>
            <a:off x="1227645" y="3435339"/>
            <a:ext cx="2367766" cy="577081"/>
          </a:xfrm>
          <a:prstGeom prst="rect">
            <a:avLst/>
          </a:prstGeom>
          <a:solidFill>
            <a:srgbClr val="2579B7">
              <a:alpha val="19999"/>
            </a:srgbClr>
          </a:solidFill>
        </p:spPr>
        <p:txBody>
          <a:bodyPr vert="horz" wrap="square" lIns="0" tIns="0" rIns="0" bIns="0" rtlCol="0">
            <a:spAutoFit/>
          </a:bodyPr>
          <a:lstStyle/>
          <a:p>
            <a:pPr marL="9257">
              <a:lnSpc>
                <a:spcPts val="1093"/>
              </a:lnSpc>
            </a:pPr>
            <a:r>
              <a:rPr sz="1000" b="1" spc="-101" dirty="0">
                <a:latin typeface="Verdana"/>
                <a:cs typeface="Verdana"/>
              </a:rPr>
              <a:t>H.</a:t>
            </a:r>
            <a:r>
              <a:rPr sz="1000" b="1" spc="-73" dirty="0">
                <a:latin typeface="Verdana"/>
                <a:cs typeface="Verdana"/>
              </a:rPr>
              <a:t> </a:t>
            </a:r>
            <a:r>
              <a:rPr sz="1000" b="1" spc="-109" dirty="0">
                <a:latin typeface="Verdana"/>
                <a:cs typeface="Verdana"/>
              </a:rPr>
              <a:t>Yamada:</a:t>
            </a:r>
            <a:endParaRPr sz="1000">
              <a:latin typeface="Verdana"/>
              <a:cs typeface="Verdana"/>
            </a:endParaRPr>
          </a:p>
          <a:p>
            <a:pPr marR="8743">
              <a:lnSpc>
                <a:spcPts val="1118"/>
              </a:lnSpc>
              <a:spcBef>
                <a:spcPts val="53"/>
              </a:spcBef>
            </a:pPr>
            <a:r>
              <a:rPr sz="1000" i="1" spc="-69" dirty="0">
                <a:latin typeface="Verdana"/>
                <a:cs typeface="Verdana"/>
              </a:rPr>
              <a:t>Commissioning </a:t>
            </a:r>
            <a:r>
              <a:rPr sz="1000" i="1" spc="-65" dirty="0">
                <a:latin typeface="Verdana"/>
                <a:cs typeface="Verdana"/>
              </a:rPr>
              <a:t>of </a:t>
            </a:r>
            <a:r>
              <a:rPr sz="1000" i="1" spc="-92" dirty="0">
                <a:latin typeface="Verdana"/>
                <a:cs typeface="Verdana"/>
              </a:rPr>
              <a:t>aurora: </a:t>
            </a:r>
            <a:r>
              <a:rPr sz="1000" i="1" spc="-49" dirty="0">
                <a:latin typeface="Verdana"/>
                <a:cs typeface="Verdana"/>
              </a:rPr>
              <a:t>The</a:t>
            </a:r>
            <a:r>
              <a:rPr sz="1000" i="1" spc="-170" dirty="0">
                <a:latin typeface="Verdana"/>
                <a:cs typeface="Verdana"/>
              </a:rPr>
              <a:t> </a:t>
            </a:r>
            <a:r>
              <a:rPr sz="1000" i="1" spc="-69" dirty="0">
                <a:latin typeface="Verdana"/>
                <a:cs typeface="Verdana"/>
              </a:rPr>
              <a:t>smallest  </a:t>
            </a:r>
            <a:r>
              <a:rPr sz="1000" i="1" spc="-81" dirty="0">
                <a:latin typeface="Verdana"/>
                <a:cs typeface="Verdana"/>
              </a:rPr>
              <a:t>synchrotron light</a:t>
            </a:r>
            <a:r>
              <a:rPr sz="1000" i="1" spc="-92" dirty="0">
                <a:latin typeface="Verdana"/>
                <a:cs typeface="Verdana"/>
              </a:rPr>
              <a:t> </a:t>
            </a:r>
            <a:r>
              <a:rPr sz="1000" i="1" spc="-65" dirty="0">
                <a:latin typeface="Verdana"/>
                <a:cs typeface="Verdana"/>
              </a:rPr>
              <a:t>source,</a:t>
            </a:r>
            <a:endParaRPr sz="1000">
              <a:latin typeface="Verdana"/>
              <a:cs typeface="Verdana"/>
            </a:endParaRPr>
          </a:p>
          <a:p>
            <a:pPr>
              <a:lnSpc>
                <a:spcPts val="1089"/>
              </a:lnSpc>
            </a:pPr>
            <a:r>
              <a:rPr sz="1000" spc="20" dirty="0">
                <a:latin typeface="Tahoma"/>
                <a:cs typeface="Tahoma"/>
              </a:rPr>
              <a:t>J.</a:t>
            </a:r>
            <a:r>
              <a:rPr sz="1000" spc="-45" dirty="0">
                <a:latin typeface="Tahoma"/>
                <a:cs typeface="Tahoma"/>
              </a:rPr>
              <a:t> </a:t>
            </a:r>
            <a:r>
              <a:rPr sz="1000" spc="8" dirty="0">
                <a:latin typeface="Tahoma"/>
                <a:cs typeface="Tahoma"/>
              </a:rPr>
              <a:t>Vac.</a:t>
            </a:r>
            <a:r>
              <a:rPr sz="1000" spc="-45" dirty="0">
                <a:latin typeface="Tahoma"/>
                <a:cs typeface="Tahoma"/>
              </a:rPr>
              <a:t> </a:t>
            </a:r>
            <a:r>
              <a:rPr sz="1000" spc="12" dirty="0">
                <a:latin typeface="Tahoma"/>
                <a:cs typeface="Tahoma"/>
              </a:rPr>
              <a:t>Sci.</a:t>
            </a:r>
            <a:r>
              <a:rPr sz="1000" spc="-45" dirty="0">
                <a:latin typeface="Tahoma"/>
                <a:cs typeface="Tahoma"/>
              </a:rPr>
              <a:t> </a:t>
            </a:r>
            <a:r>
              <a:rPr sz="1000" spc="-4" dirty="0">
                <a:latin typeface="Tahoma"/>
                <a:cs typeface="Tahoma"/>
              </a:rPr>
              <a:t>Technol.</a:t>
            </a:r>
            <a:r>
              <a:rPr sz="1000" spc="-45" dirty="0">
                <a:latin typeface="Tahoma"/>
                <a:cs typeface="Tahoma"/>
              </a:rPr>
              <a:t> </a:t>
            </a:r>
            <a:r>
              <a:rPr sz="1000" spc="69" dirty="0">
                <a:latin typeface="Tahoma"/>
                <a:cs typeface="Tahoma"/>
              </a:rPr>
              <a:t>B</a:t>
            </a:r>
            <a:r>
              <a:rPr sz="1000" spc="-69" dirty="0">
                <a:latin typeface="Tahoma"/>
                <a:cs typeface="Tahoma"/>
              </a:rPr>
              <a:t> </a:t>
            </a:r>
            <a:r>
              <a:rPr sz="1000" spc="4" dirty="0">
                <a:latin typeface="Tahoma"/>
                <a:cs typeface="Tahoma"/>
              </a:rPr>
              <a:t>8</a:t>
            </a:r>
            <a:r>
              <a:rPr sz="1000" spc="-40" dirty="0">
                <a:latin typeface="Tahoma"/>
                <a:cs typeface="Tahoma"/>
              </a:rPr>
              <a:t> </a:t>
            </a:r>
            <a:r>
              <a:rPr sz="1000" spc="-24" dirty="0">
                <a:latin typeface="Tahoma"/>
                <a:cs typeface="Tahoma"/>
              </a:rPr>
              <a:t>(1990)</a:t>
            </a:r>
            <a:r>
              <a:rPr sz="1000" spc="-57" dirty="0">
                <a:latin typeface="Tahoma"/>
                <a:cs typeface="Tahoma"/>
              </a:rPr>
              <a:t> </a:t>
            </a:r>
            <a:r>
              <a:rPr sz="1000" spc="-4" dirty="0">
                <a:latin typeface="Tahoma"/>
                <a:cs typeface="Tahoma"/>
              </a:rPr>
              <a:t>1628</a:t>
            </a:r>
            <a:endParaRPr sz="1000">
              <a:latin typeface="Tahoma"/>
              <a:cs typeface="Tahoma"/>
            </a:endParaRPr>
          </a:p>
        </p:txBody>
      </p:sp>
      <p:sp>
        <p:nvSpPr>
          <p:cNvPr id="11" name="object 11"/>
          <p:cNvSpPr txBox="1"/>
          <p:nvPr/>
        </p:nvSpPr>
        <p:spPr>
          <a:xfrm>
            <a:off x="1227644" y="4075900"/>
            <a:ext cx="2709803" cy="577081"/>
          </a:xfrm>
          <a:prstGeom prst="rect">
            <a:avLst/>
          </a:prstGeom>
          <a:solidFill>
            <a:srgbClr val="2579B7">
              <a:alpha val="19999"/>
            </a:srgbClr>
          </a:solidFill>
        </p:spPr>
        <p:txBody>
          <a:bodyPr vert="horz" wrap="square" lIns="0" tIns="0" rIns="0" bIns="0" rtlCol="0">
            <a:spAutoFit/>
          </a:bodyPr>
          <a:lstStyle/>
          <a:p>
            <a:pPr marL="9257">
              <a:lnSpc>
                <a:spcPts val="1093"/>
              </a:lnSpc>
            </a:pPr>
            <a:r>
              <a:rPr sz="1000" b="1" spc="-101" dirty="0">
                <a:latin typeface="Verdana"/>
                <a:cs typeface="Verdana"/>
              </a:rPr>
              <a:t>H.</a:t>
            </a:r>
            <a:r>
              <a:rPr sz="1000" b="1" spc="-73" dirty="0">
                <a:latin typeface="Verdana"/>
                <a:cs typeface="Verdana"/>
              </a:rPr>
              <a:t> </a:t>
            </a:r>
            <a:r>
              <a:rPr sz="1000" b="1" spc="-109" dirty="0">
                <a:latin typeface="Verdana"/>
                <a:cs typeface="Verdana"/>
              </a:rPr>
              <a:t>Yamada:</a:t>
            </a:r>
            <a:endParaRPr sz="1000">
              <a:latin typeface="Verdana"/>
              <a:cs typeface="Verdana"/>
            </a:endParaRPr>
          </a:p>
          <a:p>
            <a:pPr marR="294172">
              <a:lnSpc>
                <a:spcPts val="1118"/>
              </a:lnSpc>
              <a:spcBef>
                <a:spcPts val="53"/>
              </a:spcBef>
            </a:pPr>
            <a:r>
              <a:rPr sz="1000" i="1" spc="-61" dirty="0">
                <a:latin typeface="Verdana"/>
                <a:cs typeface="Verdana"/>
              </a:rPr>
              <a:t>Novel </a:t>
            </a:r>
            <a:r>
              <a:rPr sz="1000" i="1" spc="-85" dirty="0">
                <a:latin typeface="Verdana"/>
                <a:cs typeface="Verdana"/>
              </a:rPr>
              <a:t>X-ray </a:t>
            </a:r>
            <a:r>
              <a:rPr sz="1000" i="1" spc="-61" dirty="0">
                <a:latin typeface="Verdana"/>
                <a:cs typeface="Verdana"/>
              </a:rPr>
              <a:t>source based </a:t>
            </a:r>
            <a:r>
              <a:rPr sz="1000" i="1" spc="-69" dirty="0">
                <a:latin typeface="Verdana"/>
                <a:cs typeface="Verdana"/>
              </a:rPr>
              <a:t>on </a:t>
            </a:r>
            <a:r>
              <a:rPr sz="1000" i="1" spc="-45" dirty="0">
                <a:latin typeface="Verdana"/>
                <a:cs typeface="Verdana"/>
              </a:rPr>
              <a:t>a</a:t>
            </a:r>
            <a:r>
              <a:rPr sz="1000" i="1" spc="-219" dirty="0">
                <a:latin typeface="Verdana"/>
                <a:cs typeface="Verdana"/>
              </a:rPr>
              <a:t> </a:t>
            </a:r>
            <a:r>
              <a:rPr sz="1000" i="1" spc="-81" dirty="0">
                <a:latin typeface="Verdana"/>
                <a:cs typeface="Verdana"/>
              </a:rPr>
              <a:t>tabletop  synchrotron </a:t>
            </a:r>
            <a:r>
              <a:rPr sz="1000" i="1" spc="-73" dirty="0">
                <a:latin typeface="Verdana"/>
                <a:cs typeface="Verdana"/>
              </a:rPr>
              <a:t>and </a:t>
            </a:r>
            <a:r>
              <a:rPr sz="1000" i="1" spc="-69" dirty="0">
                <a:latin typeface="Verdana"/>
                <a:cs typeface="Verdana"/>
              </a:rPr>
              <a:t>its unique </a:t>
            </a:r>
            <a:r>
              <a:rPr sz="1000" i="1" spc="-77" dirty="0">
                <a:latin typeface="Verdana"/>
                <a:cs typeface="Verdana"/>
              </a:rPr>
              <a:t>features,  </a:t>
            </a:r>
            <a:r>
              <a:rPr sz="1000" dirty="0">
                <a:latin typeface="Tahoma"/>
                <a:cs typeface="Tahoma"/>
              </a:rPr>
              <a:t>Nucl.</a:t>
            </a:r>
            <a:r>
              <a:rPr sz="1000" spc="-45" dirty="0">
                <a:latin typeface="Tahoma"/>
                <a:cs typeface="Tahoma"/>
              </a:rPr>
              <a:t> </a:t>
            </a:r>
            <a:r>
              <a:rPr sz="1000" spc="-36" dirty="0">
                <a:latin typeface="Tahoma"/>
                <a:cs typeface="Tahoma"/>
              </a:rPr>
              <a:t>Instr.</a:t>
            </a:r>
            <a:r>
              <a:rPr sz="1000" spc="-45" dirty="0">
                <a:latin typeface="Tahoma"/>
                <a:cs typeface="Tahoma"/>
              </a:rPr>
              <a:t> </a:t>
            </a:r>
            <a:r>
              <a:rPr sz="1000" spc="-4" dirty="0">
                <a:latin typeface="Tahoma"/>
                <a:cs typeface="Tahoma"/>
              </a:rPr>
              <a:t>and</a:t>
            </a:r>
            <a:r>
              <a:rPr sz="1000" spc="-57" dirty="0">
                <a:latin typeface="Tahoma"/>
                <a:cs typeface="Tahoma"/>
              </a:rPr>
              <a:t> </a:t>
            </a:r>
            <a:r>
              <a:rPr sz="1000" spc="-12" dirty="0">
                <a:latin typeface="Tahoma"/>
                <a:cs typeface="Tahoma"/>
              </a:rPr>
              <a:t>Meth.</a:t>
            </a:r>
            <a:r>
              <a:rPr sz="1000" spc="-45" dirty="0">
                <a:latin typeface="Tahoma"/>
                <a:cs typeface="Tahoma"/>
              </a:rPr>
              <a:t> </a:t>
            </a:r>
            <a:r>
              <a:rPr sz="1000" spc="69" dirty="0">
                <a:latin typeface="Tahoma"/>
                <a:cs typeface="Tahoma"/>
              </a:rPr>
              <a:t>B</a:t>
            </a:r>
            <a:r>
              <a:rPr sz="1000" spc="-69" dirty="0">
                <a:latin typeface="Tahoma"/>
                <a:cs typeface="Tahoma"/>
              </a:rPr>
              <a:t> </a:t>
            </a:r>
            <a:r>
              <a:rPr sz="1000" dirty="0">
                <a:latin typeface="Tahoma"/>
                <a:cs typeface="Tahoma"/>
              </a:rPr>
              <a:t>199</a:t>
            </a:r>
            <a:r>
              <a:rPr sz="1000" spc="-57" dirty="0">
                <a:latin typeface="Tahoma"/>
                <a:cs typeface="Tahoma"/>
              </a:rPr>
              <a:t> </a:t>
            </a:r>
            <a:r>
              <a:rPr sz="1000" spc="-20" dirty="0">
                <a:latin typeface="Tahoma"/>
                <a:cs typeface="Tahoma"/>
              </a:rPr>
              <a:t>(2003)</a:t>
            </a:r>
            <a:r>
              <a:rPr sz="1000" spc="-57" dirty="0">
                <a:latin typeface="Tahoma"/>
                <a:cs typeface="Tahoma"/>
              </a:rPr>
              <a:t> </a:t>
            </a:r>
            <a:r>
              <a:rPr sz="1000" spc="-4" dirty="0">
                <a:latin typeface="Tahoma"/>
                <a:cs typeface="Tahoma"/>
              </a:rPr>
              <a:t>509</a:t>
            </a:r>
            <a:endParaRPr sz="1000">
              <a:latin typeface="Tahoma"/>
              <a:cs typeface="Tahoma"/>
            </a:endParaRPr>
          </a:p>
        </p:txBody>
      </p:sp>
      <p:sp>
        <p:nvSpPr>
          <p:cNvPr id="12" name="object 12"/>
          <p:cNvSpPr txBox="1"/>
          <p:nvPr/>
        </p:nvSpPr>
        <p:spPr>
          <a:xfrm>
            <a:off x="1433789" y="2327973"/>
            <a:ext cx="2917097" cy="192360"/>
          </a:xfrm>
          <a:prstGeom prst="rect">
            <a:avLst/>
          </a:prstGeom>
          <a:solidFill>
            <a:srgbClr val="2579B7">
              <a:alpha val="19999"/>
            </a:srgbClr>
          </a:solidFill>
        </p:spPr>
        <p:txBody>
          <a:bodyPr vert="horz" wrap="square" lIns="0" tIns="0" rIns="0" bIns="0" rtlCol="0">
            <a:spAutoFit/>
          </a:bodyPr>
          <a:lstStyle/>
          <a:p>
            <a:pPr>
              <a:lnSpc>
                <a:spcPts val="1482"/>
              </a:lnSpc>
            </a:pPr>
            <a:r>
              <a:rPr sz="1300" spc="-45" dirty="0">
                <a:latin typeface="Tahoma"/>
                <a:cs typeface="Tahoma"/>
                <a:hlinkClick r:id="rId3"/>
              </a:rPr>
              <a:t>http://www.photon-production.co.jp/</a:t>
            </a:r>
            <a:endParaRPr sz="1300">
              <a:latin typeface="Tahoma"/>
              <a:cs typeface="Tahoma"/>
            </a:endParaRPr>
          </a:p>
        </p:txBody>
      </p:sp>
      <p:sp>
        <p:nvSpPr>
          <p:cNvPr id="13" name="object 13"/>
          <p:cNvSpPr/>
          <p:nvPr/>
        </p:nvSpPr>
        <p:spPr>
          <a:xfrm>
            <a:off x="6454927" y="663036"/>
            <a:ext cx="2376073" cy="1594052"/>
          </a:xfrm>
          <a:prstGeom prst="rect">
            <a:avLst/>
          </a:prstGeom>
          <a:blipFill>
            <a:blip r:embed="rId4" cstate="print"/>
            <a:stretch>
              <a:fillRect/>
            </a:stretch>
          </a:blipFill>
        </p:spPr>
        <p:txBody>
          <a:bodyPr wrap="square" lIns="0" tIns="0" rIns="0" bIns="0" rtlCol="0"/>
          <a:lstStyle/>
          <a:p>
            <a:endParaRPr dirty="0">
              <a:latin typeface="Calibri" panose="020F0502020204030204" pitchFamily="34" charset="0"/>
            </a:endParaRPr>
          </a:p>
        </p:txBody>
      </p:sp>
    </p:spTree>
    <p:extLst>
      <p:ext uri="{BB962C8B-B14F-4D97-AF65-F5344CB8AC3E}">
        <p14:creationId xmlns:p14="http://schemas.microsoft.com/office/powerpoint/2010/main" val="402311509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81399" y="895811"/>
            <a:ext cx="5483636" cy="2703337"/>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latin typeface="Calibri" panose="020F0502020204030204" pitchFamily="34" charset="0"/>
            </a:endParaRPr>
          </a:p>
        </p:txBody>
      </p:sp>
      <p:sp>
        <p:nvSpPr>
          <p:cNvPr id="3" name="object 3"/>
          <p:cNvSpPr txBox="1">
            <a:spLocks noGrp="1"/>
          </p:cNvSpPr>
          <p:nvPr>
            <p:ph type="title"/>
          </p:nvPr>
        </p:nvSpPr>
        <p:spPr>
          <a:xfrm>
            <a:off x="1482633" y="143402"/>
            <a:ext cx="7100419" cy="44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l"/>
            <a:r>
              <a:rPr dirty="0"/>
              <a:t>Injection study for µEDM project</a:t>
            </a:r>
          </a:p>
        </p:txBody>
      </p:sp>
      <p:sp>
        <p:nvSpPr>
          <p:cNvPr id="4" name="object 4"/>
          <p:cNvSpPr txBox="1"/>
          <p:nvPr/>
        </p:nvSpPr>
        <p:spPr>
          <a:xfrm>
            <a:off x="646068" y="996715"/>
            <a:ext cx="101920" cy="118108"/>
          </a:xfrm>
          <a:prstGeom prst="rect">
            <a:avLst/>
          </a:prstGeom>
        </p:spPr>
        <p:txBody>
          <a:bodyPr vert="horz" wrap="square" lIns="0" tIns="10286" rIns="0" bIns="0" rtlCol="0">
            <a:spAutoFit/>
          </a:bodyPr>
          <a:lstStyle/>
          <a:p>
            <a:pPr marL="10286">
              <a:spcBef>
                <a:spcPts val="81"/>
              </a:spcBef>
            </a:pPr>
            <a:r>
              <a:rPr sz="700" spc="-178" dirty="0">
                <a:latin typeface="MingLiU_HKSCS"/>
                <a:cs typeface="MingLiU_HKSCS"/>
              </a:rPr>
              <a:t>●</a:t>
            </a:r>
            <a:endParaRPr sz="700">
              <a:latin typeface="MingLiU_HKSCS"/>
              <a:cs typeface="MingLiU_HKSCS"/>
            </a:endParaRPr>
          </a:p>
        </p:txBody>
      </p:sp>
      <p:sp>
        <p:nvSpPr>
          <p:cNvPr id="5" name="object 5"/>
          <p:cNvSpPr txBox="1"/>
          <p:nvPr/>
        </p:nvSpPr>
        <p:spPr>
          <a:xfrm>
            <a:off x="811904" y="942255"/>
            <a:ext cx="2350492" cy="513278"/>
          </a:xfrm>
          <a:prstGeom prst="rect">
            <a:avLst/>
          </a:prstGeom>
        </p:spPr>
        <p:txBody>
          <a:bodyPr vert="horz" wrap="square" lIns="0" tIns="25714" rIns="0" bIns="0" rtlCol="0">
            <a:spAutoFit/>
          </a:bodyPr>
          <a:lstStyle/>
          <a:p>
            <a:pPr marL="10286" marR="4114">
              <a:lnSpc>
                <a:spcPts val="1871"/>
              </a:lnSpc>
              <a:spcBef>
                <a:spcPts val="202"/>
              </a:spcBef>
            </a:pPr>
            <a:r>
              <a:rPr sz="1600" spc="32" dirty="0">
                <a:latin typeface="Tahoma"/>
                <a:cs typeface="Tahoma"/>
              </a:rPr>
              <a:t>Andreas </a:t>
            </a:r>
            <a:r>
              <a:rPr sz="1600" spc="12" dirty="0">
                <a:latin typeface="Tahoma"/>
                <a:cs typeface="Tahoma"/>
              </a:rPr>
              <a:t>Adelmann,  using </a:t>
            </a:r>
            <a:r>
              <a:rPr sz="1600" spc="126" dirty="0">
                <a:latin typeface="Tahoma"/>
                <a:cs typeface="Tahoma"/>
              </a:rPr>
              <a:t>TRACY</a:t>
            </a:r>
            <a:r>
              <a:rPr sz="1600" spc="-146" dirty="0">
                <a:latin typeface="Tahoma"/>
                <a:cs typeface="Tahoma"/>
              </a:rPr>
              <a:t> </a:t>
            </a:r>
            <a:r>
              <a:rPr sz="1600" spc="-4" dirty="0">
                <a:latin typeface="Tahoma"/>
                <a:cs typeface="Tahoma"/>
              </a:rPr>
              <a:t>program</a:t>
            </a:r>
            <a:endParaRPr sz="1600">
              <a:latin typeface="Tahoma"/>
              <a:cs typeface="Tahoma"/>
            </a:endParaRPr>
          </a:p>
        </p:txBody>
      </p:sp>
      <p:sp>
        <p:nvSpPr>
          <p:cNvPr id="6" name="object 6"/>
          <p:cNvSpPr txBox="1"/>
          <p:nvPr/>
        </p:nvSpPr>
        <p:spPr>
          <a:xfrm>
            <a:off x="646068" y="1696058"/>
            <a:ext cx="101920" cy="118108"/>
          </a:xfrm>
          <a:prstGeom prst="rect">
            <a:avLst/>
          </a:prstGeom>
        </p:spPr>
        <p:txBody>
          <a:bodyPr vert="horz" wrap="square" lIns="0" tIns="10286" rIns="0" bIns="0" rtlCol="0">
            <a:spAutoFit/>
          </a:bodyPr>
          <a:lstStyle/>
          <a:p>
            <a:pPr marL="10286">
              <a:spcBef>
                <a:spcPts val="81"/>
              </a:spcBef>
            </a:pPr>
            <a:r>
              <a:rPr sz="700" spc="-178" dirty="0">
                <a:latin typeface="MingLiU_HKSCS"/>
                <a:cs typeface="MingLiU_HKSCS"/>
              </a:rPr>
              <a:t>●</a:t>
            </a:r>
            <a:endParaRPr sz="700">
              <a:latin typeface="MingLiU_HKSCS"/>
              <a:cs typeface="MingLiU_HKSCS"/>
            </a:endParaRPr>
          </a:p>
        </p:txBody>
      </p:sp>
      <p:sp>
        <p:nvSpPr>
          <p:cNvPr id="7" name="object 7"/>
          <p:cNvSpPr txBox="1"/>
          <p:nvPr/>
        </p:nvSpPr>
        <p:spPr>
          <a:xfrm>
            <a:off x="646068" y="2196577"/>
            <a:ext cx="101920" cy="118108"/>
          </a:xfrm>
          <a:prstGeom prst="rect">
            <a:avLst/>
          </a:prstGeom>
        </p:spPr>
        <p:txBody>
          <a:bodyPr vert="horz" wrap="square" lIns="0" tIns="10286" rIns="0" bIns="0" rtlCol="0">
            <a:spAutoFit/>
          </a:bodyPr>
          <a:lstStyle/>
          <a:p>
            <a:pPr marL="10286">
              <a:spcBef>
                <a:spcPts val="81"/>
              </a:spcBef>
            </a:pPr>
            <a:r>
              <a:rPr sz="700" spc="-178" dirty="0">
                <a:latin typeface="MingLiU_HKSCS"/>
                <a:cs typeface="MingLiU_HKSCS"/>
              </a:rPr>
              <a:t>●</a:t>
            </a:r>
            <a:endParaRPr sz="700">
              <a:latin typeface="MingLiU_HKSCS"/>
              <a:cs typeface="MingLiU_HKSCS"/>
            </a:endParaRPr>
          </a:p>
        </p:txBody>
      </p:sp>
      <p:sp>
        <p:nvSpPr>
          <p:cNvPr id="8" name="object 8"/>
          <p:cNvSpPr txBox="1"/>
          <p:nvPr/>
        </p:nvSpPr>
        <p:spPr>
          <a:xfrm>
            <a:off x="646068" y="3096473"/>
            <a:ext cx="101920" cy="118108"/>
          </a:xfrm>
          <a:prstGeom prst="rect">
            <a:avLst/>
          </a:prstGeom>
        </p:spPr>
        <p:txBody>
          <a:bodyPr vert="horz" wrap="square" lIns="0" tIns="10286" rIns="0" bIns="0" rtlCol="0">
            <a:spAutoFit/>
          </a:bodyPr>
          <a:lstStyle/>
          <a:p>
            <a:pPr marL="10286">
              <a:spcBef>
                <a:spcPts val="81"/>
              </a:spcBef>
            </a:pPr>
            <a:r>
              <a:rPr sz="700" spc="-178" dirty="0">
                <a:latin typeface="MingLiU_HKSCS"/>
                <a:cs typeface="MingLiU_HKSCS"/>
              </a:rPr>
              <a:t>●</a:t>
            </a:r>
            <a:endParaRPr sz="700">
              <a:latin typeface="MingLiU_HKSCS"/>
              <a:cs typeface="MingLiU_HKSCS"/>
            </a:endParaRPr>
          </a:p>
        </p:txBody>
      </p:sp>
      <p:sp>
        <p:nvSpPr>
          <p:cNvPr id="9" name="object 9"/>
          <p:cNvSpPr txBox="1"/>
          <p:nvPr/>
        </p:nvSpPr>
        <p:spPr>
          <a:xfrm>
            <a:off x="646068" y="3649724"/>
            <a:ext cx="101920" cy="118108"/>
          </a:xfrm>
          <a:prstGeom prst="rect">
            <a:avLst/>
          </a:prstGeom>
        </p:spPr>
        <p:txBody>
          <a:bodyPr vert="horz" wrap="square" lIns="0" tIns="10286" rIns="0" bIns="0" rtlCol="0">
            <a:spAutoFit/>
          </a:bodyPr>
          <a:lstStyle/>
          <a:p>
            <a:pPr marL="10286">
              <a:spcBef>
                <a:spcPts val="81"/>
              </a:spcBef>
            </a:pPr>
            <a:r>
              <a:rPr sz="700" spc="-178" dirty="0">
                <a:latin typeface="MingLiU_HKSCS"/>
                <a:cs typeface="MingLiU_HKSCS"/>
              </a:rPr>
              <a:t>●</a:t>
            </a:r>
            <a:endParaRPr sz="700">
              <a:latin typeface="MingLiU_HKSCS"/>
              <a:cs typeface="MingLiU_HKSCS"/>
            </a:endParaRPr>
          </a:p>
        </p:txBody>
      </p:sp>
      <p:sp>
        <p:nvSpPr>
          <p:cNvPr id="10" name="object 10"/>
          <p:cNvSpPr txBox="1">
            <a:spLocks noGrp="1"/>
          </p:cNvSpPr>
          <p:nvPr>
            <p:ph type="body" idx="1"/>
          </p:nvPr>
        </p:nvSpPr>
        <p:spPr>
          <a:xfrm>
            <a:off x="1042988" y="1006079"/>
            <a:ext cx="7742237" cy="2313581"/>
          </a:xfrm>
          <a:prstGeom prst="rect">
            <a:avLst/>
          </a:prstGeom>
        </p:spPr>
        <p:txBody>
          <a:bodyPr vert="horz" wrap="square" lIns="0" tIns="10286" rIns="0" bIns="0" rtlCol="0">
            <a:spAutoFit/>
          </a:bodyPr>
          <a:lstStyle/>
          <a:p>
            <a:pPr marL="10286">
              <a:lnSpc>
                <a:spcPts val="1907"/>
              </a:lnSpc>
              <a:spcBef>
                <a:spcPts val="81"/>
              </a:spcBef>
            </a:pPr>
            <a:r>
              <a:rPr spc="12" dirty="0"/>
              <a:t>20 </a:t>
            </a:r>
            <a:r>
              <a:rPr spc="-12" dirty="0"/>
              <a:t>turns </a:t>
            </a:r>
            <a:r>
              <a:rPr dirty="0"/>
              <a:t>ramp</a:t>
            </a:r>
            <a:r>
              <a:rPr spc="-182" dirty="0"/>
              <a:t> </a:t>
            </a:r>
            <a:r>
              <a:rPr spc="-24" dirty="0"/>
              <a:t>of</a:t>
            </a:r>
          </a:p>
          <a:p>
            <a:pPr marL="10286">
              <a:lnSpc>
                <a:spcPts val="1907"/>
              </a:lnSpc>
            </a:pPr>
            <a:r>
              <a:rPr dirty="0"/>
              <a:t>non-linear</a:t>
            </a:r>
            <a:r>
              <a:rPr spc="-53" dirty="0"/>
              <a:t> </a:t>
            </a:r>
            <a:r>
              <a:rPr spc="-20" dirty="0"/>
              <a:t>perturbator</a:t>
            </a:r>
          </a:p>
          <a:p>
            <a:pPr marL="10286">
              <a:lnSpc>
                <a:spcPts val="1907"/>
              </a:lnSpc>
              <a:spcBef>
                <a:spcPts val="867"/>
              </a:spcBef>
            </a:pPr>
            <a:r>
              <a:rPr spc="28" dirty="0"/>
              <a:t>Acceptance </a:t>
            </a:r>
            <a:r>
              <a:rPr spc="-109" dirty="0"/>
              <a:t>±7 </a:t>
            </a:r>
            <a:r>
              <a:rPr spc="-12" dirty="0"/>
              <a:t>mm</a:t>
            </a:r>
            <a:r>
              <a:rPr spc="-101" dirty="0"/>
              <a:t> </a:t>
            </a:r>
            <a:r>
              <a:rPr spc="-170" dirty="0"/>
              <a:t>/</a:t>
            </a:r>
          </a:p>
          <a:p>
            <a:pPr marL="10286" marR="1561374">
              <a:lnSpc>
                <a:spcPts val="1879"/>
              </a:lnSpc>
              <a:spcBef>
                <a:spcPts val="77"/>
              </a:spcBef>
            </a:pPr>
            <a:r>
              <a:rPr spc="-69" dirty="0"/>
              <a:t>±11 </a:t>
            </a:r>
            <a:r>
              <a:rPr spc="-8" dirty="0"/>
              <a:t>mrad, </a:t>
            </a:r>
            <a:r>
              <a:rPr spc="20" dirty="0"/>
              <a:t>average  </a:t>
            </a:r>
            <a:r>
              <a:rPr spc="4" dirty="0"/>
              <a:t>latency </a:t>
            </a:r>
            <a:r>
              <a:rPr spc="-32" dirty="0"/>
              <a:t>for</a:t>
            </a:r>
            <a:r>
              <a:rPr spc="-105" dirty="0"/>
              <a:t> </a:t>
            </a:r>
            <a:r>
              <a:rPr spc="20" dirty="0"/>
              <a:t>acceptable  </a:t>
            </a:r>
            <a:r>
              <a:rPr spc="-4" dirty="0">
                <a:latin typeface="Trebuchet MS"/>
                <a:cs typeface="Trebuchet MS"/>
              </a:rPr>
              <a:t>μ</a:t>
            </a:r>
            <a:r>
              <a:rPr spc="-4" dirty="0"/>
              <a:t>: </a:t>
            </a:r>
            <a:r>
              <a:rPr spc="-65" dirty="0"/>
              <a:t>~1.2</a:t>
            </a:r>
            <a:r>
              <a:rPr spc="-121" dirty="0"/>
              <a:t> </a:t>
            </a:r>
            <a:r>
              <a:rPr spc="101" dirty="0">
                <a:latin typeface="Trebuchet MS"/>
                <a:cs typeface="Trebuchet MS"/>
              </a:rPr>
              <a:t>μ</a:t>
            </a:r>
            <a:r>
              <a:rPr spc="101" dirty="0"/>
              <a:t>s</a:t>
            </a:r>
          </a:p>
          <a:p>
            <a:pPr marL="10286" marR="1478059">
              <a:lnSpc>
                <a:spcPts val="1879"/>
              </a:lnSpc>
              <a:spcBef>
                <a:spcPts val="923"/>
              </a:spcBef>
            </a:pPr>
            <a:r>
              <a:rPr spc="24" dirty="0"/>
              <a:t>Average</a:t>
            </a:r>
            <a:r>
              <a:rPr spc="-45" dirty="0"/>
              <a:t> </a:t>
            </a:r>
            <a:r>
              <a:rPr spc="8" dirty="0"/>
              <a:t>measurement  </a:t>
            </a:r>
            <a:r>
              <a:rPr spc="-20" dirty="0"/>
              <a:t>time </a:t>
            </a:r>
            <a:r>
              <a:rPr spc="-506" dirty="0">
                <a:latin typeface="MingLiU_HKSCS"/>
                <a:cs typeface="MingLiU_HKSCS"/>
              </a:rPr>
              <a:t></a:t>
            </a:r>
            <a:r>
              <a:rPr sz="1700" spc="-759" baseline="-23809" dirty="0">
                <a:latin typeface="MingLiU_HKSCS"/>
                <a:cs typeface="MingLiU_HKSCS"/>
              </a:rPr>
              <a:t></a:t>
            </a:r>
            <a:r>
              <a:rPr sz="1600" spc="-506" dirty="0"/>
              <a:t>=</a:t>
            </a:r>
            <a:r>
              <a:rPr sz="1600" spc="-8" dirty="0"/>
              <a:t>3.4</a:t>
            </a:r>
            <a:r>
              <a:rPr sz="1600" spc="-85" dirty="0"/>
              <a:t> </a:t>
            </a:r>
            <a:r>
              <a:rPr sz="1600" spc="101" dirty="0">
                <a:latin typeface="Trebuchet MS"/>
                <a:cs typeface="Trebuchet MS"/>
              </a:rPr>
              <a:t>μ</a:t>
            </a:r>
            <a:r>
              <a:rPr sz="1600" spc="101" dirty="0"/>
              <a:t>s</a:t>
            </a:r>
            <a:endParaRPr sz="1600">
              <a:latin typeface="Trebuchet MS"/>
              <a:cs typeface="Trebuchet MS"/>
            </a:endParaRPr>
          </a:p>
          <a:p>
            <a:pPr marL="10286">
              <a:lnSpc>
                <a:spcPct val="100000"/>
              </a:lnSpc>
              <a:spcBef>
                <a:spcPts val="1312"/>
              </a:spcBef>
            </a:pPr>
            <a:r>
              <a:rPr spc="-45" dirty="0"/>
              <a:t>~200 </a:t>
            </a:r>
            <a:r>
              <a:rPr spc="53" dirty="0"/>
              <a:t>kHz </a:t>
            </a:r>
            <a:r>
              <a:rPr spc="-12" dirty="0"/>
              <a:t>repetition rate </a:t>
            </a:r>
            <a:r>
              <a:rPr spc="-32" dirty="0"/>
              <a:t>for</a:t>
            </a:r>
            <a:r>
              <a:rPr spc="-227" dirty="0"/>
              <a:t> </a:t>
            </a:r>
            <a:r>
              <a:rPr spc="-20" dirty="0"/>
              <a:t>perturbator</a:t>
            </a:r>
          </a:p>
        </p:txBody>
      </p:sp>
      <p:sp>
        <p:nvSpPr>
          <p:cNvPr id="11" name="object 11"/>
          <p:cNvSpPr txBox="1"/>
          <p:nvPr/>
        </p:nvSpPr>
        <p:spPr>
          <a:xfrm>
            <a:off x="1159698" y="3802732"/>
            <a:ext cx="6084676" cy="698599"/>
          </a:xfrm>
          <a:prstGeom prst="rect">
            <a:avLst/>
          </a:prstGeom>
        </p:spPr>
        <p:txBody>
          <a:bodyPr vert="horz" wrap="square" lIns="0" tIns="120343" rIns="0" bIns="0" rtlCol="0">
            <a:spAutoFit/>
          </a:bodyPr>
          <a:lstStyle/>
          <a:p>
            <a:pPr marL="243772" indent="-233486">
              <a:spcBef>
                <a:spcPts val="948"/>
              </a:spcBef>
              <a:buSzPct val="75000"/>
              <a:buFont typeface="MingLiU_HKSCS"/>
              <a:buChar char="–"/>
              <a:tabLst>
                <a:tab pos="243258" algn="l"/>
                <a:tab pos="243772" algn="l"/>
              </a:tabLst>
            </a:pPr>
            <a:r>
              <a:rPr sz="1500" dirty="0">
                <a:latin typeface="Tahoma"/>
                <a:cs typeface="Tahoma"/>
              </a:rPr>
              <a:t>Challenging, </a:t>
            </a:r>
            <a:r>
              <a:rPr sz="1500" spc="-16" dirty="0">
                <a:latin typeface="Tahoma"/>
                <a:cs typeface="Tahoma"/>
              </a:rPr>
              <a:t>in </a:t>
            </a:r>
            <a:r>
              <a:rPr sz="1500" spc="-20" dirty="0">
                <a:latin typeface="Tahoma"/>
                <a:cs typeface="Tahoma"/>
              </a:rPr>
              <a:t>particular </a:t>
            </a:r>
            <a:r>
              <a:rPr sz="1500" spc="-40" dirty="0">
                <a:latin typeface="Tahoma"/>
                <a:cs typeface="Tahoma"/>
              </a:rPr>
              <a:t>for “random”</a:t>
            </a:r>
            <a:r>
              <a:rPr sz="1500" spc="-279" dirty="0">
                <a:latin typeface="Tahoma"/>
                <a:cs typeface="Tahoma"/>
              </a:rPr>
              <a:t> </a:t>
            </a:r>
            <a:r>
              <a:rPr sz="1500" spc="-24" dirty="0">
                <a:latin typeface="Tahoma"/>
                <a:cs typeface="Tahoma"/>
              </a:rPr>
              <a:t>ramp-up</a:t>
            </a:r>
            <a:endParaRPr sz="1500">
              <a:latin typeface="Tahoma"/>
              <a:cs typeface="Tahoma"/>
            </a:endParaRPr>
          </a:p>
          <a:p>
            <a:pPr marL="243772" indent="-233486">
              <a:spcBef>
                <a:spcPts val="867"/>
              </a:spcBef>
              <a:buSzPct val="75000"/>
              <a:buFont typeface="MingLiU_HKSCS"/>
              <a:buChar char="–"/>
              <a:tabLst>
                <a:tab pos="243258" algn="l"/>
                <a:tab pos="243772" algn="l"/>
              </a:tabLst>
            </a:pPr>
            <a:r>
              <a:rPr sz="1500" spc="53" dirty="0">
                <a:latin typeface="Tahoma"/>
                <a:cs typeface="Tahoma"/>
              </a:rPr>
              <a:t>Can</a:t>
            </a:r>
            <a:r>
              <a:rPr sz="1500" spc="-73" dirty="0">
                <a:latin typeface="Tahoma"/>
                <a:cs typeface="Tahoma"/>
              </a:rPr>
              <a:t> </a:t>
            </a:r>
            <a:r>
              <a:rPr sz="1500" spc="-8" dirty="0">
                <a:latin typeface="Tahoma"/>
                <a:cs typeface="Tahoma"/>
              </a:rPr>
              <a:t>we</a:t>
            </a:r>
            <a:r>
              <a:rPr sz="1500" spc="-57" dirty="0">
                <a:latin typeface="Tahoma"/>
                <a:cs typeface="Tahoma"/>
              </a:rPr>
              <a:t> </a:t>
            </a:r>
            <a:r>
              <a:rPr sz="1500" spc="-32" dirty="0">
                <a:latin typeface="Tahoma"/>
                <a:cs typeface="Tahoma"/>
              </a:rPr>
              <a:t>trigger</a:t>
            </a:r>
            <a:r>
              <a:rPr sz="1500" spc="-65" dirty="0">
                <a:latin typeface="Tahoma"/>
                <a:cs typeface="Tahoma"/>
              </a:rPr>
              <a:t> </a:t>
            </a:r>
            <a:r>
              <a:rPr sz="1500" spc="-28" dirty="0">
                <a:latin typeface="Tahoma"/>
                <a:cs typeface="Tahoma"/>
              </a:rPr>
              <a:t>the</a:t>
            </a:r>
            <a:r>
              <a:rPr sz="1500" spc="-57" dirty="0">
                <a:latin typeface="Tahoma"/>
                <a:cs typeface="Tahoma"/>
              </a:rPr>
              <a:t> </a:t>
            </a:r>
            <a:r>
              <a:rPr sz="1500" spc="-32" dirty="0">
                <a:latin typeface="Tahoma"/>
                <a:cs typeface="Tahoma"/>
              </a:rPr>
              <a:t>perturbator</a:t>
            </a:r>
            <a:r>
              <a:rPr sz="1500" spc="-65" dirty="0">
                <a:latin typeface="Tahoma"/>
                <a:cs typeface="Tahoma"/>
              </a:rPr>
              <a:t> </a:t>
            </a:r>
            <a:r>
              <a:rPr sz="1500" spc="-12" dirty="0">
                <a:latin typeface="Tahoma"/>
                <a:cs typeface="Tahoma"/>
              </a:rPr>
              <a:t>in</a:t>
            </a:r>
            <a:r>
              <a:rPr sz="1500" spc="-81" dirty="0">
                <a:latin typeface="Tahoma"/>
                <a:cs typeface="Tahoma"/>
              </a:rPr>
              <a:t> </a:t>
            </a:r>
            <a:r>
              <a:rPr sz="1500" spc="-28" dirty="0">
                <a:latin typeface="Tahoma"/>
                <a:cs typeface="Tahoma"/>
              </a:rPr>
              <a:t>time</a:t>
            </a:r>
            <a:r>
              <a:rPr sz="1500" spc="-57" dirty="0">
                <a:latin typeface="Tahoma"/>
                <a:cs typeface="Tahoma"/>
              </a:rPr>
              <a:t> </a:t>
            </a:r>
            <a:r>
              <a:rPr sz="1500" spc="-40" dirty="0">
                <a:latin typeface="Tahoma"/>
                <a:cs typeface="Tahoma"/>
              </a:rPr>
              <a:t>to</a:t>
            </a:r>
            <a:r>
              <a:rPr sz="1500" spc="-65" dirty="0">
                <a:latin typeface="Tahoma"/>
                <a:cs typeface="Tahoma"/>
              </a:rPr>
              <a:t> </a:t>
            </a:r>
            <a:r>
              <a:rPr sz="1500" dirty="0">
                <a:latin typeface="Tahoma"/>
                <a:cs typeface="Tahoma"/>
              </a:rPr>
              <a:t>catch</a:t>
            </a:r>
            <a:r>
              <a:rPr sz="1500" spc="-81" dirty="0">
                <a:latin typeface="Tahoma"/>
                <a:cs typeface="Tahoma"/>
              </a:rPr>
              <a:t> </a:t>
            </a:r>
            <a:r>
              <a:rPr sz="1500" spc="-28" dirty="0">
                <a:latin typeface="Tahoma"/>
                <a:cs typeface="Tahoma"/>
              </a:rPr>
              <a:t>the</a:t>
            </a:r>
            <a:r>
              <a:rPr sz="1500" spc="-57" dirty="0">
                <a:latin typeface="Tahoma"/>
                <a:cs typeface="Tahoma"/>
              </a:rPr>
              <a:t> </a:t>
            </a:r>
            <a:r>
              <a:rPr sz="1500" spc="-40" dirty="0">
                <a:latin typeface="Tahoma"/>
                <a:cs typeface="Tahoma"/>
              </a:rPr>
              <a:t>“good”</a:t>
            </a:r>
            <a:r>
              <a:rPr sz="1500" spc="-65" dirty="0">
                <a:latin typeface="Tahoma"/>
                <a:cs typeface="Tahoma"/>
              </a:rPr>
              <a:t> </a:t>
            </a:r>
            <a:r>
              <a:rPr sz="1500" dirty="0">
                <a:latin typeface="Tahoma"/>
                <a:cs typeface="Tahoma"/>
              </a:rPr>
              <a:t>muon?</a:t>
            </a:r>
            <a:endParaRPr sz="1500">
              <a:latin typeface="Tahoma"/>
              <a:cs typeface="Tahoma"/>
            </a:endParaRPr>
          </a:p>
        </p:txBody>
      </p:sp>
      <p:sp>
        <p:nvSpPr>
          <p:cNvPr id="12" name="object 12"/>
          <p:cNvSpPr txBox="1"/>
          <p:nvPr/>
        </p:nvSpPr>
        <p:spPr>
          <a:xfrm>
            <a:off x="728985" y="1434128"/>
            <a:ext cx="2645311" cy="141064"/>
          </a:xfrm>
          <a:prstGeom prst="rect">
            <a:avLst/>
          </a:prstGeom>
          <a:solidFill>
            <a:srgbClr val="2579B7">
              <a:alpha val="19999"/>
            </a:srgbClr>
          </a:solidFill>
        </p:spPr>
        <p:txBody>
          <a:bodyPr vert="horz" wrap="square" lIns="0" tIns="0" rIns="0" bIns="0" rtlCol="0">
            <a:spAutoFit/>
          </a:bodyPr>
          <a:lstStyle/>
          <a:p>
            <a:pPr>
              <a:lnSpc>
                <a:spcPts val="1110"/>
              </a:lnSpc>
            </a:pPr>
            <a:r>
              <a:rPr sz="1000" spc="-28" dirty="0">
                <a:latin typeface="Tahoma"/>
                <a:cs typeface="Tahoma"/>
                <a:hlinkClick r:id="rId3"/>
              </a:rPr>
              <a:t>http://slsbd.psi.ch/pub/slsnotes/tmeta9902/</a:t>
            </a:r>
            <a:endParaRPr sz="1000">
              <a:latin typeface="Tahoma"/>
              <a:cs typeface="Tahoma"/>
            </a:endParaRPr>
          </a:p>
        </p:txBody>
      </p:sp>
      <p:sp>
        <p:nvSpPr>
          <p:cNvPr id="13" name="object 13"/>
          <p:cNvSpPr txBox="1"/>
          <p:nvPr/>
        </p:nvSpPr>
        <p:spPr>
          <a:xfrm>
            <a:off x="4862212" y="2691909"/>
            <a:ext cx="973134" cy="179664"/>
          </a:xfrm>
          <a:prstGeom prst="rect">
            <a:avLst/>
          </a:prstGeom>
        </p:spPr>
        <p:txBody>
          <a:bodyPr vert="horz" wrap="square" lIns="0" tIns="10286" rIns="0" bIns="0" rtlCol="0">
            <a:spAutoFit/>
          </a:bodyPr>
          <a:lstStyle/>
          <a:p>
            <a:pPr marL="10286">
              <a:spcBef>
                <a:spcPts val="81"/>
              </a:spcBef>
            </a:pPr>
            <a:r>
              <a:rPr sz="1100" b="1" spc="-109" dirty="0">
                <a:latin typeface="Verdana"/>
                <a:cs typeface="Verdana"/>
              </a:rPr>
              <a:t>stable</a:t>
            </a:r>
            <a:r>
              <a:rPr sz="1100" b="1" spc="-130" dirty="0">
                <a:latin typeface="Verdana"/>
                <a:cs typeface="Verdana"/>
              </a:rPr>
              <a:t> </a:t>
            </a:r>
            <a:r>
              <a:rPr sz="1100" b="1" spc="-101" dirty="0">
                <a:latin typeface="Verdana"/>
                <a:cs typeface="Verdana"/>
              </a:rPr>
              <a:t>orbits</a:t>
            </a:r>
            <a:endParaRPr sz="1100">
              <a:latin typeface="Verdana"/>
              <a:cs typeface="Verdana"/>
            </a:endParaRPr>
          </a:p>
        </p:txBody>
      </p:sp>
      <p:sp>
        <p:nvSpPr>
          <p:cNvPr id="14" name="object 14"/>
          <p:cNvSpPr txBox="1"/>
          <p:nvPr/>
        </p:nvSpPr>
        <p:spPr>
          <a:xfrm>
            <a:off x="6384677" y="1906985"/>
            <a:ext cx="680618" cy="352639"/>
          </a:xfrm>
          <a:prstGeom prst="rect">
            <a:avLst/>
          </a:prstGeom>
        </p:spPr>
        <p:txBody>
          <a:bodyPr vert="horz" wrap="square" lIns="0" tIns="19029" rIns="0" bIns="0" rtlCol="0">
            <a:spAutoFit/>
          </a:bodyPr>
          <a:lstStyle/>
          <a:p>
            <a:pPr marL="120343" marR="4114" indent="-110057">
              <a:lnSpc>
                <a:spcPts val="1327"/>
              </a:lnSpc>
              <a:spcBef>
                <a:spcPts val="150"/>
              </a:spcBef>
            </a:pPr>
            <a:r>
              <a:rPr sz="1100" b="1" spc="-316" dirty="0">
                <a:solidFill>
                  <a:srgbClr val="FF0000"/>
                </a:solidFill>
                <a:latin typeface="Verdana"/>
                <a:cs typeface="Verdana"/>
              </a:rPr>
              <a:t>I</a:t>
            </a:r>
            <a:r>
              <a:rPr sz="1100" b="1" spc="-134" dirty="0">
                <a:solidFill>
                  <a:srgbClr val="FF0000"/>
                </a:solidFill>
                <a:latin typeface="Verdana"/>
                <a:cs typeface="Verdana"/>
              </a:rPr>
              <a:t>n</a:t>
            </a:r>
            <a:r>
              <a:rPr sz="1100" b="1" spc="-138" dirty="0">
                <a:solidFill>
                  <a:srgbClr val="FF0000"/>
                </a:solidFill>
                <a:latin typeface="Verdana"/>
                <a:cs typeface="Verdana"/>
              </a:rPr>
              <a:t>j</a:t>
            </a:r>
            <a:r>
              <a:rPr sz="1100" b="1" spc="-150" dirty="0">
                <a:solidFill>
                  <a:srgbClr val="FF0000"/>
                </a:solidFill>
                <a:latin typeface="Verdana"/>
                <a:cs typeface="Verdana"/>
              </a:rPr>
              <a:t>e</a:t>
            </a:r>
            <a:r>
              <a:rPr sz="1100" b="1" spc="-49" dirty="0">
                <a:solidFill>
                  <a:srgbClr val="FF0000"/>
                </a:solidFill>
                <a:latin typeface="Verdana"/>
                <a:cs typeface="Verdana"/>
              </a:rPr>
              <a:t>c</a:t>
            </a:r>
            <a:r>
              <a:rPr sz="1100" b="1" spc="-142" dirty="0">
                <a:solidFill>
                  <a:srgbClr val="FF0000"/>
                </a:solidFill>
                <a:latin typeface="Verdana"/>
                <a:cs typeface="Verdana"/>
              </a:rPr>
              <a:t>t</a:t>
            </a:r>
            <a:r>
              <a:rPr sz="1100" b="1" spc="-65" dirty="0">
                <a:solidFill>
                  <a:srgbClr val="FF0000"/>
                </a:solidFill>
                <a:latin typeface="Verdana"/>
                <a:cs typeface="Verdana"/>
              </a:rPr>
              <a:t>i</a:t>
            </a:r>
            <a:r>
              <a:rPr sz="1100" b="1" spc="-105" dirty="0">
                <a:solidFill>
                  <a:srgbClr val="FF0000"/>
                </a:solidFill>
                <a:latin typeface="Verdana"/>
                <a:cs typeface="Verdana"/>
              </a:rPr>
              <a:t>o</a:t>
            </a:r>
            <a:r>
              <a:rPr sz="1100" b="1" spc="-77" dirty="0">
                <a:solidFill>
                  <a:srgbClr val="FF0000"/>
                </a:solidFill>
                <a:latin typeface="Verdana"/>
                <a:cs typeface="Verdana"/>
              </a:rPr>
              <a:t>n  </a:t>
            </a:r>
            <a:r>
              <a:rPr sz="1100" b="1" spc="-117" dirty="0">
                <a:solidFill>
                  <a:srgbClr val="FF0000"/>
                </a:solidFill>
                <a:latin typeface="Verdana"/>
                <a:cs typeface="Verdana"/>
              </a:rPr>
              <a:t>turns</a:t>
            </a:r>
            <a:endParaRPr sz="1100">
              <a:latin typeface="Verdana"/>
              <a:cs typeface="Verdana"/>
            </a:endParaRPr>
          </a:p>
        </p:txBody>
      </p:sp>
      <p:sp>
        <p:nvSpPr>
          <p:cNvPr id="15" name="object 15"/>
          <p:cNvSpPr txBox="1"/>
          <p:nvPr/>
        </p:nvSpPr>
        <p:spPr>
          <a:xfrm>
            <a:off x="4252996" y="1077109"/>
            <a:ext cx="4117103" cy="590032"/>
          </a:xfrm>
          <a:prstGeom prst="rect">
            <a:avLst/>
          </a:prstGeom>
        </p:spPr>
        <p:txBody>
          <a:bodyPr vert="horz" wrap="square" lIns="0" tIns="10286" rIns="0" bIns="0" rtlCol="0">
            <a:spAutoFit/>
          </a:bodyPr>
          <a:lstStyle/>
          <a:p>
            <a:pPr marL="10286">
              <a:spcBef>
                <a:spcPts val="81"/>
              </a:spcBef>
            </a:pPr>
            <a:r>
              <a:rPr sz="1500" b="1" spc="-178" dirty="0">
                <a:latin typeface="Verdana"/>
                <a:cs typeface="Verdana"/>
              </a:rPr>
              <a:t>Injection </a:t>
            </a:r>
            <a:r>
              <a:rPr sz="1500" b="1" spc="-150" dirty="0">
                <a:latin typeface="Verdana"/>
                <a:cs typeface="Verdana"/>
              </a:rPr>
              <a:t>phase </a:t>
            </a:r>
            <a:r>
              <a:rPr sz="1500" b="1" spc="-130" dirty="0">
                <a:latin typeface="Verdana"/>
                <a:cs typeface="Verdana"/>
              </a:rPr>
              <a:t>space </a:t>
            </a:r>
            <a:r>
              <a:rPr sz="1500" b="1" spc="-174" dirty="0">
                <a:latin typeface="Verdana"/>
                <a:cs typeface="Verdana"/>
              </a:rPr>
              <a:t>diagram</a:t>
            </a:r>
            <a:r>
              <a:rPr sz="1500" b="1" spc="-20" dirty="0">
                <a:latin typeface="Verdana"/>
                <a:cs typeface="Verdana"/>
              </a:rPr>
              <a:t> </a:t>
            </a:r>
            <a:r>
              <a:rPr sz="1500" b="1" spc="-158" dirty="0">
                <a:latin typeface="Verdana"/>
                <a:cs typeface="Verdana"/>
              </a:rPr>
              <a:t>(TRACY)</a:t>
            </a:r>
            <a:endParaRPr sz="1500">
              <a:latin typeface="Verdana"/>
              <a:cs typeface="Verdana"/>
            </a:endParaRPr>
          </a:p>
          <a:p>
            <a:pPr marR="4114" algn="r">
              <a:spcBef>
                <a:spcPts val="1442"/>
              </a:spcBef>
            </a:pPr>
            <a:r>
              <a:rPr sz="1100" b="1" spc="-85" dirty="0">
                <a:solidFill>
                  <a:srgbClr val="666699"/>
                </a:solidFill>
                <a:latin typeface="Verdana"/>
                <a:cs typeface="Verdana"/>
              </a:rPr>
              <a:t>A</a:t>
            </a:r>
            <a:r>
              <a:rPr sz="1100" b="1" spc="-40" dirty="0">
                <a:solidFill>
                  <a:srgbClr val="666699"/>
                </a:solidFill>
                <a:latin typeface="Verdana"/>
                <a:cs typeface="Verdana"/>
              </a:rPr>
              <a:t>c</a:t>
            </a:r>
            <a:r>
              <a:rPr sz="1100" b="1" spc="-49" dirty="0">
                <a:solidFill>
                  <a:srgbClr val="666699"/>
                </a:solidFill>
                <a:latin typeface="Verdana"/>
                <a:cs typeface="Verdana"/>
              </a:rPr>
              <a:t>c</a:t>
            </a:r>
            <a:r>
              <a:rPr sz="1100" b="1" spc="-150" dirty="0">
                <a:solidFill>
                  <a:srgbClr val="666699"/>
                </a:solidFill>
                <a:latin typeface="Verdana"/>
                <a:cs typeface="Verdana"/>
              </a:rPr>
              <a:t>e</a:t>
            </a:r>
            <a:r>
              <a:rPr sz="1100" b="1" spc="-117" dirty="0">
                <a:solidFill>
                  <a:srgbClr val="666699"/>
                </a:solidFill>
                <a:latin typeface="Verdana"/>
                <a:cs typeface="Verdana"/>
              </a:rPr>
              <a:t>p</a:t>
            </a:r>
            <a:r>
              <a:rPr sz="1100" b="1" spc="-142" dirty="0">
                <a:solidFill>
                  <a:srgbClr val="666699"/>
                </a:solidFill>
                <a:latin typeface="Verdana"/>
                <a:cs typeface="Verdana"/>
              </a:rPr>
              <a:t>t</a:t>
            </a:r>
            <a:r>
              <a:rPr sz="1100" b="1" spc="-138" dirty="0">
                <a:solidFill>
                  <a:srgbClr val="666699"/>
                </a:solidFill>
                <a:latin typeface="Verdana"/>
                <a:cs typeface="Verdana"/>
              </a:rPr>
              <a:t>a</a:t>
            </a:r>
            <a:r>
              <a:rPr sz="1100" b="1" spc="-134" dirty="0">
                <a:solidFill>
                  <a:srgbClr val="666699"/>
                </a:solidFill>
                <a:latin typeface="Verdana"/>
                <a:cs typeface="Verdana"/>
              </a:rPr>
              <a:t>n</a:t>
            </a:r>
            <a:r>
              <a:rPr sz="1100" b="1" spc="-49" dirty="0">
                <a:solidFill>
                  <a:srgbClr val="666699"/>
                </a:solidFill>
                <a:latin typeface="Verdana"/>
                <a:cs typeface="Verdana"/>
              </a:rPr>
              <a:t>c</a:t>
            </a:r>
            <a:r>
              <a:rPr sz="1100" b="1" spc="-126" dirty="0">
                <a:solidFill>
                  <a:srgbClr val="666699"/>
                </a:solidFill>
                <a:latin typeface="Verdana"/>
                <a:cs typeface="Verdana"/>
              </a:rPr>
              <a:t>e</a:t>
            </a:r>
            <a:endParaRPr sz="1100">
              <a:latin typeface="Verdana"/>
              <a:cs typeface="Verdana"/>
            </a:endParaRPr>
          </a:p>
        </p:txBody>
      </p:sp>
    </p:spTree>
    <p:extLst>
      <p:ext uri="{BB962C8B-B14F-4D97-AF65-F5344CB8AC3E}">
        <p14:creationId xmlns:p14="http://schemas.microsoft.com/office/powerpoint/2010/main" val="85064182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64515" y="1258645"/>
            <a:ext cx="3565469" cy="2676349"/>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latin typeface="Calibri" panose="020F0502020204030204" pitchFamily="34" charset="0"/>
            </a:endParaRPr>
          </a:p>
        </p:txBody>
      </p:sp>
      <p:sp>
        <p:nvSpPr>
          <p:cNvPr id="3" name="object 3"/>
          <p:cNvSpPr txBox="1">
            <a:spLocks noGrp="1"/>
          </p:cNvSpPr>
          <p:nvPr>
            <p:ph type="title"/>
          </p:nvPr>
        </p:nvSpPr>
        <p:spPr>
          <a:xfrm>
            <a:off x="2077200" y="149494"/>
            <a:ext cx="6708025" cy="44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l"/>
            <a:r>
              <a:rPr dirty="0"/>
              <a:t>Detector</a:t>
            </a:r>
          </a:p>
        </p:txBody>
      </p:sp>
      <p:sp>
        <p:nvSpPr>
          <p:cNvPr id="4" name="object 4"/>
          <p:cNvSpPr txBox="1"/>
          <p:nvPr/>
        </p:nvSpPr>
        <p:spPr>
          <a:xfrm>
            <a:off x="701348" y="992393"/>
            <a:ext cx="93858" cy="103757"/>
          </a:xfrm>
          <a:prstGeom prst="rect">
            <a:avLst/>
          </a:prstGeom>
        </p:spPr>
        <p:txBody>
          <a:bodyPr vert="horz" wrap="square" lIns="0" tIns="11314" rIns="0" bIns="0" rtlCol="0">
            <a:spAutoFit/>
          </a:bodyPr>
          <a:lstStyle/>
          <a:p>
            <a:pPr marL="10286">
              <a:spcBef>
                <a:spcPts val="89"/>
              </a:spcBef>
            </a:pPr>
            <a:r>
              <a:rPr sz="600" spc="-154" dirty="0">
                <a:latin typeface="MingLiU_HKSCS"/>
                <a:cs typeface="MingLiU_HKSCS"/>
              </a:rPr>
              <a:t>●</a:t>
            </a:r>
            <a:endParaRPr sz="600">
              <a:latin typeface="MingLiU_HKSCS"/>
              <a:cs typeface="MingLiU_HKSCS"/>
            </a:endParaRPr>
          </a:p>
        </p:txBody>
      </p:sp>
      <p:sp>
        <p:nvSpPr>
          <p:cNvPr id="5" name="object 5"/>
          <p:cNvSpPr txBox="1"/>
          <p:nvPr/>
        </p:nvSpPr>
        <p:spPr>
          <a:xfrm>
            <a:off x="701348" y="1248271"/>
            <a:ext cx="93858" cy="103757"/>
          </a:xfrm>
          <a:prstGeom prst="rect">
            <a:avLst/>
          </a:prstGeom>
        </p:spPr>
        <p:txBody>
          <a:bodyPr vert="horz" wrap="square" lIns="0" tIns="11314" rIns="0" bIns="0" rtlCol="0">
            <a:spAutoFit/>
          </a:bodyPr>
          <a:lstStyle/>
          <a:p>
            <a:pPr marL="10286">
              <a:spcBef>
                <a:spcPts val="89"/>
              </a:spcBef>
            </a:pPr>
            <a:r>
              <a:rPr sz="600" spc="-154" dirty="0">
                <a:latin typeface="MingLiU_HKSCS"/>
                <a:cs typeface="MingLiU_HKSCS"/>
              </a:rPr>
              <a:t>●</a:t>
            </a:r>
            <a:endParaRPr sz="600">
              <a:latin typeface="MingLiU_HKSCS"/>
              <a:cs typeface="MingLiU_HKSCS"/>
            </a:endParaRPr>
          </a:p>
        </p:txBody>
      </p:sp>
      <p:sp>
        <p:nvSpPr>
          <p:cNvPr id="6" name="object 6"/>
          <p:cNvSpPr txBox="1"/>
          <p:nvPr/>
        </p:nvSpPr>
        <p:spPr>
          <a:xfrm>
            <a:off x="701348" y="1504150"/>
            <a:ext cx="93858" cy="103757"/>
          </a:xfrm>
          <a:prstGeom prst="rect">
            <a:avLst/>
          </a:prstGeom>
        </p:spPr>
        <p:txBody>
          <a:bodyPr vert="horz" wrap="square" lIns="0" tIns="11314" rIns="0" bIns="0" rtlCol="0">
            <a:spAutoFit/>
          </a:bodyPr>
          <a:lstStyle/>
          <a:p>
            <a:pPr marL="10286">
              <a:spcBef>
                <a:spcPts val="89"/>
              </a:spcBef>
            </a:pPr>
            <a:r>
              <a:rPr sz="600" spc="-154" dirty="0">
                <a:latin typeface="MingLiU_HKSCS"/>
                <a:cs typeface="MingLiU_HKSCS"/>
              </a:rPr>
              <a:t>●</a:t>
            </a:r>
            <a:endParaRPr sz="600">
              <a:latin typeface="MingLiU_HKSCS"/>
              <a:cs typeface="MingLiU_HKSCS"/>
            </a:endParaRPr>
          </a:p>
        </p:txBody>
      </p:sp>
      <p:sp>
        <p:nvSpPr>
          <p:cNvPr id="7" name="object 7"/>
          <p:cNvSpPr txBox="1"/>
          <p:nvPr/>
        </p:nvSpPr>
        <p:spPr>
          <a:xfrm>
            <a:off x="701348" y="2136930"/>
            <a:ext cx="93858" cy="103757"/>
          </a:xfrm>
          <a:prstGeom prst="rect">
            <a:avLst/>
          </a:prstGeom>
        </p:spPr>
        <p:txBody>
          <a:bodyPr vert="horz" wrap="square" lIns="0" tIns="11314" rIns="0" bIns="0" rtlCol="0">
            <a:spAutoFit/>
          </a:bodyPr>
          <a:lstStyle/>
          <a:p>
            <a:pPr marL="10286">
              <a:spcBef>
                <a:spcPts val="89"/>
              </a:spcBef>
            </a:pPr>
            <a:r>
              <a:rPr sz="600" spc="-154" dirty="0">
                <a:latin typeface="MingLiU_HKSCS"/>
                <a:cs typeface="MingLiU_HKSCS"/>
              </a:rPr>
              <a:t>●</a:t>
            </a:r>
            <a:endParaRPr sz="600">
              <a:latin typeface="MingLiU_HKSCS"/>
              <a:cs typeface="MingLiU_HKSCS"/>
            </a:endParaRPr>
          </a:p>
        </p:txBody>
      </p:sp>
      <p:sp>
        <p:nvSpPr>
          <p:cNvPr id="8" name="object 8"/>
          <p:cNvSpPr txBox="1"/>
          <p:nvPr/>
        </p:nvSpPr>
        <p:spPr>
          <a:xfrm>
            <a:off x="701348" y="2573479"/>
            <a:ext cx="93858" cy="103757"/>
          </a:xfrm>
          <a:prstGeom prst="rect">
            <a:avLst/>
          </a:prstGeom>
        </p:spPr>
        <p:txBody>
          <a:bodyPr vert="horz" wrap="square" lIns="0" tIns="11314" rIns="0" bIns="0" rtlCol="0">
            <a:spAutoFit/>
          </a:bodyPr>
          <a:lstStyle/>
          <a:p>
            <a:pPr marL="10286">
              <a:spcBef>
                <a:spcPts val="89"/>
              </a:spcBef>
            </a:pPr>
            <a:r>
              <a:rPr sz="600" spc="-154" dirty="0">
                <a:latin typeface="MingLiU_HKSCS"/>
                <a:cs typeface="MingLiU_HKSCS"/>
              </a:rPr>
              <a:t>●</a:t>
            </a:r>
            <a:endParaRPr sz="600">
              <a:latin typeface="MingLiU_HKSCS"/>
              <a:cs typeface="MingLiU_HKSCS"/>
            </a:endParaRPr>
          </a:p>
        </p:txBody>
      </p:sp>
      <p:sp>
        <p:nvSpPr>
          <p:cNvPr id="9" name="object 9"/>
          <p:cNvSpPr txBox="1"/>
          <p:nvPr/>
        </p:nvSpPr>
        <p:spPr>
          <a:xfrm>
            <a:off x="701348" y="3009164"/>
            <a:ext cx="93858" cy="103757"/>
          </a:xfrm>
          <a:prstGeom prst="rect">
            <a:avLst/>
          </a:prstGeom>
        </p:spPr>
        <p:txBody>
          <a:bodyPr vert="horz" wrap="square" lIns="0" tIns="11314" rIns="0" bIns="0" rtlCol="0">
            <a:spAutoFit/>
          </a:bodyPr>
          <a:lstStyle/>
          <a:p>
            <a:pPr marL="10286">
              <a:spcBef>
                <a:spcPts val="89"/>
              </a:spcBef>
            </a:pPr>
            <a:r>
              <a:rPr sz="600" spc="-154" dirty="0">
                <a:latin typeface="MingLiU_HKSCS"/>
                <a:cs typeface="MingLiU_HKSCS"/>
              </a:rPr>
              <a:t>●</a:t>
            </a:r>
            <a:endParaRPr sz="600">
              <a:latin typeface="MingLiU_HKSCS"/>
              <a:cs typeface="MingLiU_HKSCS"/>
            </a:endParaRPr>
          </a:p>
        </p:txBody>
      </p:sp>
      <p:sp>
        <p:nvSpPr>
          <p:cNvPr id="10" name="object 10"/>
          <p:cNvSpPr txBox="1"/>
          <p:nvPr/>
        </p:nvSpPr>
        <p:spPr>
          <a:xfrm>
            <a:off x="701348" y="3625519"/>
            <a:ext cx="93858" cy="103757"/>
          </a:xfrm>
          <a:prstGeom prst="rect">
            <a:avLst/>
          </a:prstGeom>
        </p:spPr>
        <p:txBody>
          <a:bodyPr vert="horz" wrap="square" lIns="0" tIns="11314" rIns="0" bIns="0" rtlCol="0">
            <a:spAutoFit/>
          </a:bodyPr>
          <a:lstStyle/>
          <a:p>
            <a:pPr marL="10286">
              <a:spcBef>
                <a:spcPts val="89"/>
              </a:spcBef>
            </a:pPr>
            <a:r>
              <a:rPr sz="600" spc="-154" dirty="0">
                <a:latin typeface="MingLiU_HKSCS"/>
                <a:cs typeface="MingLiU_HKSCS"/>
              </a:rPr>
              <a:t>●</a:t>
            </a:r>
            <a:endParaRPr sz="600">
              <a:latin typeface="MingLiU_HKSCS"/>
              <a:cs typeface="MingLiU_HKSCS"/>
            </a:endParaRPr>
          </a:p>
        </p:txBody>
      </p:sp>
      <p:sp>
        <p:nvSpPr>
          <p:cNvPr id="11" name="object 11"/>
          <p:cNvSpPr txBox="1"/>
          <p:nvPr/>
        </p:nvSpPr>
        <p:spPr>
          <a:xfrm>
            <a:off x="893669" y="874827"/>
            <a:ext cx="5382753" cy="3504666"/>
          </a:xfrm>
          <a:prstGeom prst="rect">
            <a:avLst/>
          </a:prstGeom>
        </p:spPr>
        <p:txBody>
          <a:bodyPr vert="horz" wrap="square" lIns="0" tIns="92572" rIns="0" bIns="0" rtlCol="0">
            <a:spAutoFit/>
          </a:bodyPr>
          <a:lstStyle/>
          <a:p>
            <a:pPr marL="10286">
              <a:spcBef>
                <a:spcPts val="729"/>
              </a:spcBef>
            </a:pPr>
            <a:r>
              <a:rPr sz="1500" spc="-28" dirty="0">
                <a:latin typeface="Tahoma"/>
                <a:cs typeface="Tahoma"/>
              </a:rPr>
              <a:t>Identifies </a:t>
            </a:r>
            <a:r>
              <a:rPr sz="1500" b="1" spc="-142" dirty="0">
                <a:solidFill>
                  <a:srgbClr val="00007F"/>
                </a:solidFill>
                <a:latin typeface="Verdana"/>
                <a:cs typeface="Verdana"/>
              </a:rPr>
              <a:t>direction </a:t>
            </a:r>
            <a:r>
              <a:rPr sz="1500" b="1" spc="-134" dirty="0">
                <a:solidFill>
                  <a:srgbClr val="00007F"/>
                </a:solidFill>
                <a:latin typeface="Verdana"/>
                <a:cs typeface="Verdana"/>
              </a:rPr>
              <a:t>of </a:t>
            </a:r>
            <a:r>
              <a:rPr sz="1500" b="1" spc="-146" dirty="0">
                <a:solidFill>
                  <a:srgbClr val="00007F"/>
                </a:solidFill>
                <a:latin typeface="Verdana"/>
                <a:cs typeface="Verdana"/>
              </a:rPr>
              <a:t>decay </a:t>
            </a:r>
            <a:r>
              <a:rPr sz="1500" b="1" spc="-215" dirty="0">
                <a:solidFill>
                  <a:srgbClr val="00007F"/>
                </a:solidFill>
                <a:latin typeface="Verdana"/>
                <a:cs typeface="Verdana"/>
              </a:rPr>
              <a:t>e</a:t>
            </a:r>
            <a:r>
              <a:rPr sz="1300" b="1" spc="-322" baseline="29100" dirty="0">
                <a:solidFill>
                  <a:srgbClr val="00007F"/>
                </a:solidFill>
                <a:latin typeface="Verdana"/>
                <a:cs typeface="Verdana"/>
              </a:rPr>
              <a:t>±</a:t>
            </a:r>
            <a:r>
              <a:rPr sz="1300" b="1" spc="-212" baseline="29100" dirty="0">
                <a:solidFill>
                  <a:srgbClr val="00007F"/>
                </a:solidFill>
                <a:latin typeface="Verdana"/>
                <a:cs typeface="Verdana"/>
              </a:rPr>
              <a:t> </a:t>
            </a:r>
            <a:r>
              <a:rPr sz="1500" spc="-45" dirty="0">
                <a:latin typeface="Tahoma"/>
                <a:cs typeface="Tahoma"/>
              </a:rPr>
              <a:t>(at </a:t>
            </a:r>
            <a:r>
              <a:rPr sz="1500" dirty="0">
                <a:latin typeface="Tahoma"/>
                <a:cs typeface="Tahoma"/>
              </a:rPr>
              <a:t>least </a:t>
            </a:r>
            <a:r>
              <a:rPr sz="1500" spc="-28" dirty="0">
                <a:latin typeface="Tahoma"/>
                <a:cs typeface="Tahoma"/>
              </a:rPr>
              <a:t>up- </a:t>
            </a:r>
            <a:r>
              <a:rPr sz="1500" spc="-24" dirty="0">
                <a:latin typeface="Tahoma"/>
                <a:cs typeface="Tahoma"/>
              </a:rPr>
              <a:t>or</a:t>
            </a:r>
            <a:r>
              <a:rPr sz="1500" spc="-162" dirty="0">
                <a:latin typeface="Tahoma"/>
                <a:cs typeface="Tahoma"/>
              </a:rPr>
              <a:t> </a:t>
            </a:r>
            <a:r>
              <a:rPr sz="1500" spc="-20" dirty="0">
                <a:latin typeface="Tahoma"/>
                <a:cs typeface="Tahoma"/>
              </a:rPr>
              <a:t>downwards)</a:t>
            </a:r>
            <a:endParaRPr sz="1500">
              <a:latin typeface="Tahoma"/>
              <a:cs typeface="Tahoma"/>
            </a:endParaRPr>
          </a:p>
          <a:p>
            <a:pPr marL="10286">
              <a:spcBef>
                <a:spcPts val="648"/>
              </a:spcBef>
            </a:pPr>
            <a:r>
              <a:rPr sz="1500" b="1" spc="-142" dirty="0">
                <a:solidFill>
                  <a:srgbClr val="00007F"/>
                </a:solidFill>
                <a:latin typeface="Verdana"/>
                <a:cs typeface="Verdana"/>
              </a:rPr>
              <a:t>Energy resolution </a:t>
            </a:r>
            <a:r>
              <a:rPr sz="1500" spc="4" dirty="0">
                <a:latin typeface="Tahoma"/>
                <a:cs typeface="Tahoma"/>
              </a:rPr>
              <a:t>helps </a:t>
            </a:r>
            <a:r>
              <a:rPr sz="1500" spc="-49" dirty="0">
                <a:latin typeface="Tahoma"/>
                <a:cs typeface="Tahoma"/>
              </a:rPr>
              <a:t>(at </a:t>
            </a:r>
            <a:r>
              <a:rPr sz="1500" dirty="0">
                <a:latin typeface="Tahoma"/>
                <a:cs typeface="Tahoma"/>
              </a:rPr>
              <a:t>least </a:t>
            </a:r>
            <a:r>
              <a:rPr sz="1500" spc="-16" dirty="0">
                <a:latin typeface="Tahoma"/>
                <a:cs typeface="Tahoma"/>
              </a:rPr>
              <a:t>low </a:t>
            </a:r>
            <a:r>
              <a:rPr sz="1500" spc="-4" dirty="0">
                <a:latin typeface="Tahoma"/>
                <a:cs typeface="Tahoma"/>
              </a:rPr>
              <a:t>energy</a:t>
            </a:r>
            <a:r>
              <a:rPr sz="1500" spc="-251" dirty="0">
                <a:latin typeface="Tahoma"/>
                <a:cs typeface="Tahoma"/>
              </a:rPr>
              <a:t> </a:t>
            </a:r>
            <a:r>
              <a:rPr sz="1500" spc="-49" dirty="0">
                <a:latin typeface="Tahoma"/>
                <a:cs typeface="Tahoma"/>
              </a:rPr>
              <a:t>cutoff)</a:t>
            </a:r>
            <a:endParaRPr sz="1500">
              <a:latin typeface="Tahoma"/>
              <a:cs typeface="Tahoma"/>
            </a:endParaRPr>
          </a:p>
          <a:p>
            <a:pPr marL="10286" marR="1878689">
              <a:lnSpc>
                <a:spcPts val="1693"/>
              </a:lnSpc>
              <a:spcBef>
                <a:spcPts val="741"/>
              </a:spcBef>
            </a:pPr>
            <a:r>
              <a:rPr sz="1500" spc="8" dirty="0">
                <a:latin typeface="Tahoma"/>
                <a:cs typeface="Tahoma"/>
              </a:rPr>
              <a:t>Full </a:t>
            </a:r>
            <a:r>
              <a:rPr sz="1500" spc="-16" dirty="0">
                <a:latin typeface="Tahoma"/>
                <a:cs typeface="Tahoma"/>
              </a:rPr>
              <a:t>reconstruction </a:t>
            </a:r>
            <a:r>
              <a:rPr sz="1500" spc="4" dirty="0">
                <a:latin typeface="Tahoma"/>
                <a:cs typeface="Tahoma"/>
              </a:rPr>
              <a:t>nice </a:t>
            </a:r>
            <a:r>
              <a:rPr sz="1500" spc="-40" dirty="0">
                <a:latin typeface="Tahoma"/>
                <a:cs typeface="Tahoma"/>
              </a:rPr>
              <a:t>but</a:t>
            </a:r>
            <a:r>
              <a:rPr sz="1500" spc="-312" dirty="0">
                <a:latin typeface="Tahoma"/>
                <a:cs typeface="Tahoma"/>
              </a:rPr>
              <a:t> </a:t>
            </a:r>
            <a:r>
              <a:rPr sz="1500" spc="-12" dirty="0">
                <a:latin typeface="Tahoma"/>
                <a:cs typeface="Tahoma"/>
              </a:rPr>
              <a:t>probably  </a:t>
            </a:r>
            <a:r>
              <a:rPr sz="1500" spc="-40" dirty="0">
                <a:latin typeface="Tahoma"/>
                <a:cs typeface="Tahoma"/>
              </a:rPr>
              <a:t>not </a:t>
            </a:r>
            <a:r>
              <a:rPr sz="1500" spc="12" dirty="0">
                <a:latin typeface="Tahoma"/>
                <a:cs typeface="Tahoma"/>
              </a:rPr>
              <a:t>necessary </a:t>
            </a:r>
            <a:r>
              <a:rPr sz="1500" spc="-4" dirty="0">
                <a:latin typeface="Tahoma"/>
                <a:cs typeface="Tahoma"/>
              </a:rPr>
              <a:t>(some </a:t>
            </a:r>
            <a:r>
              <a:rPr sz="1500" spc="-12" dirty="0">
                <a:latin typeface="Tahoma"/>
                <a:cs typeface="Tahoma"/>
              </a:rPr>
              <a:t>segmentation  </a:t>
            </a:r>
            <a:r>
              <a:rPr sz="1500" spc="-16" dirty="0">
                <a:latin typeface="Tahoma"/>
                <a:cs typeface="Tahoma"/>
              </a:rPr>
              <a:t>in </a:t>
            </a:r>
            <a:r>
              <a:rPr sz="1500" spc="-360" dirty="0">
                <a:latin typeface="MingLiU_HKSCS"/>
                <a:cs typeface="MingLiU_HKSCS"/>
              </a:rPr>
              <a:t></a:t>
            </a:r>
            <a:r>
              <a:rPr sz="1500" spc="-360" dirty="0">
                <a:latin typeface="Tahoma"/>
                <a:cs typeface="Tahoma"/>
              </a:rPr>
              <a:t>, </a:t>
            </a:r>
            <a:r>
              <a:rPr sz="1500" spc="-223" dirty="0">
                <a:latin typeface="MingLiU_HKSCS"/>
                <a:cs typeface="MingLiU_HKSCS"/>
              </a:rPr>
              <a:t></a:t>
            </a:r>
            <a:r>
              <a:rPr sz="1500" spc="-223" dirty="0">
                <a:latin typeface="Tahoma"/>
                <a:cs typeface="Tahoma"/>
              </a:rPr>
              <a:t>,</a:t>
            </a:r>
            <a:r>
              <a:rPr sz="1500" spc="-130" dirty="0">
                <a:latin typeface="Tahoma"/>
                <a:cs typeface="Tahoma"/>
              </a:rPr>
              <a:t> </a:t>
            </a:r>
            <a:r>
              <a:rPr sz="1500" i="1" spc="-61" dirty="0">
                <a:latin typeface="Verdana"/>
                <a:cs typeface="Verdana"/>
              </a:rPr>
              <a:t>z</a:t>
            </a:r>
            <a:r>
              <a:rPr sz="1500" spc="-61" dirty="0">
                <a:latin typeface="Tahoma"/>
                <a:cs typeface="Tahoma"/>
              </a:rPr>
              <a:t>)</a:t>
            </a:r>
            <a:endParaRPr sz="1500">
              <a:latin typeface="Tahoma"/>
              <a:cs typeface="Tahoma"/>
            </a:endParaRPr>
          </a:p>
          <a:p>
            <a:pPr marL="10286" marR="2428975">
              <a:lnSpc>
                <a:spcPts val="1693"/>
              </a:lnSpc>
              <a:spcBef>
                <a:spcPts val="858"/>
              </a:spcBef>
            </a:pPr>
            <a:r>
              <a:rPr sz="1500" b="1" spc="-150" dirty="0">
                <a:solidFill>
                  <a:srgbClr val="00007F"/>
                </a:solidFill>
                <a:latin typeface="Verdana"/>
                <a:cs typeface="Verdana"/>
              </a:rPr>
              <a:t>Timing </a:t>
            </a:r>
            <a:r>
              <a:rPr sz="1500" b="1" spc="-174" dirty="0">
                <a:solidFill>
                  <a:srgbClr val="00007F"/>
                </a:solidFill>
                <a:latin typeface="Verdana"/>
                <a:cs typeface="Verdana"/>
              </a:rPr>
              <a:t>below </a:t>
            </a:r>
            <a:r>
              <a:rPr sz="1500" b="1" spc="-227" dirty="0">
                <a:solidFill>
                  <a:srgbClr val="00007F"/>
                </a:solidFill>
                <a:latin typeface="Verdana"/>
                <a:cs typeface="Verdana"/>
              </a:rPr>
              <a:t>1 </a:t>
            </a:r>
            <a:r>
              <a:rPr sz="1500" b="1" spc="-109" dirty="0">
                <a:solidFill>
                  <a:srgbClr val="00007F"/>
                </a:solidFill>
                <a:latin typeface="Verdana"/>
                <a:cs typeface="Verdana"/>
              </a:rPr>
              <a:t>ns </a:t>
            </a:r>
            <a:r>
              <a:rPr sz="1500" dirty="0">
                <a:latin typeface="Tahoma"/>
                <a:cs typeface="Tahoma"/>
              </a:rPr>
              <a:t>desirable  </a:t>
            </a:r>
            <a:r>
              <a:rPr sz="1500" spc="-49" dirty="0">
                <a:latin typeface="Tahoma"/>
                <a:cs typeface="Tahoma"/>
              </a:rPr>
              <a:t>(at </a:t>
            </a:r>
            <a:r>
              <a:rPr sz="1500" dirty="0">
                <a:latin typeface="Tahoma"/>
                <a:cs typeface="Tahoma"/>
              </a:rPr>
              <a:t>least </a:t>
            </a:r>
            <a:r>
              <a:rPr sz="1500" spc="4" dirty="0">
                <a:latin typeface="Tahoma"/>
                <a:cs typeface="Tahoma"/>
              </a:rPr>
              <a:t>10</a:t>
            </a:r>
            <a:r>
              <a:rPr sz="1500" spc="-158" dirty="0">
                <a:latin typeface="Tahoma"/>
                <a:cs typeface="Tahoma"/>
              </a:rPr>
              <a:t> </a:t>
            </a:r>
            <a:r>
              <a:rPr sz="1500" spc="-16" dirty="0">
                <a:latin typeface="Tahoma"/>
                <a:cs typeface="Tahoma"/>
              </a:rPr>
              <a:t>ns)</a:t>
            </a:r>
            <a:endParaRPr sz="1500">
              <a:latin typeface="Tahoma"/>
              <a:cs typeface="Tahoma"/>
            </a:endParaRPr>
          </a:p>
          <a:p>
            <a:pPr marL="10286" marR="2203718">
              <a:lnSpc>
                <a:spcPts val="1693"/>
              </a:lnSpc>
              <a:spcBef>
                <a:spcPts val="697"/>
              </a:spcBef>
            </a:pPr>
            <a:r>
              <a:rPr sz="1500" spc="-12" dirty="0">
                <a:latin typeface="Tahoma"/>
                <a:cs typeface="Tahoma"/>
              </a:rPr>
              <a:t>Limited</a:t>
            </a:r>
            <a:r>
              <a:rPr sz="1500" spc="-81" dirty="0">
                <a:latin typeface="Tahoma"/>
                <a:cs typeface="Tahoma"/>
              </a:rPr>
              <a:t> </a:t>
            </a:r>
            <a:r>
              <a:rPr sz="1500" spc="24" dirty="0">
                <a:latin typeface="Tahoma"/>
                <a:cs typeface="Tahoma"/>
              </a:rPr>
              <a:t>space</a:t>
            </a:r>
            <a:r>
              <a:rPr sz="1500" spc="-73" dirty="0">
                <a:latin typeface="Tahoma"/>
                <a:cs typeface="Tahoma"/>
              </a:rPr>
              <a:t> </a:t>
            </a:r>
            <a:r>
              <a:rPr sz="1500" dirty="0">
                <a:latin typeface="Tahoma"/>
                <a:cs typeface="Tahoma"/>
              </a:rPr>
              <a:t>and</a:t>
            </a:r>
            <a:r>
              <a:rPr sz="1500" spc="-89" dirty="0">
                <a:latin typeface="Tahoma"/>
                <a:cs typeface="Tahoma"/>
              </a:rPr>
              <a:t> </a:t>
            </a:r>
            <a:r>
              <a:rPr sz="1500" i="1" spc="-28" dirty="0">
                <a:latin typeface="Verdana"/>
                <a:cs typeface="Verdana"/>
              </a:rPr>
              <a:t>B</a:t>
            </a:r>
            <a:r>
              <a:rPr sz="1500" spc="-28" dirty="0">
                <a:latin typeface="Tahoma"/>
                <a:cs typeface="Tahoma"/>
              </a:rPr>
              <a:t>-field</a:t>
            </a:r>
            <a:r>
              <a:rPr sz="1500" spc="-89" dirty="0">
                <a:latin typeface="Tahoma"/>
                <a:cs typeface="Tahoma"/>
              </a:rPr>
              <a:t> </a:t>
            </a:r>
            <a:r>
              <a:rPr sz="1500" spc="-28" dirty="0">
                <a:latin typeface="Tahoma"/>
                <a:cs typeface="Tahoma"/>
              </a:rPr>
              <a:t>will</a:t>
            </a:r>
            <a:r>
              <a:rPr sz="1500" spc="-81" dirty="0">
                <a:latin typeface="Tahoma"/>
                <a:cs typeface="Tahoma"/>
              </a:rPr>
              <a:t> </a:t>
            </a:r>
            <a:r>
              <a:rPr sz="1500" spc="8" dirty="0">
                <a:latin typeface="Tahoma"/>
                <a:cs typeface="Tahoma"/>
              </a:rPr>
              <a:t>be  </a:t>
            </a:r>
            <a:r>
              <a:rPr sz="1500" spc="-16" dirty="0">
                <a:latin typeface="Tahoma"/>
                <a:cs typeface="Tahoma"/>
              </a:rPr>
              <a:t>challenging!</a:t>
            </a:r>
            <a:endParaRPr sz="1500">
              <a:latin typeface="Tahoma"/>
              <a:cs typeface="Tahoma"/>
            </a:endParaRPr>
          </a:p>
          <a:p>
            <a:pPr marL="10286">
              <a:lnSpc>
                <a:spcPts val="1721"/>
              </a:lnSpc>
              <a:spcBef>
                <a:spcPts val="595"/>
              </a:spcBef>
            </a:pPr>
            <a:r>
              <a:rPr sz="1500" spc="20" dirty="0">
                <a:latin typeface="Tahoma"/>
                <a:cs typeface="Tahoma"/>
              </a:rPr>
              <a:t>RooFit </a:t>
            </a:r>
            <a:r>
              <a:rPr sz="1500" spc="-32" dirty="0">
                <a:latin typeface="Tahoma"/>
                <a:cs typeface="Tahoma"/>
              </a:rPr>
              <a:t>toy </a:t>
            </a:r>
            <a:r>
              <a:rPr sz="1500" spc="-4" dirty="0">
                <a:latin typeface="Tahoma"/>
                <a:cs typeface="Tahoma"/>
              </a:rPr>
              <a:t>Monte </a:t>
            </a:r>
            <a:r>
              <a:rPr sz="1500" spc="20" dirty="0">
                <a:latin typeface="Tahoma"/>
                <a:cs typeface="Tahoma"/>
              </a:rPr>
              <a:t>Carlo</a:t>
            </a:r>
            <a:r>
              <a:rPr sz="1500" spc="-247" dirty="0">
                <a:latin typeface="Tahoma"/>
                <a:cs typeface="Tahoma"/>
              </a:rPr>
              <a:t> </a:t>
            </a:r>
            <a:r>
              <a:rPr sz="1500" spc="-20" dirty="0">
                <a:latin typeface="Tahoma"/>
                <a:cs typeface="Tahoma"/>
              </a:rPr>
              <a:t>study</a:t>
            </a:r>
            <a:endParaRPr sz="1500">
              <a:latin typeface="Tahoma"/>
              <a:cs typeface="Tahoma"/>
            </a:endParaRPr>
          </a:p>
          <a:p>
            <a:pPr marL="10286" marR="2096746">
              <a:lnSpc>
                <a:spcPts val="1693"/>
              </a:lnSpc>
              <a:spcBef>
                <a:spcPts val="73"/>
              </a:spcBef>
            </a:pPr>
            <a:r>
              <a:rPr sz="1500" spc="-16" dirty="0">
                <a:latin typeface="Tahoma"/>
                <a:cs typeface="Tahoma"/>
              </a:rPr>
              <a:t>in </a:t>
            </a:r>
            <a:r>
              <a:rPr sz="1500" dirty="0">
                <a:latin typeface="Tahoma"/>
                <a:cs typeface="Tahoma"/>
              </a:rPr>
              <a:t>progress </a:t>
            </a:r>
            <a:r>
              <a:rPr sz="1500" spc="-36" dirty="0">
                <a:latin typeface="Tahoma"/>
                <a:cs typeface="Tahoma"/>
              </a:rPr>
              <a:t>to </a:t>
            </a:r>
            <a:r>
              <a:rPr sz="1500" spc="-16" dirty="0">
                <a:latin typeface="Tahoma"/>
                <a:cs typeface="Tahoma"/>
              </a:rPr>
              <a:t>study</a:t>
            </a:r>
            <a:r>
              <a:rPr sz="1500" spc="-267" dirty="0">
                <a:latin typeface="Tahoma"/>
                <a:cs typeface="Tahoma"/>
              </a:rPr>
              <a:t> </a:t>
            </a:r>
            <a:r>
              <a:rPr sz="1500" spc="-16" dirty="0">
                <a:latin typeface="Tahoma"/>
                <a:cs typeface="Tahoma"/>
              </a:rPr>
              <a:t>requirements  in</a:t>
            </a:r>
            <a:r>
              <a:rPr sz="1500" spc="-81" dirty="0">
                <a:latin typeface="Tahoma"/>
                <a:cs typeface="Tahoma"/>
              </a:rPr>
              <a:t> </a:t>
            </a:r>
            <a:r>
              <a:rPr sz="1500" spc="-20" dirty="0">
                <a:latin typeface="Tahoma"/>
                <a:cs typeface="Tahoma"/>
              </a:rPr>
              <a:t>detail.</a:t>
            </a:r>
            <a:endParaRPr sz="1500">
              <a:latin typeface="Tahoma"/>
              <a:cs typeface="Tahoma"/>
            </a:endParaRPr>
          </a:p>
          <a:p>
            <a:pPr marL="10286" marR="1790231">
              <a:lnSpc>
                <a:spcPts val="1693"/>
              </a:lnSpc>
              <a:spcBef>
                <a:spcPts val="697"/>
              </a:spcBef>
            </a:pPr>
            <a:r>
              <a:rPr sz="1500" spc="8" dirty="0">
                <a:latin typeface="Tahoma"/>
                <a:cs typeface="Tahoma"/>
              </a:rPr>
              <a:t>Full</a:t>
            </a:r>
            <a:r>
              <a:rPr sz="1500" spc="-73" dirty="0">
                <a:latin typeface="Tahoma"/>
                <a:cs typeface="Tahoma"/>
              </a:rPr>
              <a:t> </a:t>
            </a:r>
            <a:r>
              <a:rPr sz="1500" spc="69" dirty="0">
                <a:latin typeface="Tahoma"/>
                <a:cs typeface="Tahoma"/>
              </a:rPr>
              <a:t>GEANT4</a:t>
            </a:r>
            <a:r>
              <a:rPr sz="1500" spc="-81" dirty="0">
                <a:latin typeface="Tahoma"/>
                <a:cs typeface="Tahoma"/>
              </a:rPr>
              <a:t> </a:t>
            </a:r>
            <a:r>
              <a:rPr sz="1500" spc="-16" dirty="0">
                <a:latin typeface="Tahoma"/>
                <a:cs typeface="Tahoma"/>
              </a:rPr>
              <a:t>simulation</a:t>
            </a:r>
            <a:r>
              <a:rPr sz="1500" spc="-81" dirty="0">
                <a:latin typeface="Tahoma"/>
                <a:cs typeface="Tahoma"/>
              </a:rPr>
              <a:t> </a:t>
            </a:r>
            <a:r>
              <a:rPr sz="1500" spc="-32" dirty="0">
                <a:latin typeface="Tahoma"/>
                <a:cs typeface="Tahoma"/>
              </a:rPr>
              <a:t>of</a:t>
            </a:r>
            <a:r>
              <a:rPr sz="1500" spc="-73" dirty="0">
                <a:latin typeface="Tahoma"/>
                <a:cs typeface="Tahoma"/>
              </a:rPr>
              <a:t> </a:t>
            </a:r>
            <a:r>
              <a:rPr sz="1500" spc="40" dirty="0">
                <a:latin typeface="Tahoma"/>
                <a:cs typeface="Tahoma"/>
              </a:rPr>
              <a:t>a</a:t>
            </a:r>
            <a:r>
              <a:rPr sz="1500" spc="-81" dirty="0">
                <a:latin typeface="Tahoma"/>
                <a:cs typeface="Tahoma"/>
              </a:rPr>
              <a:t> </a:t>
            </a:r>
            <a:r>
              <a:rPr sz="1500" spc="4" dirty="0">
                <a:latin typeface="Tahoma"/>
                <a:cs typeface="Tahoma"/>
              </a:rPr>
              <a:t>possible  </a:t>
            </a:r>
            <a:r>
              <a:rPr sz="1500" spc="-20" dirty="0">
                <a:latin typeface="Tahoma"/>
                <a:cs typeface="Tahoma"/>
              </a:rPr>
              <a:t>detector </a:t>
            </a:r>
            <a:r>
              <a:rPr sz="1500" spc="-8" dirty="0">
                <a:latin typeface="Tahoma"/>
                <a:cs typeface="Tahoma"/>
              </a:rPr>
              <a:t>setup </a:t>
            </a:r>
            <a:r>
              <a:rPr sz="1500" spc="-16" dirty="0">
                <a:latin typeface="Tahoma"/>
                <a:cs typeface="Tahoma"/>
              </a:rPr>
              <a:t>in</a:t>
            </a:r>
            <a:r>
              <a:rPr sz="1500" spc="-194" dirty="0">
                <a:latin typeface="Tahoma"/>
                <a:cs typeface="Tahoma"/>
              </a:rPr>
              <a:t> </a:t>
            </a:r>
            <a:r>
              <a:rPr sz="1500" spc="-16" dirty="0">
                <a:latin typeface="Tahoma"/>
                <a:cs typeface="Tahoma"/>
              </a:rPr>
              <a:t>preparation</a:t>
            </a:r>
            <a:endParaRPr sz="1500">
              <a:latin typeface="Tahoma"/>
              <a:cs typeface="Tahoma"/>
            </a:endParaRPr>
          </a:p>
        </p:txBody>
      </p:sp>
      <p:sp>
        <p:nvSpPr>
          <p:cNvPr id="12" name="object 12"/>
          <p:cNvSpPr txBox="1"/>
          <p:nvPr/>
        </p:nvSpPr>
        <p:spPr>
          <a:xfrm>
            <a:off x="1885230" y="4213347"/>
            <a:ext cx="5531890" cy="364329"/>
          </a:xfrm>
          <a:prstGeom prst="rect">
            <a:avLst/>
          </a:prstGeom>
        </p:spPr>
        <p:txBody>
          <a:bodyPr vert="horz" wrap="square" lIns="0" tIns="10286" rIns="0" bIns="0" rtlCol="0">
            <a:spAutoFit/>
          </a:bodyPr>
          <a:lstStyle/>
          <a:p>
            <a:pPr marL="10286">
              <a:spcBef>
                <a:spcPts val="81"/>
              </a:spcBef>
            </a:pPr>
            <a:r>
              <a:rPr sz="2300" b="1" spc="-194" dirty="0">
                <a:solidFill>
                  <a:srgbClr val="00007F"/>
                </a:solidFill>
                <a:latin typeface="Verdana"/>
                <a:cs typeface="Verdana"/>
              </a:rPr>
              <a:t>Technology </a:t>
            </a:r>
            <a:r>
              <a:rPr sz="2300" b="1" spc="-130" dirty="0">
                <a:solidFill>
                  <a:srgbClr val="00007F"/>
                </a:solidFill>
                <a:latin typeface="Verdana"/>
                <a:cs typeface="Verdana"/>
              </a:rPr>
              <a:t>so </a:t>
            </a:r>
            <a:r>
              <a:rPr sz="2300" b="1" spc="-243" dirty="0">
                <a:solidFill>
                  <a:srgbClr val="00007F"/>
                </a:solidFill>
                <a:latin typeface="Verdana"/>
                <a:cs typeface="Verdana"/>
              </a:rPr>
              <a:t>far </a:t>
            </a:r>
            <a:r>
              <a:rPr sz="2300" b="1" spc="-219" dirty="0">
                <a:solidFill>
                  <a:srgbClr val="00007F"/>
                </a:solidFill>
                <a:latin typeface="Verdana"/>
                <a:cs typeface="Verdana"/>
              </a:rPr>
              <a:t>completely</a:t>
            </a:r>
            <a:r>
              <a:rPr sz="2300" b="1" spc="20" dirty="0">
                <a:solidFill>
                  <a:srgbClr val="00007F"/>
                </a:solidFill>
                <a:latin typeface="Verdana"/>
                <a:cs typeface="Verdana"/>
              </a:rPr>
              <a:t> </a:t>
            </a:r>
            <a:r>
              <a:rPr sz="2300" b="1" spc="-211" dirty="0">
                <a:solidFill>
                  <a:srgbClr val="00007F"/>
                </a:solidFill>
                <a:latin typeface="Verdana"/>
                <a:cs typeface="Verdana"/>
              </a:rPr>
              <a:t>open!</a:t>
            </a:r>
            <a:endParaRPr sz="2300">
              <a:latin typeface="Verdana"/>
              <a:cs typeface="Verdana"/>
            </a:endParaRPr>
          </a:p>
        </p:txBody>
      </p:sp>
      <p:sp>
        <p:nvSpPr>
          <p:cNvPr id="13" name="object 13"/>
          <p:cNvSpPr txBox="1"/>
          <p:nvPr/>
        </p:nvSpPr>
        <p:spPr>
          <a:xfrm>
            <a:off x="7827679" y="3793223"/>
            <a:ext cx="581577" cy="179664"/>
          </a:xfrm>
          <a:prstGeom prst="rect">
            <a:avLst/>
          </a:prstGeom>
        </p:spPr>
        <p:txBody>
          <a:bodyPr vert="horz" wrap="square" lIns="0" tIns="10286" rIns="0" bIns="0" rtlCol="0">
            <a:spAutoFit/>
          </a:bodyPr>
          <a:lstStyle/>
          <a:p>
            <a:pPr marL="10286">
              <a:spcBef>
                <a:spcPts val="81"/>
              </a:spcBef>
            </a:pPr>
            <a:r>
              <a:rPr sz="1100" spc="20" dirty="0">
                <a:latin typeface="Tahoma"/>
                <a:cs typeface="Tahoma"/>
              </a:rPr>
              <a:t>K.</a:t>
            </a:r>
            <a:r>
              <a:rPr sz="1100" spc="-92" dirty="0">
                <a:latin typeface="Tahoma"/>
                <a:cs typeface="Tahoma"/>
              </a:rPr>
              <a:t> </a:t>
            </a:r>
            <a:r>
              <a:rPr sz="1100" spc="4" dirty="0">
                <a:latin typeface="Tahoma"/>
                <a:cs typeface="Tahoma"/>
              </a:rPr>
              <a:t>Kirch</a:t>
            </a:r>
            <a:endParaRPr sz="1100">
              <a:latin typeface="Tahoma"/>
              <a:cs typeface="Tahoma"/>
            </a:endParaRPr>
          </a:p>
        </p:txBody>
      </p:sp>
    </p:spTree>
    <p:extLst>
      <p:ext uri="{BB962C8B-B14F-4D97-AF65-F5344CB8AC3E}">
        <p14:creationId xmlns:p14="http://schemas.microsoft.com/office/powerpoint/2010/main" val="320085510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a:xfrm>
            <a:off x="1280761" y="72287"/>
            <a:ext cx="7647339" cy="557247"/>
          </a:xfrm>
        </p:spPr>
        <p:txBody>
          <a:bodyPr/>
          <a:lstStyle/>
          <a:p>
            <a:r>
              <a:rPr lang="en-US" altLang="en-US" sz="3600" dirty="0" smtClean="0"/>
              <a:t>CP violation &amp; edm</a:t>
            </a:r>
          </a:p>
        </p:txBody>
      </p:sp>
      <p:sp>
        <p:nvSpPr>
          <p:cNvPr id="6" name="Rounded Rectangle 5"/>
          <p:cNvSpPr/>
          <p:nvPr/>
        </p:nvSpPr>
        <p:spPr>
          <a:xfrm>
            <a:off x="4893482" y="1113614"/>
            <a:ext cx="3790948" cy="1658722"/>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en-US" sz="2300" dirty="0"/>
              <a:t>A non-zero particle EDM </a:t>
            </a:r>
            <a:br>
              <a:rPr lang="en-US" altLang="en-US" sz="2300" dirty="0"/>
            </a:br>
            <a:r>
              <a:rPr lang="en-US" altLang="en-US" sz="2300" dirty="0"/>
              <a:t>violates P, </a:t>
            </a:r>
            <a:r>
              <a:rPr lang="en-US" altLang="en-US" sz="2300" dirty="0" smtClean="0"/>
              <a:t>T and,</a:t>
            </a:r>
          </a:p>
          <a:p>
            <a:pPr algn="ctr"/>
            <a:r>
              <a:rPr lang="en-US" altLang="en-US" sz="2300" dirty="0" smtClean="0"/>
              <a:t> </a:t>
            </a:r>
            <a:r>
              <a:rPr lang="en-US" altLang="en-US" sz="2300" dirty="0"/>
              <a:t>assuming  CPT </a:t>
            </a:r>
            <a:r>
              <a:rPr lang="en-US" altLang="en-US" sz="2300" dirty="0" smtClean="0"/>
              <a:t>conservation</a:t>
            </a:r>
            <a:r>
              <a:rPr lang="en-US" altLang="en-US" sz="2300" dirty="0"/>
              <a:t>, also CP.</a:t>
            </a:r>
          </a:p>
        </p:txBody>
      </p:sp>
      <mc:AlternateContent xmlns:mc="http://schemas.openxmlformats.org/markup-compatibility/2006" xmlns:a14="http://schemas.microsoft.com/office/drawing/2010/main">
        <mc:Choice Requires="a14">
          <p:sp>
            <p:nvSpPr>
              <p:cNvPr id="7" name="TextBox 6"/>
              <p:cNvSpPr txBox="1"/>
              <p:nvPr/>
            </p:nvSpPr>
            <p:spPr>
              <a:xfrm>
                <a:off x="1287166" y="1113614"/>
                <a:ext cx="3045001" cy="4374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𝐻</m:t>
                      </m:r>
                      <m:r>
                        <a:rPr lang="en-US" sz="2000" b="0" i="1" smtClean="0">
                          <a:latin typeface="Cambria Math"/>
                        </a:rPr>
                        <m:t>=−(</m:t>
                      </m:r>
                      <m:r>
                        <a:rPr lang="el-GR" sz="2000" i="1">
                          <a:latin typeface="Cambria Math"/>
                        </a:rPr>
                        <m:t>𝜇</m:t>
                      </m:r>
                      <m:r>
                        <a:rPr lang="en-US" sz="2000" b="0" i="1" smtClean="0">
                          <a:latin typeface="Cambria Math"/>
                        </a:rPr>
                        <m:t> </m:t>
                      </m:r>
                      <m:acc>
                        <m:accPr>
                          <m:chr m:val="⃗"/>
                          <m:ctrlPr>
                            <a:rPr lang="el-GR" sz="2000" i="1">
                              <a:latin typeface="Cambria Math"/>
                            </a:rPr>
                          </m:ctrlPr>
                        </m:accPr>
                        <m:e>
                          <m:r>
                            <a:rPr lang="en-US" sz="2000" b="0" i="1" smtClean="0">
                              <a:latin typeface="Cambria Math"/>
                            </a:rPr>
                            <m:t>𝑠</m:t>
                          </m:r>
                        </m:e>
                      </m:acc>
                      <m:r>
                        <a:rPr lang="en-US" sz="2000" i="1">
                          <a:latin typeface="Cambria Math"/>
                        </a:rPr>
                        <m:t>⋅</m:t>
                      </m:r>
                      <m:acc>
                        <m:accPr>
                          <m:chr m:val="⃗"/>
                          <m:ctrlPr>
                            <a:rPr lang="en-US" sz="2000" b="0" i="1" smtClean="0">
                              <a:latin typeface="Cambria Math"/>
                            </a:rPr>
                          </m:ctrlPr>
                        </m:accPr>
                        <m:e>
                          <m:r>
                            <a:rPr lang="en-US" sz="2000" i="1">
                              <a:latin typeface="Cambria Math"/>
                            </a:rPr>
                            <m:t>𝐵</m:t>
                          </m:r>
                        </m:e>
                      </m:acc>
                      <m:r>
                        <a:rPr lang="en-US" sz="2000" i="1">
                          <a:latin typeface="Cambria Math"/>
                        </a:rPr>
                        <m:t> + </m:t>
                      </m:r>
                      <m:r>
                        <a:rPr lang="en-US" sz="2000" i="1">
                          <a:latin typeface="Cambria Math"/>
                        </a:rPr>
                        <m:t>𝑑</m:t>
                      </m:r>
                      <m:r>
                        <a:rPr lang="en-US" sz="2000" b="0" i="1" smtClean="0">
                          <a:latin typeface="Cambria Math"/>
                        </a:rPr>
                        <m:t> </m:t>
                      </m:r>
                      <m:acc>
                        <m:accPr>
                          <m:chr m:val="⃗"/>
                          <m:ctrlPr>
                            <a:rPr lang="el-GR" sz="2000" i="1">
                              <a:latin typeface="Cambria Math"/>
                            </a:rPr>
                          </m:ctrlPr>
                        </m:accPr>
                        <m:e>
                          <m:r>
                            <a:rPr lang="en-US" sz="2000" b="0" i="1" smtClean="0">
                              <a:latin typeface="Cambria Math"/>
                            </a:rPr>
                            <m:t>𝑠</m:t>
                          </m:r>
                        </m:e>
                      </m:acc>
                      <m:r>
                        <a:rPr lang="en-US" sz="2000" i="1">
                          <a:latin typeface="Cambria Math"/>
                        </a:rPr>
                        <m:t>⋅</m:t>
                      </m:r>
                      <m:acc>
                        <m:accPr>
                          <m:chr m:val="⃗"/>
                          <m:ctrlPr>
                            <a:rPr lang="en-US" sz="2000" b="0" i="1" smtClean="0">
                              <a:latin typeface="Cambria Math"/>
                            </a:rPr>
                          </m:ctrlPr>
                        </m:accPr>
                        <m:e>
                          <m:r>
                            <a:rPr lang="en-US" sz="2000" b="0" i="1" smtClean="0">
                              <a:latin typeface="Cambria Math"/>
                            </a:rPr>
                            <m:t>𝐸</m:t>
                          </m:r>
                        </m:e>
                      </m:acc>
                      <m:r>
                        <a:rPr lang="en-US" sz="2000" i="1">
                          <a:latin typeface="Cambria Math"/>
                        </a:rPr>
                        <m:t> )</m:t>
                      </m:r>
                    </m:oMath>
                  </m:oMathPara>
                </a14:m>
                <a:endParaRPr lang="en-US" sz="2000" dirty="0">
                  <a:latin typeface="Calibri" panose="020F050202020403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287166" y="1113614"/>
                <a:ext cx="3045001" cy="437492"/>
              </a:xfrm>
              <a:prstGeom prst="rect">
                <a:avLst/>
              </a:prstGeom>
              <a:blipFill rotWithShape="1">
                <a:blip r:embed="rId3"/>
                <a:stretch>
                  <a:fillRect t="-8451" b="-14085"/>
                </a:stretch>
              </a:blipFill>
            </p:spPr>
            <p:txBody>
              <a:bodyPr/>
              <a:lstStyle/>
              <a:p>
                <a:r>
                  <a:rPr lang="en-US">
                    <a:noFill/>
                  </a:rPr>
                  <a:t> </a:t>
                </a:r>
              </a:p>
            </p:txBody>
          </p:sp>
        </mc:Fallback>
      </mc:AlternateContent>
      <p:sp>
        <p:nvSpPr>
          <p:cNvPr id="2" name="Oval 1"/>
          <p:cNvSpPr/>
          <p:nvPr/>
        </p:nvSpPr>
        <p:spPr bwMode="auto">
          <a:xfrm>
            <a:off x="3173537" y="4033633"/>
            <a:ext cx="977562" cy="697117"/>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EDM</a:t>
            </a:r>
          </a:p>
        </p:txBody>
      </p:sp>
      <p:sp>
        <p:nvSpPr>
          <p:cNvPr id="4" name="Left-Right Arrow 3"/>
          <p:cNvSpPr/>
          <p:nvPr/>
        </p:nvSpPr>
        <p:spPr bwMode="auto">
          <a:xfrm>
            <a:off x="4332167" y="4250915"/>
            <a:ext cx="561315" cy="262551"/>
          </a:xfrm>
          <a:prstGeom prst="leftRightArrow">
            <a:avLst/>
          </a:prstGeom>
          <a:noFill/>
          <a:ln>
            <a:solidFill>
              <a:srgbClr val="518A42"/>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indent="0" algn="ctr">
              <a:buNone/>
            </a:pPr>
            <a:endParaRPr lang="en-US" sz="1600" dirty="0" smtClean="0">
              <a:latin typeface="+mn-lt"/>
            </a:endParaRPr>
          </a:p>
        </p:txBody>
      </p:sp>
      <p:sp>
        <p:nvSpPr>
          <p:cNvPr id="8" name="Oval 7"/>
          <p:cNvSpPr/>
          <p:nvPr/>
        </p:nvSpPr>
        <p:spPr bwMode="auto">
          <a:xfrm>
            <a:off x="5065711" y="4033633"/>
            <a:ext cx="977562" cy="697117"/>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CPV</a:t>
            </a:r>
          </a:p>
        </p:txBody>
      </p:sp>
      <p:sp>
        <p:nvSpPr>
          <p:cNvPr id="9" name="Down Arrow 8"/>
          <p:cNvSpPr/>
          <p:nvPr/>
        </p:nvSpPr>
        <p:spPr bwMode="auto">
          <a:xfrm>
            <a:off x="2500011" y="1872579"/>
            <a:ext cx="378372" cy="426684"/>
          </a:xfrm>
          <a:prstGeom prst="down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indent="0" algn="ctr">
              <a:buNone/>
            </a:pPr>
            <a:endParaRPr lang="en-US" sz="1600" dirty="0" smtClean="0">
              <a:latin typeface="+mn-lt"/>
            </a:endParaRPr>
          </a:p>
        </p:txBody>
      </p:sp>
      <p:sp>
        <p:nvSpPr>
          <p:cNvPr id="10" name="TextBox 9"/>
          <p:cNvSpPr txBox="1"/>
          <p:nvPr/>
        </p:nvSpPr>
        <p:spPr>
          <a:xfrm>
            <a:off x="1163875" y="1942975"/>
            <a:ext cx="1029384" cy="225126"/>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400" kern="1000" spc="30" dirty="0" smtClean="0">
                <a:solidFill>
                  <a:schemeClr val="tx1">
                    <a:lumMod val="85000"/>
                    <a:lumOff val="15000"/>
                  </a:schemeClr>
                </a:solidFill>
                <a:latin typeface="+mn-lt"/>
                <a:cs typeface="Franklin Gothic Book"/>
              </a:rPr>
              <a:t>Time reversal</a:t>
            </a:r>
          </a:p>
        </p:txBody>
      </p:sp>
      <mc:AlternateContent xmlns:mc="http://schemas.openxmlformats.org/markup-compatibility/2006" xmlns:a14="http://schemas.microsoft.com/office/drawing/2010/main">
        <mc:Choice Requires="a14">
          <p:sp>
            <p:nvSpPr>
              <p:cNvPr id="11" name="TextBox 10"/>
              <p:cNvSpPr txBox="1"/>
              <p:nvPr/>
            </p:nvSpPr>
            <p:spPr>
              <a:xfrm>
                <a:off x="456342" y="2576266"/>
                <a:ext cx="4254306" cy="11396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a:rPr>
                        <m:t>𝐻</m:t>
                      </m:r>
                      <m:r>
                        <a:rPr lang="en-US" sz="2000" i="1" smtClean="0">
                          <a:latin typeface="Cambria Math"/>
                        </a:rPr>
                        <m:t>=−</m:t>
                      </m:r>
                      <m:d>
                        <m:dPr>
                          <m:ctrlPr>
                            <a:rPr lang="en-US" sz="2000" i="1">
                              <a:latin typeface="Cambria Math"/>
                            </a:rPr>
                          </m:ctrlPr>
                        </m:dPr>
                        <m:e>
                          <m:r>
                            <a:rPr lang="el-GR" sz="2000" i="1">
                              <a:latin typeface="Cambria Math"/>
                            </a:rPr>
                            <m:t>𝜇</m:t>
                          </m:r>
                          <m:d>
                            <m:dPr>
                              <m:ctrlPr>
                                <a:rPr lang="en-US" sz="2000" i="1">
                                  <a:latin typeface="Cambria Math"/>
                                </a:rPr>
                              </m:ctrlPr>
                            </m:dPr>
                            <m:e>
                              <m:r>
                                <a:rPr lang="en-US" sz="2000" i="1">
                                  <a:latin typeface="Cambria Math"/>
                                </a:rPr>
                                <m:t>−</m:t>
                              </m:r>
                            </m:e>
                          </m:d>
                          <m:acc>
                            <m:accPr>
                              <m:chr m:val="⃗"/>
                              <m:ctrlPr>
                                <a:rPr lang="el-GR" sz="2000" i="1">
                                  <a:latin typeface="Cambria Math"/>
                                </a:rPr>
                              </m:ctrlPr>
                            </m:accPr>
                            <m:e>
                              <m:r>
                                <a:rPr lang="en-US" sz="2000" b="0" i="1" smtClean="0">
                                  <a:latin typeface="Cambria Math"/>
                                </a:rPr>
                                <m:t>𝑠</m:t>
                              </m:r>
                            </m:e>
                          </m:acc>
                          <m:r>
                            <a:rPr lang="en-US" sz="2000" i="1">
                              <a:latin typeface="Cambria Math"/>
                            </a:rPr>
                            <m:t>⋅</m:t>
                          </m:r>
                          <m:d>
                            <m:dPr>
                              <m:ctrlPr>
                                <a:rPr lang="en-US" sz="2000" i="1">
                                  <a:latin typeface="Cambria Math"/>
                                </a:rPr>
                              </m:ctrlPr>
                            </m:dPr>
                            <m:e>
                              <m:r>
                                <a:rPr lang="en-US" sz="2000" i="1">
                                  <a:latin typeface="Cambria Math"/>
                                </a:rPr>
                                <m:t>−</m:t>
                              </m:r>
                            </m:e>
                          </m:d>
                          <m:acc>
                            <m:accPr>
                              <m:chr m:val="⃗"/>
                              <m:ctrlPr>
                                <a:rPr lang="en-US" sz="2000" i="1">
                                  <a:latin typeface="Cambria Math"/>
                                </a:rPr>
                              </m:ctrlPr>
                            </m:accPr>
                            <m:e>
                              <m:r>
                                <a:rPr lang="en-US" sz="2000" i="1">
                                  <a:latin typeface="Cambria Math"/>
                                </a:rPr>
                                <m:t>𝐵</m:t>
                              </m:r>
                            </m:e>
                          </m:acc>
                          <m:r>
                            <a:rPr lang="en-US" sz="2000" i="1">
                              <a:latin typeface="Cambria Math"/>
                            </a:rPr>
                            <m:t> + </m:t>
                          </m:r>
                          <m:r>
                            <a:rPr lang="en-US" sz="2000" i="1">
                              <a:latin typeface="Cambria Math"/>
                            </a:rPr>
                            <m:t>𝑑</m:t>
                          </m:r>
                          <m:d>
                            <m:dPr>
                              <m:ctrlPr>
                                <a:rPr lang="en-US" sz="2000" i="1">
                                  <a:latin typeface="Cambria Math"/>
                                </a:rPr>
                              </m:ctrlPr>
                            </m:dPr>
                            <m:e>
                              <m:r>
                                <a:rPr lang="en-US" sz="2000" i="1">
                                  <a:latin typeface="Cambria Math"/>
                                </a:rPr>
                                <m:t>−</m:t>
                              </m:r>
                            </m:e>
                          </m:d>
                          <m:acc>
                            <m:accPr>
                              <m:chr m:val="⃗"/>
                              <m:ctrlPr>
                                <a:rPr lang="el-GR" sz="2000" i="1">
                                  <a:latin typeface="Cambria Math"/>
                                </a:rPr>
                              </m:ctrlPr>
                            </m:accPr>
                            <m:e>
                              <m:r>
                                <a:rPr lang="en-US" sz="2000" b="0" i="1" smtClean="0">
                                  <a:latin typeface="Cambria Math"/>
                                </a:rPr>
                                <m:t>𝑠</m:t>
                              </m:r>
                            </m:e>
                          </m:acc>
                          <m:r>
                            <a:rPr lang="en-US" sz="2000" i="1">
                              <a:latin typeface="Cambria Math"/>
                            </a:rPr>
                            <m:t>⋅</m:t>
                          </m:r>
                          <m:acc>
                            <m:accPr>
                              <m:chr m:val="⃗"/>
                              <m:ctrlPr>
                                <a:rPr lang="en-US" sz="2000" i="1">
                                  <a:latin typeface="Cambria Math"/>
                                </a:rPr>
                              </m:ctrlPr>
                            </m:accPr>
                            <m:e>
                              <m:r>
                                <a:rPr lang="en-US" sz="2000" i="1">
                                  <a:latin typeface="Cambria Math"/>
                                </a:rPr>
                                <m:t>𝐸</m:t>
                              </m:r>
                            </m:e>
                          </m:acc>
                          <m:r>
                            <a:rPr lang="en-US" sz="2000" i="1">
                              <a:latin typeface="Cambria Math"/>
                            </a:rPr>
                            <m:t> </m:t>
                          </m:r>
                        </m:e>
                      </m:d>
                    </m:oMath>
                  </m:oMathPara>
                </a14:m>
                <a:endParaRPr lang="en-US" sz="2000" i="1" dirty="0" smtClean="0">
                  <a:latin typeface="Cambria Math"/>
                </a:endParaRPr>
              </a:p>
              <a:p>
                <a:r>
                  <a:rPr lang="en-US" sz="2000" dirty="0" smtClean="0">
                    <a:latin typeface="Calibri" panose="020F0502020204030204" pitchFamily="34" charset="0"/>
                  </a:rPr>
                  <a:t>     </a:t>
                </a:r>
                <a14:m>
                  <m:oMath xmlns:m="http://schemas.openxmlformats.org/officeDocument/2006/math">
                    <m:r>
                      <a:rPr lang="en-US" sz="2000" i="1">
                        <a:latin typeface="Cambria Math"/>
                      </a:rPr>
                      <m:t>=−</m:t>
                    </m:r>
                    <m:d>
                      <m:dPr>
                        <m:ctrlPr>
                          <a:rPr lang="en-US" sz="2000" i="1">
                            <a:latin typeface="Cambria Math"/>
                          </a:rPr>
                        </m:ctrlPr>
                      </m:dPr>
                      <m:e>
                        <m:r>
                          <a:rPr lang="el-GR" sz="2000" i="1">
                            <a:latin typeface="Cambria Math"/>
                          </a:rPr>
                          <m:t>𝜇</m:t>
                        </m:r>
                        <m:acc>
                          <m:accPr>
                            <m:chr m:val="⃗"/>
                            <m:ctrlPr>
                              <a:rPr lang="el-GR" sz="2000" i="1">
                                <a:latin typeface="Cambria Math"/>
                              </a:rPr>
                            </m:ctrlPr>
                          </m:accPr>
                          <m:e>
                            <m:r>
                              <a:rPr lang="en-US" sz="2000" b="0" i="1" smtClean="0">
                                <a:latin typeface="Cambria Math"/>
                              </a:rPr>
                              <m:t>𝑠</m:t>
                            </m:r>
                          </m:e>
                        </m:acc>
                        <m:r>
                          <a:rPr lang="en-US" sz="2000" i="1">
                            <a:latin typeface="Cambria Math"/>
                          </a:rPr>
                          <m:t>⋅</m:t>
                        </m:r>
                        <m:acc>
                          <m:accPr>
                            <m:chr m:val="⃗"/>
                            <m:ctrlPr>
                              <a:rPr lang="en-US" sz="2000" i="1">
                                <a:latin typeface="Cambria Math"/>
                              </a:rPr>
                            </m:ctrlPr>
                          </m:accPr>
                          <m:e>
                            <m:r>
                              <a:rPr lang="en-US" sz="2000" i="1">
                                <a:latin typeface="Cambria Math"/>
                              </a:rPr>
                              <m:t>𝐵</m:t>
                            </m:r>
                          </m:e>
                        </m:acc>
                        <m:r>
                          <a:rPr lang="en-US" sz="2000" i="1">
                            <a:latin typeface="Cambria Math"/>
                          </a:rPr>
                          <m:t> </m:t>
                        </m:r>
                        <m:r>
                          <a:rPr lang="en-US" sz="2000" b="1" i="1" smtClean="0">
                            <a:solidFill>
                              <a:srgbClr val="FF0000"/>
                            </a:solidFill>
                            <a:latin typeface="Cambria Math"/>
                          </a:rPr>
                          <m:t>−</m:t>
                        </m:r>
                        <m:r>
                          <a:rPr lang="en-US" sz="2000" i="1">
                            <a:latin typeface="Cambria Math"/>
                          </a:rPr>
                          <m:t> </m:t>
                        </m:r>
                        <m:r>
                          <a:rPr lang="en-US" sz="2000" i="1">
                            <a:latin typeface="Cambria Math"/>
                          </a:rPr>
                          <m:t>𝑑</m:t>
                        </m:r>
                        <m:acc>
                          <m:accPr>
                            <m:chr m:val="⃗"/>
                            <m:ctrlPr>
                              <a:rPr lang="el-GR" sz="2000" i="1">
                                <a:latin typeface="Cambria Math"/>
                              </a:rPr>
                            </m:ctrlPr>
                          </m:accPr>
                          <m:e>
                            <m:r>
                              <a:rPr lang="en-US" sz="2000" b="0" i="1" smtClean="0">
                                <a:latin typeface="Cambria Math"/>
                              </a:rPr>
                              <m:t>𝑠</m:t>
                            </m:r>
                          </m:e>
                        </m:acc>
                        <m:r>
                          <a:rPr lang="en-US" sz="2000" i="1">
                            <a:latin typeface="Cambria Math"/>
                          </a:rPr>
                          <m:t>⋅</m:t>
                        </m:r>
                        <m:acc>
                          <m:accPr>
                            <m:chr m:val="⃗"/>
                            <m:ctrlPr>
                              <a:rPr lang="en-US" sz="2000" i="1">
                                <a:latin typeface="Cambria Math"/>
                              </a:rPr>
                            </m:ctrlPr>
                          </m:accPr>
                          <m:e>
                            <m:r>
                              <a:rPr lang="en-US" sz="2000" i="1">
                                <a:latin typeface="Cambria Math"/>
                              </a:rPr>
                              <m:t>𝐸</m:t>
                            </m:r>
                          </m:e>
                        </m:acc>
                        <m:r>
                          <a:rPr lang="en-US" sz="2000" i="1">
                            <a:latin typeface="Cambria Math"/>
                          </a:rPr>
                          <m:t> </m:t>
                        </m:r>
                      </m:e>
                    </m:d>
                  </m:oMath>
                </a14:m>
                <a:endParaRPr lang="en-US" sz="2000" i="1" dirty="0">
                  <a:latin typeface="Cambria Math"/>
                </a:endParaRPr>
              </a:p>
              <a:p>
                <a:endParaRPr lang="en-US" sz="2000" i="1" dirty="0">
                  <a:latin typeface="Cambria Math"/>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6342" y="2576266"/>
                <a:ext cx="4254306" cy="1139671"/>
              </a:xfrm>
              <a:prstGeom prst="rect">
                <a:avLst/>
              </a:prstGeom>
              <a:blipFill rotWithShape="1">
                <a:blip r:embed="rId4"/>
                <a:stretch>
                  <a:fillRect t="-2139"/>
                </a:stretch>
              </a:blipFill>
            </p:spPr>
            <p:txBody>
              <a:bodyPr/>
              <a:lstStyle/>
              <a:p>
                <a:r>
                  <a:rPr lang="en-US">
                    <a:noFill/>
                  </a:rPr>
                  <a:t> </a:t>
                </a:r>
              </a:p>
            </p:txBody>
          </p:sp>
        </mc:Fallback>
      </mc:AlternateContent>
      <p:sp>
        <p:nvSpPr>
          <p:cNvPr id="3" name="TextBox 2"/>
          <p:cNvSpPr txBox="1"/>
          <p:nvPr/>
        </p:nvSpPr>
        <p:spPr>
          <a:xfrm>
            <a:off x="6553199" y="3387598"/>
            <a:ext cx="1879041" cy="609398"/>
          </a:xfrm>
          <a:prstGeom prst="rect">
            <a:avLst/>
          </a:prstGeom>
          <a:noFill/>
        </p:spPr>
        <p:txBody>
          <a:bodyPr wrap="none" lIns="0" tIns="0" rIns="0" bIns="0" rtlCol="0" anchor="ctr" anchorCtr="0">
            <a:spAutoFit/>
          </a:bodyPr>
          <a:lstStyle/>
          <a:p>
            <a:pPr>
              <a:lnSpc>
                <a:spcPct val="110000"/>
              </a:lnSpc>
              <a:spcBef>
                <a:spcPts val="0"/>
              </a:spcBef>
            </a:pPr>
            <a:r>
              <a:rPr lang="en-US" kern="1000" spc="30" dirty="0" smtClean="0">
                <a:solidFill>
                  <a:schemeClr val="tx1">
                    <a:lumMod val="85000"/>
                    <a:lumOff val="15000"/>
                  </a:schemeClr>
                </a:solidFill>
                <a:latin typeface="+mn-lt"/>
                <a:cs typeface="Franklin Gothic Book"/>
              </a:rPr>
              <a:t>Baryon asymmetry </a:t>
            </a:r>
            <a:br>
              <a:rPr lang="en-US" kern="1000" spc="30" dirty="0" smtClean="0">
                <a:solidFill>
                  <a:schemeClr val="tx1">
                    <a:lumMod val="85000"/>
                    <a:lumOff val="15000"/>
                  </a:schemeClr>
                </a:solidFill>
                <a:latin typeface="+mn-lt"/>
                <a:cs typeface="Franklin Gothic Book"/>
              </a:rPr>
            </a:br>
            <a:r>
              <a:rPr lang="en-US" kern="1000" spc="30" dirty="0" smtClean="0">
                <a:solidFill>
                  <a:schemeClr val="tx1">
                    <a:lumMod val="85000"/>
                    <a:lumOff val="15000"/>
                  </a:schemeClr>
                </a:solidFill>
                <a:latin typeface="+mn-lt"/>
                <a:cs typeface="Franklin Gothic Book"/>
              </a:rPr>
              <a:t>of the Universe</a:t>
            </a:r>
            <a:endParaRPr lang="en-US" sz="1800" kern="1000" spc="30" dirty="0" smtClean="0">
              <a:solidFill>
                <a:schemeClr val="tx1">
                  <a:lumMod val="85000"/>
                  <a:lumOff val="15000"/>
                </a:schemeClr>
              </a:solidFill>
              <a:latin typeface="+mn-lt"/>
              <a:cs typeface="Franklin Gothic Book"/>
            </a:endParaRPr>
          </a:p>
        </p:txBody>
      </p:sp>
      <p:sp>
        <p:nvSpPr>
          <p:cNvPr id="12" name="TextBox 11"/>
          <p:cNvSpPr txBox="1"/>
          <p:nvPr/>
        </p:nvSpPr>
        <p:spPr>
          <a:xfrm>
            <a:off x="6553199" y="4309918"/>
            <a:ext cx="1946815" cy="609398"/>
          </a:xfrm>
          <a:prstGeom prst="rect">
            <a:avLst/>
          </a:prstGeom>
          <a:noFill/>
        </p:spPr>
        <p:txBody>
          <a:bodyPr wrap="none" lIns="0" tIns="0" rIns="0" bIns="0" rtlCol="0" anchor="ctr" anchorCtr="0">
            <a:spAutoFit/>
          </a:bodyPr>
          <a:lstStyle/>
          <a:p>
            <a:pPr>
              <a:lnSpc>
                <a:spcPct val="110000"/>
              </a:lnSpc>
              <a:spcBef>
                <a:spcPts val="0"/>
              </a:spcBef>
            </a:pPr>
            <a:r>
              <a:rPr lang="en-US" kern="1000" spc="30" dirty="0" smtClean="0">
                <a:solidFill>
                  <a:schemeClr val="tx1">
                    <a:lumMod val="85000"/>
                    <a:lumOff val="15000"/>
                  </a:schemeClr>
                </a:solidFill>
                <a:latin typeface="+mn-lt"/>
                <a:cs typeface="Franklin Gothic Book"/>
              </a:rPr>
              <a:t>Arises “naturally” in</a:t>
            </a:r>
            <a:br>
              <a:rPr lang="en-US" kern="1000" spc="30" dirty="0" smtClean="0">
                <a:solidFill>
                  <a:schemeClr val="tx1">
                    <a:lumMod val="85000"/>
                    <a:lumOff val="15000"/>
                  </a:schemeClr>
                </a:solidFill>
                <a:latin typeface="+mn-lt"/>
                <a:cs typeface="Franklin Gothic Book"/>
              </a:rPr>
            </a:br>
            <a:r>
              <a:rPr lang="en-US" kern="1000" spc="30" dirty="0" smtClean="0">
                <a:solidFill>
                  <a:schemeClr val="tx1">
                    <a:lumMod val="85000"/>
                    <a:lumOff val="15000"/>
                  </a:schemeClr>
                </a:solidFill>
                <a:latin typeface="+mn-lt"/>
                <a:cs typeface="Franklin Gothic Book"/>
              </a:rPr>
              <a:t>beyond SM theories</a:t>
            </a:r>
            <a:endParaRPr lang="en-US" sz="1800" kern="1000" spc="30" dirty="0" smtClean="0">
              <a:solidFill>
                <a:schemeClr val="tx1">
                  <a:lumMod val="85000"/>
                  <a:lumOff val="15000"/>
                </a:schemeClr>
              </a:solidFill>
              <a:latin typeface="+mn-lt"/>
              <a:cs typeface="Franklin Gothic Book"/>
            </a:endParaRPr>
          </a:p>
        </p:txBody>
      </p:sp>
      <p:sp>
        <p:nvSpPr>
          <p:cNvPr id="15" name="Freeform 14"/>
          <p:cNvSpPr/>
          <p:nvPr/>
        </p:nvSpPr>
        <p:spPr bwMode="auto">
          <a:xfrm>
            <a:off x="5981700" y="3990975"/>
            <a:ext cx="2428875" cy="219075"/>
          </a:xfrm>
          <a:custGeom>
            <a:avLst/>
            <a:gdLst>
              <a:gd name="connsiteX0" fmla="*/ 2428875 w 2428875"/>
              <a:gd name="connsiteY0" fmla="*/ 0 h 219075"/>
              <a:gd name="connsiteX1" fmla="*/ 485775 w 2428875"/>
              <a:gd name="connsiteY1" fmla="*/ 0 h 219075"/>
              <a:gd name="connsiteX2" fmla="*/ 0 w 2428875"/>
              <a:gd name="connsiteY2" fmla="*/ 219075 h 219075"/>
            </a:gdLst>
            <a:ahLst/>
            <a:cxnLst>
              <a:cxn ang="0">
                <a:pos x="connsiteX0" y="connsiteY0"/>
              </a:cxn>
              <a:cxn ang="0">
                <a:pos x="connsiteX1" y="connsiteY1"/>
              </a:cxn>
              <a:cxn ang="0">
                <a:pos x="connsiteX2" y="connsiteY2"/>
              </a:cxn>
            </a:cxnLst>
            <a:rect l="l" t="t" r="r" b="b"/>
            <a:pathLst>
              <a:path w="2428875" h="219075">
                <a:moveTo>
                  <a:pt x="2428875" y="0"/>
                </a:moveTo>
                <a:lnTo>
                  <a:pt x="485775" y="0"/>
                </a:lnTo>
                <a:lnTo>
                  <a:pt x="0" y="219075"/>
                </a:lnTo>
              </a:path>
            </a:pathLst>
          </a:custGeom>
          <a:noFill/>
          <a:ln w="19050" cap="flat" cmpd="sng" algn="ctr">
            <a:solidFill>
              <a:srgbClr val="405583"/>
            </a:solidFill>
            <a:prstDash val="solid"/>
            <a:round/>
            <a:headEnd type="none" w="med" len="med"/>
            <a:tailEnd type="triangle" w="med" len="med"/>
          </a:ln>
          <a:effectLst/>
        </p:spPr>
        <p:txBody>
          <a:bodyPr rtlCol="0" anchor="ctr"/>
          <a:lstStyle/>
          <a:p>
            <a:pPr algn="ctr"/>
            <a:endParaRPr lang="en-US" dirty="0">
              <a:latin typeface="Calibri" panose="020F0502020204030204" pitchFamily="34" charset="0"/>
            </a:endParaRPr>
          </a:p>
        </p:txBody>
      </p:sp>
      <p:sp>
        <p:nvSpPr>
          <p:cNvPr id="16" name="Freeform 15"/>
          <p:cNvSpPr/>
          <p:nvPr/>
        </p:nvSpPr>
        <p:spPr bwMode="auto">
          <a:xfrm>
            <a:off x="5962650" y="4600575"/>
            <a:ext cx="2524125" cy="304800"/>
          </a:xfrm>
          <a:custGeom>
            <a:avLst/>
            <a:gdLst>
              <a:gd name="connsiteX0" fmla="*/ 2524125 w 2524125"/>
              <a:gd name="connsiteY0" fmla="*/ 304800 h 304800"/>
              <a:gd name="connsiteX1" fmla="*/ 552450 w 2524125"/>
              <a:gd name="connsiteY1" fmla="*/ 304800 h 304800"/>
              <a:gd name="connsiteX2" fmla="*/ 0 w 2524125"/>
              <a:gd name="connsiteY2" fmla="*/ 0 h 304800"/>
            </a:gdLst>
            <a:ahLst/>
            <a:cxnLst>
              <a:cxn ang="0">
                <a:pos x="connsiteX0" y="connsiteY0"/>
              </a:cxn>
              <a:cxn ang="0">
                <a:pos x="connsiteX1" y="connsiteY1"/>
              </a:cxn>
              <a:cxn ang="0">
                <a:pos x="connsiteX2" y="connsiteY2"/>
              </a:cxn>
            </a:cxnLst>
            <a:rect l="l" t="t" r="r" b="b"/>
            <a:pathLst>
              <a:path w="2524125" h="304800">
                <a:moveTo>
                  <a:pt x="2524125" y="304800"/>
                </a:moveTo>
                <a:lnTo>
                  <a:pt x="552450" y="304800"/>
                </a:lnTo>
                <a:lnTo>
                  <a:pt x="0" y="0"/>
                </a:lnTo>
              </a:path>
            </a:pathLst>
          </a:custGeom>
          <a:noFill/>
          <a:ln w="19050" cap="flat" cmpd="sng" algn="ctr">
            <a:solidFill>
              <a:srgbClr val="405583"/>
            </a:solidFill>
            <a:prstDash val="solid"/>
            <a:round/>
            <a:headEnd type="none" w="med" len="med"/>
            <a:tailEnd type="triangle" w="med" len="med"/>
          </a:ln>
          <a:effectLst/>
        </p:spPr>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2988835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4580793" y="2579076"/>
                <a:ext cx="4693119" cy="2471346"/>
              </a:xfrm>
            </p:spPr>
            <p:txBody>
              <a:bodyPr/>
              <a:lstStyle/>
              <a:p>
                <a:pPr marL="0" indent="0">
                  <a:buNone/>
                </a:pPr>
                <a:r>
                  <a:rPr lang="en-US" sz="1800" dirty="0" smtClean="0"/>
                  <a:t>Manpower and budget (</a:t>
                </a:r>
                <a:r>
                  <a:rPr lang="en-US" sz="1800" dirty="0" err="1" smtClean="0"/>
                  <a:t>Eccellenza</a:t>
                </a:r>
                <a:r>
                  <a:rPr lang="en-US" sz="1800" dirty="0" smtClean="0"/>
                  <a:t>)</a:t>
                </a:r>
              </a:p>
              <a:p>
                <a:pPr marL="0" indent="0">
                  <a:buNone/>
                  <a:tabLst>
                    <a:tab pos="893763" algn="l"/>
                  </a:tabLst>
                </a:pPr>
                <a:r>
                  <a:rPr lang="en-US" sz="1600" dirty="0" smtClean="0"/>
                  <a:t>Postdoc: 	Simulations, technical design,</a:t>
                </a:r>
                <a:br>
                  <a:rPr lang="en-US" sz="1600" dirty="0" smtClean="0"/>
                </a:br>
                <a:r>
                  <a:rPr lang="en-US" sz="1600" dirty="0" smtClean="0"/>
                  <a:t>	support R&amp;D prototyping</a:t>
                </a:r>
              </a:p>
              <a:p>
                <a:pPr marL="0" indent="0">
                  <a:buNone/>
                  <a:tabLst>
                    <a:tab pos="893763" algn="l"/>
                  </a:tabLst>
                </a:pPr>
                <a:r>
                  <a:rPr lang="en-US" sz="1600" dirty="0" smtClean="0"/>
                  <a:t>1</a:t>
                </a:r>
                <a:r>
                  <a:rPr lang="en-US" sz="1600" baseline="30000" dirty="0" smtClean="0"/>
                  <a:t>st</a:t>
                </a:r>
                <a:r>
                  <a:rPr lang="en-US" sz="1600" dirty="0" smtClean="0"/>
                  <a:t>  PhD:   	Simulations, beam telescope,</a:t>
                </a:r>
                <a:br>
                  <a:rPr lang="en-US" sz="1600" dirty="0" smtClean="0"/>
                </a:br>
                <a:r>
                  <a:rPr lang="en-US" sz="1600" dirty="0" smtClean="0"/>
                  <a:t>	detector R&amp;D and prototyping</a:t>
                </a:r>
              </a:p>
              <a:p>
                <a:pPr marL="0" indent="0">
                  <a:buNone/>
                  <a:tabLst>
                    <a:tab pos="893763" algn="l"/>
                  </a:tabLst>
                </a:pPr>
                <a:r>
                  <a:rPr lang="en-US" sz="1600" dirty="0" smtClean="0"/>
                  <a:t>2</a:t>
                </a:r>
                <a:r>
                  <a:rPr lang="en-US" sz="1600" baseline="30000" dirty="0" smtClean="0"/>
                  <a:t>nd</a:t>
                </a:r>
                <a:r>
                  <a:rPr lang="en-US" sz="1600" dirty="0" smtClean="0"/>
                  <a:t>  PhD: 	E/B field simulations, prototyping 	magnet characterization, shimming</a:t>
                </a:r>
              </a:p>
              <a:p>
                <a:pPr marL="342900" indent="-342900">
                  <a:buAutoNum type="arabicPeriod"/>
                  <a:tabLst>
                    <a:tab pos="1524000" algn="l"/>
                  </a:tabLst>
                </a:pPr>
                <a:endParaRPr lang="en-US" sz="1600" dirty="0"/>
              </a:p>
              <a:p>
                <a:pPr marL="0" indent="0">
                  <a:buNone/>
                  <a:tabLst>
                    <a:tab pos="1524000" algn="l"/>
                  </a:tabLst>
                </a:pPr>
                <a:r>
                  <a:rPr lang="en-US" sz="1600" dirty="0" smtClean="0"/>
                  <a:t>Hardware for R&amp;D and prototyping: </a:t>
                </a:r>
                <a14:m>
                  <m:oMath xmlns:m="http://schemas.openxmlformats.org/officeDocument/2006/math">
                    <m:r>
                      <a:rPr lang="en-US" sz="1600" b="0" i="1" smtClean="0">
                        <a:latin typeface="Cambria Math"/>
                      </a:rPr>
                      <m:t>~100</m:t>
                    </m:r>
                    <m:r>
                      <m:rPr>
                        <m:sty m:val="p"/>
                      </m:rPr>
                      <a:rPr lang="en-US" sz="1600" b="0" i="0" smtClean="0">
                        <a:latin typeface="Cambria Math"/>
                      </a:rPr>
                      <m:t>kCHF</m:t>
                    </m:r>
                  </m:oMath>
                </a14:m>
                <a:endParaRPr lang="en-US" sz="1600" dirty="0" smtClean="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4580793" y="2579076"/>
                <a:ext cx="4693119" cy="2471346"/>
              </a:xfrm>
              <a:blipFill rotWithShape="1">
                <a:blip r:embed="rId2"/>
                <a:stretch>
                  <a:fillRect l="-2987" t="-2469" b="-3951"/>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Feasibility study for a compact storage ring</a:t>
            </a:r>
            <a:endParaRPr lang="en-US" dirty="0"/>
          </a:p>
        </p:txBody>
      </p:sp>
      <p:sp>
        <p:nvSpPr>
          <p:cNvPr id="4" name="Content Placeholder 3"/>
          <p:cNvSpPr>
            <a:spLocks noGrp="1"/>
          </p:cNvSpPr>
          <p:nvPr>
            <p:ph sz="quarter" idx="18"/>
          </p:nvPr>
        </p:nvSpPr>
        <p:spPr>
          <a:xfrm>
            <a:off x="247650" y="2861142"/>
            <a:ext cx="4381499" cy="3509963"/>
          </a:xfrm>
        </p:spPr>
        <p:txBody>
          <a:bodyPr/>
          <a:lstStyle/>
          <a:p>
            <a:pPr marL="0" indent="0">
              <a:buNone/>
            </a:pPr>
            <a:r>
              <a:rPr lang="en-US" sz="1800" dirty="0" smtClean="0"/>
              <a:t>Milestones:</a:t>
            </a:r>
          </a:p>
          <a:p>
            <a:pPr marL="0" indent="0">
              <a:buNone/>
            </a:pPr>
            <a:r>
              <a:rPr lang="en-US" sz="1600" dirty="0" smtClean="0"/>
              <a:t>01/19 Start of project</a:t>
            </a:r>
          </a:p>
          <a:p>
            <a:pPr marL="0" indent="0">
              <a:buNone/>
            </a:pPr>
            <a:r>
              <a:rPr lang="en-US" sz="1600" dirty="0" smtClean="0"/>
              <a:t>02/19 Letter of intent to PSI</a:t>
            </a:r>
          </a:p>
          <a:p>
            <a:pPr marL="0" indent="0">
              <a:buNone/>
            </a:pPr>
            <a:r>
              <a:rPr lang="en-US" sz="1600" dirty="0" smtClean="0"/>
              <a:t>02/20 Experiment proposal to PSI</a:t>
            </a:r>
          </a:p>
          <a:p>
            <a:pPr marL="0" indent="0">
              <a:buNone/>
            </a:pPr>
            <a:r>
              <a:rPr lang="en-US" sz="1600" dirty="0" smtClean="0"/>
              <a:t>02/20 ERC consolidator grant proposal</a:t>
            </a:r>
          </a:p>
          <a:p>
            <a:pPr marL="0" indent="0">
              <a:buNone/>
              <a:tabLst>
                <a:tab pos="717550" algn="l"/>
              </a:tabLst>
            </a:pPr>
            <a:r>
              <a:rPr lang="en-US" sz="1600" dirty="0" smtClean="0"/>
              <a:t>02/22 Final technical design report and review</a:t>
            </a:r>
          </a:p>
          <a:p>
            <a:pPr marL="0" indent="0">
              <a:buNone/>
              <a:tabLst>
                <a:tab pos="806450" algn="l"/>
              </a:tabLst>
            </a:pPr>
            <a:r>
              <a:rPr lang="en-US" sz="1600" dirty="0" smtClean="0"/>
              <a:t>11/22 Engineering run</a:t>
            </a:r>
          </a:p>
          <a:p>
            <a:pPr marL="0" indent="0">
              <a:buNone/>
              <a:tabLst>
                <a:tab pos="806450" algn="l"/>
              </a:tabLst>
            </a:pPr>
            <a:r>
              <a:rPr lang="en-US" sz="1600" dirty="0" smtClean="0"/>
              <a:t>06/23 Start data-taking</a:t>
            </a:r>
            <a:endParaRPr lang="en-US" sz="1800" dirty="0" smtClean="0"/>
          </a:p>
        </p:txBody>
      </p:sp>
      <p:grpSp>
        <p:nvGrpSpPr>
          <p:cNvPr id="63" name="Group 62"/>
          <p:cNvGrpSpPr/>
          <p:nvPr/>
        </p:nvGrpSpPr>
        <p:grpSpPr>
          <a:xfrm>
            <a:off x="395643" y="714076"/>
            <a:ext cx="3594050" cy="2026248"/>
            <a:chOff x="177850" y="721024"/>
            <a:chExt cx="3594050" cy="2026248"/>
          </a:xfrm>
        </p:grpSpPr>
        <p:grpSp>
          <p:nvGrpSpPr>
            <p:cNvPr id="26" name="Group 25"/>
            <p:cNvGrpSpPr/>
            <p:nvPr/>
          </p:nvGrpSpPr>
          <p:grpSpPr>
            <a:xfrm>
              <a:off x="177850" y="721024"/>
              <a:ext cx="3506965" cy="2022774"/>
              <a:chOff x="177850" y="721024"/>
              <a:chExt cx="3506965" cy="2022774"/>
            </a:xfrm>
          </p:grpSpPr>
          <p:sp>
            <p:nvSpPr>
              <p:cNvPr id="18" name="Rectangle 17"/>
              <p:cNvSpPr/>
              <p:nvPr/>
            </p:nvSpPr>
            <p:spPr bwMode="auto">
              <a:xfrm>
                <a:off x="177850" y="721024"/>
                <a:ext cx="702513" cy="2019300"/>
              </a:xfrm>
              <a:prstGeom prst="rect">
                <a:avLst/>
              </a:prstGeom>
              <a:solidFill>
                <a:srgbClr val="AFD7FF"/>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indent="0" algn="ctr">
                  <a:buNone/>
                </a:pPr>
                <a:endParaRPr lang="en-US" sz="1600" dirty="0" smtClean="0">
                  <a:latin typeface="+mn-lt"/>
                </a:endParaRPr>
              </a:p>
            </p:txBody>
          </p:sp>
          <p:sp>
            <p:nvSpPr>
              <p:cNvPr id="22" name="Rectangle 21"/>
              <p:cNvSpPr/>
              <p:nvPr/>
            </p:nvSpPr>
            <p:spPr bwMode="auto">
              <a:xfrm>
                <a:off x="880363" y="724498"/>
                <a:ext cx="702513" cy="20193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indent="0" algn="ctr">
                  <a:buNone/>
                </a:pPr>
                <a:endParaRPr lang="en-US" sz="1600" dirty="0" smtClean="0">
                  <a:latin typeface="+mn-lt"/>
                </a:endParaRPr>
              </a:p>
            </p:txBody>
          </p:sp>
          <p:sp>
            <p:nvSpPr>
              <p:cNvPr id="23" name="Rectangle 22"/>
              <p:cNvSpPr/>
              <p:nvPr/>
            </p:nvSpPr>
            <p:spPr bwMode="auto">
              <a:xfrm>
                <a:off x="1582876" y="724498"/>
                <a:ext cx="702513" cy="2019300"/>
              </a:xfrm>
              <a:prstGeom prst="rect">
                <a:avLst/>
              </a:prstGeom>
              <a:solidFill>
                <a:srgbClr val="AFD7FF"/>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indent="0" algn="ctr">
                  <a:buNone/>
                </a:pPr>
                <a:endParaRPr lang="en-US" sz="1600" dirty="0" smtClean="0">
                  <a:latin typeface="+mn-lt"/>
                </a:endParaRPr>
              </a:p>
            </p:txBody>
          </p:sp>
          <p:sp>
            <p:nvSpPr>
              <p:cNvPr id="24" name="Rectangle 23"/>
              <p:cNvSpPr/>
              <p:nvPr/>
            </p:nvSpPr>
            <p:spPr bwMode="auto">
              <a:xfrm>
                <a:off x="2279789" y="724498"/>
                <a:ext cx="702513" cy="20193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indent="0" algn="ctr">
                  <a:buNone/>
                </a:pPr>
                <a:endParaRPr lang="en-US" sz="1600" dirty="0" smtClean="0">
                  <a:latin typeface="+mn-lt"/>
                </a:endParaRPr>
              </a:p>
            </p:txBody>
          </p:sp>
          <p:sp>
            <p:nvSpPr>
              <p:cNvPr id="25" name="Rectangle 24"/>
              <p:cNvSpPr/>
              <p:nvPr/>
            </p:nvSpPr>
            <p:spPr bwMode="auto">
              <a:xfrm>
                <a:off x="2982302" y="724498"/>
                <a:ext cx="702513" cy="2019300"/>
              </a:xfrm>
              <a:prstGeom prst="rect">
                <a:avLst/>
              </a:prstGeom>
              <a:solidFill>
                <a:srgbClr val="AFD7FF"/>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indent="0" algn="ctr">
                  <a:buNone/>
                </a:pPr>
                <a:endParaRPr lang="en-US" sz="1600" dirty="0" smtClean="0">
                  <a:latin typeface="+mn-lt"/>
                </a:endParaRPr>
              </a:p>
            </p:txBody>
          </p:sp>
        </p:grpSp>
        <p:sp>
          <p:nvSpPr>
            <p:cNvPr id="16" name="TextBox 15"/>
            <p:cNvSpPr txBox="1"/>
            <p:nvPr/>
          </p:nvSpPr>
          <p:spPr>
            <a:xfrm>
              <a:off x="338671" y="721024"/>
              <a:ext cx="380873" cy="225126"/>
            </a:xfrm>
            <a:prstGeom prst="rect">
              <a:avLst/>
            </a:prstGeom>
            <a:noFill/>
          </p:spPr>
          <p:txBody>
            <a:bodyPr wrap="none" lIns="0" tIns="0" rIns="0" bIns="0" rtlCol="0" anchor="t" anchorCtr="0">
              <a:spAutoFit/>
            </a:bodyPr>
            <a:lstStyle/>
            <a:p>
              <a:pPr>
                <a:lnSpc>
                  <a:spcPct val="110000"/>
                </a:lnSpc>
                <a:spcBef>
                  <a:spcPts val="0"/>
                </a:spcBef>
              </a:pPr>
              <a:r>
                <a:rPr lang="en-US" sz="1400" kern="1000" spc="30" dirty="0" smtClean="0">
                  <a:solidFill>
                    <a:schemeClr val="tx1">
                      <a:lumMod val="85000"/>
                      <a:lumOff val="15000"/>
                    </a:schemeClr>
                  </a:solidFill>
                  <a:latin typeface="+mn-lt"/>
                  <a:cs typeface="Franklin Gothic Book"/>
                </a:rPr>
                <a:t>2019</a:t>
              </a:r>
            </a:p>
          </p:txBody>
        </p:sp>
        <p:sp>
          <p:nvSpPr>
            <p:cNvPr id="17" name="TextBox 16"/>
            <p:cNvSpPr txBox="1"/>
            <p:nvPr/>
          </p:nvSpPr>
          <p:spPr>
            <a:xfrm>
              <a:off x="1035113" y="724498"/>
              <a:ext cx="380873" cy="225126"/>
            </a:xfrm>
            <a:prstGeom prst="rect">
              <a:avLst/>
            </a:prstGeom>
            <a:noFill/>
          </p:spPr>
          <p:txBody>
            <a:bodyPr wrap="none" lIns="0" tIns="0" rIns="0" bIns="0" rtlCol="0" anchor="t" anchorCtr="0">
              <a:spAutoFit/>
            </a:bodyPr>
            <a:lstStyle/>
            <a:p>
              <a:pPr>
                <a:lnSpc>
                  <a:spcPct val="110000"/>
                </a:lnSpc>
                <a:spcBef>
                  <a:spcPts val="0"/>
                </a:spcBef>
              </a:pPr>
              <a:r>
                <a:rPr lang="en-US" sz="1400" kern="1000" spc="30" dirty="0" smtClean="0">
                  <a:solidFill>
                    <a:schemeClr val="tx1">
                      <a:lumMod val="85000"/>
                      <a:lumOff val="15000"/>
                    </a:schemeClr>
                  </a:solidFill>
                  <a:latin typeface="+mn-lt"/>
                  <a:cs typeface="Franklin Gothic Book"/>
                </a:rPr>
                <a:t>2020</a:t>
              </a:r>
            </a:p>
          </p:txBody>
        </p:sp>
        <p:sp>
          <p:nvSpPr>
            <p:cNvPr id="27" name="TextBox 26"/>
            <p:cNvSpPr txBox="1"/>
            <p:nvPr/>
          </p:nvSpPr>
          <p:spPr>
            <a:xfrm>
              <a:off x="1743695" y="724498"/>
              <a:ext cx="380873" cy="225126"/>
            </a:xfrm>
            <a:prstGeom prst="rect">
              <a:avLst/>
            </a:prstGeom>
            <a:noFill/>
          </p:spPr>
          <p:txBody>
            <a:bodyPr wrap="none" lIns="0" tIns="0" rIns="0" bIns="0" rtlCol="0" anchor="t" anchorCtr="0">
              <a:spAutoFit/>
            </a:bodyPr>
            <a:lstStyle/>
            <a:p>
              <a:pPr>
                <a:lnSpc>
                  <a:spcPct val="110000"/>
                </a:lnSpc>
                <a:spcBef>
                  <a:spcPts val="0"/>
                </a:spcBef>
              </a:pPr>
              <a:r>
                <a:rPr lang="en-US" sz="1400" kern="1000" spc="30" dirty="0" smtClean="0">
                  <a:solidFill>
                    <a:schemeClr val="tx1">
                      <a:lumMod val="85000"/>
                      <a:lumOff val="15000"/>
                    </a:schemeClr>
                  </a:solidFill>
                  <a:latin typeface="+mn-lt"/>
                  <a:cs typeface="Franklin Gothic Book"/>
                </a:rPr>
                <a:t>2021</a:t>
              </a:r>
            </a:p>
          </p:txBody>
        </p:sp>
        <p:sp>
          <p:nvSpPr>
            <p:cNvPr id="28" name="TextBox 27"/>
            <p:cNvSpPr txBox="1"/>
            <p:nvPr/>
          </p:nvSpPr>
          <p:spPr>
            <a:xfrm>
              <a:off x="2440608" y="724498"/>
              <a:ext cx="380873" cy="225126"/>
            </a:xfrm>
            <a:prstGeom prst="rect">
              <a:avLst/>
            </a:prstGeom>
            <a:noFill/>
          </p:spPr>
          <p:txBody>
            <a:bodyPr wrap="none" lIns="0" tIns="0" rIns="0" bIns="0" rtlCol="0" anchor="t" anchorCtr="0">
              <a:spAutoFit/>
            </a:bodyPr>
            <a:lstStyle/>
            <a:p>
              <a:pPr>
                <a:lnSpc>
                  <a:spcPct val="110000"/>
                </a:lnSpc>
                <a:spcBef>
                  <a:spcPts val="0"/>
                </a:spcBef>
              </a:pPr>
              <a:r>
                <a:rPr lang="en-US" sz="1400" kern="1000" spc="30" dirty="0" smtClean="0">
                  <a:solidFill>
                    <a:schemeClr val="tx1">
                      <a:lumMod val="85000"/>
                      <a:lumOff val="15000"/>
                    </a:schemeClr>
                  </a:solidFill>
                  <a:latin typeface="+mn-lt"/>
                  <a:cs typeface="Franklin Gothic Book"/>
                </a:rPr>
                <a:t>2022</a:t>
              </a:r>
            </a:p>
          </p:txBody>
        </p:sp>
        <p:sp>
          <p:nvSpPr>
            <p:cNvPr id="29" name="TextBox 28"/>
            <p:cNvSpPr txBox="1"/>
            <p:nvPr/>
          </p:nvSpPr>
          <p:spPr>
            <a:xfrm>
              <a:off x="3143121" y="724498"/>
              <a:ext cx="380873" cy="225126"/>
            </a:xfrm>
            <a:prstGeom prst="rect">
              <a:avLst/>
            </a:prstGeom>
            <a:noFill/>
          </p:spPr>
          <p:txBody>
            <a:bodyPr wrap="none" lIns="0" tIns="0" rIns="0" bIns="0" rtlCol="0" anchor="t" anchorCtr="0">
              <a:spAutoFit/>
            </a:bodyPr>
            <a:lstStyle/>
            <a:p>
              <a:pPr>
                <a:lnSpc>
                  <a:spcPct val="110000"/>
                </a:lnSpc>
                <a:spcBef>
                  <a:spcPts val="0"/>
                </a:spcBef>
              </a:pPr>
              <a:r>
                <a:rPr lang="en-US" sz="1400" kern="1000" spc="30" dirty="0" smtClean="0">
                  <a:solidFill>
                    <a:schemeClr val="tx1">
                      <a:lumMod val="85000"/>
                      <a:lumOff val="15000"/>
                    </a:schemeClr>
                  </a:solidFill>
                  <a:latin typeface="+mn-lt"/>
                  <a:cs typeface="Franklin Gothic Book"/>
                </a:rPr>
                <a:t>2023</a:t>
              </a:r>
            </a:p>
          </p:txBody>
        </p:sp>
        <p:grpSp>
          <p:nvGrpSpPr>
            <p:cNvPr id="34" name="Group 33"/>
            <p:cNvGrpSpPr/>
            <p:nvPr/>
          </p:nvGrpSpPr>
          <p:grpSpPr>
            <a:xfrm>
              <a:off x="351371" y="949624"/>
              <a:ext cx="355473" cy="1794174"/>
              <a:chOff x="351371" y="949624"/>
              <a:chExt cx="355473" cy="1794174"/>
            </a:xfrm>
          </p:grpSpPr>
          <p:cxnSp>
            <p:nvCxnSpPr>
              <p:cNvPr id="31" name="Straight Connector 30"/>
              <p:cNvCxnSpPr/>
              <p:nvPr/>
            </p:nvCxnSpPr>
            <p:spPr bwMode="auto">
              <a:xfrm>
                <a:off x="351371" y="949624"/>
                <a:ext cx="0" cy="17907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529106" y="953098"/>
                <a:ext cx="0" cy="17907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706844" y="953098"/>
                <a:ext cx="0" cy="17907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5" name="Group 34"/>
            <p:cNvGrpSpPr/>
            <p:nvPr/>
          </p:nvGrpSpPr>
          <p:grpSpPr>
            <a:xfrm>
              <a:off x="1035113" y="949624"/>
              <a:ext cx="355473" cy="1794174"/>
              <a:chOff x="351371" y="949624"/>
              <a:chExt cx="355473" cy="1794174"/>
            </a:xfrm>
          </p:grpSpPr>
          <p:cxnSp>
            <p:nvCxnSpPr>
              <p:cNvPr id="36" name="Straight Connector 35"/>
              <p:cNvCxnSpPr/>
              <p:nvPr/>
            </p:nvCxnSpPr>
            <p:spPr bwMode="auto">
              <a:xfrm>
                <a:off x="351371" y="949624"/>
                <a:ext cx="0" cy="17907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529106" y="953098"/>
                <a:ext cx="0" cy="17907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706844" y="953098"/>
                <a:ext cx="0" cy="17907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9" name="Group 38"/>
            <p:cNvGrpSpPr/>
            <p:nvPr/>
          </p:nvGrpSpPr>
          <p:grpSpPr>
            <a:xfrm>
              <a:off x="1743695" y="953098"/>
              <a:ext cx="355473" cy="1794174"/>
              <a:chOff x="351371" y="949624"/>
              <a:chExt cx="355473" cy="1794174"/>
            </a:xfrm>
          </p:grpSpPr>
          <p:cxnSp>
            <p:nvCxnSpPr>
              <p:cNvPr id="40" name="Straight Connector 39"/>
              <p:cNvCxnSpPr/>
              <p:nvPr/>
            </p:nvCxnSpPr>
            <p:spPr bwMode="auto">
              <a:xfrm>
                <a:off x="351371" y="949624"/>
                <a:ext cx="0" cy="17907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529106" y="953098"/>
                <a:ext cx="0" cy="17907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706844" y="953098"/>
                <a:ext cx="0" cy="17907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3" name="Group 42"/>
            <p:cNvGrpSpPr/>
            <p:nvPr/>
          </p:nvGrpSpPr>
          <p:grpSpPr>
            <a:xfrm>
              <a:off x="2440608" y="946150"/>
              <a:ext cx="355473" cy="1794174"/>
              <a:chOff x="351371" y="949624"/>
              <a:chExt cx="355473" cy="1794174"/>
            </a:xfrm>
          </p:grpSpPr>
          <p:cxnSp>
            <p:nvCxnSpPr>
              <p:cNvPr id="44" name="Straight Connector 43"/>
              <p:cNvCxnSpPr/>
              <p:nvPr/>
            </p:nvCxnSpPr>
            <p:spPr bwMode="auto">
              <a:xfrm>
                <a:off x="351371" y="949624"/>
                <a:ext cx="0" cy="17907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a:off x="529106" y="953098"/>
                <a:ext cx="0" cy="17907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706844" y="953098"/>
                <a:ext cx="0" cy="17907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7" name="Group 46"/>
            <p:cNvGrpSpPr/>
            <p:nvPr/>
          </p:nvGrpSpPr>
          <p:grpSpPr>
            <a:xfrm>
              <a:off x="3143121" y="946150"/>
              <a:ext cx="355473" cy="1794174"/>
              <a:chOff x="351371" y="949624"/>
              <a:chExt cx="355473" cy="1794174"/>
            </a:xfrm>
          </p:grpSpPr>
          <p:cxnSp>
            <p:nvCxnSpPr>
              <p:cNvPr id="48" name="Straight Connector 47"/>
              <p:cNvCxnSpPr/>
              <p:nvPr/>
            </p:nvCxnSpPr>
            <p:spPr bwMode="auto">
              <a:xfrm>
                <a:off x="351371" y="949624"/>
                <a:ext cx="0" cy="17907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a:off x="529106" y="953098"/>
                <a:ext cx="0" cy="17907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a:off x="706844" y="953098"/>
                <a:ext cx="0" cy="17907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51" name="Rounded Rectangle 50"/>
            <p:cNvSpPr/>
            <p:nvPr/>
          </p:nvSpPr>
          <p:spPr bwMode="auto">
            <a:xfrm>
              <a:off x="177850" y="1066800"/>
              <a:ext cx="2107539" cy="177800"/>
            </a:xfrm>
            <a:prstGeom prst="roundRect">
              <a:avLst/>
            </a:prstGeom>
            <a:ln w="3175">
              <a:solidFill>
                <a:schemeClr val="tx2">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p>
              <a:pPr marL="0" indent="0" algn="ctr">
                <a:buNone/>
              </a:pPr>
              <a:r>
                <a:rPr lang="en-US" sz="1400" dirty="0" smtClean="0">
                  <a:solidFill>
                    <a:schemeClr val="tx2">
                      <a:lumMod val="85000"/>
                      <a:lumOff val="15000"/>
                    </a:schemeClr>
                  </a:solidFill>
                </a:rPr>
                <a:t>Spectrometer </a:t>
              </a:r>
              <a:r>
                <a:rPr lang="en-US" sz="1400" dirty="0" smtClean="0">
                  <a:solidFill>
                    <a:schemeClr val="tx2">
                      <a:lumMod val="85000"/>
                      <a:lumOff val="15000"/>
                    </a:schemeClr>
                  </a:solidFill>
                  <a:latin typeface="+mn-lt"/>
                </a:rPr>
                <a:t>/ muon beam</a:t>
              </a:r>
            </a:p>
          </p:txBody>
        </p:sp>
        <p:sp>
          <p:nvSpPr>
            <p:cNvPr id="54" name="Rounded Rectangle 53"/>
            <p:cNvSpPr/>
            <p:nvPr/>
          </p:nvSpPr>
          <p:spPr bwMode="auto">
            <a:xfrm>
              <a:off x="706844" y="1498600"/>
              <a:ext cx="1572945" cy="177800"/>
            </a:xfrm>
            <a:prstGeom prst="roundRect">
              <a:avLst/>
            </a:prstGeom>
            <a:solidFill>
              <a:srgbClr val="EE7B34"/>
            </a:solidFill>
            <a:ln w="3175">
              <a:solidFill>
                <a:schemeClr val="tx2">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p>
              <a:pPr marL="0" indent="0" algn="ctr">
                <a:buNone/>
              </a:pPr>
              <a:r>
                <a:rPr lang="en-US" sz="1400" dirty="0" smtClean="0">
                  <a:solidFill>
                    <a:schemeClr val="tx2">
                      <a:lumMod val="85000"/>
                      <a:lumOff val="15000"/>
                    </a:schemeClr>
                  </a:solidFill>
                </a:rPr>
                <a:t>Beam telescope (BT)</a:t>
              </a:r>
            </a:p>
          </p:txBody>
        </p:sp>
        <p:sp>
          <p:nvSpPr>
            <p:cNvPr id="55" name="Rounded Rectangle 54"/>
            <p:cNvSpPr/>
            <p:nvPr/>
          </p:nvSpPr>
          <p:spPr bwMode="auto">
            <a:xfrm>
              <a:off x="702366" y="1708150"/>
              <a:ext cx="1583023" cy="177800"/>
            </a:xfrm>
            <a:prstGeom prst="roundRect">
              <a:avLst/>
            </a:prstGeom>
            <a:solidFill>
              <a:srgbClr val="EE7B34"/>
            </a:solidFill>
            <a:ln w="3175">
              <a:solidFill>
                <a:schemeClr val="tx2">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p>
              <a:pPr marL="0" indent="0" algn="ctr">
                <a:buNone/>
              </a:pPr>
              <a:r>
                <a:rPr lang="en-US" sz="1200" dirty="0">
                  <a:solidFill>
                    <a:schemeClr val="tx2">
                      <a:lumMod val="85000"/>
                      <a:lumOff val="15000"/>
                    </a:schemeClr>
                  </a:solidFill>
                </a:rPr>
                <a:t>P</a:t>
              </a:r>
              <a:r>
                <a:rPr lang="en-US" sz="1200" dirty="0" smtClean="0">
                  <a:solidFill>
                    <a:schemeClr val="tx2">
                      <a:lumMod val="85000"/>
                      <a:lumOff val="15000"/>
                    </a:schemeClr>
                  </a:solidFill>
                </a:rPr>
                <a:t>ositron detector</a:t>
              </a:r>
            </a:p>
          </p:txBody>
        </p:sp>
        <p:sp>
          <p:nvSpPr>
            <p:cNvPr id="56" name="Rounded Rectangle 55"/>
            <p:cNvSpPr/>
            <p:nvPr/>
          </p:nvSpPr>
          <p:spPr bwMode="auto">
            <a:xfrm>
              <a:off x="522196" y="1276350"/>
              <a:ext cx="1399234" cy="177800"/>
            </a:xfrm>
            <a:prstGeom prst="roundRect">
              <a:avLst/>
            </a:prstGeom>
            <a:ln w="3175">
              <a:solidFill>
                <a:schemeClr val="tx2">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p>
              <a:pPr marL="0" indent="0" algn="ctr">
                <a:buNone/>
              </a:pPr>
              <a:r>
                <a:rPr lang="en-US" sz="1400" dirty="0" smtClean="0">
                  <a:solidFill>
                    <a:schemeClr val="tx2">
                      <a:lumMod val="85000"/>
                      <a:lumOff val="15000"/>
                    </a:schemeClr>
                  </a:solidFill>
                  <a:latin typeface="+mn-lt"/>
                </a:rPr>
                <a:t>E/B - Field</a:t>
              </a:r>
            </a:p>
          </p:txBody>
        </p:sp>
        <p:sp>
          <p:nvSpPr>
            <p:cNvPr id="57" name="Rounded Rectangle 56"/>
            <p:cNvSpPr/>
            <p:nvPr/>
          </p:nvSpPr>
          <p:spPr bwMode="auto">
            <a:xfrm>
              <a:off x="1048021" y="1930400"/>
              <a:ext cx="1583023" cy="177800"/>
            </a:xfrm>
            <a:prstGeom prst="roundRect">
              <a:avLst/>
            </a:prstGeom>
            <a:solidFill>
              <a:srgbClr val="EE7B34"/>
            </a:solidFill>
            <a:ln w="3175">
              <a:solidFill>
                <a:schemeClr val="tx2">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p>
              <a:pPr marL="0" indent="0" algn="ctr">
                <a:buNone/>
              </a:pPr>
              <a:r>
                <a:rPr lang="en-US" sz="1400" dirty="0" smtClean="0">
                  <a:solidFill>
                    <a:schemeClr val="tx2">
                      <a:lumMod val="85000"/>
                      <a:lumOff val="15000"/>
                    </a:schemeClr>
                  </a:solidFill>
                </a:rPr>
                <a:t>E/B field prototype</a:t>
              </a:r>
            </a:p>
          </p:txBody>
        </p:sp>
        <p:sp>
          <p:nvSpPr>
            <p:cNvPr id="58" name="Rounded Rectangle 57"/>
            <p:cNvSpPr/>
            <p:nvPr/>
          </p:nvSpPr>
          <p:spPr bwMode="auto">
            <a:xfrm>
              <a:off x="2279789" y="1498600"/>
              <a:ext cx="1041067" cy="177800"/>
            </a:xfrm>
            <a:prstGeom prst="roundRect">
              <a:avLst/>
            </a:prstGeom>
            <a:solidFill>
              <a:srgbClr val="7DA569"/>
            </a:solidFill>
            <a:ln w="3175">
              <a:solidFill>
                <a:schemeClr val="tx2">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p>
              <a:pPr marL="0" indent="0" algn="ctr">
                <a:buNone/>
              </a:pPr>
              <a:r>
                <a:rPr lang="en-US" sz="1400" dirty="0" smtClean="0">
                  <a:solidFill>
                    <a:schemeClr val="tx2">
                      <a:lumMod val="85000"/>
                      <a:lumOff val="15000"/>
                    </a:schemeClr>
                  </a:solidFill>
                </a:rPr>
                <a:t>Injection</a:t>
              </a:r>
            </a:p>
          </p:txBody>
        </p:sp>
        <p:sp>
          <p:nvSpPr>
            <p:cNvPr id="60" name="Rounded Rectangle 59"/>
            <p:cNvSpPr/>
            <p:nvPr/>
          </p:nvSpPr>
          <p:spPr bwMode="auto">
            <a:xfrm>
              <a:off x="2271241" y="2159000"/>
              <a:ext cx="1062316" cy="177800"/>
            </a:xfrm>
            <a:prstGeom prst="roundRect">
              <a:avLst/>
            </a:prstGeom>
            <a:solidFill>
              <a:srgbClr val="7DA569"/>
            </a:solidFill>
            <a:ln w="3175">
              <a:solidFill>
                <a:schemeClr val="tx2">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p>
              <a:pPr marL="0" indent="0" algn="ctr">
                <a:buNone/>
              </a:pPr>
              <a:r>
                <a:rPr lang="en-US" sz="1300" dirty="0" smtClean="0">
                  <a:solidFill>
                    <a:schemeClr val="tx2">
                      <a:lumMod val="85000"/>
                      <a:lumOff val="15000"/>
                    </a:schemeClr>
                  </a:solidFill>
                </a:rPr>
                <a:t>Spectrometer</a:t>
              </a:r>
            </a:p>
          </p:txBody>
        </p:sp>
        <p:sp>
          <p:nvSpPr>
            <p:cNvPr id="61" name="Rounded Rectangle 60"/>
            <p:cNvSpPr/>
            <p:nvPr/>
          </p:nvSpPr>
          <p:spPr bwMode="auto">
            <a:xfrm>
              <a:off x="880363" y="2343150"/>
              <a:ext cx="1405026" cy="177800"/>
            </a:xfrm>
            <a:prstGeom prst="roundRect">
              <a:avLst/>
            </a:prstGeom>
            <a:solidFill>
              <a:schemeClr val="accent4">
                <a:lumMod val="40000"/>
                <a:lumOff val="60000"/>
              </a:schemeClr>
            </a:solidFill>
            <a:ln w="3175">
              <a:solidFill>
                <a:schemeClr val="tx2">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p>
              <a:pPr marL="0" indent="0" algn="ctr">
                <a:buNone/>
              </a:pPr>
              <a:r>
                <a:rPr lang="en-US" sz="1400" dirty="0" smtClean="0">
                  <a:solidFill>
                    <a:schemeClr val="tx2">
                      <a:lumMod val="85000"/>
                      <a:lumOff val="15000"/>
                    </a:schemeClr>
                  </a:solidFill>
                </a:rPr>
                <a:t>Technical design</a:t>
              </a:r>
            </a:p>
          </p:txBody>
        </p:sp>
        <p:sp>
          <p:nvSpPr>
            <p:cNvPr id="62" name="Rounded Rectangle 61"/>
            <p:cNvSpPr/>
            <p:nvPr/>
          </p:nvSpPr>
          <p:spPr bwMode="auto">
            <a:xfrm>
              <a:off x="3320856" y="2343150"/>
              <a:ext cx="451044" cy="177800"/>
            </a:xfrm>
            <a:prstGeom prst="roundRect">
              <a:avLst/>
            </a:prstGeom>
            <a:solidFill>
              <a:srgbClr val="005696"/>
            </a:solidFill>
            <a:ln w="3175">
              <a:solidFill>
                <a:srgbClr val="00569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p>
              <a:pPr marL="0" indent="0" algn="ctr">
                <a:buNone/>
              </a:pPr>
              <a:r>
                <a:rPr lang="en-US" sz="1300" dirty="0" smtClean="0">
                  <a:solidFill>
                    <a:schemeClr val="bg1">
                      <a:lumMod val="95000"/>
                    </a:schemeClr>
                  </a:solidFill>
                </a:rPr>
                <a:t>Data</a:t>
              </a:r>
            </a:p>
          </p:txBody>
        </p:sp>
        <p:sp>
          <p:nvSpPr>
            <p:cNvPr id="71" name="Rounded Rectangle 70"/>
            <p:cNvSpPr/>
            <p:nvPr/>
          </p:nvSpPr>
          <p:spPr bwMode="auto">
            <a:xfrm>
              <a:off x="2891312" y="2343150"/>
              <a:ext cx="90990" cy="177800"/>
            </a:xfrm>
            <a:prstGeom prst="roundRect">
              <a:avLst/>
            </a:prstGeom>
            <a:solidFill>
              <a:srgbClr val="005696"/>
            </a:solidFill>
            <a:ln w="3175">
              <a:solidFill>
                <a:srgbClr val="00569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p>
              <a:pPr marL="0" indent="0" algn="ctr">
                <a:buNone/>
              </a:pPr>
              <a:endParaRPr lang="en-US" sz="1300" dirty="0" smtClean="0">
                <a:solidFill>
                  <a:schemeClr val="bg1">
                    <a:lumMod val="95000"/>
                  </a:schemeClr>
                </a:solidFill>
              </a:endParaRPr>
            </a:p>
          </p:txBody>
        </p:sp>
      </p:grpSp>
      <p:sp>
        <p:nvSpPr>
          <p:cNvPr id="65" name="Rounded Rectangle 64"/>
          <p:cNvSpPr/>
          <p:nvPr/>
        </p:nvSpPr>
        <p:spPr bwMode="auto">
          <a:xfrm>
            <a:off x="4972051" y="757566"/>
            <a:ext cx="342900" cy="177800"/>
          </a:xfrm>
          <a:prstGeom prst="roundRect">
            <a:avLst/>
          </a:prstGeom>
          <a:ln w="3175">
            <a:solidFill>
              <a:schemeClr val="tx2">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p>
            <a:pPr marL="0" indent="0" algn="ctr">
              <a:buNone/>
            </a:pPr>
            <a:endParaRPr lang="en-US" sz="1400" dirty="0" smtClean="0">
              <a:solidFill>
                <a:schemeClr val="tx2">
                  <a:lumMod val="85000"/>
                  <a:lumOff val="15000"/>
                </a:schemeClr>
              </a:solidFill>
              <a:latin typeface="+mn-lt"/>
            </a:endParaRPr>
          </a:p>
        </p:txBody>
      </p:sp>
      <p:sp>
        <p:nvSpPr>
          <p:cNvPr id="66" name="Rounded Rectangle 65"/>
          <p:cNvSpPr/>
          <p:nvPr/>
        </p:nvSpPr>
        <p:spPr bwMode="auto">
          <a:xfrm>
            <a:off x="4972051" y="977089"/>
            <a:ext cx="342900" cy="177800"/>
          </a:xfrm>
          <a:prstGeom prst="roundRect">
            <a:avLst/>
          </a:prstGeom>
          <a:solidFill>
            <a:srgbClr val="EE7B34"/>
          </a:solidFill>
          <a:ln w="3175">
            <a:solidFill>
              <a:schemeClr val="tx2">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p>
            <a:pPr algn="ctr"/>
            <a:endParaRPr lang="en-US" sz="1400" dirty="0">
              <a:solidFill>
                <a:schemeClr val="tx2">
                  <a:lumMod val="85000"/>
                  <a:lumOff val="15000"/>
                </a:schemeClr>
              </a:solidFill>
            </a:endParaRPr>
          </a:p>
        </p:txBody>
      </p:sp>
      <p:sp>
        <p:nvSpPr>
          <p:cNvPr id="67" name="Rounded Rectangle 66"/>
          <p:cNvSpPr/>
          <p:nvPr/>
        </p:nvSpPr>
        <p:spPr bwMode="auto">
          <a:xfrm>
            <a:off x="4972051" y="1202542"/>
            <a:ext cx="342900" cy="177800"/>
          </a:xfrm>
          <a:prstGeom prst="roundRect">
            <a:avLst/>
          </a:prstGeom>
          <a:solidFill>
            <a:srgbClr val="7DA569"/>
          </a:solidFill>
          <a:ln w="3175">
            <a:solidFill>
              <a:schemeClr val="tx2">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p>
            <a:pPr algn="ctr"/>
            <a:endParaRPr lang="en-US" sz="1300" dirty="0">
              <a:solidFill>
                <a:schemeClr val="tx2">
                  <a:lumMod val="85000"/>
                  <a:lumOff val="15000"/>
                </a:schemeClr>
              </a:solidFill>
            </a:endParaRPr>
          </a:p>
        </p:txBody>
      </p:sp>
      <mc:AlternateContent xmlns:mc="http://schemas.openxmlformats.org/markup-compatibility/2006" xmlns:a14="http://schemas.microsoft.com/office/drawing/2010/main">
        <mc:Choice Requires="a14">
          <p:sp>
            <p:nvSpPr>
              <p:cNvPr id="68" name="TextBox 67"/>
              <p:cNvSpPr txBox="1"/>
              <p:nvPr/>
            </p:nvSpPr>
            <p:spPr>
              <a:xfrm>
                <a:off x="5410200" y="727972"/>
                <a:ext cx="3497048" cy="236988"/>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400" kern="1000" spc="30" dirty="0" smtClean="0">
                    <a:solidFill>
                      <a:schemeClr val="tx1">
                        <a:lumMod val="85000"/>
                        <a:lumOff val="15000"/>
                      </a:schemeClr>
                    </a:solidFill>
                    <a:latin typeface="+mn-lt"/>
                    <a:cs typeface="Franklin Gothic Book"/>
                  </a:rPr>
                  <a:t>Simulations </a:t>
                </a:r>
                <a14:m>
                  <m:oMath xmlns:m="http://schemas.openxmlformats.org/officeDocument/2006/math">
                    <m:r>
                      <a:rPr lang="en-US" sz="1400" b="0" i="1" kern="1000" spc="30" smtClean="0">
                        <a:solidFill>
                          <a:schemeClr val="tx1">
                            <a:lumMod val="85000"/>
                            <a:lumOff val="15000"/>
                          </a:schemeClr>
                        </a:solidFill>
                        <a:latin typeface="Cambria Math"/>
                        <a:cs typeface="Franklin Gothic Book"/>
                      </a:rPr>
                      <m:t>→</m:t>
                    </m:r>
                  </m:oMath>
                </a14:m>
                <a:r>
                  <a:rPr lang="en-US" sz="1400" kern="1000" spc="30" dirty="0" smtClean="0">
                    <a:solidFill>
                      <a:schemeClr val="tx1">
                        <a:lumMod val="85000"/>
                        <a:lumOff val="15000"/>
                      </a:schemeClr>
                    </a:solidFill>
                    <a:latin typeface="+mn-lt"/>
                    <a:cs typeface="Franklin Gothic Book"/>
                  </a:rPr>
                  <a:t> deduction of specs, and design</a:t>
                </a:r>
              </a:p>
            </p:txBody>
          </p:sp>
        </mc:Choice>
        <mc:Fallback xmlns="">
          <p:sp>
            <p:nvSpPr>
              <p:cNvPr id="68" name="TextBox 67"/>
              <p:cNvSpPr txBox="1">
                <a:spLocks noRot="1" noChangeAspect="1" noMove="1" noResize="1" noEditPoints="1" noAdjustHandles="1" noChangeArrowheads="1" noChangeShapeType="1" noTextEdit="1"/>
              </p:cNvSpPr>
              <p:nvPr/>
            </p:nvSpPr>
            <p:spPr>
              <a:xfrm>
                <a:off x="5410200" y="727972"/>
                <a:ext cx="3497048" cy="236988"/>
              </a:xfrm>
              <a:prstGeom prst="rect">
                <a:avLst/>
              </a:prstGeom>
              <a:blipFill rotWithShape="1">
                <a:blip r:embed="rId3"/>
                <a:stretch>
                  <a:fillRect l="-3141" t="-15385" r="-2443" b="-41026"/>
                </a:stretch>
              </a:blipFill>
            </p:spPr>
            <p:txBody>
              <a:bodyPr/>
              <a:lstStyle/>
              <a:p>
                <a:r>
                  <a:rPr lang="en-US">
                    <a:noFill/>
                  </a:rPr>
                  <a:t> </a:t>
                </a:r>
              </a:p>
            </p:txBody>
          </p:sp>
        </mc:Fallback>
      </mc:AlternateContent>
      <p:sp>
        <p:nvSpPr>
          <p:cNvPr id="69" name="TextBox 68"/>
          <p:cNvSpPr txBox="1"/>
          <p:nvPr/>
        </p:nvSpPr>
        <p:spPr>
          <a:xfrm>
            <a:off x="5410200" y="965554"/>
            <a:ext cx="2341475" cy="236988"/>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400" kern="1000" spc="30" dirty="0" smtClean="0">
                <a:solidFill>
                  <a:schemeClr val="tx1">
                    <a:lumMod val="85000"/>
                    <a:lumOff val="15000"/>
                  </a:schemeClr>
                </a:solidFill>
                <a:latin typeface="+mn-lt"/>
                <a:cs typeface="Franklin Gothic Book"/>
              </a:rPr>
              <a:t>R&amp;D/prototyping (Lab at EPFL)</a:t>
            </a:r>
          </a:p>
        </p:txBody>
      </p:sp>
      <p:sp>
        <p:nvSpPr>
          <p:cNvPr id="70" name="TextBox 69"/>
          <p:cNvSpPr txBox="1"/>
          <p:nvPr/>
        </p:nvSpPr>
        <p:spPr>
          <a:xfrm>
            <a:off x="5410200" y="1202542"/>
            <a:ext cx="2215671" cy="236988"/>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400" kern="1000" spc="30" dirty="0" smtClean="0">
                <a:solidFill>
                  <a:schemeClr val="tx1">
                    <a:lumMod val="85000"/>
                    <a:lumOff val="15000"/>
                  </a:schemeClr>
                </a:solidFill>
                <a:latin typeface="+mn-lt"/>
                <a:cs typeface="Franklin Gothic Book"/>
              </a:rPr>
              <a:t>Manufacturing and assembly</a:t>
            </a:r>
          </a:p>
        </p:txBody>
      </p:sp>
      <p:sp>
        <p:nvSpPr>
          <p:cNvPr id="72" name="Rounded Rectangle 71"/>
          <p:cNvSpPr/>
          <p:nvPr/>
        </p:nvSpPr>
        <p:spPr bwMode="auto">
          <a:xfrm>
            <a:off x="5213350" y="1727200"/>
            <a:ext cx="2381250" cy="513752"/>
          </a:xfrm>
          <a:prstGeom prst="roundRect">
            <a:avLst/>
          </a:prstGeom>
          <a:solidFill>
            <a:srgbClr val="EE7B34"/>
          </a:solidFill>
          <a:ln w="3175">
            <a:solidFill>
              <a:schemeClr val="tx2">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sz="1400" dirty="0" smtClean="0">
                <a:solidFill>
                  <a:schemeClr val="tx2">
                    <a:lumMod val="85000"/>
                    <a:lumOff val="15000"/>
                  </a:schemeClr>
                </a:solidFill>
              </a:rPr>
              <a:t>Build prototypes and demonstrate feasibility</a:t>
            </a:r>
          </a:p>
        </p:txBody>
      </p:sp>
      <p:sp>
        <p:nvSpPr>
          <p:cNvPr id="5" name="Rounded Rectangle 4"/>
          <p:cNvSpPr/>
          <p:nvPr/>
        </p:nvSpPr>
        <p:spPr bwMode="auto">
          <a:xfrm>
            <a:off x="2133361" y="2579076"/>
            <a:ext cx="1060871" cy="149524"/>
          </a:xfrm>
          <a:prstGeom prst="roundRect">
            <a:avLst/>
          </a:prstGeom>
          <a:solidFill>
            <a:srgbClr val="EE7B34"/>
          </a:solidFill>
          <a:ln w="3175">
            <a:solidFill>
              <a:schemeClr val="tx2">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indent="0" algn="ctr">
              <a:buNone/>
            </a:pPr>
            <a:r>
              <a:rPr lang="en-US" sz="1200" dirty="0" smtClean="0">
                <a:solidFill>
                  <a:schemeClr val="tx2">
                    <a:lumMod val="85000"/>
                    <a:lumOff val="15000"/>
                  </a:schemeClr>
                </a:solidFill>
              </a:rPr>
              <a:t>Publications</a:t>
            </a:r>
          </a:p>
        </p:txBody>
      </p:sp>
      <p:sp>
        <p:nvSpPr>
          <p:cNvPr id="64" name="TextBox 63"/>
          <p:cNvSpPr txBox="1"/>
          <p:nvPr/>
        </p:nvSpPr>
        <p:spPr>
          <a:xfrm>
            <a:off x="2438400" y="2913900"/>
            <a:ext cx="1289392" cy="225126"/>
          </a:xfrm>
          <a:prstGeom prst="rect">
            <a:avLst/>
          </a:prstGeom>
          <a:solidFill>
            <a:schemeClr val="bg1"/>
          </a:solidFill>
        </p:spPr>
        <p:txBody>
          <a:bodyPr wrap="none" lIns="0" tIns="0" rIns="0" bIns="0" rtlCol="0" anchor="t" anchorCtr="0">
            <a:spAutoFit/>
          </a:bodyPr>
          <a:lstStyle/>
          <a:p>
            <a:pPr algn="r">
              <a:lnSpc>
                <a:spcPct val="110000"/>
              </a:lnSpc>
              <a:spcBef>
                <a:spcPts val="0"/>
              </a:spcBef>
            </a:pPr>
            <a:r>
              <a:rPr lang="en-US" sz="1400" kern="1000" spc="30" dirty="0" smtClean="0">
                <a:solidFill>
                  <a:schemeClr val="tx1">
                    <a:lumMod val="85000"/>
                    <a:lumOff val="15000"/>
                  </a:schemeClr>
                </a:solidFill>
                <a:latin typeface="+mn-lt"/>
                <a:cs typeface="Franklin Gothic Book"/>
              </a:rPr>
              <a:t>ERC consolidator</a:t>
            </a:r>
          </a:p>
        </p:txBody>
      </p:sp>
      <p:cxnSp>
        <p:nvCxnSpPr>
          <p:cNvPr id="11" name="Straight Arrow Connector 10"/>
          <p:cNvCxnSpPr/>
          <p:nvPr/>
        </p:nvCxnSpPr>
        <p:spPr bwMode="auto">
          <a:xfrm>
            <a:off x="1800669" y="2913189"/>
            <a:ext cx="2425500"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Rectangle 11"/>
          <p:cNvSpPr/>
          <p:nvPr/>
        </p:nvSpPr>
        <p:spPr bwMode="auto">
          <a:xfrm>
            <a:off x="222738" y="2594274"/>
            <a:ext cx="973016" cy="225126"/>
          </a:xfrm>
          <a:prstGeom prst="rect">
            <a:avLst/>
          </a:prstGeom>
          <a:solidFill>
            <a:schemeClr val="bg1"/>
          </a:solidFill>
          <a:ln w="3175">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indent="0" algn="ctr">
              <a:buNone/>
            </a:pPr>
            <a:endParaRPr lang="en-US" sz="1400" dirty="0" smtClean="0">
              <a:solidFill>
                <a:schemeClr val="tx2">
                  <a:lumMod val="85000"/>
                  <a:lumOff val="15000"/>
                </a:schemeClr>
              </a:solidFill>
            </a:endParaRPr>
          </a:p>
        </p:txBody>
      </p:sp>
      <p:sp>
        <p:nvSpPr>
          <p:cNvPr id="9" name="TextBox 8"/>
          <p:cNvSpPr txBox="1"/>
          <p:nvPr/>
        </p:nvSpPr>
        <p:spPr>
          <a:xfrm>
            <a:off x="544088" y="2594274"/>
            <a:ext cx="786497" cy="225126"/>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400" kern="1000" spc="30" dirty="0" err="1" smtClean="0">
                <a:solidFill>
                  <a:schemeClr val="tx1">
                    <a:lumMod val="85000"/>
                    <a:lumOff val="15000"/>
                  </a:schemeClr>
                </a:solidFill>
                <a:latin typeface="+mn-lt"/>
                <a:cs typeface="Franklin Gothic Book"/>
              </a:rPr>
              <a:t>Eccellenza</a:t>
            </a:r>
            <a:endParaRPr lang="en-US" sz="1400" kern="1000" spc="30" dirty="0" smtClean="0">
              <a:solidFill>
                <a:schemeClr val="tx1">
                  <a:lumMod val="85000"/>
                  <a:lumOff val="15000"/>
                </a:schemeClr>
              </a:solidFill>
              <a:latin typeface="+mn-lt"/>
              <a:cs typeface="Franklin Gothic Book"/>
            </a:endParaRPr>
          </a:p>
        </p:txBody>
      </p:sp>
      <p:cxnSp>
        <p:nvCxnSpPr>
          <p:cNvPr id="8" name="Straight Arrow Connector 7"/>
          <p:cNvCxnSpPr/>
          <p:nvPr/>
        </p:nvCxnSpPr>
        <p:spPr bwMode="auto">
          <a:xfrm>
            <a:off x="395643" y="2819400"/>
            <a:ext cx="2804452" cy="0"/>
          </a:xfrm>
          <a:prstGeom prst="straightConnector1">
            <a:avLst/>
          </a:prstGeom>
          <a:solidFill>
            <a:schemeClr val="accent1"/>
          </a:solidFill>
          <a:ln w="9525" cap="flat" cmpd="sng" algn="ctr">
            <a:solidFill>
              <a:schemeClr val="tx1"/>
            </a:solidFill>
            <a:prstDash val="solid"/>
            <a:round/>
            <a:headEnd type="arrow" w="med" len="med"/>
            <a:tailEnd type="arrow" w="med" len="med"/>
          </a:ln>
          <a:effectLst/>
        </p:spPr>
      </p:cxnSp>
    </p:spTree>
    <p:extLst>
      <p:ext uri="{BB962C8B-B14F-4D97-AF65-F5344CB8AC3E}">
        <p14:creationId xmlns:p14="http://schemas.microsoft.com/office/powerpoint/2010/main" val="1776407542"/>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Building a collaboration! </a:t>
            </a:r>
            <a:endParaRPr lang="en-US" dirty="0"/>
          </a:p>
        </p:txBody>
      </p:sp>
      <p:sp>
        <p:nvSpPr>
          <p:cNvPr id="5" name="Slide Number Placeholder 4"/>
          <p:cNvSpPr>
            <a:spLocks noGrp="1"/>
          </p:cNvSpPr>
          <p:nvPr>
            <p:ph type="sldNum" sz="quarter" idx="4"/>
          </p:nvPr>
        </p:nvSpPr>
        <p:spPr>
          <a:xfrm>
            <a:off x="42329" y="4968081"/>
            <a:ext cx="575742" cy="147638"/>
          </a:xfrm>
        </p:spPr>
        <p:txBody>
          <a:bodyPr/>
          <a:lstStyle/>
          <a:p>
            <a:pPr eaLnBrk="0" hangingPunct="0">
              <a:defRPr/>
            </a:pPr>
            <a:fld id="{EBC07571-3134-BB4B-B83F-1A9FE18D34F3}" type="slidenum">
              <a:rPr lang="de-DE" smtClean="0">
                <a:solidFill>
                  <a:srgbClr val="000000"/>
                </a:solidFill>
              </a:rPr>
              <a:pPr eaLnBrk="0" hangingPunct="0">
                <a:defRPr/>
              </a:pPr>
              <a:t>41</a:t>
            </a:fld>
            <a:endParaRPr lang="de-DE" dirty="0">
              <a:solidFill>
                <a:srgbClr val="000000"/>
              </a:solidFill>
            </a:endParaRPr>
          </a:p>
        </p:txBody>
      </p:sp>
      <mc:AlternateContent xmlns:mc="http://schemas.openxmlformats.org/markup-compatibility/2006" xmlns:a14="http://schemas.microsoft.com/office/drawing/2010/main">
        <mc:Choice Requires="a14">
          <p:graphicFrame>
            <p:nvGraphicFramePr>
              <p:cNvPr id="7" name="Diagram 6"/>
              <p:cNvGraphicFramePr/>
              <p:nvPr>
                <p:extLst>
                  <p:ext uri="{D42A27DB-BD31-4B8C-83A1-F6EECF244321}">
                    <p14:modId xmlns:p14="http://schemas.microsoft.com/office/powerpoint/2010/main" val="1662209123"/>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7" name="Diagram 6"/>
              <p:cNvGraphicFramePr/>
              <p:nvPr>
                <p:extLst>
                  <p:ext uri="{D42A27DB-BD31-4B8C-83A1-F6EECF244321}">
                    <p14:modId xmlns:p14="http://schemas.microsoft.com/office/powerpoint/2010/main" val="1662209123"/>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8" name="TextBox 7"/>
          <p:cNvSpPr txBox="1"/>
          <p:nvPr/>
        </p:nvSpPr>
        <p:spPr>
          <a:xfrm>
            <a:off x="5343523" y="708552"/>
            <a:ext cx="3000375" cy="830997"/>
          </a:xfrm>
          <a:prstGeom prst="rect">
            <a:avLst/>
          </a:prstGeom>
          <a:noFill/>
        </p:spPr>
        <p:txBody>
          <a:bodyPr wrap="square" lIns="0" tIns="0" rIns="0" bIns="0" rtlCol="0" anchor="ctr" anchorCtr="0">
            <a:spAutoFit/>
          </a:bodyPr>
          <a:lstStyle/>
          <a:p>
            <a:pPr indent="-180975">
              <a:spcBef>
                <a:spcPts val="0"/>
              </a:spcBef>
              <a:buFont typeface="Arial" panose="020B0604020202020204" pitchFamily="34" charset="0"/>
              <a:buChar char="•"/>
            </a:pPr>
            <a:r>
              <a:rPr lang="en-US" sz="1800" kern="1000" spc="30" dirty="0" smtClean="0">
                <a:solidFill>
                  <a:schemeClr val="tx1">
                    <a:lumMod val="85000"/>
                    <a:lumOff val="15000"/>
                  </a:schemeClr>
                </a:solidFill>
                <a:latin typeface="+mn-lt"/>
                <a:cs typeface="Franklin Gothic Book"/>
              </a:rPr>
              <a:t>Scintillator</a:t>
            </a:r>
            <a:endParaRPr lang="en-US" kern="1000" spc="30" dirty="0" smtClean="0">
              <a:solidFill>
                <a:schemeClr val="tx1">
                  <a:lumMod val="85000"/>
                  <a:lumOff val="15000"/>
                </a:schemeClr>
              </a:solidFill>
              <a:latin typeface="+mn-lt"/>
              <a:cs typeface="Franklin Gothic Book"/>
            </a:endParaRPr>
          </a:p>
          <a:p>
            <a:pPr indent="-180975">
              <a:spcBef>
                <a:spcPts val="0"/>
              </a:spcBef>
              <a:buFont typeface="Arial" panose="020B0604020202020204" pitchFamily="34" charset="0"/>
              <a:buChar char="•"/>
            </a:pPr>
            <a:r>
              <a:rPr lang="en-US" sz="1800" kern="1000" spc="30" dirty="0" smtClean="0">
                <a:solidFill>
                  <a:schemeClr val="tx1">
                    <a:lumMod val="85000"/>
                    <a:lumOff val="15000"/>
                  </a:schemeClr>
                </a:solidFill>
                <a:latin typeface="+mn-lt"/>
                <a:cs typeface="Franklin Gothic Book"/>
              </a:rPr>
              <a:t>Prototyping</a:t>
            </a:r>
          </a:p>
          <a:p>
            <a:pPr indent="-180975">
              <a:spcBef>
                <a:spcPts val="0"/>
              </a:spcBef>
              <a:buFont typeface="Arial" panose="020B0604020202020204" pitchFamily="34" charset="0"/>
              <a:buChar char="•"/>
            </a:pPr>
            <a:r>
              <a:rPr lang="en-US" kern="1000" spc="30" dirty="0" smtClean="0">
                <a:solidFill>
                  <a:schemeClr val="tx1">
                    <a:lumMod val="85000"/>
                    <a:lumOff val="15000"/>
                  </a:schemeClr>
                </a:solidFill>
                <a:latin typeface="+mn-lt"/>
                <a:cs typeface="Franklin Gothic Book"/>
              </a:rPr>
              <a:t>Final design &amp; construction</a:t>
            </a:r>
            <a:endParaRPr lang="en-US" sz="1800" kern="1000" spc="30" dirty="0" smtClean="0">
              <a:solidFill>
                <a:schemeClr val="tx1">
                  <a:lumMod val="85000"/>
                  <a:lumOff val="15000"/>
                </a:schemeClr>
              </a:solidFill>
              <a:latin typeface="+mn-lt"/>
              <a:cs typeface="Franklin Gothic Book"/>
            </a:endParaRPr>
          </a:p>
        </p:txBody>
      </p:sp>
      <p:sp>
        <p:nvSpPr>
          <p:cNvPr id="10" name="TextBox 9"/>
          <p:cNvSpPr txBox="1"/>
          <p:nvPr/>
        </p:nvSpPr>
        <p:spPr>
          <a:xfrm>
            <a:off x="6767510" y="1845729"/>
            <a:ext cx="2276477" cy="830997"/>
          </a:xfrm>
          <a:prstGeom prst="rect">
            <a:avLst/>
          </a:prstGeom>
          <a:noFill/>
        </p:spPr>
        <p:txBody>
          <a:bodyPr wrap="square" lIns="0" tIns="0" rIns="0" bIns="0" rtlCol="0" anchor="ctr" anchorCtr="0">
            <a:spAutoFit/>
          </a:bodyPr>
          <a:lstStyle/>
          <a:p>
            <a:pPr indent="-180975">
              <a:spcBef>
                <a:spcPts val="0"/>
              </a:spcBef>
              <a:buFont typeface="Arial" panose="020B0604020202020204" pitchFamily="34" charset="0"/>
              <a:buChar char="•"/>
            </a:pPr>
            <a:r>
              <a:rPr lang="en-US" sz="1800" kern="1000" spc="30" dirty="0" smtClean="0">
                <a:solidFill>
                  <a:schemeClr val="tx1">
                    <a:lumMod val="85000"/>
                    <a:lumOff val="15000"/>
                  </a:schemeClr>
                </a:solidFill>
                <a:latin typeface="+mn-lt"/>
                <a:cs typeface="Franklin Gothic Book"/>
              </a:rPr>
              <a:t>Magnet</a:t>
            </a:r>
          </a:p>
          <a:p>
            <a:pPr indent="-180975">
              <a:spcBef>
                <a:spcPts val="0"/>
              </a:spcBef>
              <a:buFont typeface="Arial" panose="020B0604020202020204" pitchFamily="34" charset="0"/>
              <a:buChar char="•"/>
            </a:pPr>
            <a:r>
              <a:rPr lang="en-US" kern="1000" spc="30" dirty="0" smtClean="0">
                <a:solidFill>
                  <a:schemeClr val="tx1">
                    <a:lumMod val="85000"/>
                    <a:lumOff val="15000"/>
                  </a:schemeClr>
                </a:solidFill>
                <a:latin typeface="+mn-lt"/>
                <a:cs typeface="Franklin Gothic Book"/>
              </a:rPr>
              <a:t>E-field electrodes</a:t>
            </a:r>
          </a:p>
          <a:p>
            <a:pPr indent="-180975">
              <a:spcBef>
                <a:spcPts val="0"/>
              </a:spcBef>
              <a:buFont typeface="Arial" panose="020B0604020202020204" pitchFamily="34" charset="0"/>
              <a:buChar char="•"/>
            </a:pPr>
            <a:r>
              <a:rPr lang="en-US" sz="1800" kern="1000" spc="30" dirty="0" smtClean="0">
                <a:solidFill>
                  <a:schemeClr val="tx1">
                    <a:lumMod val="85000"/>
                    <a:lumOff val="15000"/>
                  </a:schemeClr>
                </a:solidFill>
                <a:latin typeface="+mn-lt"/>
                <a:cs typeface="Franklin Gothic Book"/>
              </a:rPr>
              <a:t>Sensors (NMR) </a:t>
            </a:r>
          </a:p>
        </p:txBody>
      </p:sp>
      <p:sp>
        <p:nvSpPr>
          <p:cNvPr id="11" name="TextBox 10"/>
          <p:cNvSpPr txBox="1"/>
          <p:nvPr/>
        </p:nvSpPr>
        <p:spPr>
          <a:xfrm>
            <a:off x="6181723" y="3547002"/>
            <a:ext cx="2603502" cy="830997"/>
          </a:xfrm>
          <a:prstGeom prst="rect">
            <a:avLst/>
          </a:prstGeom>
          <a:noFill/>
        </p:spPr>
        <p:txBody>
          <a:bodyPr wrap="square" lIns="0" tIns="0" rIns="0" bIns="0" rtlCol="0" anchor="ctr" anchorCtr="0">
            <a:spAutoFit/>
          </a:bodyPr>
          <a:lstStyle/>
          <a:p>
            <a:pPr indent="-180975">
              <a:spcBef>
                <a:spcPts val="0"/>
              </a:spcBef>
              <a:buFont typeface="Arial" panose="020B0604020202020204" pitchFamily="34" charset="0"/>
              <a:buChar char="•"/>
            </a:pPr>
            <a:r>
              <a:rPr lang="en-US" sz="1800" kern="1000" spc="30" dirty="0" smtClean="0">
                <a:solidFill>
                  <a:schemeClr val="tx1">
                    <a:lumMod val="85000"/>
                    <a:lumOff val="15000"/>
                  </a:schemeClr>
                </a:solidFill>
                <a:latin typeface="+mn-lt"/>
                <a:cs typeface="Franklin Gothic Book"/>
              </a:rPr>
              <a:t>Beam line</a:t>
            </a:r>
          </a:p>
          <a:p>
            <a:pPr indent="-180975">
              <a:spcBef>
                <a:spcPts val="0"/>
              </a:spcBef>
              <a:buFont typeface="Arial" panose="020B0604020202020204" pitchFamily="34" charset="0"/>
              <a:buChar char="•"/>
            </a:pPr>
            <a:r>
              <a:rPr lang="en-US" kern="1000" spc="30" dirty="0" smtClean="0">
                <a:solidFill>
                  <a:schemeClr val="tx1">
                    <a:lumMod val="85000"/>
                    <a:lumOff val="15000"/>
                  </a:schemeClr>
                </a:solidFill>
                <a:latin typeface="+mn-lt"/>
                <a:cs typeface="Franklin Gothic Book"/>
              </a:rPr>
              <a:t>Injection scheme</a:t>
            </a:r>
          </a:p>
          <a:p>
            <a:pPr indent="-180975">
              <a:spcBef>
                <a:spcPts val="0"/>
              </a:spcBef>
              <a:buFont typeface="Arial" panose="020B0604020202020204" pitchFamily="34" charset="0"/>
              <a:buChar char="•"/>
            </a:pPr>
            <a:r>
              <a:rPr lang="en-US" kern="1000" spc="30" dirty="0" smtClean="0">
                <a:solidFill>
                  <a:schemeClr val="tx1">
                    <a:lumMod val="85000"/>
                    <a:lumOff val="15000"/>
                  </a:schemeClr>
                </a:solidFill>
                <a:latin typeface="+mn-lt"/>
                <a:cs typeface="Franklin Gothic Book"/>
              </a:rPr>
              <a:t>Magnet &amp; power supply</a:t>
            </a:r>
            <a:endParaRPr lang="en-US" sz="1800" kern="1000" spc="30" dirty="0" smtClean="0">
              <a:solidFill>
                <a:schemeClr val="tx1">
                  <a:lumMod val="85000"/>
                  <a:lumOff val="15000"/>
                </a:schemeClr>
              </a:solidFill>
              <a:latin typeface="+mn-lt"/>
              <a:cs typeface="Franklin Gothic Book"/>
            </a:endParaRPr>
          </a:p>
        </p:txBody>
      </p:sp>
      <p:sp>
        <p:nvSpPr>
          <p:cNvPr id="12" name="TextBox 11"/>
          <p:cNvSpPr txBox="1"/>
          <p:nvPr/>
        </p:nvSpPr>
        <p:spPr>
          <a:xfrm>
            <a:off x="891113" y="737733"/>
            <a:ext cx="2675471" cy="1107996"/>
          </a:xfrm>
          <a:prstGeom prst="rect">
            <a:avLst/>
          </a:prstGeom>
          <a:noFill/>
        </p:spPr>
        <p:txBody>
          <a:bodyPr wrap="square" lIns="0" tIns="0" rIns="0" bIns="0" rtlCol="0" anchor="ctr" anchorCtr="0">
            <a:spAutoFit/>
          </a:bodyPr>
          <a:lstStyle/>
          <a:p>
            <a:pPr indent="-180975">
              <a:spcBef>
                <a:spcPts val="0"/>
              </a:spcBef>
              <a:buFont typeface="Arial" panose="020B0604020202020204" pitchFamily="34" charset="0"/>
              <a:buChar char="•"/>
            </a:pPr>
            <a:r>
              <a:rPr lang="en-US" sz="1800" kern="1000" spc="30" dirty="0" smtClean="0">
                <a:solidFill>
                  <a:schemeClr val="tx1">
                    <a:lumMod val="85000"/>
                    <a:lumOff val="15000"/>
                  </a:schemeClr>
                </a:solidFill>
                <a:latin typeface="+mn-lt"/>
                <a:cs typeface="Franklin Gothic Book"/>
              </a:rPr>
              <a:t>Full Geant4 Model</a:t>
            </a:r>
          </a:p>
          <a:p>
            <a:pPr indent="-180975">
              <a:spcBef>
                <a:spcPts val="0"/>
              </a:spcBef>
              <a:buFont typeface="Arial" panose="020B0604020202020204" pitchFamily="34" charset="0"/>
              <a:buChar char="•"/>
            </a:pPr>
            <a:r>
              <a:rPr lang="en-US" kern="1000" spc="30" dirty="0" smtClean="0">
                <a:solidFill>
                  <a:schemeClr val="tx1">
                    <a:lumMod val="85000"/>
                    <a:lumOff val="15000"/>
                  </a:schemeClr>
                </a:solidFill>
                <a:latin typeface="+mn-lt"/>
                <a:cs typeface="Franklin Gothic Book"/>
              </a:rPr>
              <a:t>Design + FE model</a:t>
            </a:r>
            <a:endParaRPr lang="en-US" sz="1800" kern="1000" spc="30" dirty="0" smtClean="0">
              <a:solidFill>
                <a:schemeClr val="tx1">
                  <a:lumMod val="85000"/>
                  <a:lumOff val="15000"/>
                </a:schemeClr>
              </a:solidFill>
              <a:latin typeface="+mn-lt"/>
              <a:cs typeface="Franklin Gothic Book"/>
            </a:endParaRPr>
          </a:p>
          <a:p>
            <a:pPr indent="-180975">
              <a:spcBef>
                <a:spcPts val="0"/>
              </a:spcBef>
              <a:buFont typeface="Arial" panose="020B0604020202020204" pitchFamily="34" charset="0"/>
              <a:buChar char="•"/>
            </a:pPr>
            <a:r>
              <a:rPr lang="en-US" kern="1000" spc="30" dirty="0" smtClean="0">
                <a:solidFill>
                  <a:schemeClr val="tx1">
                    <a:lumMod val="85000"/>
                    <a:lumOff val="15000"/>
                  </a:schemeClr>
                </a:solidFill>
                <a:latin typeface="+mn-lt"/>
                <a:cs typeface="Franklin Gothic Book"/>
              </a:rPr>
              <a:t>Systematic studies</a:t>
            </a:r>
          </a:p>
          <a:p>
            <a:pPr indent="-180975">
              <a:spcBef>
                <a:spcPts val="0"/>
              </a:spcBef>
              <a:buFont typeface="Arial" panose="020B0604020202020204" pitchFamily="34" charset="0"/>
              <a:buChar char="•"/>
            </a:pPr>
            <a:r>
              <a:rPr lang="en-US" kern="1000" spc="30" dirty="0" smtClean="0">
                <a:solidFill>
                  <a:schemeClr val="tx1">
                    <a:lumMod val="85000"/>
                    <a:lumOff val="15000"/>
                  </a:schemeClr>
                </a:solidFill>
                <a:latin typeface="+mn-lt"/>
                <a:cs typeface="Franklin Gothic Book"/>
              </a:rPr>
              <a:t>DAQ simulator</a:t>
            </a:r>
          </a:p>
        </p:txBody>
      </p:sp>
      <p:sp>
        <p:nvSpPr>
          <p:cNvPr id="13" name="TextBox 12"/>
          <p:cNvSpPr txBox="1"/>
          <p:nvPr/>
        </p:nvSpPr>
        <p:spPr>
          <a:xfrm>
            <a:off x="618071" y="3547001"/>
            <a:ext cx="2675471" cy="830997"/>
          </a:xfrm>
          <a:prstGeom prst="rect">
            <a:avLst/>
          </a:prstGeom>
          <a:noFill/>
        </p:spPr>
        <p:txBody>
          <a:bodyPr wrap="square" lIns="0" tIns="0" rIns="0" bIns="0" rtlCol="0" anchor="ctr" anchorCtr="0">
            <a:spAutoFit/>
          </a:bodyPr>
          <a:lstStyle/>
          <a:p>
            <a:pPr indent="-180975">
              <a:spcBef>
                <a:spcPts val="0"/>
              </a:spcBef>
              <a:buFont typeface="Arial" panose="020B0604020202020204" pitchFamily="34" charset="0"/>
              <a:buChar char="•"/>
            </a:pPr>
            <a:r>
              <a:rPr lang="en-US" sz="1800" kern="1000" spc="30" dirty="0" smtClean="0">
                <a:solidFill>
                  <a:schemeClr val="tx1">
                    <a:lumMod val="85000"/>
                    <a:lumOff val="15000"/>
                  </a:schemeClr>
                </a:solidFill>
                <a:latin typeface="+mn-lt"/>
                <a:cs typeface="Franklin Gothic Book"/>
              </a:rPr>
              <a:t>Fast DAQ ( at 100 </a:t>
            </a:r>
            <a:r>
              <a:rPr lang="en-US" sz="1800" kern="1000" spc="30" dirty="0" err="1" smtClean="0">
                <a:solidFill>
                  <a:schemeClr val="tx1">
                    <a:lumMod val="85000"/>
                    <a:lumOff val="15000"/>
                  </a:schemeClr>
                </a:solidFill>
                <a:latin typeface="+mn-lt"/>
                <a:cs typeface="Franklin Gothic Book"/>
              </a:rPr>
              <a:t>Mhz</a:t>
            </a:r>
            <a:r>
              <a:rPr lang="en-US" sz="1800" kern="1000" spc="30" dirty="0" smtClean="0">
                <a:solidFill>
                  <a:schemeClr val="tx1">
                    <a:lumMod val="85000"/>
                    <a:lumOff val="15000"/>
                  </a:schemeClr>
                </a:solidFill>
                <a:latin typeface="+mn-lt"/>
                <a:cs typeface="Franklin Gothic Book"/>
              </a:rPr>
              <a:t>)</a:t>
            </a:r>
          </a:p>
          <a:p>
            <a:pPr indent="-180975">
              <a:spcBef>
                <a:spcPts val="0"/>
              </a:spcBef>
              <a:buFont typeface="Arial" panose="020B0604020202020204" pitchFamily="34" charset="0"/>
              <a:buChar char="•"/>
            </a:pPr>
            <a:r>
              <a:rPr lang="en-US" kern="1000" spc="30" dirty="0" smtClean="0">
                <a:solidFill>
                  <a:schemeClr val="tx1">
                    <a:lumMod val="85000"/>
                    <a:lumOff val="15000"/>
                  </a:schemeClr>
                </a:solidFill>
                <a:latin typeface="+mn-lt"/>
                <a:cs typeface="Franklin Gothic Book"/>
              </a:rPr>
              <a:t>Experiment control</a:t>
            </a:r>
            <a:endParaRPr lang="en-US" sz="1800" kern="1000" spc="30" dirty="0" smtClean="0">
              <a:solidFill>
                <a:schemeClr val="tx1">
                  <a:lumMod val="85000"/>
                  <a:lumOff val="15000"/>
                </a:schemeClr>
              </a:solidFill>
              <a:latin typeface="+mn-lt"/>
              <a:cs typeface="Franklin Gothic Book"/>
            </a:endParaRPr>
          </a:p>
          <a:p>
            <a:pPr indent="-180975">
              <a:spcBef>
                <a:spcPts val="0"/>
              </a:spcBef>
              <a:buFont typeface="Arial" panose="020B0604020202020204" pitchFamily="34" charset="0"/>
              <a:buChar char="•"/>
            </a:pPr>
            <a:r>
              <a:rPr lang="en-US" kern="1000" spc="30" dirty="0" smtClean="0">
                <a:solidFill>
                  <a:schemeClr val="tx1">
                    <a:lumMod val="85000"/>
                    <a:lumOff val="15000"/>
                  </a:schemeClr>
                </a:solidFill>
                <a:latin typeface="+mn-lt"/>
                <a:cs typeface="Franklin Gothic Book"/>
              </a:rPr>
              <a:t>Environmental control</a:t>
            </a:r>
          </a:p>
        </p:txBody>
      </p:sp>
      <p:sp>
        <p:nvSpPr>
          <p:cNvPr id="14" name="TextBox 13"/>
          <p:cNvSpPr txBox="1"/>
          <p:nvPr/>
        </p:nvSpPr>
        <p:spPr>
          <a:xfrm>
            <a:off x="1266890" y="4721326"/>
            <a:ext cx="6220934" cy="304699"/>
          </a:xfrm>
          <a:prstGeom prst="rect">
            <a:avLst/>
          </a:prstGeom>
          <a:noFill/>
        </p:spPr>
        <p:txBody>
          <a:bodyPr wrap="none" lIns="0" tIns="0" rIns="0" bIns="0" rtlCol="0" anchor="ctr" anchorCtr="0">
            <a:spAutoFit/>
          </a:bodyPr>
          <a:lstStyle/>
          <a:p>
            <a:pPr>
              <a:lnSpc>
                <a:spcPct val="110000"/>
              </a:lnSpc>
              <a:spcBef>
                <a:spcPts val="0"/>
              </a:spcBef>
            </a:pPr>
            <a:r>
              <a:rPr lang="en-US" sz="1800" kern="1000" spc="30" dirty="0" smtClean="0">
                <a:solidFill>
                  <a:schemeClr val="tx1">
                    <a:lumMod val="85000"/>
                    <a:lumOff val="15000"/>
                  </a:schemeClr>
                </a:solidFill>
                <a:latin typeface="+mn-lt"/>
                <a:cs typeface="Franklin Gothic Book"/>
              </a:rPr>
              <a:t>Possible partners: PSI, EPFL, other Swiss universities</a:t>
            </a:r>
            <a:r>
              <a:rPr lang="en-US" kern="1000" spc="30" dirty="0">
                <a:solidFill>
                  <a:schemeClr val="tx1">
                    <a:lumMod val="85000"/>
                    <a:lumOff val="15000"/>
                  </a:schemeClr>
                </a:solidFill>
                <a:latin typeface="+mn-lt"/>
                <a:cs typeface="Franklin Gothic Book"/>
              </a:rPr>
              <a:t>,</a:t>
            </a:r>
            <a:r>
              <a:rPr lang="en-US" sz="1800" kern="1000" spc="30" dirty="0" smtClean="0">
                <a:solidFill>
                  <a:schemeClr val="tx1">
                    <a:lumMod val="85000"/>
                    <a:lumOff val="15000"/>
                  </a:schemeClr>
                </a:solidFill>
                <a:latin typeface="+mn-lt"/>
                <a:cs typeface="Franklin Gothic Book"/>
              </a:rPr>
              <a:t> FZ </a:t>
            </a:r>
            <a:r>
              <a:rPr lang="de-CH" sz="1800" kern="1000" spc="30" dirty="0" smtClean="0">
                <a:solidFill>
                  <a:schemeClr val="tx1">
                    <a:lumMod val="85000"/>
                    <a:lumOff val="15000"/>
                  </a:schemeClr>
                </a:solidFill>
                <a:latin typeface="+mn-lt"/>
                <a:cs typeface="Franklin Gothic Book"/>
              </a:rPr>
              <a:t>Jülich,…</a:t>
            </a:r>
            <a:endParaRPr lang="en-US" sz="1800" kern="1000" spc="30" dirty="0" smtClean="0">
              <a:solidFill>
                <a:schemeClr val="tx1">
                  <a:lumMod val="85000"/>
                  <a:lumOff val="15000"/>
                </a:schemeClr>
              </a:solidFill>
              <a:latin typeface="+mn-lt"/>
              <a:cs typeface="Franklin Gothic Book"/>
            </a:endParaRPr>
          </a:p>
        </p:txBody>
      </p:sp>
      <p:sp>
        <p:nvSpPr>
          <p:cNvPr id="2" name="Rounded Rectangle 1"/>
          <p:cNvSpPr/>
          <p:nvPr/>
        </p:nvSpPr>
        <p:spPr bwMode="auto">
          <a:xfrm>
            <a:off x="7823200" y="1721854"/>
            <a:ext cx="962025" cy="247750"/>
          </a:xfrm>
          <a:prstGeom prst="roundRect">
            <a:avLst/>
          </a:prstGeom>
          <a:noFill/>
          <a:ln w="3175">
            <a:solidFill>
              <a:schemeClr val="tx2">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sz="1400" dirty="0" err="1" smtClean="0">
                <a:solidFill>
                  <a:schemeClr val="tx2">
                    <a:lumMod val="85000"/>
                    <a:lumOff val="15000"/>
                  </a:schemeClr>
                </a:solidFill>
              </a:rPr>
              <a:t>Eccellenza</a:t>
            </a:r>
            <a:endParaRPr lang="en-US" sz="1400" dirty="0" smtClean="0">
              <a:solidFill>
                <a:schemeClr val="tx2">
                  <a:lumMod val="85000"/>
                  <a:lumOff val="15000"/>
                </a:schemeClr>
              </a:solidFill>
            </a:endParaRPr>
          </a:p>
        </p:txBody>
      </p:sp>
      <p:sp>
        <p:nvSpPr>
          <p:cNvPr id="19" name="Rounded Rectangle 18"/>
          <p:cNvSpPr/>
          <p:nvPr/>
        </p:nvSpPr>
        <p:spPr bwMode="auto">
          <a:xfrm>
            <a:off x="7006811" y="738836"/>
            <a:ext cx="962025" cy="385213"/>
          </a:xfrm>
          <a:prstGeom prst="roundRect">
            <a:avLst/>
          </a:prstGeom>
          <a:noFill/>
          <a:ln w="3175">
            <a:solidFill>
              <a:schemeClr val="tx2">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sz="1400" dirty="0" smtClean="0">
                <a:solidFill>
                  <a:schemeClr val="tx2">
                    <a:lumMod val="85000"/>
                    <a:lumOff val="15000"/>
                  </a:schemeClr>
                </a:solidFill>
              </a:rPr>
              <a:t>EPFL &amp;</a:t>
            </a:r>
          </a:p>
          <a:p>
            <a:pPr marL="0" indent="0" algn="ctr">
              <a:buNone/>
            </a:pPr>
            <a:r>
              <a:rPr lang="en-US" sz="1400" dirty="0" err="1" smtClean="0">
                <a:solidFill>
                  <a:schemeClr val="tx2">
                    <a:lumMod val="85000"/>
                    <a:lumOff val="15000"/>
                  </a:schemeClr>
                </a:solidFill>
              </a:rPr>
              <a:t>Eccellenza</a:t>
            </a:r>
            <a:endParaRPr lang="en-US" sz="1400" dirty="0" smtClean="0">
              <a:solidFill>
                <a:schemeClr val="tx2">
                  <a:lumMod val="85000"/>
                  <a:lumOff val="15000"/>
                </a:schemeClr>
              </a:solidFill>
            </a:endParaRPr>
          </a:p>
        </p:txBody>
      </p:sp>
      <p:sp>
        <p:nvSpPr>
          <p:cNvPr id="20" name="Rounded Rectangle 19"/>
          <p:cNvSpPr/>
          <p:nvPr/>
        </p:nvSpPr>
        <p:spPr bwMode="auto">
          <a:xfrm>
            <a:off x="7620000" y="3435648"/>
            <a:ext cx="1093788" cy="412452"/>
          </a:xfrm>
          <a:prstGeom prst="roundRect">
            <a:avLst/>
          </a:prstGeom>
          <a:noFill/>
          <a:ln w="3175">
            <a:solidFill>
              <a:schemeClr val="tx2">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sz="1400" dirty="0" smtClean="0">
                <a:solidFill>
                  <a:schemeClr val="tx2">
                    <a:lumMod val="85000"/>
                    <a:lumOff val="15000"/>
                  </a:schemeClr>
                </a:solidFill>
              </a:rPr>
              <a:t>PSI &amp; </a:t>
            </a:r>
            <a:br>
              <a:rPr lang="en-US" sz="1400" dirty="0" smtClean="0">
                <a:solidFill>
                  <a:schemeClr val="tx2">
                    <a:lumMod val="85000"/>
                    <a:lumOff val="15000"/>
                  </a:schemeClr>
                </a:solidFill>
              </a:rPr>
            </a:br>
            <a:r>
              <a:rPr lang="en-US" sz="1400" dirty="0" smtClean="0">
                <a:solidFill>
                  <a:schemeClr val="tx2">
                    <a:lumMod val="85000"/>
                    <a:lumOff val="15000"/>
                  </a:schemeClr>
                </a:solidFill>
              </a:rPr>
              <a:t>U. Mainz</a:t>
            </a:r>
          </a:p>
        </p:txBody>
      </p:sp>
      <p:sp>
        <p:nvSpPr>
          <p:cNvPr id="21" name="Rounded Rectangle 20"/>
          <p:cNvSpPr/>
          <p:nvPr/>
        </p:nvSpPr>
        <p:spPr bwMode="auto">
          <a:xfrm>
            <a:off x="618071" y="1859433"/>
            <a:ext cx="962025" cy="247750"/>
          </a:xfrm>
          <a:prstGeom prst="roundRect">
            <a:avLst/>
          </a:prstGeom>
          <a:noFill/>
          <a:ln w="3175">
            <a:solidFill>
              <a:schemeClr val="tx2">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sz="1400" dirty="0" err="1" smtClean="0">
                <a:solidFill>
                  <a:schemeClr val="tx2">
                    <a:lumMod val="85000"/>
                    <a:lumOff val="15000"/>
                  </a:schemeClr>
                </a:solidFill>
              </a:rPr>
              <a:t>Eccellenza</a:t>
            </a:r>
            <a:endParaRPr lang="en-US" sz="1400" dirty="0" smtClean="0">
              <a:solidFill>
                <a:schemeClr val="tx2">
                  <a:lumMod val="85000"/>
                  <a:lumOff val="15000"/>
                </a:schemeClr>
              </a:solidFill>
            </a:endParaRPr>
          </a:p>
        </p:txBody>
      </p:sp>
      <p:sp>
        <p:nvSpPr>
          <p:cNvPr id="22" name="Rounded Rectangle 21"/>
          <p:cNvSpPr/>
          <p:nvPr/>
        </p:nvSpPr>
        <p:spPr bwMode="auto">
          <a:xfrm>
            <a:off x="108015" y="4383232"/>
            <a:ext cx="1275231" cy="247750"/>
          </a:xfrm>
          <a:prstGeom prst="roundRect">
            <a:avLst/>
          </a:prstGeom>
          <a:noFill/>
          <a:ln w="3175">
            <a:solidFill>
              <a:schemeClr val="tx2">
                <a:lumMod val="50000"/>
                <a:lumOff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sz="1400" dirty="0" smtClean="0">
                <a:solidFill>
                  <a:schemeClr val="tx2">
                    <a:lumMod val="85000"/>
                    <a:lumOff val="15000"/>
                  </a:schemeClr>
                </a:solidFill>
              </a:rPr>
              <a:t>PSI &amp; FZ J</a:t>
            </a:r>
            <a:r>
              <a:rPr lang="de-CH" sz="1400" dirty="0" err="1" smtClean="0">
                <a:solidFill>
                  <a:schemeClr val="tx2">
                    <a:lumMod val="85000"/>
                    <a:lumOff val="15000"/>
                  </a:schemeClr>
                </a:solidFill>
              </a:rPr>
              <a:t>ülich</a:t>
            </a:r>
            <a:endParaRPr lang="en-US" sz="1400" dirty="0" smtClean="0">
              <a:solidFill>
                <a:schemeClr val="tx2">
                  <a:lumMod val="85000"/>
                  <a:lumOff val="15000"/>
                </a:schemeClr>
              </a:solidFill>
            </a:endParaRPr>
          </a:p>
        </p:txBody>
      </p:sp>
    </p:spTree>
    <p:extLst>
      <p:ext uri="{BB962C8B-B14F-4D97-AF65-F5344CB8AC3E}">
        <p14:creationId xmlns:p14="http://schemas.microsoft.com/office/powerpoint/2010/main" val="1334434766"/>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746701" y="1922565"/>
                <a:ext cx="4225349" cy="3044031"/>
              </a:xfrm>
            </p:spPr>
            <p:txBody>
              <a:bodyPr/>
              <a:lstStyle/>
              <a:p>
                <a14:m>
                  <m:oMath xmlns:m="http://schemas.openxmlformats.org/officeDocument/2006/math">
                    <m:r>
                      <a:rPr lang="en-US" sz="2400" b="0" i="1" smtClean="0">
                        <a:latin typeface="Cambria Math"/>
                      </a:rPr>
                      <m:t>𝐵</m:t>
                    </m:r>
                    <m:r>
                      <a:rPr lang="en-US" sz="2400" b="0" i="1" smtClean="0">
                        <a:latin typeface="Cambria Math"/>
                      </a:rPr>
                      <m:t>=0,</m:t>
                    </m:r>
                  </m:oMath>
                </a14:m>
                <a:r>
                  <a:rPr lang="en-US" sz="2400" dirty="0" smtClean="0"/>
                  <a:t> magic momentum</a:t>
                </a:r>
              </a:p>
              <a:p>
                <a:r>
                  <a:rPr lang="en-US" sz="2400" dirty="0" smtClean="0"/>
                  <a:t>Only contribution </a:t>
                </a:r>
              </a:p>
              <a:p>
                <a:pPr marL="0" indent="0">
                  <a:buNone/>
                </a:pPr>
                <a14:m>
                  <m:oMathPara xmlns:m="http://schemas.openxmlformats.org/officeDocument/2006/math">
                    <m:oMathParaPr>
                      <m:jc m:val="centerGroup"/>
                    </m:oMathParaPr>
                    <m:oMath xmlns:m="http://schemas.openxmlformats.org/officeDocument/2006/math">
                      <m:f>
                        <m:fPr>
                          <m:ctrlPr>
                            <a:rPr lang="en-US" sz="2400" i="1" kern="1000" spc="30">
                              <a:solidFill>
                                <a:schemeClr val="tx1">
                                  <a:lumMod val="85000"/>
                                  <a:lumOff val="15000"/>
                                </a:schemeClr>
                              </a:solidFill>
                              <a:latin typeface="Cambria Math"/>
                              <a:cs typeface="Franklin Gothic Book"/>
                            </a:rPr>
                          </m:ctrlPr>
                        </m:fPr>
                        <m:num>
                          <m:r>
                            <m:rPr>
                              <m:sty m:val="p"/>
                            </m:rPr>
                            <a:rPr lang="en-US" sz="2400" b="0" i="1" kern="1000" spc="30">
                              <a:solidFill>
                                <a:schemeClr val="tx1">
                                  <a:lumMod val="85000"/>
                                  <a:lumOff val="15000"/>
                                </a:schemeClr>
                              </a:solidFill>
                              <a:latin typeface="Cambria Math"/>
                              <a:cs typeface="Franklin Gothic Book"/>
                            </a:rPr>
                            <m:t>d</m:t>
                          </m:r>
                          <m:acc>
                            <m:accPr>
                              <m:chr m:val="⃗"/>
                              <m:ctrlPr>
                                <a:rPr lang="en-US" sz="2400" i="1" kern="1000" spc="30">
                                  <a:solidFill>
                                    <a:schemeClr val="tx1">
                                      <a:lumMod val="85000"/>
                                      <a:lumOff val="15000"/>
                                    </a:schemeClr>
                                  </a:solidFill>
                                  <a:latin typeface="Cambria Math"/>
                                  <a:cs typeface="Franklin Gothic Book"/>
                                </a:rPr>
                              </m:ctrlPr>
                            </m:accPr>
                            <m:e>
                              <m:r>
                                <a:rPr lang="en-US" sz="2400" b="0" i="1" kern="1000" spc="30">
                                  <a:solidFill>
                                    <a:schemeClr val="tx1">
                                      <a:lumMod val="85000"/>
                                      <a:lumOff val="15000"/>
                                    </a:schemeClr>
                                  </a:solidFill>
                                  <a:latin typeface="Cambria Math"/>
                                  <a:cs typeface="Franklin Gothic Book"/>
                                </a:rPr>
                                <m:t>𝑠</m:t>
                              </m:r>
                            </m:e>
                          </m:acc>
                        </m:num>
                        <m:den>
                          <m:r>
                            <m:rPr>
                              <m:sty m:val="p"/>
                            </m:rPr>
                            <a:rPr lang="en-US" sz="2400" b="0" i="1" kern="1000" spc="30">
                              <a:solidFill>
                                <a:schemeClr val="tx1">
                                  <a:lumMod val="85000"/>
                                  <a:lumOff val="15000"/>
                                </a:schemeClr>
                              </a:solidFill>
                              <a:latin typeface="Cambria Math"/>
                              <a:cs typeface="Franklin Gothic Book"/>
                            </a:rPr>
                            <m:t>d</m:t>
                          </m:r>
                          <m:r>
                            <a:rPr lang="en-US" sz="2400" b="0" i="1" kern="1000" spc="30">
                              <a:solidFill>
                                <a:schemeClr val="tx1">
                                  <a:lumMod val="85000"/>
                                  <a:lumOff val="15000"/>
                                </a:schemeClr>
                              </a:solidFill>
                              <a:latin typeface="Cambria Math"/>
                              <a:cs typeface="Franklin Gothic Book"/>
                            </a:rPr>
                            <m:t>𝑡</m:t>
                          </m:r>
                        </m:den>
                      </m:f>
                      <m:r>
                        <a:rPr lang="en-US" sz="2400" b="0" i="1" kern="1000" spc="30" smtClean="0">
                          <a:solidFill>
                            <a:schemeClr val="tx1">
                              <a:lumMod val="85000"/>
                              <a:lumOff val="15000"/>
                            </a:schemeClr>
                          </a:solidFill>
                          <a:latin typeface="Cambria Math"/>
                          <a:cs typeface="Franklin Gothic Book"/>
                        </a:rPr>
                        <m:t>∝</m:t>
                      </m:r>
                      <m:f>
                        <m:fPr>
                          <m:ctrlPr>
                            <a:rPr lang="en-US" sz="2400" b="0" i="1" kern="1000" spc="30" smtClean="0">
                              <a:solidFill>
                                <a:schemeClr val="tx1">
                                  <a:lumMod val="85000"/>
                                  <a:lumOff val="15000"/>
                                </a:schemeClr>
                              </a:solidFill>
                              <a:latin typeface="Cambria Math"/>
                              <a:cs typeface="Franklin Gothic Book"/>
                            </a:rPr>
                          </m:ctrlPr>
                        </m:fPr>
                        <m:num>
                          <m:sSub>
                            <m:sSubPr>
                              <m:ctrlPr>
                                <a:rPr lang="en-US" sz="2400" b="0" i="1" kern="1000" spc="30" smtClean="0">
                                  <a:solidFill>
                                    <a:schemeClr val="tx1">
                                      <a:lumMod val="85000"/>
                                      <a:lumOff val="15000"/>
                                    </a:schemeClr>
                                  </a:solidFill>
                                  <a:latin typeface="Cambria Math"/>
                                  <a:cs typeface="Franklin Gothic Book"/>
                                </a:rPr>
                              </m:ctrlPr>
                            </m:sSubPr>
                            <m:e>
                              <m:r>
                                <a:rPr lang="en-US" sz="2400" b="0" i="1" kern="1000" spc="30" smtClean="0">
                                  <a:solidFill>
                                    <a:schemeClr val="tx1">
                                      <a:lumMod val="85000"/>
                                      <a:lumOff val="15000"/>
                                    </a:schemeClr>
                                  </a:solidFill>
                                  <a:latin typeface="Cambria Math"/>
                                  <a:cs typeface="Franklin Gothic Book"/>
                                </a:rPr>
                                <m:t>𝜂</m:t>
                              </m:r>
                            </m:e>
                            <m:sub>
                              <m:r>
                                <a:rPr lang="en-US" sz="2400" b="0" i="1" kern="1000" spc="30" smtClean="0">
                                  <a:solidFill>
                                    <a:schemeClr val="tx1">
                                      <a:lumMod val="85000"/>
                                      <a:lumOff val="15000"/>
                                    </a:schemeClr>
                                  </a:solidFill>
                                  <a:latin typeface="Cambria Math"/>
                                  <a:cs typeface="Franklin Gothic Book"/>
                                </a:rPr>
                                <m:t>𝑑</m:t>
                              </m:r>
                            </m:sub>
                          </m:sSub>
                          <m:r>
                            <a:rPr lang="en-US" sz="2400" b="0" i="1" kern="1000" spc="30" smtClean="0">
                              <a:solidFill>
                                <a:schemeClr val="tx1">
                                  <a:lumMod val="85000"/>
                                  <a:lumOff val="15000"/>
                                </a:schemeClr>
                              </a:solidFill>
                              <a:latin typeface="Cambria Math"/>
                              <a:cs typeface="Franklin Gothic Book"/>
                            </a:rPr>
                            <m:t>𝐸</m:t>
                          </m:r>
                        </m:num>
                        <m:den>
                          <m:r>
                            <a:rPr lang="en-US" sz="2400" b="0" i="1" kern="1000" spc="30" smtClean="0">
                              <a:solidFill>
                                <a:schemeClr val="tx1">
                                  <a:lumMod val="85000"/>
                                  <a:lumOff val="15000"/>
                                </a:schemeClr>
                              </a:solidFill>
                              <a:latin typeface="Cambria Math"/>
                              <a:cs typeface="Franklin Gothic Book"/>
                            </a:rPr>
                            <m:t>2</m:t>
                          </m:r>
                        </m:den>
                      </m:f>
                      <m:r>
                        <a:rPr lang="en-US" sz="2400" b="0" i="1" kern="1000" spc="30" smtClean="0">
                          <a:solidFill>
                            <a:schemeClr val="tx1">
                              <a:lumMod val="85000"/>
                              <a:lumOff val="15000"/>
                            </a:schemeClr>
                          </a:solidFill>
                          <a:latin typeface="Cambria Math"/>
                          <a:cs typeface="Franklin Gothic Book"/>
                        </a:rPr>
                        <m:t> </m:t>
                      </m:r>
                    </m:oMath>
                  </m:oMathPara>
                </a14:m>
                <a:endParaRPr lang="en-US" sz="2400" dirty="0" smtClean="0"/>
              </a:p>
              <a:p>
                <a:pPr marL="0" indent="0">
                  <a:buNone/>
                </a:pPr>
                <a:r>
                  <a:rPr lang="en-US" sz="2400" dirty="0"/>
                  <a:t>F</a:t>
                </a:r>
                <a:r>
                  <a:rPr lang="en-US" sz="2400" dirty="0" smtClean="0"/>
                  <a:t>or protons at </a:t>
                </a:r>
                <a14:m>
                  <m:oMath xmlns:m="http://schemas.openxmlformats.org/officeDocument/2006/math">
                    <m:r>
                      <a:rPr lang="en-US" sz="2400" b="0" i="1" smtClean="0">
                        <a:latin typeface="Cambria Math"/>
                      </a:rPr>
                      <m:t>𝑎</m:t>
                    </m:r>
                    <m:r>
                      <a:rPr lang="en-US" sz="2400" b="0" i="1" smtClean="0">
                        <a:latin typeface="Cambria Math"/>
                      </a:rPr>
                      <m:t>=</m:t>
                    </m:r>
                    <m:sSup>
                      <m:sSupPr>
                        <m:ctrlPr>
                          <a:rPr lang="en-US" sz="2400" b="0" i="1" smtClean="0">
                            <a:latin typeface="Cambria Math"/>
                          </a:rPr>
                        </m:ctrlPr>
                      </m:sSupPr>
                      <m:e>
                        <m:d>
                          <m:dPr>
                            <m:ctrlPr>
                              <a:rPr lang="en-US" sz="2400" b="0" i="1" smtClean="0">
                                <a:latin typeface="Cambria Math"/>
                              </a:rPr>
                            </m:ctrlPr>
                          </m:dPr>
                          <m:e>
                            <m:r>
                              <a:rPr lang="en-US" sz="2400" b="0" i="1" smtClean="0">
                                <a:latin typeface="Cambria Math"/>
                              </a:rPr>
                              <m:t>1−</m:t>
                            </m:r>
                            <m:sSup>
                              <m:sSupPr>
                                <m:ctrlPr>
                                  <a:rPr lang="en-US" sz="2400" b="0" i="1" smtClean="0">
                                    <a:latin typeface="Cambria Math"/>
                                  </a:rPr>
                                </m:ctrlPr>
                              </m:sSupPr>
                              <m:e>
                                <m:r>
                                  <a:rPr lang="en-US" sz="2400" b="0" i="1" smtClean="0">
                                    <a:latin typeface="Cambria Math"/>
                                  </a:rPr>
                                  <m:t>𝛾</m:t>
                                </m:r>
                              </m:e>
                              <m:sup>
                                <m:r>
                                  <a:rPr lang="en-US" sz="2400" b="0" i="1" smtClean="0">
                                    <a:latin typeface="Cambria Math"/>
                                  </a:rPr>
                                  <m:t>2</m:t>
                                </m:r>
                              </m:sup>
                            </m:sSup>
                          </m:e>
                        </m:d>
                      </m:e>
                      <m:sup>
                        <m:r>
                          <a:rPr lang="en-US" sz="2400" b="0" i="1" smtClean="0">
                            <a:latin typeface="Cambria Math"/>
                          </a:rPr>
                          <m:t>−1</m:t>
                        </m:r>
                      </m:sup>
                    </m:sSup>
                  </m:oMath>
                </a14:m>
                <a:endParaRPr lang="en-US" sz="2400" dirty="0"/>
              </a:p>
              <a:p>
                <a:pPr marL="180975" indent="0">
                  <a:buNone/>
                </a:pPr>
                <a14:m>
                  <m:oMathPara xmlns:m="http://schemas.openxmlformats.org/officeDocument/2006/math">
                    <m:oMathParaPr>
                      <m:jc m:val="left"/>
                    </m:oMathParaPr>
                    <m:oMath xmlns:m="http://schemas.openxmlformats.org/officeDocument/2006/math">
                      <m:r>
                        <a:rPr lang="en-US" sz="2000" i="1" dirty="0" smtClean="0">
                          <a:latin typeface="Cambria Math"/>
                        </a:rPr>
                        <m:t>𝑝</m:t>
                      </m:r>
                      <m:r>
                        <a:rPr lang="en-US" sz="2000" b="0" i="1" dirty="0" smtClean="0">
                          <a:latin typeface="Cambria Math"/>
                        </a:rPr>
                        <m:t>=</m:t>
                      </m:r>
                      <m:r>
                        <a:rPr lang="en-US" sz="2000" i="1" dirty="0" smtClean="0">
                          <a:latin typeface="Cambria Math"/>
                        </a:rPr>
                        <m:t>0.7</m:t>
                      </m:r>
                      <m:r>
                        <m:rPr>
                          <m:sty m:val="p"/>
                        </m:rPr>
                        <a:rPr lang="en-US" sz="2000" i="0" dirty="0" smtClean="0">
                          <a:latin typeface="Cambria Math"/>
                        </a:rPr>
                        <m:t>GeV</m:t>
                      </m:r>
                      <m:r>
                        <a:rPr lang="en-US" sz="2000" i="1" dirty="0" smtClean="0">
                          <a:latin typeface="Cambria Math"/>
                        </a:rPr>
                        <m:t>/</m:t>
                      </m:r>
                      <m:r>
                        <a:rPr lang="en-US" sz="2000" i="1" dirty="0" smtClean="0">
                          <a:latin typeface="Cambria Math"/>
                        </a:rPr>
                        <m:t>𝑐</m:t>
                      </m:r>
                      <m:r>
                        <a:rPr lang="en-US" sz="2000" i="1" dirty="0">
                          <a:latin typeface="Cambria Math"/>
                        </a:rPr>
                        <m:t>, 8</m:t>
                      </m:r>
                      <m:r>
                        <m:rPr>
                          <m:sty m:val="p"/>
                        </m:rPr>
                        <a:rPr lang="en-US" sz="2000" i="0" dirty="0">
                          <a:latin typeface="Cambria Math"/>
                        </a:rPr>
                        <m:t>MV</m:t>
                      </m:r>
                      <m:r>
                        <a:rPr lang="en-US" sz="2000" i="1" dirty="0">
                          <a:latin typeface="Cambria Math"/>
                        </a:rPr>
                        <m:t>/</m:t>
                      </m:r>
                      <m:r>
                        <m:rPr>
                          <m:sty m:val="p"/>
                        </m:rPr>
                        <a:rPr lang="en-US" sz="2000" i="0" dirty="0" smtClean="0">
                          <a:latin typeface="Cambria Math"/>
                        </a:rPr>
                        <m:t>m</m:t>
                      </m:r>
                    </m:oMath>
                  </m:oMathPara>
                </a14:m>
                <a:endParaRPr lang="en-US" sz="2000" dirty="0" smtClean="0"/>
              </a:p>
              <a:p>
                <a:pPr marL="180975" indent="0">
                  <a:buNone/>
                </a:pPr>
                <a14:m>
                  <m:oMathPara xmlns:m="http://schemas.openxmlformats.org/officeDocument/2006/math">
                    <m:oMathParaPr>
                      <m:jc m:val="left"/>
                    </m:oMathParaPr>
                    <m:oMath xmlns:m="http://schemas.openxmlformats.org/officeDocument/2006/math">
                      <m:r>
                        <a:rPr lang="en-US" sz="2000" b="0" i="1" smtClean="0">
                          <a:latin typeface="Cambria Math"/>
                        </a:rPr>
                        <m:t>𝑅</m:t>
                      </m:r>
                      <m:r>
                        <a:rPr lang="en-US" sz="2000" b="0" i="1" smtClean="0">
                          <a:latin typeface="Cambria Math"/>
                        </a:rPr>
                        <m:t>=50</m:t>
                      </m:r>
                      <m:r>
                        <m:rPr>
                          <m:sty m:val="p"/>
                        </m:rPr>
                        <a:rPr lang="en-US" sz="2000" b="0" i="0" smtClean="0">
                          <a:latin typeface="Cambria Math"/>
                        </a:rPr>
                        <m:t>m</m:t>
                      </m:r>
                      <m:r>
                        <a:rPr lang="en-US" sz="2000" b="0" i="1" smtClean="0">
                          <a:latin typeface="Cambria Math"/>
                        </a:rPr>
                        <m:t>, </m:t>
                      </m:r>
                      <m:r>
                        <a:rPr lang="en-US" sz="2000" b="0" i="1" smtClean="0">
                          <a:latin typeface="Cambria Math"/>
                        </a:rPr>
                        <m:t>𝑙</m:t>
                      </m:r>
                      <m:r>
                        <a:rPr lang="en-US" sz="2000" b="0" i="1" smtClean="0">
                          <a:latin typeface="Cambria Math"/>
                        </a:rPr>
                        <m:t>=200</m:t>
                      </m:r>
                      <m:r>
                        <m:rPr>
                          <m:sty m:val="p"/>
                        </m:rPr>
                        <a:rPr lang="en-US" sz="2000" b="0" i="0" smtClean="0">
                          <a:latin typeface="Cambria Math"/>
                        </a:rPr>
                        <m:t>m</m:t>
                      </m:r>
                      <m:r>
                        <a:rPr lang="en-US" sz="2000" b="0" i="1" smtClean="0">
                          <a:latin typeface="Cambria Math"/>
                        </a:rPr>
                        <m:t> </m:t>
                      </m:r>
                    </m:oMath>
                  </m:oMathPara>
                </a14:m>
                <a:endParaRPr lang="en-US" sz="2000" dirty="0"/>
              </a:p>
              <a:p>
                <a:r>
                  <a:rPr lang="en-US" sz="2400" dirty="0" smtClean="0"/>
                  <a:t>1000s </a:t>
                </a:r>
                <a:r>
                  <a:rPr lang="en-US" sz="2400" dirty="0"/>
                  <a:t>storage time</a:t>
                </a:r>
                <a:endParaRPr lang="en-US" sz="2400" dirty="0" smtClean="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746701" y="1922565"/>
                <a:ext cx="4225349" cy="3044031"/>
              </a:xfrm>
              <a:blipFill rotWithShape="1">
                <a:blip r:embed="rId3"/>
                <a:stretch>
                  <a:fillRect l="-4323" t="-2400" b="-6400"/>
                </a:stretch>
              </a:blipFill>
            </p:spPr>
            <p:txBody>
              <a:bodyPr/>
              <a:lstStyle/>
              <a:p>
                <a:r>
                  <a:rPr lang="en-US">
                    <a:noFill/>
                  </a:rPr>
                  <a:t> </a:t>
                </a:r>
              </a:p>
            </p:txBody>
          </p:sp>
        </mc:Fallback>
      </mc:AlternateContent>
      <p:sp>
        <p:nvSpPr>
          <p:cNvPr id="3" name="Title 2"/>
          <p:cNvSpPr>
            <a:spLocks noGrp="1"/>
          </p:cNvSpPr>
          <p:nvPr>
            <p:ph type="title"/>
          </p:nvPr>
        </p:nvSpPr>
        <p:spPr>
          <a:xfrm>
            <a:off x="1400176" y="149494"/>
            <a:ext cx="7385050" cy="381375"/>
          </a:xfrm>
        </p:spPr>
        <p:txBody>
          <a:bodyPr/>
          <a:lstStyle/>
          <a:p>
            <a:r>
              <a:rPr lang="en-US" dirty="0" smtClean="0"/>
              <a:t>Electro static storage ring for proton EDM searches</a:t>
            </a:r>
            <a:endParaRPr lang="en-US" dirty="0"/>
          </a:p>
        </p:txBody>
      </p:sp>
      <p:pic>
        <p:nvPicPr>
          <p:cNvPr id="15" name="Content Placeholder 14"/>
          <p:cNvPicPr>
            <a:picLocks noGrp="1" noChangeAspect="1"/>
          </p:cNvPicPr>
          <p:nvPr>
            <p:ph sz="quarter" idx="18"/>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133850" y="1922565"/>
            <a:ext cx="4651375" cy="1753280"/>
          </a:xfrm>
        </p:spPr>
      </p:pic>
      <p:sp>
        <p:nvSpPr>
          <p:cNvPr id="5" name="Slide Number Placeholder 4"/>
          <p:cNvSpPr>
            <a:spLocks noGrp="1"/>
          </p:cNvSpPr>
          <p:nvPr>
            <p:ph type="sldNum" sz="quarter" idx="4"/>
          </p:nvPr>
        </p:nvSpPr>
        <p:spPr>
          <a:xfrm>
            <a:off x="42329" y="4968081"/>
            <a:ext cx="575742" cy="147638"/>
          </a:xfrm>
        </p:spPr>
        <p:txBody>
          <a:bodyPr/>
          <a:lstStyle/>
          <a:p>
            <a:pPr eaLnBrk="0" hangingPunct="0">
              <a:defRPr/>
            </a:pPr>
            <a:fld id="{EBC07571-3134-BB4B-B83F-1A9FE18D34F3}" type="slidenum">
              <a:rPr lang="de-DE" smtClean="0">
                <a:solidFill>
                  <a:srgbClr val="000000"/>
                </a:solidFill>
              </a:rPr>
              <a:pPr eaLnBrk="0" hangingPunct="0">
                <a:defRPr/>
              </a:pPr>
              <a:t>42</a:t>
            </a:fld>
            <a:endParaRPr lang="de-DE" dirty="0">
              <a:solidFill>
                <a:srgbClr val="000000"/>
              </a:solidFill>
            </a:endParaRPr>
          </a:p>
        </p:txBody>
      </p:sp>
      <mc:AlternateContent xmlns:mc="http://schemas.openxmlformats.org/markup-compatibility/2006" xmlns:a14="http://schemas.microsoft.com/office/drawing/2010/main">
        <mc:Choice Requires="a14">
          <p:sp>
            <p:nvSpPr>
              <p:cNvPr id="6" name="Rectangle 5"/>
              <p:cNvSpPr/>
              <p:nvPr/>
            </p:nvSpPr>
            <p:spPr>
              <a:xfrm>
                <a:off x="1038113" y="715017"/>
                <a:ext cx="7772400" cy="106516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a:rPr>
                          </m:ctrlPr>
                        </m:accPr>
                        <m:e>
                          <m:r>
                            <a:rPr lang="en-US" sz="2400" i="1">
                              <a:latin typeface="Cambria Math"/>
                            </a:rPr>
                            <m:t>𝜔</m:t>
                          </m:r>
                        </m:e>
                      </m:acc>
                      <m:r>
                        <a:rPr lang="en-US" sz="2400" i="1">
                          <a:latin typeface="Cambria Math"/>
                        </a:rPr>
                        <m:t>=</m:t>
                      </m:r>
                      <m:r>
                        <a:rPr lang="en-US" sz="2400" b="0" i="1" smtClean="0">
                          <a:latin typeface="Cambria Math"/>
                        </a:rPr>
                        <m:t>−</m:t>
                      </m:r>
                      <m:f>
                        <m:fPr>
                          <m:ctrlPr>
                            <a:rPr lang="en-US" sz="2400" i="1">
                              <a:latin typeface="Cambria Math"/>
                            </a:rPr>
                          </m:ctrlPr>
                        </m:fPr>
                        <m:num>
                          <m:r>
                            <a:rPr lang="en-US" sz="2400" i="1">
                              <a:latin typeface="Cambria Math"/>
                            </a:rPr>
                            <m:t>𝑞</m:t>
                          </m:r>
                        </m:num>
                        <m:den>
                          <m:r>
                            <a:rPr lang="en-US" sz="2400" i="1">
                              <a:latin typeface="Cambria Math"/>
                            </a:rPr>
                            <m:t>𝑚</m:t>
                          </m:r>
                        </m:den>
                      </m:f>
                      <m:d>
                        <m:dPr>
                          <m:begChr m:val="["/>
                          <m:endChr m:val="]"/>
                          <m:ctrlPr>
                            <a:rPr lang="en-US" sz="2400" i="1">
                              <a:latin typeface="Cambria Math"/>
                            </a:rPr>
                          </m:ctrlPr>
                        </m:dPr>
                        <m:e>
                          <m:r>
                            <a:rPr lang="en-US" sz="2400" i="1">
                              <a:latin typeface="Cambria Math"/>
                            </a:rPr>
                            <m:t>𝑎</m:t>
                          </m:r>
                          <m:acc>
                            <m:accPr>
                              <m:chr m:val="⃗"/>
                              <m:ctrlPr>
                                <a:rPr lang="en-US" sz="2400" i="1">
                                  <a:latin typeface="Cambria Math"/>
                                </a:rPr>
                              </m:ctrlPr>
                            </m:accPr>
                            <m:e>
                              <m:r>
                                <a:rPr lang="en-US" sz="2400" i="1">
                                  <a:latin typeface="Cambria Math"/>
                                </a:rPr>
                                <m:t>𝐵</m:t>
                              </m:r>
                            </m:e>
                          </m:acc>
                          <m:r>
                            <a:rPr lang="en-US" sz="2400" i="1">
                              <a:latin typeface="Cambria Math"/>
                            </a:rPr>
                            <m:t>+</m:t>
                          </m:r>
                          <m:d>
                            <m:dPr>
                              <m:ctrlPr>
                                <a:rPr lang="en-US" sz="2400" i="1">
                                  <a:latin typeface="Cambria Math"/>
                                </a:rPr>
                              </m:ctrlPr>
                            </m:dPr>
                            <m:e>
                              <m:f>
                                <m:fPr>
                                  <m:ctrlPr>
                                    <a:rPr lang="en-US" sz="2400" i="1">
                                      <a:latin typeface="Cambria Math"/>
                                    </a:rPr>
                                  </m:ctrlPr>
                                </m:fPr>
                                <m:num>
                                  <m:r>
                                    <a:rPr lang="en-US" sz="2400" i="1">
                                      <a:latin typeface="Cambria Math"/>
                                    </a:rPr>
                                    <m:t>1</m:t>
                                  </m:r>
                                </m:num>
                                <m:den>
                                  <m:r>
                                    <a:rPr lang="en-US" sz="2400" i="1">
                                      <a:latin typeface="Cambria Math"/>
                                    </a:rPr>
                                    <m:t>1−</m:t>
                                  </m:r>
                                  <m:r>
                                    <a:rPr lang="en-US" sz="2400" i="1">
                                      <a:latin typeface="Cambria Math"/>
                                    </a:rPr>
                                    <m:t>𝛾</m:t>
                                  </m:r>
                                </m:den>
                              </m:f>
                              <m:r>
                                <a:rPr lang="en-US" sz="2400" i="1">
                                  <a:latin typeface="Cambria Math"/>
                                </a:rPr>
                                <m:t>−</m:t>
                              </m:r>
                              <m:r>
                                <a:rPr lang="en-US" sz="2400" i="1">
                                  <a:latin typeface="Cambria Math"/>
                                </a:rPr>
                                <m:t>𝑎</m:t>
                              </m:r>
                              <m:r>
                                <a:rPr lang="en-US" sz="2400" i="1">
                                  <a:latin typeface="Cambria Math"/>
                                </a:rPr>
                                <m:t> </m:t>
                              </m:r>
                            </m:e>
                          </m:d>
                          <m:f>
                            <m:fPr>
                              <m:ctrlPr>
                                <a:rPr lang="en-US" sz="2400" i="1">
                                  <a:latin typeface="Cambria Math"/>
                                </a:rPr>
                              </m:ctrlPr>
                            </m:fPr>
                            <m:num>
                              <m:acc>
                                <m:accPr>
                                  <m:chr m:val="⃗"/>
                                  <m:ctrlPr>
                                    <a:rPr lang="en-US" sz="2400" i="1">
                                      <a:latin typeface="Cambria Math"/>
                                    </a:rPr>
                                  </m:ctrlPr>
                                </m:accPr>
                                <m:e>
                                  <m:r>
                                    <a:rPr lang="en-US" sz="2400" i="1">
                                      <a:latin typeface="Cambria Math"/>
                                    </a:rPr>
                                    <m:t>𝛽</m:t>
                                  </m:r>
                                </m:e>
                              </m:acc>
                              <m:r>
                                <a:rPr lang="en-US" sz="2400" i="1">
                                  <a:latin typeface="Cambria Math"/>
                                </a:rPr>
                                <m:t>×</m:t>
                              </m:r>
                              <m:acc>
                                <m:accPr>
                                  <m:chr m:val="⃗"/>
                                  <m:ctrlPr>
                                    <a:rPr lang="en-US" sz="2400" i="1">
                                      <a:latin typeface="Cambria Math"/>
                                    </a:rPr>
                                  </m:ctrlPr>
                                </m:accPr>
                                <m:e>
                                  <m:r>
                                    <a:rPr lang="en-US" sz="2400" b="0" i="1" smtClean="0">
                                      <a:latin typeface="Cambria Math"/>
                                    </a:rPr>
                                    <m:t>𝐸</m:t>
                                  </m:r>
                                </m:e>
                              </m:acc>
                            </m:num>
                            <m:den>
                              <m:r>
                                <a:rPr lang="en-US" sz="2400" i="1">
                                  <a:latin typeface="Cambria Math"/>
                                </a:rPr>
                                <m:t>𝑐</m:t>
                              </m:r>
                            </m:den>
                          </m:f>
                          <m:r>
                            <a:rPr lang="en-US" sz="2400" i="1">
                              <a:latin typeface="Cambria Math"/>
                            </a:rPr>
                            <m:t>+</m:t>
                          </m:r>
                          <m:f>
                            <m:fPr>
                              <m:ctrlPr>
                                <a:rPr lang="en-US" sz="2400" i="1">
                                  <a:latin typeface="Cambria Math"/>
                                </a:rPr>
                              </m:ctrlPr>
                            </m:fPr>
                            <m:num>
                              <m:sSub>
                                <m:sSubPr>
                                  <m:ctrlPr>
                                    <a:rPr lang="en-US" sz="2400" i="1">
                                      <a:latin typeface="Cambria Math"/>
                                    </a:rPr>
                                  </m:ctrlPr>
                                </m:sSubPr>
                                <m:e>
                                  <m:r>
                                    <a:rPr lang="en-US" sz="2400" i="1">
                                      <a:latin typeface="Cambria Math"/>
                                    </a:rPr>
                                    <m:t>𝜂</m:t>
                                  </m:r>
                                </m:e>
                                <m:sub>
                                  <m:r>
                                    <a:rPr lang="en-US" sz="2400" i="1">
                                      <a:latin typeface="Cambria Math"/>
                                    </a:rPr>
                                    <m:t>𝑑</m:t>
                                  </m:r>
                                </m:sub>
                              </m:sSub>
                            </m:num>
                            <m:den>
                              <m:r>
                                <a:rPr lang="en-US" sz="2400" i="1">
                                  <a:latin typeface="Cambria Math"/>
                                </a:rPr>
                                <m:t>2</m:t>
                              </m:r>
                            </m:den>
                          </m:f>
                          <m:d>
                            <m:dPr>
                              <m:ctrlPr>
                                <a:rPr lang="en-US" sz="2400" i="1">
                                  <a:latin typeface="Cambria Math"/>
                                </a:rPr>
                              </m:ctrlPr>
                            </m:dPr>
                            <m:e>
                              <m:f>
                                <m:fPr>
                                  <m:ctrlPr>
                                    <a:rPr lang="en-US" sz="2400" i="1">
                                      <a:latin typeface="Cambria Math"/>
                                    </a:rPr>
                                  </m:ctrlPr>
                                </m:fPr>
                                <m:num>
                                  <m:acc>
                                    <m:accPr>
                                      <m:chr m:val="⃗"/>
                                      <m:ctrlPr>
                                        <a:rPr lang="en-US" sz="2400" i="1">
                                          <a:latin typeface="Cambria Math"/>
                                        </a:rPr>
                                      </m:ctrlPr>
                                    </m:accPr>
                                    <m:e>
                                      <m:r>
                                        <a:rPr lang="en-US" sz="2400" i="1">
                                          <a:latin typeface="Cambria Math"/>
                                        </a:rPr>
                                        <m:t>𝐸</m:t>
                                      </m:r>
                                    </m:e>
                                  </m:acc>
                                </m:num>
                                <m:den>
                                  <m:r>
                                    <a:rPr lang="en-US" sz="2400" i="1">
                                      <a:latin typeface="Cambria Math"/>
                                    </a:rPr>
                                    <m:t>𝑐</m:t>
                                  </m:r>
                                </m:den>
                              </m:f>
                              <m:r>
                                <a:rPr lang="en-US" sz="2400" i="1">
                                  <a:latin typeface="Cambria Math"/>
                                </a:rPr>
                                <m:t>+</m:t>
                              </m:r>
                              <m:acc>
                                <m:accPr>
                                  <m:chr m:val="⃗"/>
                                  <m:ctrlPr>
                                    <a:rPr lang="en-US" sz="2400" i="1">
                                      <a:latin typeface="Cambria Math"/>
                                    </a:rPr>
                                  </m:ctrlPr>
                                </m:accPr>
                                <m:e>
                                  <m:r>
                                    <a:rPr lang="en-US" sz="2400" i="1">
                                      <a:latin typeface="Cambria Math"/>
                                    </a:rPr>
                                    <m:t>𝛽</m:t>
                                  </m:r>
                                </m:e>
                              </m:acc>
                              <m:r>
                                <a:rPr lang="en-US" sz="2400" i="1">
                                  <a:latin typeface="Cambria Math"/>
                                </a:rPr>
                                <m:t>×</m:t>
                              </m:r>
                              <m:acc>
                                <m:accPr>
                                  <m:chr m:val="⃗"/>
                                  <m:ctrlPr>
                                    <a:rPr lang="en-US" sz="2400" i="1">
                                      <a:latin typeface="Cambria Math"/>
                                    </a:rPr>
                                  </m:ctrlPr>
                                </m:accPr>
                                <m:e>
                                  <m:r>
                                    <a:rPr lang="en-US" sz="2400" i="1">
                                      <a:latin typeface="Cambria Math"/>
                                    </a:rPr>
                                    <m:t>𝐵</m:t>
                                  </m:r>
                                </m:e>
                              </m:acc>
                            </m:e>
                          </m:d>
                        </m:e>
                      </m:d>
                    </m:oMath>
                  </m:oMathPara>
                </a14:m>
                <a:endParaRPr lang="en-US" sz="2400" dirty="0">
                  <a:latin typeface="Calibri" panose="020F050202020403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038113" y="715017"/>
                <a:ext cx="7772400" cy="1065163"/>
              </a:xfrm>
              <a:prstGeom prst="rect">
                <a:avLst/>
              </a:prstGeom>
              <a:blipFill rotWithShape="1">
                <a:blip r:embed="rId5"/>
                <a:stretch>
                  <a:fillRect/>
                </a:stretch>
              </a:blipFill>
            </p:spPr>
            <p:txBody>
              <a:bodyPr/>
              <a:lstStyle/>
              <a:p>
                <a:r>
                  <a:rPr lang="en-US">
                    <a:noFill/>
                  </a:rPr>
                  <a:t> </a:t>
                </a:r>
              </a:p>
            </p:txBody>
          </p:sp>
        </mc:Fallback>
      </mc:AlternateContent>
      <p:cxnSp>
        <p:nvCxnSpPr>
          <p:cNvPr id="8" name="Straight Connector 7"/>
          <p:cNvCxnSpPr/>
          <p:nvPr/>
        </p:nvCxnSpPr>
        <p:spPr bwMode="auto">
          <a:xfrm flipV="1">
            <a:off x="2600325" y="800100"/>
            <a:ext cx="3228975" cy="866775"/>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bwMode="auto">
          <a:xfrm>
            <a:off x="2600324" y="800099"/>
            <a:ext cx="3228975" cy="866775"/>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bwMode="auto">
          <a:xfrm>
            <a:off x="7077075" y="885825"/>
            <a:ext cx="1114425" cy="781049"/>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bwMode="auto">
          <a:xfrm flipV="1">
            <a:off x="6981825" y="857073"/>
            <a:ext cx="1114425" cy="781049"/>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4" name="Rectangle 13"/>
          <p:cNvSpPr/>
          <p:nvPr/>
        </p:nvSpPr>
        <p:spPr>
          <a:xfrm rot="16200000">
            <a:off x="-1993612" y="2389693"/>
            <a:ext cx="4572000" cy="584775"/>
          </a:xfrm>
          <a:prstGeom prst="rect">
            <a:avLst/>
          </a:prstGeom>
        </p:spPr>
        <p:txBody>
          <a:bodyPr>
            <a:spAutoFit/>
          </a:bodyPr>
          <a:lstStyle/>
          <a:p>
            <a:r>
              <a:rPr lang="en-US" sz="1600" dirty="0">
                <a:latin typeface="+mn-lt"/>
              </a:rPr>
              <a:t>Rev. Sc. Inst. 87, 115116 (2016)</a:t>
            </a:r>
          </a:p>
          <a:p>
            <a:r>
              <a:rPr lang="en-US" sz="1600" dirty="0">
                <a:latin typeface="+mn-lt"/>
              </a:rPr>
              <a:t>ArXiv:1709.01208</a:t>
            </a:r>
          </a:p>
        </p:txBody>
      </p:sp>
      <mc:AlternateContent xmlns:mc="http://schemas.openxmlformats.org/markup-compatibility/2006" xmlns:a14="http://schemas.microsoft.com/office/drawing/2010/main">
        <mc:Choice Requires="a14">
          <p:sp>
            <p:nvSpPr>
              <p:cNvPr id="16" name="TextBox 15"/>
              <p:cNvSpPr txBox="1"/>
              <p:nvPr/>
            </p:nvSpPr>
            <p:spPr>
              <a:xfrm>
                <a:off x="4660900" y="3869557"/>
                <a:ext cx="4124325" cy="889832"/>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pPr marL="0" indent="0" algn="ctr">
                  <a:buNone/>
                </a:pPr>
                <a:r>
                  <a:rPr lang="en-US" sz="2000" dirty="0" smtClean="0"/>
                  <a:t>Proposed by CPEDM collaboration</a:t>
                </a:r>
              </a:p>
              <a:p>
                <a:pPr marL="0" indent="0" algn="ctr">
                  <a:buNone/>
                </a:pPr>
                <a14:m>
                  <m:oMath xmlns:m="http://schemas.openxmlformats.org/officeDocument/2006/math">
                    <m:r>
                      <a:rPr lang="en-US" sz="2000" i="1">
                        <a:latin typeface="Cambria Math"/>
                      </a:rPr>
                      <m:t>𝜎</m:t>
                    </m:r>
                    <m:r>
                      <a:rPr lang="en-US" sz="2000" b="0" i="1" smtClean="0">
                        <a:latin typeface="Cambria Math"/>
                      </a:rPr>
                      <m:t>≤</m:t>
                    </m:r>
                    <m:r>
                      <a:rPr lang="en-US" sz="2000" i="1">
                        <a:latin typeface="Cambria Math"/>
                      </a:rPr>
                      <m:t>1×</m:t>
                    </m:r>
                    <m:sSup>
                      <m:sSupPr>
                        <m:ctrlPr>
                          <a:rPr lang="en-US" sz="2000" i="1">
                            <a:latin typeface="Cambria Math"/>
                          </a:rPr>
                        </m:ctrlPr>
                      </m:sSupPr>
                      <m:e>
                        <m:r>
                          <a:rPr lang="en-US" sz="2000" i="1">
                            <a:latin typeface="Cambria Math"/>
                          </a:rPr>
                          <m:t>10</m:t>
                        </m:r>
                      </m:e>
                      <m:sup>
                        <m:r>
                          <a:rPr lang="en-US" sz="2000" i="1">
                            <a:latin typeface="Cambria Math"/>
                          </a:rPr>
                          <m:t>−29</m:t>
                        </m:r>
                      </m:sup>
                    </m:sSup>
                  </m:oMath>
                </a14:m>
                <a:r>
                  <a:rPr lang="en-US" sz="2000" i="1" dirty="0" smtClean="0"/>
                  <a:t>e</a:t>
                </a:r>
                <a:r>
                  <a:rPr lang="en-US" sz="2000" dirty="0" smtClean="0"/>
                  <a:t>cm</a:t>
                </a:r>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660900" y="3869557"/>
                <a:ext cx="4124325" cy="889832"/>
              </a:xfrm>
              <a:prstGeom prst="roundRect">
                <a:avLst/>
              </a:prstGeom>
              <a:blipFill rotWithShape="1">
                <a:blip r:embed="rId6"/>
                <a:stretch>
                  <a:fillRect/>
                </a:stretch>
              </a:blipFill>
              <a:ln/>
            </p:spPr>
            <p:txBody>
              <a:bodyPr/>
              <a:lstStyle/>
              <a:p>
                <a:r>
                  <a:rPr lang="en-US">
                    <a:noFill/>
                  </a:rPr>
                  <a:t> </a:t>
                </a:r>
              </a:p>
            </p:txBody>
          </p:sp>
        </mc:Fallback>
      </mc:AlternateContent>
      <p:sp>
        <p:nvSpPr>
          <p:cNvPr id="17" name="Right Arrow 16"/>
          <p:cNvSpPr/>
          <p:nvPr/>
        </p:nvSpPr>
        <p:spPr bwMode="auto">
          <a:xfrm>
            <a:off x="3752850" y="3953726"/>
            <a:ext cx="762000" cy="721493"/>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ctr">
              <a:buNone/>
            </a:pPr>
            <a:endParaRPr lang="en-US" sz="2400" dirty="0" smtClean="0">
              <a:latin typeface="Calibri" panose="020F0502020204030204" pitchFamily="34" charset="0"/>
            </a:endParaRPr>
          </a:p>
        </p:txBody>
      </p:sp>
      <mc:AlternateContent xmlns:mc="http://schemas.openxmlformats.org/markup-compatibility/2006" xmlns:a14="http://schemas.microsoft.com/office/drawing/2010/main">
        <mc:Choice Requires="a14">
          <p:sp>
            <p:nvSpPr>
              <p:cNvPr id="18" name="Rectangular Callout 17"/>
              <p:cNvSpPr/>
              <p:nvPr/>
            </p:nvSpPr>
            <p:spPr bwMode="auto">
              <a:xfrm>
                <a:off x="8235537" y="2638916"/>
                <a:ext cx="355003" cy="434859"/>
              </a:xfrm>
              <a:prstGeom prst="wedgeRectCallout">
                <a:avLst>
                  <a:gd name="adj1" fmla="val -137530"/>
                  <a:gd name="adj2" fmla="val 60458"/>
                </a:avLst>
              </a:prstGeom>
              <a:solidFill>
                <a:schemeClr val="bg1"/>
              </a:solidFill>
              <a:ln w="19050" cap="flat" cmpd="sng" algn="ctr">
                <a:solidFill>
                  <a:schemeClr val="accent1"/>
                </a:solidFill>
                <a:prstDash val="solid"/>
                <a:round/>
                <a:headEnd type="none" w="med" len="med"/>
                <a:tailEnd type="none" w="med" len="med"/>
              </a:ln>
              <a:effectLst/>
            </p:spPr>
            <p:txBody>
              <a:bodyPr vert="horz" wrap="square" lIns="36000" tIns="0" rIns="36000" bIns="360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400" b="0" i="1" u="none" strike="noStrike" cap="none" normalizeH="0" baseline="0" smtClean="0">
                              <a:ln>
                                <a:noFill/>
                              </a:ln>
                              <a:solidFill>
                                <a:srgbClr val="FDCA00"/>
                              </a:solidFill>
                              <a:effectLst/>
                              <a:latin typeface="Cambria Math"/>
                            </a:rPr>
                          </m:ctrlPr>
                        </m:sSubPr>
                        <m:e>
                          <m:r>
                            <a:rPr kumimoji="0" lang="en-US" sz="2400" b="0" i="1" u="none" strike="noStrike" cap="none" normalizeH="0" baseline="0" smtClean="0">
                              <a:ln>
                                <a:noFill/>
                              </a:ln>
                              <a:solidFill>
                                <a:srgbClr val="FDCA00"/>
                              </a:solidFill>
                              <a:effectLst/>
                              <a:latin typeface="Cambria Math"/>
                            </a:rPr>
                            <m:t>𝑠</m:t>
                          </m:r>
                        </m:e>
                        <m:sub>
                          <m:r>
                            <a:rPr kumimoji="0" lang="en-US" sz="2400" b="0" i="1" u="none" strike="noStrike" cap="none" normalizeH="0" baseline="0" smtClean="0">
                              <a:ln>
                                <a:noFill/>
                              </a:ln>
                              <a:solidFill>
                                <a:srgbClr val="FDCA00"/>
                              </a:solidFill>
                              <a:effectLst/>
                              <a:latin typeface="Cambria Math"/>
                            </a:rPr>
                            <m:t>𝑦</m:t>
                          </m:r>
                        </m:sub>
                      </m:sSub>
                    </m:oMath>
                  </m:oMathPara>
                </a14:m>
                <a:endParaRPr kumimoji="0" lang="en-US" sz="2400" b="0" i="0" u="none" strike="noStrike" cap="none" normalizeH="0" baseline="0" dirty="0">
                  <a:ln>
                    <a:noFill/>
                  </a:ln>
                  <a:solidFill>
                    <a:schemeClr val="tx1"/>
                  </a:solidFill>
                  <a:effectLst/>
                  <a:latin typeface="Times" charset="0"/>
                </a:endParaRPr>
              </a:p>
            </p:txBody>
          </p:sp>
        </mc:Choice>
        <mc:Fallback xmlns="">
          <p:sp>
            <p:nvSpPr>
              <p:cNvPr id="18" name="Rectangular Callout 17"/>
              <p:cNvSpPr>
                <a:spLocks noRot="1" noChangeAspect="1" noMove="1" noResize="1" noEditPoints="1" noAdjustHandles="1" noChangeArrowheads="1" noChangeShapeType="1" noTextEdit="1"/>
              </p:cNvSpPr>
              <p:nvPr/>
            </p:nvSpPr>
            <p:spPr bwMode="auto">
              <a:xfrm>
                <a:off x="8235537" y="2638916"/>
                <a:ext cx="355003" cy="434859"/>
              </a:xfrm>
              <a:prstGeom prst="wedgeRectCallout">
                <a:avLst>
                  <a:gd name="adj1" fmla="val -137530"/>
                  <a:gd name="adj2" fmla="val 60458"/>
                </a:avLst>
              </a:prstGeom>
              <a:blipFill rotWithShape="1">
                <a:blip r:embed="rId7"/>
                <a:stretch>
                  <a:fillRect r="-2679"/>
                </a:stretch>
              </a:blipFill>
              <a:ln w="19050" cap="flat" cmpd="sng" algn="ctr">
                <a:solidFill>
                  <a:schemeClr val="accent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ular Callout 18"/>
              <p:cNvSpPr/>
              <p:nvPr/>
            </p:nvSpPr>
            <p:spPr bwMode="auto">
              <a:xfrm>
                <a:off x="6113760" y="2261808"/>
                <a:ext cx="355003" cy="405683"/>
              </a:xfrm>
              <a:prstGeom prst="wedgeRectCallout">
                <a:avLst>
                  <a:gd name="adj1" fmla="val -193308"/>
                  <a:gd name="adj2" fmla="val -77070"/>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36000" tIns="0" rIns="36000" bIns="360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400" b="0" i="1" u="none" strike="noStrike" cap="none" normalizeH="0" baseline="0" smtClean="0">
                              <a:ln>
                                <a:noFill/>
                              </a:ln>
                              <a:solidFill>
                                <a:srgbClr val="0070C0"/>
                              </a:solidFill>
                              <a:effectLst/>
                              <a:latin typeface="Cambria Math"/>
                            </a:rPr>
                          </m:ctrlPr>
                        </m:sSubPr>
                        <m:e>
                          <m:r>
                            <a:rPr kumimoji="0" lang="en-US" sz="2400" b="0" i="1" u="none" strike="noStrike" cap="none" normalizeH="0" baseline="0" smtClean="0">
                              <a:ln>
                                <a:noFill/>
                              </a:ln>
                              <a:solidFill>
                                <a:srgbClr val="0070C0"/>
                              </a:solidFill>
                              <a:effectLst/>
                              <a:latin typeface="Cambria Math"/>
                            </a:rPr>
                            <m:t>𝑠</m:t>
                          </m:r>
                        </m:e>
                        <m:sub>
                          <m:r>
                            <a:rPr kumimoji="0" lang="en-US" sz="2400" b="0" i="1" u="none" strike="noStrike" cap="none" normalizeH="0" baseline="0" smtClean="0">
                              <a:ln>
                                <a:noFill/>
                              </a:ln>
                              <a:solidFill>
                                <a:srgbClr val="0070C0"/>
                              </a:solidFill>
                              <a:effectLst/>
                              <a:latin typeface="Cambria Math"/>
                            </a:rPr>
                            <m:t>𝑥</m:t>
                          </m:r>
                        </m:sub>
                      </m:sSub>
                    </m:oMath>
                  </m:oMathPara>
                </a14:m>
                <a:endParaRPr kumimoji="0" lang="en-US" sz="2400" b="0" i="0" u="none" strike="noStrike" cap="none" normalizeH="0" baseline="0" dirty="0">
                  <a:ln>
                    <a:noFill/>
                  </a:ln>
                  <a:solidFill>
                    <a:schemeClr val="tx1"/>
                  </a:solidFill>
                  <a:effectLst/>
                  <a:latin typeface="Times" charset="0"/>
                </a:endParaRPr>
              </a:p>
            </p:txBody>
          </p:sp>
        </mc:Choice>
        <mc:Fallback xmlns="">
          <p:sp>
            <p:nvSpPr>
              <p:cNvPr id="19" name="Rectangular Callout 18"/>
              <p:cNvSpPr>
                <a:spLocks noRot="1" noChangeAspect="1" noMove="1" noResize="1" noEditPoints="1" noAdjustHandles="1" noChangeArrowheads="1" noChangeShapeType="1" noTextEdit="1"/>
              </p:cNvSpPr>
              <p:nvPr/>
            </p:nvSpPr>
            <p:spPr bwMode="auto">
              <a:xfrm>
                <a:off x="6113760" y="2261808"/>
                <a:ext cx="355003" cy="405683"/>
              </a:xfrm>
              <a:prstGeom prst="wedgeRectCallout">
                <a:avLst>
                  <a:gd name="adj1" fmla="val -193308"/>
                  <a:gd name="adj2" fmla="val -77070"/>
                </a:avLst>
              </a:prstGeom>
              <a:blipFill rotWithShape="1">
                <a:blip r:embed="rId8"/>
                <a:stretch>
                  <a:fillRect/>
                </a:stretch>
              </a:blipFill>
              <a:ln w="19050" cap="flat" cmpd="sng" algn="ctr">
                <a:solidFill>
                  <a:srgbClr val="0070C0"/>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ular Callout 19"/>
              <p:cNvSpPr/>
              <p:nvPr/>
            </p:nvSpPr>
            <p:spPr bwMode="auto">
              <a:xfrm>
                <a:off x="6723062" y="2252832"/>
                <a:ext cx="1374178" cy="344128"/>
              </a:xfrm>
              <a:prstGeom prst="wedgeRectCallout">
                <a:avLst>
                  <a:gd name="adj1" fmla="val -51973"/>
                  <a:gd name="adj2" fmla="val 113296"/>
                </a:avLst>
              </a:prstGeom>
              <a:solidFill>
                <a:schemeClr val="bg1"/>
              </a:solidFill>
              <a:ln w="19050" cap="flat" cmpd="sng" algn="ctr">
                <a:solidFill>
                  <a:srgbClr val="F7450D"/>
                </a:solidFill>
                <a:prstDash val="solid"/>
                <a:round/>
                <a:headEnd type="none" w="med" len="med"/>
                <a:tailEnd type="none" w="med" len="med"/>
              </a:ln>
              <a:effectLst/>
            </p:spPr>
            <p:txBody>
              <a:bodyPr vert="horz" wrap="square" lIns="36000" tIns="0" rIns="36000" bIns="360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000" b="0" i="1" u="none" strike="noStrike" cap="none" normalizeH="0" baseline="0" smtClean="0">
                              <a:ln>
                                <a:noFill/>
                              </a:ln>
                              <a:solidFill>
                                <a:srgbClr val="F7450D"/>
                              </a:solidFill>
                              <a:effectLst/>
                              <a:latin typeface="Cambria Math"/>
                            </a:rPr>
                          </m:ctrlPr>
                        </m:sSubPr>
                        <m:e>
                          <m:r>
                            <a:rPr kumimoji="0" lang="en-US" sz="2000" b="0" i="1" u="none" strike="noStrike" cap="none" normalizeH="0" baseline="0" smtClean="0">
                              <a:ln>
                                <a:noFill/>
                              </a:ln>
                              <a:solidFill>
                                <a:srgbClr val="F7450D"/>
                              </a:solidFill>
                              <a:effectLst/>
                              <a:latin typeface="Cambria Math"/>
                            </a:rPr>
                            <m:t>𝑠</m:t>
                          </m:r>
                        </m:e>
                        <m:sub>
                          <m:r>
                            <a:rPr kumimoji="0" lang="en-US" sz="2000" b="0" i="1" u="none" strike="noStrike" cap="none" normalizeH="0" baseline="0" smtClean="0">
                              <a:ln>
                                <a:noFill/>
                              </a:ln>
                              <a:solidFill>
                                <a:srgbClr val="F7450D"/>
                              </a:solidFill>
                              <a:effectLst/>
                              <a:latin typeface="Cambria Math"/>
                            </a:rPr>
                            <m:t>𝑧</m:t>
                          </m:r>
                        </m:sub>
                      </m:sSub>
                      <m:r>
                        <a:rPr kumimoji="0" lang="en-US" sz="2000" b="0" i="1" u="none" strike="noStrike" cap="none" normalizeH="0" baseline="0" smtClean="0">
                          <a:ln>
                            <a:noFill/>
                          </a:ln>
                          <a:solidFill>
                            <a:srgbClr val="F7450D"/>
                          </a:solidFill>
                          <a:effectLst/>
                          <a:latin typeface="Cambria Math"/>
                        </a:rPr>
                        <m:t>×100</m:t>
                      </m:r>
                    </m:oMath>
                  </m:oMathPara>
                </a14:m>
                <a:endParaRPr kumimoji="0" lang="en-US" sz="2400" b="0" i="0" u="none" strike="noStrike" cap="none" normalizeH="0" baseline="0" dirty="0">
                  <a:ln>
                    <a:noFill/>
                  </a:ln>
                  <a:solidFill>
                    <a:srgbClr val="F7450D"/>
                  </a:solidFill>
                  <a:effectLst/>
                  <a:latin typeface="Times" charset="0"/>
                </a:endParaRPr>
              </a:p>
            </p:txBody>
          </p:sp>
        </mc:Choice>
        <mc:Fallback xmlns="">
          <p:sp>
            <p:nvSpPr>
              <p:cNvPr id="20" name="Rectangular Callout 19"/>
              <p:cNvSpPr>
                <a:spLocks noRot="1" noChangeAspect="1" noMove="1" noResize="1" noEditPoints="1" noAdjustHandles="1" noChangeArrowheads="1" noChangeShapeType="1" noTextEdit="1"/>
              </p:cNvSpPr>
              <p:nvPr/>
            </p:nvSpPr>
            <p:spPr bwMode="auto">
              <a:xfrm>
                <a:off x="6723062" y="2252832"/>
                <a:ext cx="1374178" cy="344128"/>
              </a:xfrm>
              <a:prstGeom prst="wedgeRectCallout">
                <a:avLst>
                  <a:gd name="adj1" fmla="val -51973"/>
                  <a:gd name="adj2" fmla="val 113296"/>
                </a:avLst>
              </a:prstGeom>
              <a:blipFill rotWithShape="1">
                <a:blip r:embed="rId9"/>
                <a:stretch>
                  <a:fillRect/>
                </a:stretch>
              </a:blipFill>
              <a:ln w="19050" cap="flat" cmpd="sng" algn="ctr">
                <a:solidFill>
                  <a:srgbClr val="F7450D"/>
                </a:solidFill>
                <a:prstDash val="solid"/>
                <a:round/>
                <a:headEnd type="none" w="med" len="med"/>
                <a:tailEnd type="none" w="med" len="med"/>
              </a:ln>
              <a:effectLst/>
            </p:spPr>
            <p:txBody>
              <a:bodyPr/>
              <a:lstStyle/>
              <a:p>
                <a:r>
                  <a:rPr lang="en-US">
                    <a:noFill/>
                  </a:rPr>
                  <a:t> </a:t>
                </a:r>
              </a:p>
            </p:txBody>
          </p:sp>
        </mc:Fallback>
      </mc:AlternateContent>
    </p:spTree>
    <p:extLst>
      <p:ext uri="{BB962C8B-B14F-4D97-AF65-F5344CB8AC3E}">
        <p14:creationId xmlns:p14="http://schemas.microsoft.com/office/powerpoint/2010/main" val="263992150"/>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endParaRPr lang="en-US"/>
          </a:p>
        </p:txBody>
      </p:sp>
      <p:sp>
        <p:nvSpPr>
          <p:cNvPr id="2" name="Title 1"/>
          <p:cNvSpPr>
            <a:spLocks noGrp="1"/>
          </p:cNvSpPr>
          <p:nvPr>
            <p:ph type="title"/>
          </p:nvPr>
        </p:nvSpPr>
        <p:spPr>
          <a:xfrm>
            <a:off x="1524000" y="149494"/>
            <a:ext cx="7261225" cy="381375"/>
          </a:xfrm>
        </p:spPr>
        <p:txBody>
          <a:bodyPr/>
          <a:lstStyle/>
          <a:p>
            <a:r>
              <a:rPr lang="en-US" dirty="0" smtClean="0"/>
              <a:t>Nine years of experience in search for an </a:t>
            </a:r>
            <a:r>
              <a:rPr lang="en-US" dirty="0" err="1" smtClean="0"/>
              <a:t>nEDM</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sz="quarter" idx="18"/>
              </p:nvPr>
            </p:nvSpPr>
            <p:spPr>
              <a:xfrm>
                <a:off x="5843753" y="1003402"/>
                <a:ext cx="3037488" cy="3509963"/>
              </a:xfrm>
            </p:spPr>
            <p:txBody>
              <a:bodyPr/>
              <a:lstStyle/>
              <a:p>
                <a:pPr marL="0" indent="0">
                  <a:buNone/>
                </a:pPr>
                <a:r>
                  <a:rPr lang="en-US" sz="2400" dirty="0" smtClean="0"/>
                  <a:t>Technical coordinator:</a:t>
                </a:r>
              </a:p>
              <a:p>
                <a:pPr lvl="1"/>
                <a:r>
                  <a:rPr lang="en-US" sz="2000" dirty="0" smtClean="0"/>
                  <a:t>Upgrade 2009-12</a:t>
                </a:r>
              </a:p>
              <a:p>
                <a:pPr lvl="1"/>
                <a:r>
                  <a:rPr lang="en-US" sz="2000" dirty="0" smtClean="0"/>
                  <a:t>Commissioning 2013/14</a:t>
                </a:r>
              </a:p>
              <a:p>
                <a:pPr lvl="1"/>
                <a:r>
                  <a:rPr lang="en-US" sz="2000" dirty="0" smtClean="0"/>
                  <a:t>Data taking 2015/16 </a:t>
                </a:r>
              </a:p>
              <a:p>
                <a:pPr lvl="1"/>
                <a:r>
                  <a:rPr lang="en-US" sz="2000" dirty="0" smtClean="0"/>
                  <a:t>Blind analysis 2017/2018</a:t>
                </a:r>
              </a:p>
              <a:p>
                <a:endParaRPr lang="en-US" sz="2400" dirty="0" smtClean="0"/>
              </a:p>
              <a:p>
                <a:r>
                  <a:rPr lang="en-US" sz="2400" dirty="0" smtClean="0"/>
                  <a:t>Most sensitive search</a:t>
                </a:r>
                <a:endParaRPr lang="en-US" sz="2400" dirty="0"/>
              </a:p>
              <a:p>
                <a:pPr marL="0" indent="0" algn="ctr">
                  <a:buNone/>
                </a:pPr>
                <a14:m>
                  <m:oMathPara xmlns:m="http://schemas.openxmlformats.org/officeDocument/2006/math">
                    <m:oMathParaPr>
                      <m:jc m:val="centerGroup"/>
                    </m:oMathParaPr>
                    <m:oMath xmlns:m="http://schemas.openxmlformats.org/officeDocument/2006/math">
                      <m:r>
                        <a:rPr lang="en-US" sz="2000" b="0" i="1" smtClean="0">
                          <a:latin typeface="Cambria Math"/>
                        </a:rPr>
                        <m:t>𝜎</m:t>
                      </m:r>
                      <m:r>
                        <a:rPr lang="en-US" sz="2000" b="0" i="1" smtClean="0">
                          <a:latin typeface="Cambria Math"/>
                        </a:rPr>
                        <m:t>=0.94×</m:t>
                      </m:r>
                      <m:sSup>
                        <m:sSupPr>
                          <m:ctrlPr>
                            <a:rPr lang="en-US" sz="2000" b="0" i="1" smtClean="0">
                              <a:latin typeface="Cambria Math"/>
                            </a:rPr>
                          </m:ctrlPr>
                        </m:sSupPr>
                        <m:e>
                          <m:r>
                            <a:rPr lang="en-US" sz="2000" b="0" i="1" smtClean="0">
                              <a:latin typeface="Cambria Math"/>
                            </a:rPr>
                            <m:t>10</m:t>
                          </m:r>
                        </m:e>
                        <m:sup>
                          <m:r>
                            <a:rPr lang="en-US" sz="2000" b="0" i="1" smtClean="0">
                              <a:latin typeface="Cambria Math"/>
                            </a:rPr>
                            <m:t>−26</m:t>
                          </m:r>
                        </m:sup>
                      </m:sSup>
                      <m:r>
                        <a:rPr lang="en-US" sz="2000" b="0" i="1" smtClean="0">
                          <a:latin typeface="Cambria Math"/>
                        </a:rPr>
                        <m:t>𝑒</m:t>
                      </m:r>
                      <m:r>
                        <m:rPr>
                          <m:sty m:val="p"/>
                        </m:rPr>
                        <a:rPr lang="en-US" sz="2000" b="0" i="0" smtClean="0">
                          <a:latin typeface="Cambria Math"/>
                        </a:rPr>
                        <m:t>cm</m:t>
                      </m:r>
                    </m:oMath>
                  </m:oMathPara>
                </a14:m>
                <a:endParaRPr lang="en-US" sz="2000" b="0" dirty="0" smtClean="0"/>
              </a:p>
              <a:p>
                <a:pPr marL="0" indent="0" algn="ctr">
                  <a:buNone/>
                </a:pPr>
                <a:endParaRPr lang="en-US" sz="2000" dirty="0"/>
              </a:p>
              <a:p>
                <a:pPr marL="0" indent="0">
                  <a:buNone/>
                </a:pPr>
                <a:r>
                  <a:rPr lang="en-US" sz="2000" dirty="0" smtClean="0"/>
                  <a:t>SM expectation: </a:t>
                </a:r>
              </a:p>
              <a:p>
                <a:pPr marL="0" indent="0">
                  <a:buNone/>
                </a:pPr>
                <a14:m>
                  <m:oMathPara xmlns:m="http://schemas.openxmlformats.org/officeDocument/2006/math">
                    <m:oMathParaPr>
                      <m:jc m:val="centerGroup"/>
                    </m:oMathParaPr>
                    <m:oMath xmlns:m="http://schemas.openxmlformats.org/officeDocument/2006/math">
                      <m:sSup>
                        <m:sSupPr>
                          <m:ctrlPr>
                            <a:rPr lang="en-US" sz="2000" b="0" i="1" smtClean="0">
                              <a:latin typeface="Cambria Math"/>
                            </a:rPr>
                          </m:ctrlPr>
                        </m:sSupPr>
                        <m:e>
                          <m:r>
                            <a:rPr lang="en-US" sz="2000" b="0" i="1" smtClean="0">
                              <a:latin typeface="Cambria Math"/>
                            </a:rPr>
                            <m:t>~10</m:t>
                          </m:r>
                        </m:e>
                        <m:sup>
                          <m:r>
                            <a:rPr lang="en-US" sz="2000" b="0" i="1" smtClean="0">
                              <a:latin typeface="Cambria Math"/>
                            </a:rPr>
                            <m:t>−32</m:t>
                          </m:r>
                        </m:sup>
                      </m:sSup>
                      <m:r>
                        <a:rPr lang="en-US" sz="2000" b="0" i="1" smtClean="0">
                          <a:latin typeface="Cambria Math"/>
                        </a:rPr>
                        <m:t>𝑒</m:t>
                      </m:r>
                      <m:r>
                        <m:rPr>
                          <m:sty m:val="p"/>
                        </m:rPr>
                        <a:rPr lang="en-US" sz="2000" b="0" i="0" smtClean="0">
                          <a:latin typeface="Cambria Math"/>
                        </a:rPr>
                        <m:t>cm</m:t>
                      </m:r>
                    </m:oMath>
                  </m:oMathPara>
                </a14:m>
                <a:endParaRPr lang="en-US" sz="2000" dirty="0" smtClean="0"/>
              </a:p>
            </p:txBody>
          </p:sp>
        </mc:Choice>
        <mc:Fallback xmlns="">
          <p:sp>
            <p:nvSpPr>
              <p:cNvPr id="6" name="Content Placeholder 5"/>
              <p:cNvSpPr>
                <a:spLocks noGrp="1" noRot="1" noChangeAspect="1" noMove="1" noResize="1" noEditPoints="1" noAdjustHandles="1" noChangeArrowheads="1" noChangeShapeType="1" noTextEdit="1"/>
              </p:cNvSpPr>
              <p:nvPr>
                <p:ph sz="quarter" idx="18"/>
              </p:nvPr>
            </p:nvSpPr>
            <p:spPr>
              <a:xfrm>
                <a:off x="5843753" y="1003402"/>
                <a:ext cx="3037488" cy="3509963"/>
              </a:xfrm>
              <a:blipFill rotWithShape="1">
                <a:blip r:embed="rId3"/>
                <a:stretch>
                  <a:fillRect l="-6225" t="-2261" r="-1205" b="-10957"/>
                </a:stretch>
              </a:blipFill>
            </p:spPr>
            <p:txBody>
              <a:bodyPr/>
              <a:lstStyle/>
              <a:p>
                <a:r>
                  <a:rPr lang="en-US">
                    <a:noFill/>
                  </a:rPr>
                  <a:t> </a:t>
                </a:r>
              </a:p>
            </p:txBody>
          </p:sp>
        </mc:Fallback>
      </mc:AlternateContent>
      <p:sp>
        <p:nvSpPr>
          <p:cNvPr id="3" name="Slide Number Placeholder 2"/>
          <p:cNvSpPr>
            <a:spLocks noGrp="1"/>
          </p:cNvSpPr>
          <p:nvPr>
            <p:ph type="sldNum" sz="quarter" idx="4"/>
          </p:nvPr>
        </p:nvSpPr>
        <p:spPr/>
        <p:txBody>
          <a:bodyPr/>
          <a:lstStyle/>
          <a:p>
            <a:pPr eaLnBrk="0" hangingPunct="0">
              <a:defRPr/>
            </a:pPr>
            <a:fld id="{EBC07571-3134-BB4B-B83F-1A9FE18D34F3}" type="slidenum">
              <a:rPr lang="de-DE" smtClean="0">
                <a:solidFill>
                  <a:srgbClr val="000000"/>
                </a:solidFill>
              </a:rPr>
              <a:pPr eaLnBrk="0" hangingPunct="0">
                <a:defRPr/>
              </a:pPr>
              <a:t>43</a:t>
            </a:fld>
            <a:endParaRPr lang="de-DE" dirty="0">
              <a:solidFill>
                <a:srgbClr val="000000"/>
              </a:solidFill>
            </a:endParaRPr>
          </a:p>
        </p:txBody>
      </p:sp>
      <p:pic>
        <p:nvPicPr>
          <p:cNvPr id="4" name="Content Placeholder 3"/>
          <p:cNvPicPr>
            <a:picLocks noChangeAspect="1"/>
          </p:cNvPicPr>
          <p:nvPr/>
        </p:nvPicPr>
        <p:blipFill rotWithShape="1">
          <a:blip r:embed="rId4" cstate="screen">
            <a:extLst>
              <a:ext uri="{28A0092B-C50C-407E-A947-70E740481C1C}">
                <a14:useLocalDpi xmlns:a14="http://schemas.microsoft.com/office/drawing/2010/main"/>
              </a:ext>
            </a:extLst>
          </a:blip>
          <a:srcRect l="1466"/>
          <a:stretch/>
        </p:blipFill>
        <p:spPr>
          <a:xfrm>
            <a:off x="42329" y="838496"/>
            <a:ext cx="5672099" cy="4018380"/>
          </a:xfrm>
          <a:prstGeom prst="rect">
            <a:avLst/>
          </a:prstGeom>
        </p:spPr>
      </p:pic>
      <p:sp>
        <p:nvSpPr>
          <p:cNvPr id="7" name="Rectangle 6"/>
          <p:cNvSpPr/>
          <p:nvPr/>
        </p:nvSpPr>
        <p:spPr bwMode="auto">
          <a:xfrm>
            <a:off x="4572000" y="1093076"/>
            <a:ext cx="735724" cy="2406869"/>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indent="0" algn="ctr">
              <a:buNone/>
            </a:pPr>
            <a:endParaRPr lang="en-US" sz="1600" dirty="0" smtClean="0">
              <a:latin typeface="+mn-lt"/>
            </a:endParaRPr>
          </a:p>
        </p:txBody>
      </p:sp>
      <mc:AlternateContent xmlns:mc="http://schemas.openxmlformats.org/markup-compatibility/2006" xmlns:a14="http://schemas.microsoft.com/office/drawing/2010/main">
        <mc:Choice Requires="a14">
          <p:sp>
            <p:nvSpPr>
              <p:cNvPr id="8" name="TextBox 7"/>
              <p:cNvSpPr txBox="1"/>
              <p:nvPr/>
            </p:nvSpPr>
            <p:spPr>
              <a:xfrm>
                <a:off x="3373818" y="1590418"/>
                <a:ext cx="2039007" cy="706091"/>
              </a:xfrm>
              <a:prstGeom prst="rect">
                <a:avLst/>
              </a:prstGeom>
              <a:solidFill>
                <a:schemeClr val="bg1"/>
              </a:solidFill>
            </p:spPr>
            <p:txBody>
              <a:bodyPr wrap="squar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r>
                        <a:rPr lang="en-US" sz="2000" b="0" i="1" kern="1000" spc="30" smtClean="0">
                          <a:solidFill>
                            <a:schemeClr val="tx1">
                              <a:lumMod val="85000"/>
                              <a:lumOff val="15000"/>
                            </a:schemeClr>
                          </a:solidFill>
                          <a:latin typeface="Cambria Math"/>
                          <a:cs typeface="Franklin Gothic Book"/>
                        </a:rPr>
                        <m:t>𝜎</m:t>
                      </m:r>
                      <m:d>
                        <m:dPr>
                          <m:ctrlPr>
                            <a:rPr lang="en-US" sz="2000" b="0" i="1" kern="1000" spc="30" smtClean="0">
                              <a:solidFill>
                                <a:schemeClr val="tx1">
                                  <a:lumMod val="85000"/>
                                  <a:lumOff val="15000"/>
                                </a:schemeClr>
                              </a:solidFill>
                              <a:latin typeface="Cambria Math"/>
                              <a:cs typeface="Franklin Gothic Book"/>
                            </a:rPr>
                          </m:ctrlPr>
                        </m:dPr>
                        <m:e>
                          <m:r>
                            <a:rPr lang="en-US" sz="2000" b="0" i="1" kern="1000" spc="30" smtClean="0">
                              <a:solidFill>
                                <a:schemeClr val="tx1">
                                  <a:lumMod val="85000"/>
                                  <a:lumOff val="15000"/>
                                </a:schemeClr>
                              </a:solidFill>
                              <a:latin typeface="Cambria Math"/>
                              <a:cs typeface="Franklin Gothic Book"/>
                            </a:rPr>
                            <m:t>𝑑</m:t>
                          </m:r>
                        </m:e>
                      </m:d>
                      <m:r>
                        <a:rPr lang="en-US" sz="2000" b="0" i="1" kern="1000" spc="30" smtClean="0">
                          <a:solidFill>
                            <a:schemeClr val="tx1">
                              <a:lumMod val="85000"/>
                              <a:lumOff val="15000"/>
                            </a:schemeClr>
                          </a:solidFill>
                          <a:latin typeface="Cambria Math"/>
                          <a:cs typeface="Franklin Gothic Book"/>
                        </a:rPr>
                        <m:t>=</m:t>
                      </m:r>
                      <m:f>
                        <m:fPr>
                          <m:ctrlPr>
                            <a:rPr lang="en-US" sz="2000" b="0" i="1" kern="1000" spc="30" smtClean="0">
                              <a:solidFill>
                                <a:schemeClr val="tx1">
                                  <a:lumMod val="85000"/>
                                  <a:lumOff val="15000"/>
                                </a:schemeClr>
                              </a:solidFill>
                              <a:latin typeface="Cambria Math"/>
                              <a:cs typeface="Franklin Gothic Book"/>
                            </a:rPr>
                          </m:ctrlPr>
                        </m:fPr>
                        <m:num>
                          <m:r>
                            <a:rPr lang="en-US" sz="2000" b="0" i="1" kern="1000" spc="30" smtClean="0">
                              <a:solidFill>
                                <a:schemeClr val="tx1">
                                  <a:lumMod val="85000"/>
                                  <a:lumOff val="15000"/>
                                </a:schemeClr>
                              </a:solidFill>
                              <a:latin typeface="Cambria Math"/>
                              <a:cs typeface="Franklin Gothic Book"/>
                            </a:rPr>
                            <m:t>ℏ</m:t>
                          </m:r>
                        </m:num>
                        <m:den>
                          <m:r>
                            <a:rPr lang="en-US" sz="2000" b="0" i="1" kern="1000" spc="30" smtClean="0">
                              <a:solidFill>
                                <a:schemeClr val="tx1">
                                  <a:lumMod val="85000"/>
                                  <a:lumOff val="15000"/>
                                </a:schemeClr>
                              </a:solidFill>
                              <a:latin typeface="Cambria Math"/>
                              <a:cs typeface="Franklin Gothic Book"/>
                            </a:rPr>
                            <m:t>2</m:t>
                          </m:r>
                          <m:r>
                            <a:rPr lang="en-US" sz="2000" b="0" i="1" kern="1000" spc="30" smtClean="0">
                              <a:solidFill>
                                <a:schemeClr val="tx1">
                                  <a:lumMod val="85000"/>
                                  <a:lumOff val="15000"/>
                                </a:schemeClr>
                              </a:solidFill>
                              <a:latin typeface="Cambria Math"/>
                              <a:cs typeface="Franklin Gothic Book"/>
                            </a:rPr>
                            <m:t>𝐸𝐴𝑇</m:t>
                          </m:r>
                          <m:rad>
                            <m:radPr>
                              <m:degHide m:val="on"/>
                              <m:ctrlPr>
                                <a:rPr lang="en-US" sz="2000" b="0" i="1" kern="1000" spc="30" smtClean="0">
                                  <a:solidFill>
                                    <a:schemeClr val="tx1">
                                      <a:lumMod val="85000"/>
                                      <a:lumOff val="15000"/>
                                    </a:schemeClr>
                                  </a:solidFill>
                                  <a:latin typeface="Cambria Math"/>
                                  <a:cs typeface="Franklin Gothic Book"/>
                                </a:rPr>
                              </m:ctrlPr>
                            </m:radPr>
                            <m:deg/>
                            <m:e>
                              <m:r>
                                <a:rPr lang="en-US" sz="2000" b="0" i="1" kern="1000" spc="30" smtClean="0">
                                  <a:solidFill>
                                    <a:schemeClr val="tx1">
                                      <a:lumMod val="85000"/>
                                      <a:lumOff val="15000"/>
                                    </a:schemeClr>
                                  </a:solidFill>
                                  <a:latin typeface="Cambria Math"/>
                                  <a:cs typeface="Franklin Gothic Book"/>
                                </a:rPr>
                                <m:t>𝑁</m:t>
                              </m:r>
                            </m:e>
                          </m:rad>
                        </m:den>
                      </m:f>
                    </m:oMath>
                  </m:oMathPara>
                </a14:m>
                <a:endParaRPr lang="en-US" sz="2000" kern="1000" spc="30" dirty="0" err="1" smtClean="0">
                  <a:solidFill>
                    <a:schemeClr val="tx1">
                      <a:lumMod val="85000"/>
                      <a:lumOff val="15000"/>
                    </a:schemeClr>
                  </a:solidFill>
                  <a:latin typeface="+mn-lt"/>
                  <a:cs typeface="Franklin Gothic Book"/>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373818" y="1590418"/>
                <a:ext cx="2039007" cy="706091"/>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78818925"/>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bwMode="auto">
          <a:xfrm>
            <a:off x="7249277" y="1305911"/>
            <a:ext cx="1310529"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2" name="Arc 21"/>
          <p:cNvSpPr/>
          <p:nvPr/>
        </p:nvSpPr>
        <p:spPr bwMode="auto">
          <a:xfrm>
            <a:off x="6467541" y="1305911"/>
            <a:ext cx="1632090" cy="867104"/>
          </a:xfrm>
          <a:prstGeom prst="arc">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7" name="Oval 6"/>
          <p:cNvSpPr/>
          <p:nvPr/>
        </p:nvSpPr>
        <p:spPr bwMode="auto">
          <a:xfrm>
            <a:off x="6911515" y="2350247"/>
            <a:ext cx="1552688" cy="1552688"/>
          </a:xfrm>
          <a:prstGeom prst="ellipse">
            <a:avLst/>
          </a:prstGeom>
          <a:solidFill>
            <a:srgbClr val="D0472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 name="Oval 7"/>
          <p:cNvSpPr/>
          <p:nvPr/>
        </p:nvSpPr>
        <p:spPr bwMode="auto">
          <a:xfrm>
            <a:off x="6911515" y="2674770"/>
            <a:ext cx="1552688" cy="1552688"/>
          </a:xfrm>
          <a:prstGeom prst="ellipse">
            <a:avLst/>
          </a:prstGeom>
          <a:solidFill>
            <a:srgbClr val="0070C0"/>
          </a:solidFill>
          <a:ln w="9525" cap="flat" cmpd="sng" algn="ctr">
            <a:noFill/>
            <a:prstDash val="solid"/>
            <a:round/>
            <a:headEnd type="none" w="med" len="med"/>
            <a:tailEnd type="none" w="med" len="med"/>
          </a:ln>
          <a:effectLst>
            <a:outerShdw blurRad="152400" dist="317500" dir="5400000" sx="90000" sy="-19000" rotWithShape="0">
              <a:prstClr val="black">
                <a:alpha val="15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 name="Title 1"/>
          <p:cNvSpPr>
            <a:spLocks noGrp="1"/>
          </p:cNvSpPr>
          <p:nvPr>
            <p:ph type="title"/>
          </p:nvPr>
        </p:nvSpPr>
        <p:spPr>
          <a:xfrm>
            <a:off x="1555532" y="149494"/>
            <a:ext cx="7229694" cy="381375"/>
          </a:xfrm>
        </p:spPr>
        <p:txBody>
          <a:bodyPr/>
          <a:lstStyle/>
          <a:p>
            <a:r>
              <a:rPr lang="en-US" dirty="0" smtClean="0"/>
              <a:t>How to measure an EDM of a charged particle?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77631" y="1006450"/>
                <a:ext cx="5572460" cy="3509963"/>
              </a:xfrm>
            </p:spPr>
            <p:txBody>
              <a:bodyPr/>
              <a:lstStyle/>
              <a:p>
                <a:r>
                  <a:rPr lang="en-US" dirty="0" smtClean="0"/>
                  <a:t>Measurement in an electric field?</a:t>
                </a:r>
                <a:br>
                  <a:rPr lang="en-US" dirty="0" smtClean="0"/>
                </a:br>
                <a:r>
                  <a:rPr lang="en-US" dirty="0" smtClean="0">
                    <a:latin typeface="Arial"/>
                    <a:cs typeface="Arial"/>
                  </a:rPr>
                  <a:t>→</a:t>
                </a:r>
                <a:r>
                  <a:rPr lang="en-US" dirty="0" smtClean="0"/>
                  <a:t> Observation time too short.</a:t>
                </a:r>
              </a:p>
              <a:p>
                <a:pPr marL="0" indent="0" algn="ctr">
                  <a:buNone/>
                </a:pPr>
                <a:r>
                  <a:rPr lang="en-US" dirty="0" smtClean="0">
                    <a:sym typeface="Wingdings" panose="05000000000000000000" pitchFamily="2" charset="2"/>
                  </a:rPr>
                  <a:t> </a:t>
                </a:r>
                <a:endParaRPr lang="en-US" dirty="0" smtClean="0"/>
              </a:p>
              <a:p>
                <a:r>
                  <a:rPr lang="en-US" dirty="0" smtClean="0"/>
                  <a:t>Measurement in an atom (</a:t>
                </a:r>
                <a:r>
                  <a:rPr lang="en-US" dirty="0" err="1" smtClean="0"/>
                  <a:t>p,d</a:t>
                </a:r>
                <a:r>
                  <a:rPr lang="en-US" dirty="0" smtClean="0"/>
                  <a:t>)?</a:t>
                </a:r>
                <a:br>
                  <a:rPr lang="en-US" dirty="0" smtClean="0"/>
                </a:br>
                <a:r>
                  <a:rPr lang="en-US" dirty="0">
                    <a:latin typeface="Arial"/>
                    <a:cs typeface="Arial"/>
                  </a:rPr>
                  <a:t>→ </a:t>
                </a:r>
                <a:r>
                  <a:rPr lang="en-US" dirty="0" smtClean="0"/>
                  <a:t>nearly perfect Schiff screening.</a:t>
                </a:r>
                <a:br>
                  <a:rPr lang="en-US" dirty="0" smtClean="0"/>
                </a:br>
                <a:r>
                  <a:rPr lang="en-US" dirty="0" smtClean="0"/>
                  <a:t>	</a:t>
                </a:r>
                <a:endParaRPr lang="en-US" dirty="0"/>
              </a:p>
              <a:p>
                <a:r>
                  <a:rPr lang="en-US" dirty="0" smtClean="0"/>
                  <a:t>Observation of a relativistic particle in a magnetic field:    </a:t>
                </a:r>
                <a14:m>
                  <m:oMath xmlns:m="http://schemas.openxmlformats.org/officeDocument/2006/math">
                    <m:acc>
                      <m:accPr>
                        <m:chr m:val="⃗"/>
                        <m:ctrlPr>
                          <a:rPr lang="en-US" b="1" i="1" smtClean="0">
                            <a:latin typeface="Cambria Math"/>
                          </a:rPr>
                        </m:ctrlPr>
                      </m:accPr>
                      <m:e>
                        <m:r>
                          <a:rPr lang="en-US" b="1" i="1" smtClean="0">
                            <a:latin typeface="Cambria Math"/>
                          </a:rPr>
                          <m:t>𝑬</m:t>
                        </m:r>
                      </m:e>
                    </m:acc>
                    <m:r>
                      <a:rPr lang="en-US" b="0" i="1" smtClean="0">
                        <a:latin typeface="Cambria Math"/>
                      </a:rPr>
                      <m:t>=</m:t>
                    </m:r>
                    <m:acc>
                      <m:accPr>
                        <m:chr m:val="⃗"/>
                        <m:ctrlPr>
                          <a:rPr lang="en-US" b="0" i="1" smtClean="0">
                            <a:latin typeface="Cambria Math"/>
                          </a:rPr>
                        </m:ctrlPr>
                      </m:accPr>
                      <m:e>
                        <m:r>
                          <a:rPr lang="en-US" b="1" i="1">
                            <a:latin typeface="Cambria Math"/>
                          </a:rPr>
                          <m:t>𝜷</m:t>
                        </m:r>
                      </m:e>
                    </m:acc>
                    <m:r>
                      <a:rPr lang="en-US" b="0" i="1" smtClean="0">
                        <a:latin typeface="Cambria Math"/>
                      </a:rPr>
                      <m:t>×</m:t>
                    </m:r>
                    <m:acc>
                      <m:accPr>
                        <m:chr m:val="⃗"/>
                        <m:ctrlPr>
                          <a:rPr lang="en-US" b="0" i="1" smtClean="0">
                            <a:latin typeface="Cambria Math"/>
                          </a:rPr>
                        </m:ctrlPr>
                      </m:accPr>
                      <m:e>
                        <m:r>
                          <a:rPr lang="en-US" b="1" i="1">
                            <a:latin typeface="Cambria Math"/>
                          </a:rPr>
                          <m:t>𝑩</m:t>
                        </m:r>
                      </m:e>
                    </m:acc>
                  </m:oMath>
                </a14:m>
                <a:endParaRPr lang="en-US" b="1" dirty="0"/>
              </a:p>
              <a:p>
                <a:pPr algn="ctr"/>
                <a:endParaRPr lang="en-US" b="1" dirty="0" smtClean="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77631" y="1006450"/>
                <a:ext cx="5572460" cy="3509963"/>
              </a:xfrm>
              <a:blipFill rotWithShape="1">
                <a:blip r:embed="rId3"/>
                <a:stretch>
                  <a:fillRect l="-109" t="-2257" r="-3282" b="-140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376276" y="1536364"/>
                <a:ext cx="1904880" cy="900183"/>
              </a:xfrm>
              <a:prstGeom prst="rect">
                <a:avLst/>
              </a:prstGeom>
              <a:noFill/>
            </p:spPr>
            <p:txBody>
              <a:bodyPr wrap="none" lIns="0" tIns="0" rIns="0" bIns="0" rtlCol="0" anchor="ctr" anchorCtr="0">
                <a:spAutoFit/>
              </a:bodyPr>
              <a:lstStyle/>
              <a:p>
                <a:pPr algn="ctr">
                  <a:lnSpc>
                    <a:spcPct val="110000"/>
                  </a:lnSpc>
                  <a:spcBef>
                    <a:spcPts val="0"/>
                  </a:spcBef>
                </a:pPr>
                <a14:m>
                  <m:oMathPara xmlns:m="http://schemas.openxmlformats.org/officeDocument/2006/math">
                    <m:oMathParaPr>
                      <m:jc m:val="centerGroup"/>
                    </m:oMathParaPr>
                    <m:oMath xmlns:m="http://schemas.openxmlformats.org/officeDocument/2006/math">
                      <m:r>
                        <m:rPr>
                          <m:sty m:val="p"/>
                        </m:rPr>
                        <a:rPr lang="en-US" kern="1000" spc="30" smtClean="0">
                          <a:solidFill>
                            <a:schemeClr val="tx1">
                              <a:lumMod val="85000"/>
                              <a:lumOff val="15000"/>
                            </a:schemeClr>
                          </a:solidFill>
                          <a:latin typeface="Cambria Math"/>
                          <a:cs typeface="Franklin Gothic Book"/>
                        </a:rPr>
                        <m:t>d</m:t>
                      </m:r>
                      <m:r>
                        <a:rPr lang="en-US" b="0" i="1" kern="1000" spc="30" smtClean="0">
                          <a:solidFill>
                            <a:schemeClr val="tx1">
                              <a:lumMod val="85000"/>
                              <a:lumOff val="15000"/>
                            </a:schemeClr>
                          </a:solidFill>
                          <a:latin typeface="Cambria Math"/>
                          <a:cs typeface="Franklin Gothic Book"/>
                        </a:rPr>
                        <m:t>𝑡</m:t>
                      </m:r>
                      <m:r>
                        <a:rPr lang="en-US" sz="1800" b="0" i="0" kern="1000" spc="30" smtClean="0">
                          <a:solidFill>
                            <a:schemeClr val="tx1">
                              <a:lumMod val="85000"/>
                              <a:lumOff val="15000"/>
                            </a:schemeClr>
                          </a:solidFill>
                          <a:latin typeface="Cambria Math"/>
                          <a:cs typeface="Franklin Gothic Book"/>
                        </a:rPr>
                        <m:t>~</m:t>
                      </m:r>
                      <m:rad>
                        <m:radPr>
                          <m:degHide m:val="on"/>
                          <m:ctrlPr>
                            <a:rPr lang="en-US" sz="1800" b="0" i="1" kern="1000" spc="30" smtClean="0">
                              <a:solidFill>
                                <a:schemeClr val="tx1">
                                  <a:lumMod val="85000"/>
                                  <a:lumOff val="15000"/>
                                </a:schemeClr>
                              </a:solidFill>
                              <a:latin typeface="Cambria Math"/>
                            </a:rPr>
                          </m:ctrlPr>
                        </m:radPr>
                        <m:deg/>
                        <m:e>
                          <m:f>
                            <m:fPr>
                              <m:ctrlPr>
                                <a:rPr lang="en-US" sz="1800" b="0" i="1" kern="1000" spc="30" smtClean="0">
                                  <a:solidFill>
                                    <a:schemeClr val="tx1">
                                      <a:lumMod val="85000"/>
                                      <a:lumOff val="15000"/>
                                    </a:schemeClr>
                                  </a:solidFill>
                                  <a:latin typeface="Cambria Math"/>
                                </a:rPr>
                              </m:ctrlPr>
                            </m:fPr>
                            <m:num>
                              <m:r>
                                <a:rPr lang="en-US" sz="1800" b="0" i="1" kern="1000" spc="30" smtClean="0">
                                  <a:solidFill>
                                    <a:schemeClr val="tx1">
                                      <a:lumMod val="85000"/>
                                      <a:lumOff val="15000"/>
                                    </a:schemeClr>
                                  </a:solidFill>
                                  <a:latin typeface="Cambria Math"/>
                                </a:rPr>
                                <m:t>2</m:t>
                              </m:r>
                              <m:r>
                                <a:rPr lang="en-US" sz="1800" b="0" i="1" kern="1000" spc="30" smtClean="0">
                                  <a:solidFill>
                                    <a:schemeClr val="tx1">
                                      <a:lumMod val="85000"/>
                                      <a:lumOff val="15000"/>
                                    </a:schemeClr>
                                  </a:solidFill>
                                  <a:latin typeface="Cambria Math"/>
                                </a:rPr>
                                <m:t>𝑚𝐿</m:t>
                              </m:r>
                            </m:num>
                            <m:den>
                              <m:r>
                                <a:rPr lang="en-US" sz="1800" b="0" i="1" kern="1000" spc="30" smtClean="0">
                                  <a:solidFill>
                                    <a:schemeClr val="tx1">
                                      <a:lumMod val="85000"/>
                                      <a:lumOff val="15000"/>
                                    </a:schemeClr>
                                  </a:solidFill>
                                  <a:latin typeface="Cambria Math"/>
                                </a:rPr>
                                <m:t>𝑞</m:t>
                              </m:r>
                              <m:r>
                                <a:rPr lang="en-US" sz="1800" b="0" i="1" kern="1000" spc="30" smtClean="0">
                                  <a:solidFill>
                                    <a:schemeClr val="tx1">
                                      <a:lumMod val="85000"/>
                                      <a:lumOff val="15000"/>
                                    </a:schemeClr>
                                  </a:solidFill>
                                  <a:latin typeface="Cambria Math"/>
                                </a:rPr>
                                <m:t>|</m:t>
                              </m:r>
                              <m:acc>
                                <m:accPr>
                                  <m:chr m:val="⃗"/>
                                  <m:ctrlPr>
                                    <a:rPr lang="en-US" sz="1800" b="0" i="1" kern="1000" spc="30" smtClean="0">
                                      <a:solidFill>
                                        <a:schemeClr val="tx1">
                                          <a:lumMod val="85000"/>
                                          <a:lumOff val="15000"/>
                                        </a:schemeClr>
                                      </a:solidFill>
                                      <a:latin typeface="Cambria Math"/>
                                    </a:rPr>
                                  </m:ctrlPr>
                                </m:accPr>
                                <m:e>
                                  <m:r>
                                    <a:rPr lang="en-US" sz="1800" b="0" i="1" kern="1000" spc="30" smtClean="0">
                                      <a:solidFill>
                                        <a:schemeClr val="tx1">
                                          <a:lumMod val="85000"/>
                                          <a:lumOff val="15000"/>
                                        </a:schemeClr>
                                      </a:solidFill>
                                      <a:latin typeface="Cambria Math"/>
                                    </a:rPr>
                                    <m:t>𝐸</m:t>
                                  </m:r>
                                </m:e>
                              </m:acc>
                              <m:r>
                                <a:rPr lang="en-US" sz="1800" b="0" i="1" kern="1000" spc="30" smtClean="0">
                                  <a:solidFill>
                                    <a:schemeClr val="tx1">
                                      <a:lumMod val="85000"/>
                                      <a:lumOff val="15000"/>
                                    </a:schemeClr>
                                  </a:solidFill>
                                  <a:latin typeface="Cambria Math"/>
                                </a:rPr>
                                <m:t>|</m:t>
                              </m:r>
                            </m:den>
                          </m:f>
                        </m:e>
                      </m:rad>
                      <m:r>
                        <a:rPr lang="en-US" sz="1800" b="0" i="1" kern="1000" spc="30" smtClean="0">
                          <a:solidFill>
                            <a:schemeClr val="tx1">
                              <a:lumMod val="85000"/>
                              <a:lumOff val="15000"/>
                            </a:schemeClr>
                          </a:solidFill>
                          <a:latin typeface="Cambria Math"/>
                        </a:rPr>
                        <m:t>~</m:t>
                      </m:r>
                      <m:r>
                        <a:rPr lang="en-US" sz="1800" b="0" i="1" kern="1000" spc="30" smtClean="0">
                          <a:solidFill>
                            <a:schemeClr val="tx1">
                              <a:lumMod val="85000"/>
                              <a:lumOff val="15000"/>
                            </a:schemeClr>
                          </a:solidFill>
                          <a:latin typeface="Cambria Math"/>
                        </a:rPr>
                        <m:t>𝑂</m:t>
                      </m:r>
                      <m:r>
                        <a:rPr lang="en-US" sz="1800" b="0" i="1" kern="1000" spc="30" smtClean="0">
                          <a:solidFill>
                            <a:schemeClr val="tx1">
                              <a:lumMod val="85000"/>
                              <a:lumOff val="15000"/>
                            </a:schemeClr>
                          </a:solidFill>
                          <a:latin typeface="Cambria Math"/>
                        </a:rPr>
                        <m:t>(</m:t>
                      </m:r>
                      <m:r>
                        <m:rPr>
                          <m:sty m:val="p"/>
                        </m:rPr>
                        <a:rPr lang="en-US" sz="1800" b="0" i="0" kern="1000" spc="30" smtClean="0">
                          <a:solidFill>
                            <a:schemeClr val="tx1">
                              <a:lumMod val="85000"/>
                              <a:lumOff val="15000"/>
                            </a:schemeClr>
                          </a:solidFill>
                          <a:latin typeface="Cambria Math"/>
                        </a:rPr>
                        <m:t>ns</m:t>
                      </m:r>
                      <m:r>
                        <a:rPr lang="en-US" sz="1800" b="0" i="1" kern="1000" spc="30" smtClean="0">
                          <a:solidFill>
                            <a:schemeClr val="tx1">
                              <a:lumMod val="85000"/>
                              <a:lumOff val="15000"/>
                            </a:schemeClr>
                          </a:solidFill>
                          <a:latin typeface="Cambria Math"/>
                        </a:rPr>
                        <m:t>)</m:t>
                      </m:r>
                    </m:oMath>
                  </m:oMathPara>
                </a14:m>
                <a:endParaRPr lang="en-US" sz="1800" kern="1000" spc="30" dirty="0" smtClean="0">
                  <a:solidFill>
                    <a:schemeClr val="tx1">
                      <a:lumMod val="85000"/>
                      <a:lumOff val="15000"/>
                    </a:schemeClr>
                  </a:solidFill>
                  <a:latin typeface="+mn-lt"/>
                  <a:cs typeface="Franklin Gothic Book"/>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376276" y="1536364"/>
                <a:ext cx="1904880" cy="900183"/>
              </a:xfrm>
              <a:prstGeom prst="rect">
                <a:avLst/>
              </a:prstGeom>
              <a:blipFill rotWithShape="1">
                <a:blip r:embed="rId4"/>
                <a:stretch>
                  <a:fillRect b="-676"/>
                </a:stretch>
              </a:blipFill>
            </p:spPr>
            <p:txBody>
              <a:bodyPr/>
              <a:lstStyle/>
              <a:p>
                <a:r>
                  <a:rPr lang="en-US">
                    <a:noFill/>
                  </a:rPr>
                  <a:t> </a:t>
                </a:r>
              </a:p>
            </p:txBody>
          </p:sp>
        </mc:Fallback>
      </mc:AlternateContent>
      <p:sp>
        <p:nvSpPr>
          <p:cNvPr id="6" name="Oval 5"/>
          <p:cNvSpPr/>
          <p:nvPr/>
        </p:nvSpPr>
        <p:spPr bwMode="auto">
          <a:xfrm>
            <a:off x="6911515" y="2509819"/>
            <a:ext cx="1552688" cy="1552688"/>
          </a:xfrm>
          <a:prstGeom prst="ellipse">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9" name="Oval 8"/>
          <p:cNvSpPr/>
          <p:nvPr/>
        </p:nvSpPr>
        <p:spPr bwMode="auto">
          <a:xfrm>
            <a:off x="7539261" y="3137565"/>
            <a:ext cx="297196" cy="297196"/>
          </a:xfrm>
          <a:prstGeom prst="ellipse">
            <a:avLst/>
          </a:prstGeom>
          <a:solidFill>
            <a:srgbClr val="D0472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cxnSp>
        <p:nvCxnSpPr>
          <p:cNvPr id="11" name="Straight Arrow Connector 10"/>
          <p:cNvCxnSpPr/>
          <p:nvPr/>
        </p:nvCxnSpPr>
        <p:spPr bwMode="auto">
          <a:xfrm flipH="1" flipV="1">
            <a:off x="6771704" y="2674770"/>
            <a:ext cx="2" cy="112502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2" name="TextBox 11"/>
              <p:cNvSpPr txBox="1"/>
              <p:nvPr/>
            </p:nvSpPr>
            <p:spPr>
              <a:xfrm rot="16200000">
                <a:off x="6172844" y="3113997"/>
                <a:ext cx="893026" cy="341632"/>
              </a:xfrm>
              <a:prstGeom prst="rect">
                <a:avLst/>
              </a:prstGeom>
              <a:noFill/>
            </p:spPr>
            <p:txBody>
              <a:bodyPr wrap="square" lIns="0" tIns="0" rIns="0" bIns="0" rtlCol="0" anchor="ctr" anchorCtr="0">
                <a:spAutoFit/>
              </a:bodyPr>
              <a:lstStyle/>
              <a:p>
                <a:pPr algn="ctr">
                  <a:lnSpc>
                    <a:spcPct val="110000"/>
                  </a:lnSpc>
                  <a:spcBef>
                    <a:spcPts val="0"/>
                  </a:spcBef>
                </a:pPr>
                <a14:m>
                  <m:oMathPara xmlns:m="http://schemas.openxmlformats.org/officeDocument/2006/math">
                    <m:oMathParaPr>
                      <m:jc m:val="centerGroup"/>
                    </m:oMathParaPr>
                    <m:oMath xmlns:m="http://schemas.openxmlformats.org/officeDocument/2006/math">
                      <m:sSub>
                        <m:sSubPr>
                          <m:ctrlPr>
                            <a:rPr lang="en-US" sz="1800" b="0" i="1" kern="1000" spc="30" smtClean="0">
                              <a:solidFill>
                                <a:schemeClr val="tx1">
                                  <a:lumMod val="85000"/>
                                  <a:lumOff val="15000"/>
                                </a:schemeClr>
                              </a:solidFill>
                              <a:latin typeface="Cambria Math"/>
                              <a:cs typeface="Franklin Gothic Book"/>
                            </a:rPr>
                          </m:ctrlPr>
                        </m:sSubPr>
                        <m:e>
                          <m:acc>
                            <m:accPr>
                              <m:chr m:val="⃗"/>
                              <m:ctrlPr>
                                <a:rPr lang="en-US" sz="1800" b="0" i="1" kern="1000" spc="30" smtClean="0">
                                  <a:solidFill>
                                    <a:schemeClr val="tx1">
                                      <a:lumMod val="85000"/>
                                      <a:lumOff val="15000"/>
                                    </a:schemeClr>
                                  </a:solidFill>
                                  <a:latin typeface="Cambria Math"/>
                                  <a:cs typeface="Franklin Gothic Book"/>
                                </a:rPr>
                              </m:ctrlPr>
                            </m:accPr>
                            <m:e>
                              <m:r>
                                <a:rPr lang="en-US" sz="1800" b="0" i="1" kern="1000" spc="30" smtClean="0">
                                  <a:solidFill>
                                    <a:schemeClr val="tx1">
                                      <a:lumMod val="85000"/>
                                      <a:lumOff val="15000"/>
                                    </a:schemeClr>
                                  </a:solidFill>
                                  <a:latin typeface="Cambria Math"/>
                                  <a:cs typeface="Franklin Gothic Book"/>
                                </a:rPr>
                                <m:t>𝐸</m:t>
                              </m:r>
                            </m:e>
                          </m:acc>
                        </m:e>
                        <m:sub>
                          <m:r>
                            <m:rPr>
                              <m:sty m:val="p"/>
                            </m:rPr>
                            <a:rPr lang="en-US" sz="1800" b="0" i="0" kern="1000" spc="30" smtClean="0">
                              <a:solidFill>
                                <a:schemeClr val="tx1">
                                  <a:lumMod val="85000"/>
                                  <a:lumOff val="15000"/>
                                </a:schemeClr>
                              </a:solidFill>
                              <a:latin typeface="Cambria Math"/>
                              <a:cs typeface="Franklin Gothic Book"/>
                            </a:rPr>
                            <m:t>ext</m:t>
                          </m:r>
                        </m:sub>
                      </m:sSub>
                    </m:oMath>
                  </m:oMathPara>
                </a14:m>
                <a:endParaRPr lang="en-US" sz="1800" kern="1000" spc="30" dirty="0" smtClean="0">
                  <a:solidFill>
                    <a:srgbClr val="FDCA00"/>
                  </a:solidFill>
                  <a:latin typeface="+mn-lt"/>
                  <a:cs typeface="Franklin Gothic Book"/>
                </a:endParaRPr>
              </a:p>
            </p:txBody>
          </p:sp>
        </mc:Choice>
        <mc:Fallback xmlns="">
          <p:sp>
            <p:nvSpPr>
              <p:cNvPr id="12" name="TextBox 11"/>
              <p:cNvSpPr txBox="1">
                <a:spLocks noRot="1" noChangeAspect="1" noMove="1" noResize="1" noEditPoints="1" noAdjustHandles="1" noChangeArrowheads="1" noChangeShapeType="1" noTextEdit="1"/>
              </p:cNvSpPr>
              <p:nvPr/>
            </p:nvSpPr>
            <p:spPr>
              <a:xfrm rot="16200000">
                <a:off x="6172844" y="3113997"/>
                <a:ext cx="893026" cy="341632"/>
              </a:xfrm>
              <a:prstGeom prst="rect">
                <a:avLst/>
              </a:prstGeom>
              <a:blipFill rotWithShape="1">
                <a:blip r:embed="rId5"/>
                <a:stretch>
                  <a:fillRect r="-53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277807" y="2290179"/>
                <a:ext cx="860428" cy="304699"/>
              </a:xfrm>
              <a:prstGeom prst="rect">
                <a:avLst/>
              </a:prstGeom>
              <a:noFill/>
            </p:spPr>
            <p:txBody>
              <a:bodyPr wrap="square" lIns="0" tIns="0" rIns="0" bIns="0" rtlCol="0" anchor="ctr" anchorCtr="0">
                <a:spAutoFit/>
              </a:bodyPr>
              <a:lstStyle/>
              <a:p>
                <a:pPr algn="ctr">
                  <a:lnSpc>
                    <a:spcPct val="110000"/>
                  </a:lnSpc>
                  <a:spcBef>
                    <a:spcPts val="0"/>
                  </a:spcBef>
                </a:pPr>
                <a14:m>
                  <m:oMathPara xmlns:m="http://schemas.openxmlformats.org/officeDocument/2006/math">
                    <m:oMathParaPr>
                      <m:jc m:val="center"/>
                    </m:oMathParaPr>
                    <m:oMath xmlns:m="http://schemas.openxmlformats.org/officeDocument/2006/math">
                      <m:r>
                        <a:rPr lang="en-US" sz="1800" b="1" i="1" kern="1000" spc="30" smtClean="0">
                          <a:ln>
                            <a:solidFill>
                              <a:schemeClr val="bg1"/>
                            </a:solidFill>
                          </a:ln>
                          <a:solidFill>
                            <a:schemeClr val="bg1"/>
                          </a:solidFill>
                          <a:latin typeface="Cambria Math"/>
                          <a:cs typeface="Franklin Gothic Book"/>
                        </a:rPr>
                        <m:t>++</m:t>
                      </m:r>
                    </m:oMath>
                  </m:oMathPara>
                </a14:m>
                <a:endParaRPr lang="en-US" sz="1800" b="1" kern="1000" spc="30" dirty="0" smtClean="0">
                  <a:ln>
                    <a:solidFill>
                      <a:schemeClr val="bg1"/>
                    </a:solidFill>
                  </a:ln>
                  <a:solidFill>
                    <a:schemeClr val="bg1"/>
                  </a:solidFill>
                  <a:latin typeface="+mn-lt"/>
                  <a:cs typeface="Franklin Gothic Book"/>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7277807" y="2290179"/>
                <a:ext cx="860428" cy="304699"/>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277807" y="3954221"/>
                <a:ext cx="860428" cy="304699"/>
              </a:xfrm>
              <a:prstGeom prst="rect">
                <a:avLst/>
              </a:prstGeom>
              <a:noFill/>
            </p:spPr>
            <p:txBody>
              <a:bodyPr wrap="square" lIns="0" tIns="0" rIns="0" bIns="0" rtlCol="0" anchor="ctr" anchorCtr="0">
                <a:spAutoFit/>
              </a:bodyPr>
              <a:lstStyle/>
              <a:p>
                <a:pPr algn="ctr">
                  <a:lnSpc>
                    <a:spcPct val="110000"/>
                  </a:lnSpc>
                  <a:spcBef>
                    <a:spcPts val="0"/>
                  </a:spcBef>
                </a:pPr>
                <a14:m>
                  <m:oMathPara xmlns:m="http://schemas.openxmlformats.org/officeDocument/2006/math">
                    <m:oMathParaPr>
                      <m:jc m:val="center"/>
                    </m:oMathParaPr>
                    <m:oMath xmlns:m="http://schemas.openxmlformats.org/officeDocument/2006/math">
                      <m:r>
                        <a:rPr lang="en-US" sz="1800" b="1" i="1" kern="1000" spc="30" smtClean="0">
                          <a:ln>
                            <a:solidFill>
                              <a:schemeClr val="bg1"/>
                            </a:solidFill>
                          </a:ln>
                          <a:solidFill>
                            <a:schemeClr val="bg1"/>
                          </a:solidFill>
                          <a:latin typeface="Cambria Math"/>
                          <a:cs typeface="Franklin Gothic Book"/>
                        </a:rPr>
                        <m:t>−−</m:t>
                      </m:r>
                    </m:oMath>
                  </m:oMathPara>
                </a14:m>
                <a:endParaRPr lang="en-US" sz="1800" b="1" kern="1000" spc="30" dirty="0" smtClean="0">
                  <a:ln>
                    <a:solidFill>
                      <a:schemeClr val="bg1"/>
                    </a:solidFill>
                  </a:ln>
                  <a:solidFill>
                    <a:schemeClr val="bg1"/>
                  </a:solidFill>
                  <a:latin typeface="+mn-lt"/>
                  <a:cs typeface="Franklin Gothic Book"/>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7277807" y="3954221"/>
                <a:ext cx="860428" cy="304699"/>
              </a:xfrm>
              <a:prstGeom prst="rect">
                <a:avLst/>
              </a:prstGeom>
              <a:blipFill rotWithShape="1">
                <a:blip r:embed="rId7"/>
                <a:stretch>
                  <a:fillRect/>
                </a:stretch>
              </a:blipFill>
            </p:spPr>
            <p:txBody>
              <a:bodyPr/>
              <a:lstStyle/>
              <a:p>
                <a:r>
                  <a:rPr lang="en-US">
                    <a:noFill/>
                  </a:rPr>
                  <a:t> </a:t>
                </a:r>
              </a:p>
            </p:txBody>
          </p:sp>
        </mc:Fallback>
      </mc:AlternateContent>
      <p:cxnSp>
        <p:nvCxnSpPr>
          <p:cNvPr id="18" name="Straight Arrow Connector 17"/>
          <p:cNvCxnSpPr/>
          <p:nvPr/>
        </p:nvCxnSpPr>
        <p:spPr bwMode="auto">
          <a:xfrm flipH="1">
            <a:off x="7985376" y="2674770"/>
            <a:ext cx="2" cy="112502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9" name="TextBox 18"/>
              <p:cNvSpPr txBox="1"/>
              <p:nvPr/>
            </p:nvSpPr>
            <p:spPr>
              <a:xfrm rot="5400000">
                <a:off x="7856361" y="3113998"/>
                <a:ext cx="813012" cy="341632"/>
              </a:xfrm>
              <a:prstGeom prst="rect">
                <a:avLst/>
              </a:prstGeom>
              <a:noFill/>
            </p:spPr>
            <p:txBody>
              <a:bodyPr wrap="square" lIns="0" tIns="0" rIns="0" bIns="0" rtlCol="0" anchor="ctr" anchorCtr="0">
                <a:spAutoFit/>
              </a:bodyPr>
              <a:lstStyle/>
              <a:p>
                <a:pPr algn="ctr">
                  <a:lnSpc>
                    <a:spcPct val="110000"/>
                  </a:lnSpc>
                  <a:spcBef>
                    <a:spcPts val="0"/>
                  </a:spcBef>
                </a:pPr>
                <a14:m>
                  <m:oMathPara xmlns:m="http://schemas.openxmlformats.org/officeDocument/2006/math">
                    <m:oMathParaPr>
                      <m:jc m:val="centerGroup"/>
                    </m:oMathParaPr>
                    <m:oMath xmlns:m="http://schemas.openxmlformats.org/officeDocument/2006/math">
                      <m:sSub>
                        <m:sSubPr>
                          <m:ctrlPr>
                            <a:rPr lang="en-US" sz="1800" b="0" i="1" kern="1000" spc="30" smtClean="0">
                              <a:solidFill>
                                <a:schemeClr val="tx1">
                                  <a:lumMod val="85000"/>
                                  <a:lumOff val="15000"/>
                                </a:schemeClr>
                              </a:solidFill>
                              <a:latin typeface="Cambria Math"/>
                              <a:cs typeface="Franklin Gothic Book"/>
                            </a:rPr>
                          </m:ctrlPr>
                        </m:sSubPr>
                        <m:e>
                          <m:acc>
                            <m:accPr>
                              <m:chr m:val="⃗"/>
                              <m:ctrlPr>
                                <a:rPr lang="en-US" sz="1800" b="0" i="1" kern="1000" spc="30" smtClean="0">
                                  <a:solidFill>
                                    <a:schemeClr val="tx1">
                                      <a:lumMod val="85000"/>
                                      <a:lumOff val="15000"/>
                                    </a:schemeClr>
                                  </a:solidFill>
                                  <a:latin typeface="Cambria Math"/>
                                  <a:cs typeface="Franklin Gothic Book"/>
                                </a:rPr>
                              </m:ctrlPr>
                            </m:accPr>
                            <m:e>
                              <m:r>
                                <a:rPr lang="en-US" sz="1800" b="0" i="1" kern="1000" spc="30" smtClean="0">
                                  <a:solidFill>
                                    <a:schemeClr val="tx1">
                                      <a:lumMod val="85000"/>
                                      <a:lumOff val="15000"/>
                                    </a:schemeClr>
                                  </a:solidFill>
                                  <a:latin typeface="Cambria Math"/>
                                  <a:cs typeface="Franklin Gothic Book"/>
                                </a:rPr>
                                <m:t>𝐸</m:t>
                              </m:r>
                            </m:e>
                          </m:acc>
                        </m:e>
                        <m:sub>
                          <m:r>
                            <m:rPr>
                              <m:sty m:val="p"/>
                            </m:rPr>
                            <a:rPr lang="en-US" sz="1800" b="0" i="0" kern="1000" spc="30" smtClean="0">
                              <a:solidFill>
                                <a:schemeClr val="tx1">
                                  <a:lumMod val="85000"/>
                                  <a:lumOff val="15000"/>
                                </a:schemeClr>
                              </a:solidFill>
                              <a:latin typeface="Cambria Math"/>
                              <a:cs typeface="Franklin Gothic Book"/>
                            </a:rPr>
                            <m:t>int</m:t>
                          </m:r>
                        </m:sub>
                      </m:sSub>
                    </m:oMath>
                  </m:oMathPara>
                </a14:m>
                <a:endParaRPr lang="en-US" sz="1800" kern="1000" spc="30" dirty="0" smtClean="0">
                  <a:solidFill>
                    <a:srgbClr val="FDCA00"/>
                  </a:solidFill>
                  <a:latin typeface="+mn-lt"/>
                  <a:cs typeface="Franklin Gothic Book"/>
                </a:endParaRPr>
              </a:p>
            </p:txBody>
          </p:sp>
        </mc:Choice>
        <mc:Fallback xmlns="">
          <p:sp>
            <p:nvSpPr>
              <p:cNvPr id="19" name="TextBox 18"/>
              <p:cNvSpPr txBox="1">
                <a:spLocks noRot="1" noChangeAspect="1" noMove="1" noResize="1" noEditPoints="1" noAdjustHandles="1" noChangeArrowheads="1" noChangeShapeType="1" noTextEdit="1"/>
              </p:cNvSpPr>
              <p:nvPr/>
            </p:nvSpPr>
            <p:spPr>
              <a:xfrm rot="5400000">
                <a:off x="7856361" y="3113998"/>
                <a:ext cx="813012" cy="341632"/>
              </a:xfrm>
              <a:prstGeom prst="rect">
                <a:avLst/>
              </a:prstGeom>
              <a:blipFill rotWithShape="1">
                <a:blip r:embed="rId8"/>
                <a:stretch>
                  <a:fillRect l="-7143"/>
                </a:stretch>
              </a:blipFill>
            </p:spPr>
            <p:txBody>
              <a:bodyPr/>
              <a:lstStyle/>
              <a:p>
                <a:r>
                  <a:rPr lang="en-US">
                    <a:noFill/>
                  </a:rPr>
                  <a:t> </a:t>
                </a:r>
              </a:p>
            </p:txBody>
          </p:sp>
        </mc:Fallback>
      </mc:AlternateContent>
      <p:cxnSp>
        <p:nvCxnSpPr>
          <p:cNvPr id="27" name="Straight Arrow Connector 26"/>
          <p:cNvCxnSpPr/>
          <p:nvPr/>
        </p:nvCxnSpPr>
        <p:spPr bwMode="auto">
          <a:xfrm flipV="1">
            <a:off x="7681165" y="3110238"/>
            <a:ext cx="0" cy="324523"/>
          </a:xfrm>
          <a:prstGeom prst="straightConnector1">
            <a:avLst/>
          </a:prstGeom>
          <a:solidFill>
            <a:schemeClr val="accent1"/>
          </a:solidFill>
          <a:ln w="38100" cap="flat" cmpd="sng" algn="ctr">
            <a:solidFill>
              <a:schemeClr val="bg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28" name="TextBox 27"/>
              <p:cNvSpPr txBox="1"/>
              <p:nvPr/>
            </p:nvSpPr>
            <p:spPr>
              <a:xfrm flipH="1">
                <a:off x="7294472" y="2932582"/>
                <a:ext cx="242412" cy="304699"/>
              </a:xfrm>
              <a:prstGeom prst="rect">
                <a:avLst/>
              </a:prstGeom>
              <a:noFill/>
            </p:spPr>
            <p:txBody>
              <a:bodyPr wrap="square" lIns="0" tIns="0" rIns="0" bIns="0" rtlCol="0" anchor="ctr" anchorCtr="0">
                <a:spAutoFit/>
              </a:bodyPr>
              <a:lstStyle/>
              <a:p>
                <a:pPr algn="ctr">
                  <a:lnSpc>
                    <a:spcPct val="110000"/>
                  </a:lnSpc>
                  <a:spcBef>
                    <a:spcPts val="0"/>
                  </a:spcBef>
                </a:pPr>
                <a14:m>
                  <m:oMathPara xmlns:m="http://schemas.openxmlformats.org/officeDocument/2006/math">
                    <m:oMathParaPr>
                      <m:jc m:val="centerGroup"/>
                    </m:oMathParaPr>
                    <m:oMath xmlns:m="http://schemas.openxmlformats.org/officeDocument/2006/math">
                      <m:r>
                        <a:rPr lang="en-US" sz="1800" b="0" i="1" kern="1000" spc="30" smtClean="0">
                          <a:solidFill>
                            <a:schemeClr val="tx1"/>
                          </a:solidFill>
                          <a:latin typeface="Cambria Math"/>
                          <a:cs typeface="Franklin Gothic Book"/>
                        </a:rPr>
                        <m:t>𝑑</m:t>
                      </m:r>
                      <m:acc>
                        <m:accPr>
                          <m:chr m:val="⃗"/>
                          <m:ctrlPr>
                            <a:rPr lang="en-US" sz="1800" b="0" i="1" kern="1000" spc="30" smtClean="0">
                              <a:solidFill>
                                <a:schemeClr val="tx1"/>
                              </a:solidFill>
                              <a:latin typeface="Cambria Math"/>
                              <a:cs typeface="Franklin Gothic Book"/>
                            </a:rPr>
                          </m:ctrlPr>
                        </m:accPr>
                        <m:e>
                          <m:r>
                            <a:rPr lang="en-US" sz="1800" b="0" i="1" kern="1000" spc="30" smtClean="0">
                              <a:solidFill>
                                <a:schemeClr val="tx1"/>
                              </a:solidFill>
                              <a:latin typeface="Cambria Math"/>
                              <a:cs typeface="Franklin Gothic Book"/>
                            </a:rPr>
                            <m:t>𝜎</m:t>
                          </m:r>
                        </m:e>
                      </m:acc>
                    </m:oMath>
                  </m:oMathPara>
                </a14:m>
                <a:endParaRPr lang="en-US" sz="1800" kern="1000" spc="30" dirty="0" smtClean="0">
                  <a:solidFill>
                    <a:schemeClr val="tx1"/>
                  </a:solidFill>
                  <a:latin typeface="+mn-lt"/>
                  <a:cs typeface="Franklin Gothic Book"/>
                </a:endParaRPr>
              </a:p>
            </p:txBody>
          </p:sp>
        </mc:Choice>
        <mc:Fallback xmlns="">
          <p:sp>
            <p:nvSpPr>
              <p:cNvPr id="28" name="TextBox 27"/>
              <p:cNvSpPr txBox="1">
                <a:spLocks noRot="1" noChangeAspect="1" noMove="1" noResize="1" noEditPoints="1" noAdjustHandles="1" noChangeArrowheads="1" noChangeShapeType="1" noTextEdit="1"/>
              </p:cNvSpPr>
              <p:nvPr/>
            </p:nvSpPr>
            <p:spPr>
              <a:xfrm flipH="1">
                <a:off x="7294472" y="2932582"/>
                <a:ext cx="242412" cy="304699"/>
              </a:xfrm>
              <a:prstGeom prst="rect">
                <a:avLst/>
              </a:prstGeom>
              <a:blipFill rotWithShape="1">
                <a:blip r:embed="rId9"/>
                <a:stretch>
                  <a:fillRect l="-56410" r="-23077" b="-2000"/>
                </a:stretch>
              </a:blipFill>
            </p:spPr>
            <p:txBody>
              <a:bodyPr/>
              <a:lstStyle/>
              <a:p>
                <a:r>
                  <a:rPr lang="en-US">
                    <a:noFill/>
                  </a:rPr>
                  <a:t> </a:t>
                </a:r>
              </a:p>
            </p:txBody>
          </p:sp>
        </mc:Fallback>
      </mc:AlternateContent>
      <p:grpSp>
        <p:nvGrpSpPr>
          <p:cNvPr id="21" name="Group 20"/>
          <p:cNvGrpSpPr/>
          <p:nvPr/>
        </p:nvGrpSpPr>
        <p:grpSpPr>
          <a:xfrm>
            <a:off x="7249277" y="872359"/>
            <a:ext cx="1310529" cy="867104"/>
            <a:chOff x="7249277" y="872359"/>
            <a:chExt cx="1310529" cy="867104"/>
          </a:xfrm>
        </p:grpSpPr>
        <p:cxnSp>
          <p:nvCxnSpPr>
            <p:cNvPr id="10" name="Straight Connector 9"/>
            <p:cNvCxnSpPr/>
            <p:nvPr/>
          </p:nvCxnSpPr>
          <p:spPr bwMode="auto">
            <a:xfrm>
              <a:off x="7249277" y="872359"/>
              <a:ext cx="1310529"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cxnSp>
          <p:nvCxnSpPr>
            <p:cNvPr id="20" name="Straight Connector 19"/>
            <p:cNvCxnSpPr/>
            <p:nvPr/>
          </p:nvCxnSpPr>
          <p:spPr bwMode="auto">
            <a:xfrm>
              <a:off x="7249277" y="1739463"/>
              <a:ext cx="1310529" cy="0"/>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grpSp>
      <p:sp>
        <p:nvSpPr>
          <p:cNvPr id="15" name="Oval 14"/>
          <p:cNvSpPr/>
          <p:nvPr/>
        </p:nvSpPr>
        <p:spPr bwMode="auto">
          <a:xfrm>
            <a:off x="7239115" y="1263870"/>
            <a:ext cx="84082" cy="84082"/>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indent="0" algn="ctr">
              <a:buNone/>
            </a:pPr>
            <a:endParaRPr lang="en-US" sz="1600" dirty="0" smtClean="0">
              <a:latin typeface="+mn-lt"/>
            </a:endParaRPr>
          </a:p>
        </p:txBody>
      </p:sp>
      <mc:AlternateContent xmlns:mc="http://schemas.openxmlformats.org/markup-compatibility/2006" xmlns:a14="http://schemas.microsoft.com/office/drawing/2010/main">
        <mc:Choice Requires="a14">
          <p:sp>
            <p:nvSpPr>
              <p:cNvPr id="23" name="TextBox 22"/>
              <p:cNvSpPr txBox="1"/>
              <p:nvPr/>
            </p:nvSpPr>
            <p:spPr>
              <a:xfrm>
                <a:off x="7312687" y="656391"/>
                <a:ext cx="1234119" cy="236988"/>
              </a:xfrm>
              <a:prstGeom prst="rect">
                <a:avLst/>
              </a:prstGeom>
              <a:no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r>
                        <a:rPr lang="en-US" sz="1400" b="1" i="1" kern="1000" smtClean="0">
                          <a:solidFill>
                            <a:srgbClr val="FF0000"/>
                          </a:solidFill>
                          <a:latin typeface="Cambria Math"/>
                          <a:ea typeface="Cambria Math"/>
                          <a:cs typeface="Franklin Gothic Book"/>
                        </a:rPr>
                        <m:t>+++++++</m:t>
                      </m:r>
                      <m:r>
                        <a:rPr lang="en-US" sz="1400" b="1" i="1" kern="1000" spc="-150" smtClean="0">
                          <a:solidFill>
                            <a:srgbClr val="FF0000"/>
                          </a:solidFill>
                          <a:latin typeface="Cambria Math"/>
                          <a:ea typeface="Cambria Math"/>
                          <a:cs typeface="Franklin Gothic Book"/>
                        </a:rPr>
                        <m:t>++</m:t>
                      </m:r>
                    </m:oMath>
                  </m:oMathPara>
                </a14:m>
                <a:endParaRPr lang="en-US" sz="1400" b="1" kern="1000" spc="-150" dirty="0" err="1" smtClean="0">
                  <a:solidFill>
                    <a:srgbClr val="FF0000"/>
                  </a:solidFill>
                  <a:latin typeface="+mn-lt"/>
                  <a:cs typeface="Franklin Gothic Book"/>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7312687" y="656391"/>
                <a:ext cx="1234119" cy="236988"/>
              </a:xfrm>
              <a:prstGeom prst="rect">
                <a:avLst/>
              </a:prstGeom>
              <a:blipFill rotWithShape="1">
                <a:blip r:embed="rId10"/>
                <a:stretch>
                  <a:fillRect l="-3465" r="-34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7290452" y="1749468"/>
                <a:ext cx="1316386" cy="236988"/>
              </a:xfrm>
              <a:prstGeom prst="rect">
                <a:avLst/>
              </a:prstGeom>
              <a:no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r>
                        <a:rPr lang="en-US" sz="1400" b="1" i="1" kern="1000" spc="30" smtClean="0">
                          <a:solidFill>
                            <a:srgbClr val="0070C0"/>
                          </a:solidFill>
                          <a:latin typeface="Cambria Math"/>
                          <a:ea typeface="Cambria Math"/>
                          <a:cs typeface="Franklin Gothic Book"/>
                        </a:rPr>
                        <m:t>⊝⊝⊝⊝⊝⊝⊝</m:t>
                      </m:r>
                    </m:oMath>
                  </m:oMathPara>
                </a14:m>
                <a:endParaRPr lang="en-US" sz="1400" b="1" kern="1000" spc="30" dirty="0" err="1" smtClean="0">
                  <a:solidFill>
                    <a:srgbClr val="0070C0"/>
                  </a:solidFill>
                  <a:latin typeface="+mn-lt"/>
                  <a:cs typeface="Franklin Gothic Book"/>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7290452" y="1749468"/>
                <a:ext cx="1316386" cy="236988"/>
              </a:xfrm>
              <a:prstGeom prst="rect">
                <a:avLst/>
              </a:prstGeom>
              <a:blipFill rotWithShape="1">
                <a:blip r:embed="rId11"/>
                <a:stretch>
                  <a:fillRect l="-3704" r="-3704" b="-15385"/>
                </a:stretch>
              </a:blipFill>
            </p:spPr>
            <p:txBody>
              <a:bodyPr/>
              <a:lstStyle/>
              <a:p>
                <a:r>
                  <a:rPr lang="en-US">
                    <a:noFill/>
                  </a:rPr>
                  <a:t> </a:t>
                </a:r>
              </a:p>
            </p:txBody>
          </p:sp>
        </mc:Fallback>
      </mc:AlternateContent>
      <p:cxnSp>
        <p:nvCxnSpPr>
          <p:cNvPr id="25" name="Straight Arrow Connector 24"/>
          <p:cNvCxnSpPr/>
          <p:nvPr/>
        </p:nvCxnSpPr>
        <p:spPr bwMode="auto">
          <a:xfrm>
            <a:off x="8251981" y="882869"/>
            <a:ext cx="0" cy="866599"/>
          </a:xfrm>
          <a:prstGeom prst="straightConnector1">
            <a:avLst/>
          </a:prstGeom>
          <a:solidFill>
            <a:schemeClr val="accent1"/>
          </a:solidFill>
          <a:ln w="19050" cap="flat" cmpd="sng" algn="ctr">
            <a:solidFill>
              <a:schemeClr val="bg2">
                <a:lumMod val="75000"/>
              </a:schemeClr>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29" name="TextBox 28"/>
              <p:cNvSpPr txBox="1"/>
              <p:nvPr/>
            </p:nvSpPr>
            <p:spPr>
              <a:xfrm>
                <a:off x="7994033" y="956397"/>
                <a:ext cx="201081" cy="341632"/>
              </a:xfrm>
              <a:prstGeom prst="rect">
                <a:avLst/>
              </a:prstGeom>
              <a:solidFill>
                <a:schemeClr val="bg1"/>
              </a:solid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acc>
                        <m:accPr>
                          <m:chr m:val="⃗"/>
                          <m:ctrlPr>
                            <a:rPr lang="en-US" b="0" i="1" kern="1000" spc="30" smtClean="0">
                              <a:solidFill>
                                <a:schemeClr val="tx1">
                                  <a:lumMod val="85000"/>
                                  <a:lumOff val="15000"/>
                                </a:schemeClr>
                              </a:solidFill>
                              <a:latin typeface="Cambria Math"/>
                              <a:cs typeface="Franklin Gothic Book"/>
                            </a:rPr>
                          </m:ctrlPr>
                        </m:accPr>
                        <m:e>
                          <m:r>
                            <a:rPr lang="en-US" b="0" i="1" kern="1000" spc="30" smtClean="0">
                              <a:solidFill>
                                <a:schemeClr val="tx1">
                                  <a:lumMod val="85000"/>
                                  <a:lumOff val="15000"/>
                                </a:schemeClr>
                              </a:solidFill>
                              <a:latin typeface="Cambria Math"/>
                              <a:cs typeface="Franklin Gothic Book"/>
                            </a:rPr>
                            <m:t>𝐸</m:t>
                          </m:r>
                        </m:e>
                      </m:acc>
                    </m:oMath>
                  </m:oMathPara>
                </a14:m>
                <a:endParaRPr lang="en-US" sz="1400" kern="1000" spc="30" dirty="0" err="1" smtClean="0">
                  <a:solidFill>
                    <a:schemeClr val="tx1">
                      <a:lumMod val="85000"/>
                      <a:lumOff val="15000"/>
                    </a:schemeClr>
                  </a:solidFill>
                  <a:latin typeface="+mn-lt"/>
                  <a:cs typeface="Franklin Gothic Book"/>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7994033" y="956397"/>
                <a:ext cx="201081" cy="341632"/>
              </a:xfrm>
              <a:prstGeom prst="rect">
                <a:avLst/>
              </a:prstGeom>
              <a:blipFill rotWithShape="1">
                <a:blip r:embed="rId12"/>
                <a:stretch>
                  <a:fillRect l="-27273" r="-30303"/>
                </a:stretch>
              </a:blipFill>
            </p:spPr>
            <p:txBody>
              <a:bodyPr/>
              <a:lstStyle/>
              <a:p>
                <a:r>
                  <a:rPr lang="en-US">
                    <a:noFill/>
                  </a:rPr>
                  <a:t> </a:t>
                </a:r>
              </a:p>
            </p:txBody>
          </p:sp>
        </mc:Fallback>
      </mc:AlternateContent>
      <p:cxnSp>
        <p:nvCxnSpPr>
          <p:cNvPr id="31" name="Straight Arrow Connector 30"/>
          <p:cNvCxnSpPr/>
          <p:nvPr/>
        </p:nvCxnSpPr>
        <p:spPr bwMode="auto">
          <a:xfrm>
            <a:off x="8681545" y="861849"/>
            <a:ext cx="0" cy="867104"/>
          </a:xfrm>
          <a:prstGeom prst="straightConnector1">
            <a:avLst/>
          </a:prstGeom>
          <a:solidFill>
            <a:schemeClr val="accent1"/>
          </a:solidFill>
          <a:ln w="9525" cap="flat" cmpd="sng" algn="ctr">
            <a:solidFill>
              <a:schemeClr val="tx1"/>
            </a:solidFill>
            <a:prstDash val="solid"/>
            <a:round/>
            <a:headEnd type="stealth" w="med" len="med"/>
            <a:tailEnd type="stealth"/>
          </a:ln>
          <a:effectLst/>
        </p:spPr>
      </p:cxnSp>
      <mc:AlternateContent xmlns:mc="http://schemas.openxmlformats.org/markup-compatibility/2006" xmlns:a14="http://schemas.microsoft.com/office/drawing/2010/main">
        <mc:Choice Requires="a14">
          <p:sp>
            <p:nvSpPr>
              <p:cNvPr id="32" name="TextBox 31"/>
              <p:cNvSpPr txBox="1"/>
              <p:nvPr/>
            </p:nvSpPr>
            <p:spPr>
              <a:xfrm>
                <a:off x="8360688" y="1374726"/>
                <a:ext cx="320857" cy="304699"/>
              </a:xfrm>
              <a:prstGeom prst="rect">
                <a:avLst/>
              </a:prstGeom>
              <a:no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r>
                        <a:rPr lang="en-US" b="0" i="1" kern="1000" spc="30" smtClean="0">
                          <a:solidFill>
                            <a:schemeClr val="tx1">
                              <a:lumMod val="85000"/>
                              <a:lumOff val="15000"/>
                            </a:schemeClr>
                          </a:solidFill>
                          <a:latin typeface="Cambria Math"/>
                          <a:cs typeface="Franklin Gothic Book"/>
                        </a:rPr>
                        <m:t>2</m:t>
                      </m:r>
                      <m:r>
                        <a:rPr lang="en-US" b="0" i="1" kern="1000" spc="30" smtClean="0">
                          <a:solidFill>
                            <a:schemeClr val="tx1">
                              <a:lumMod val="85000"/>
                              <a:lumOff val="15000"/>
                            </a:schemeClr>
                          </a:solidFill>
                          <a:latin typeface="Cambria Math"/>
                          <a:cs typeface="Franklin Gothic Book"/>
                        </a:rPr>
                        <m:t>𝐿</m:t>
                      </m:r>
                    </m:oMath>
                  </m:oMathPara>
                </a14:m>
                <a:endParaRPr lang="en-US" kern="1000" spc="30" dirty="0" err="1" smtClean="0">
                  <a:solidFill>
                    <a:schemeClr val="tx1">
                      <a:lumMod val="85000"/>
                      <a:lumOff val="15000"/>
                    </a:schemeClr>
                  </a:solidFill>
                  <a:latin typeface="+mn-lt"/>
                  <a:cs typeface="Franklin Gothic Book"/>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8360688" y="1374726"/>
                <a:ext cx="320857" cy="304699"/>
              </a:xfrm>
              <a:prstGeom prst="rect">
                <a:avLst/>
              </a:prstGeom>
              <a:blipFill rotWithShape="1">
                <a:blip r:embed="rId13"/>
                <a:stretch>
                  <a:fillRect l="-17308" r="-17308" b="-2041"/>
                </a:stretch>
              </a:blipFill>
            </p:spPr>
            <p:txBody>
              <a:bodyPr/>
              <a:lstStyle/>
              <a:p>
                <a:r>
                  <a:rPr lang="en-US">
                    <a:noFill/>
                  </a:rPr>
                  <a:t> </a:t>
                </a:r>
              </a:p>
            </p:txBody>
          </p:sp>
        </mc:Fallback>
      </mc:AlternateContent>
      <p:sp>
        <p:nvSpPr>
          <p:cNvPr id="33" name="TextBox 32"/>
          <p:cNvSpPr txBox="1"/>
          <p:nvPr/>
        </p:nvSpPr>
        <p:spPr>
          <a:xfrm>
            <a:off x="2732621" y="1771240"/>
            <a:ext cx="479940" cy="703269"/>
          </a:xfrm>
          <a:prstGeom prst="rect">
            <a:avLst/>
          </a:prstGeom>
          <a:noFill/>
        </p:spPr>
        <p:txBody>
          <a:bodyPr wrap="none" lIns="0" tIns="0" rIns="0" bIns="0" rtlCol="0" anchor="t" anchorCtr="0">
            <a:spAutoFit/>
          </a:bodyPr>
          <a:lstStyle/>
          <a:p>
            <a:pPr>
              <a:lnSpc>
                <a:spcPct val="110000"/>
              </a:lnSpc>
              <a:spcBef>
                <a:spcPts val="0"/>
              </a:spcBef>
            </a:pPr>
            <a:r>
              <a:rPr lang="en-US" sz="4400" kern="1000" spc="30" dirty="0" smtClean="0">
                <a:solidFill>
                  <a:srgbClr val="FF0000"/>
                </a:solidFill>
                <a:latin typeface="+mn-lt"/>
                <a:cs typeface="Franklin Gothic Book"/>
                <a:sym typeface="Wingdings" panose="05000000000000000000" pitchFamily="2" charset="2"/>
              </a:rPr>
              <a:t></a:t>
            </a:r>
            <a:endParaRPr lang="en-US" sz="1400" kern="1000" spc="30" dirty="0" smtClean="0">
              <a:solidFill>
                <a:srgbClr val="FF0000"/>
              </a:solidFill>
              <a:latin typeface="+mn-lt"/>
              <a:cs typeface="Franklin Gothic Book"/>
            </a:endParaRPr>
          </a:p>
        </p:txBody>
      </p:sp>
      <p:sp>
        <p:nvSpPr>
          <p:cNvPr id="34" name="TextBox 33"/>
          <p:cNvSpPr txBox="1"/>
          <p:nvPr/>
        </p:nvSpPr>
        <p:spPr>
          <a:xfrm>
            <a:off x="2744782" y="3212441"/>
            <a:ext cx="479940" cy="703269"/>
          </a:xfrm>
          <a:prstGeom prst="rect">
            <a:avLst/>
          </a:prstGeom>
          <a:noFill/>
        </p:spPr>
        <p:txBody>
          <a:bodyPr wrap="none" lIns="0" tIns="0" rIns="0" bIns="0" rtlCol="0" anchor="t" anchorCtr="0">
            <a:spAutoFit/>
          </a:bodyPr>
          <a:lstStyle/>
          <a:p>
            <a:pPr>
              <a:lnSpc>
                <a:spcPct val="110000"/>
              </a:lnSpc>
              <a:spcBef>
                <a:spcPts val="0"/>
              </a:spcBef>
            </a:pPr>
            <a:r>
              <a:rPr lang="en-US" sz="4400" kern="1000" spc="30" dirty="0" smtClean="0">
                <a:solidFill>
                  <a:srgbClr val="FF0000"/>
                </a:solidFill>
                <a:latin typeface="+mn-lt"/>
                <a:cs typeface="Franklin Gothic Book"/>
                <a:sym typeface="Wingdings" panose="05000000000000000000" pitchFamily="2" charset="2"/>
              </a:rPr>
              <a:t></a:t>
            </a:r>
            <a:endParaRPr lang="en-US" sz="1400" kern="1000" spc="30" dirty="0" smtClean="0">
              <a:solidFill>
                <a:srgbClr val="FF0000"/>
              </a:solidFill>
              <a:latin typeface="+mn-lt"/>
              <a:cs typeface="Franklin Gothic Book"/>
            </a:endParaRPr>
          </a:p>
        </p:txBody>
      </p:sp>
      <p:sp>
        <p:nvSpPr>
          <p:cNvPr id="35" name="TextBox 34"/>
          <p:cNvSpPr txBox="1"/>
          <p:nvPr/>
        </p:nvSpPr>
        <p:spPr>
          <a:xfrm>
            <a:off x="5848776" y="4227458"/>
            <a:ext cx="479940" cy="703269"/>
          </a:xfrm>
          <a:prstGeom prst="rect">
            <a:avLst/>
          </a:prstGeom>
          <a:noFill/>
        </p:spPr>
        <p:txBody>
          <a:bodyPr wrap="none" lIns="0" tIns="0" rIns="0" bIns="0" rtlCol="0" anchor="t" anchorCtr="0">
            <a:spAutoFit/>
          </a:bodyPr>
          <a:lstStyle/>
          <a:p>
            <a:pPr>
              <a:lnSpc>
                <a:spcPct val="110000"/>
              </a:lnSpc>
              <a:spcBef>
                <a:spcPts val="0"/>
              </a:spcBef>
            </a:pPr>
            <a:r>
              <a:rPr lang="en-US" sz="4400" kern="1000" spc="30" dirty="0" smtClean="0">
                <a:solidFill>
                  <a:srgbClr val="74B230"/>
                </a:solidFill>
                <a:latin typeface="+mn-lt"/>
                <a:cs typeface="Franklin Gothic Book"/>
                <a:sym typeface="Wingdings" panose="05000000000000000000" pitchFamily="2" charset="2"/>
              </a:rPr>
              <a:t></a:t>
            </a:r>
            <a:endParaRPr lang="en-US" sz="1400" kern="1000" spc="30" dirty="0" smtClean="0">
              <a:solidFill>
                <a:srgbClr val="74B230"/>
              </a:solidFill>
              <a:latin typeface="+mn-lt"/>
              <a:cs typeface="Franklin Gothic Book"/>
            </a:endParaRPr>
          </a:p>
        </p:txBody>
      </p:sp>
    </p:spTree>
    <p:extLst>
      <p:ext uri="{BB962C8B-B14F-4D97-AF65-F5344CB8AC3E}">
        <p14:creationId xmlns:p14="http://schemas.microsoft.com/office/powerpoint/2010/main" val="2024798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736" y="149494"/>
            <a:ext cx="7397489" cy="381375"/>
          </a:xfrm>
        </p:spPr>
        <p:txBody>
          <a:bodyPr/>
          <a:lstStyle/>
          <a:p>
            <a:r>
              <a:rPr lang="en-US" dirty="0" smtClean="0"/>
              <a:t>A relativistic charged particle in a strong B-field</a:t>
            </a:r>
            <a:endParaRPr lang="en-US" dirty="0"/>
          </a:p>
        </p:txBody>
      </p:sp>
      <p:sp>
        <p:nvSpPr>
          <p:cNvPr id="4" name="Slide Number Placeholder 3"/>
          <p:cNvSpPr>
            <a:spLocks noGrp="1"/>
          </p:cNvSpPr>
          <p:nvPr>
            <p:ph type="sldNum" sz="quarter" idx="4"/>
          </p:nvPr>
        </p:nvSpPr>
        <p:spPr/>
        <p:txBody>
          <a:bodyPr/>
          <a:lstStyle/>
          <a:p>
            <a:pPr algn="r">
              <a:defRPr/>
            </a:pPr>
            <a:fld id="{EBC07571-3134-BB4B-B83F-1A9FE18D34F3}" type="slidenum">
              <a:rPr lang="de-DE" smtClean="0">
                <a:solidFill>
                  <a:srgbClr val="000000"/>
                </a:solidFill>
              </a:rPr>
              <a:pPr algn="r">
                <a:defRPr/>
              </a:pPr>
              <a:t>45</a:t>
            </a:fld>
            <a:endParaRPr lang="de-DE" dirty="0">
              <a:solidFill>
                <a:srgbClr val="000000"/>
              </a:solidFill>
            </a:endParaRPr>
          </a:p>
        </p:txBody>
      </p:sp>
      <p:pic>
        <p:nvPicPr>
          <p:cNvPr id="74754"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2613131" y="1006475"/>
            <a:ext cx="4601951" cy="3509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5362873" y="920786"/>
                <a:ext cx="3003386" cy="1281633"/>
              </a:xfrm>
              <a:prstGeom prst="rect">
                <a:avLst/>
              </a:prstGeom>
              <a:noFill/>
            </p:spPr>
            <p:txBody>
              <a:bodyPr wrap="none" lIns="0" tIns="0" rIns="0" bIns="0" rtlCol="0" anchor="ctr" anchorCtr="0">
                <a:spAutoFit/>
              </a:bodyPr>
              <a:lstStyle/>
              <a:p>
                <a:pPr>
                  <a:lnSpc>
                    <a:spcPct val="110000"/>
                  </a:lnSpc>
                  <a:spcBef>
                    <a:spcPts val="0"/>
                  </a:spcBef>
                </a:pPr>
                <a:r>
                  <a:rPr lang="en-US" sz="1800" kern="1000" spc="30" dirty="0" smtClean="0">
                    <a:solidFill>
                      <a:schemeClr val="tx1">
                        <a:lumMod val="85000"/>
                        <a:lumOff val="15000"/>
                      </a:schemeClr>
                    </a:solidFill>
                    <a:latin typeface="+mn-lt"/>
                    <a:cs typeface="Franklin Gothic Book"/>
                  </a:rPr>
                  <a:t>For the moment assume </a:t>
                </a:r>
                <a14:m>
                  <m:oMath xmlns:m="http://schemas.openxmlformats.org/officeDocument/2006/math">
                    <m:r>
                      <a:rPr lang="en-US" sz="1800" b="0" i="1" kern="1000" spc="30" smtClean="0">
                        <a:solidFill>
                          <a:schemeClr val="tx1">
                            <a:lumMod val="85000"/>
                            <a:lumOff val="15000"/>
                          </a:schemeClr>
                        </a:solidFill>
                        <a:latin typeface="Cambria Math"/>
                        <a:cs typeface="Franklin Gothic Book"/>
                      </a:rPr>
                      <m:t>𝜇</m:t>
                    </m:r>
                    <m:r>
                      <a:rPr lang="en-US" sz="1800" b="0" i="1" kern="1000" spc="30" smtClean="0">
                        <a:solidFill>
                          <a:schemeClr val="tx1">
                            <a:lumMod val="85000"/>
                            <a:lumOff val="15000"/>
                          </a:schemeClr>
                        </a:solidFill>
                        <a:latin typeface="Cambria Math"/>
                        <a:cs typeface="Franklin Gothic Book"/>
                      </a:rPr>
                      <m:t>=0</m:t>
                    </m:r>
                  </m:oMath>
                </a14:m>
                <a:endParaRPr lang="en-US" sz="1800" b="0" kern="1000" spc="30" dirty="0" smtClean="0">
                  <a:solidFill>
                    <a:schemeClr val="tx1">
                      <a:lumMod val="85000"/>
                      <a:lumOff val="15000"/>
                    </a:schemeClr>
                  </a:solidFill>
                  <a:latin typeface="+mn-lt"/>
                  <a:cs typeface="Franklin Gothic Book"/>
                </a:endParaRPr>
              </a:p>
              <a:p>
                <a:pPr>
                  <a:lnSpc>
                    <a:spcPct val="110000"/>
                  </a:lnSpc>
                  <a:spcBef>
                    <a:spcPts val="0"/>
                  </a:spcBef>
                </a:pPr>
                <a:endParaRPr lang="en-US" kern="1000" spc="30" dirty="0">
                  <a:solidFill>
                    <a:schemeClr val="tx1">
                      <a:lumMod val="85000"/>
                      <a:lumOff val="15000"/>
                    </a:schemeClr>
                  </a:solidFill>
                  <a:latin typeface="+mn-lt"/>
                  <a:cs typeface="Franklin Gothic Book"/>
                </a:endParaRPr>
              </a:p>
              <a:p>
                <a:pPr>
                  <a:lnSpc>
                    <a:spcPct val="110000"/>
                  </a:lnSpc>
                  <a:spcBef>
                    <a:spcPts val="0"/>
                  </a:spcBef>
                </a:pPr>
                <a14:m>
                  <m:oMathPara xmlns:m="http://schemas.openxmlformats.org/officeDocument/2006/math">
                    <m:oMathParaPr>
                      <m:jc m:val="centerGroup"/>
                    </m:oMathParaPr>
                    <m:oMath xmlns:m="http://schemas.openxmlformats.org/officeDocument/2006/math">
                      <m:f>
                        <m:fPr>
                          <m:ctrlPr>
                            <a:rPr lang="en-US" sz="2000" b="1" i="1" kern="1000" spc="30" smtClean="0">
                              <a:solidFill>
                                <a:schemeClr val="tx1">
                                  <a:lumMod val="85000"/>
                                  <a:lumOff val="15000"/>
                                </a:schemeClr>
                              </a:solidFill>
                              <a:latin typeface="Cambria Math"/>
                              <a:cs typeface="Franklin Gothic Book"/>
                            </a:rPr>
                          </m:ctrlPr>
                        </m:fPr>
                        <m:num>
                          <m:r>
                            <a:rPr lang="en-US" sz="2000" b="1" i="0" kern="1000" spc="30" smtClean="0">
                              <a:solidFill>
                                <a:schemeClr val="tx1">
                                  <a:lumMod val="85000"/>
                                  <a:lumOff val="15000"/>
                                </a:schemeClr>
                              </a:solidFill>
                              <a:latin typeface="Cambria Math"/>
                              <a:cs typeface="Franklin Gothic Book"/>
                            </a:rPr>
                            <m:t>𝐝</m:t>
                          </m:r>
                          <m:acc>
                            <m:accPr>
                              <m:chr m:val="⃗"/>
                              <m:ctrlPr>
                                <a:rPr lang="en-US" sz="2000" b="1" i="1" kern="1000" spc="30" smtClean="0">
                                  <a:solidFill>
                                    <a:schemeClr val="tx1">
                                      <a:lumMod val="85000"/>
                                      <a:lumOff val="15000"/>
                                    </a:schemeClr>
                                  </a:solidFill>
                                  <a:latin typeface="Cambria Math"/>
                                  <a:cs typeface="Franklin Gothic Book"/>
                                </a:rPr>
                              </m:ctrlPr>
                            </m:accPr>
                            <m:e>
                              <m:r>
                                <a:rPr lang="en-US" sz="2000" b="1" i="1" kern="1000" spc="30" smtClean="0">
                                  <a:solidFill>
                                    <a:schemeClr val="tx1">
                                      <a:lumMod val="85000"/>
                                      <a:lumOff val="15000"/>
                                    </a:schemeClr>
                                  </a:solidFill>
                                  <a:latin typeface="Cambria Math"/>
                                  <a:cs typeface="Franklin Gothic Book"/>
                                </a:rPr>
                                <m:t>𝒔</m:t>
                              </m:r>
                            </m:e>
                          </m:acc>
                        </m:num>
                        <m:den>
                          <m:r>
                            <a:rPr lang="en-US" sz="2000" b="1" i="0" kern="1000" spc="30" smtClean="0">
                              <a:solidFill>
                                <a:schemeClr val="tx1">
                                  <a:lumMod val="85000"/>
                                  <a:lumOff val="15000"/>
                                </a:schemeClr>
                              </a:solidFill>
                              <a:latin typeface="Cambria Math"/>
                              <a:cs typeface="Franklin Gothic Book"/>
                            </a:rPr>
                            <m:t>𝐝</m:t>
                          </m:r>
                          <m:r>
                            <a:rPr lang="en-US" sz="2000" b="1" i="1" kern="1000" spc="30" smtClean="0">
                              <a:solidFill>
                                <a:schemeClr val="tx1">
                                  <a:lumMod val="85000"/>
                                  <a:lumOff val="15000"/>
                                </a:schemeClr>
                              </a:solidFill>
                              <a:latin typeface="Cambria Math"/>
                              <a:cs typeface="Franklin Gothic Book"/>
                            </a:rPr>
                            <m:t>𝒕</m:t>
                          </m:r>
                        </m:den>
                      </m:f>
                      <m:r>
                        <a:rPr lang="en-US" sz="2000" b="1" i="1" kern="1000" spc="30" smtClean="0">
                          <a:solidFill>
                            <a:schemeClr val="tx1">
                              <a:lumMod val="85000"/>
                              <a:lumOff val="15000"/>
                            </a:schemeClr>
                          </a:solidFill>
                          <a:latin typeface="Cambria Math"/>
                          <a:cs typeface="Franklin Gothic Book"/>
                        </a:rPr>
                        <m:t>=</m:t>
                      </m:r>
                      <m:r>
                        <a:rPr lang="en-US" sz="2000" b="1" i="1" kern="1000" spc="30" smtClean="0">
                          <a:solidFill>
                            <a:schemeClr val="tx1">
                              <a:lumMod val="85000"/>
                              <a:lumOff val="15000"/>
                            </a:schemeClr>
                          </a:solidFill>
                          <a:latin typeface="Cambria Math"/>
                          <a:cs typeface="Franklin Gothic Book"/>
                        </a:rPr>
                        <m:t>𝒅</m:t>
                      </m:r>
                      <m:r>
                        <a:rPr lang="en-US" sz="2000" b="1" i="1" kern="1000" spc="30" smtClean="0">
                          <a:solidFill>
                            <a:schemeClr val="tx1">
                              <a:lumMod val="85000"/>
                              <a:lumOff val="15000"/>
                            </a:schemeClr>
                          </a:solidFill>
                          <a:latin typeface="Cambria Math"/>
                          <a:cs typeface="Franklin Gothic Book"/>
                        </a:rPr>
                        <m:t> </m:t>
                      </m:r>
                      <m:acc>
                        <m:accPr>
                          <m:chr m:val="⃗"/>
                          <m:ctrlPr>
                            <a:rPr lang="en-US" sz="2000" b="1" i="1" kern="1000" spc="30" smtClean="0">
                              <a:solidFill>
                                <a:schemeClr val="tx1">
                                  <a:lumMod val="85000"/>
                                  <a:lumOff val="15000"/>
                                </a:schemeClr>
                              </a:solidFill>
                              <a:latin typeface="Cambria Math"/>
                              <a:cs typeface="Franklin Gothic Book"/>
                            </a:rPr>
                          </m:ctrlPr>
                        </m:accPr>
                        <m:e>
                          <m:r>
                            <a:rPr lang="en-US" sz="2000" b="1" i="1" kern="1000" spc="30" smtClean="0">
                              <a:solidFill>
                                <a:schemeClr val="tx1">
                                  <a:lumMod val="85000"/>
                                  <a:lumOff val="15000"/>
                                </a:schemeClr>
                              </a:solidFill>
                              <a:latin typeface="Cambria Math"/>
                              <a:cs typeface="Franklin Gothic Book"/>
                            </a:rPr>
                            <m:t>𝒔</m:t>
                          </m:r>
                        </m:e>
                      </m:acc>
                      <m:d>
                        <m:dPr>
                          <m:ctrlPr>
                            <a:rPr lang="en-US" sz="2000" b="1" i="1" kern="1000" spc="30" dirty="0" smtClean="0">
                              <a:solidFill>
                                <a:schemeClr val="tx1">
                                  <a:lumMod val="85000"/>
                                  <a:lumOff val="15000"/>
                                </a:schemeClr>
                              </a:solidFill>
                              <a:latin typeface="Cambria Math"/>
                              <a:cs typeface="Franklin Gothic Book"/>
                            </a:rPr>
                          </m:ctrlPr>
                        </m:dPr>
                        <m:e>
                          <m:acc>
                            <m:accPr>
                              <m:chr m:val="⃗"/>
                              <m:ctrlPr>
                                <a:rPr lang="en-US" sz="2000" b="1" i="1" kern="1000" spc="30" dirty="0" smtClean="0">
                                  <a:solidFill>
                                    <a:schemeClr val="tx1">
                                      <a:lumMod val="85000"/>
                                      <a:lumOff val="15000"/>
                                    </a:schemeClr>
                                  </a:solidFill>
                                  <a:latin typeface="Cambria Math"/>
                                  <a:cs typeface="Franklin Gothic Book"/>
                                </a:rPr>
                              </m:ctrlPr>
                            </m:accPr>
                            <m:e>
                              <m:r>
                                <a:rPr lang="en-US" sz="2000" b="1" i="1" kern="1000" spc="30" dirty="0" smtClean="0">
                                  <a:solidFill>
                                    <a:schemeClr val="tx1">
                                      <a:lumMod val="85000"/>
                                      <a:lumOff val="15000"/>
                                    </a:schemeClr>
                                  </a:solidFill>
                                  <a:latin typeface="Cambria Math"/>
                                  <a:cs typeface="Franklin Gothic Book"/>
                                </a:rPr>
                                <m:t>𝜷</m:t>
                              </m:r>
                            </m:e>
                          </m:acc>
                          <m:r>
                            <a:rPr lang="en-US" sz="2000" b="1" i="1" kern="1000" spc="30" dirty="0" smtClean="0">
                              <a:solidFill>
                                <a:schemeClr val="tx1">
                                  <a:lumMod val="85000"/>
                                  <a:lumOff val="15000"/>
                                </a:schemeClr>
                              </a:solidFill>
                              <a:latin typeface="Cambria Math"/>
                              <a:cs typeface="Franklin Gothic Book"/>
                            </a:rPr>
                            <m:t>×</m:t>
                          </m:r>
                          <m:acc>
                            <m:accPr>
                              <m:chr m:val="⃗"/>
                              <m:ctrlPr>
                                <a:rPr lang="en-US" sz="2000" b="1" i="1" kern="1000" spc="30" dirty="0" smtClean="0">
                                  <a:solidFill>
                                    <a:schemeClr val="tx1">
                                      <a:lumMod val="85000"/>
                                      <a:lumOff val="15000"/>
                                    </a:schemeClr>
                                  </a:solidFill>
                                  <a:latin typeface="Cambria Math"/>
                                  <a:cs typeface="Franklin Gothic Book"/>
                                </a:rPr>
                              </m:ctrlPr>
                            </m:accPr>
                            <m:e>
                              <m:r>
                                <a:rPr lang="en-US" sz="2000" b="1" i="1" kern="1000" spc="30" dirty="0" smtClean="0">
                                  <a:solidFill>
                                    <a:schemeClr val="tx1">
                                      <a:lumMod val="85000"/>
                                      <a:lumOff val="15000"/>
                                    </a:schemeClr>
                                  </a:solidFill>
                                  <a:latin typeface="Cambria Math"/>
                                  <a:cs typeface="Franklin Gothic Book"/>
                                </a:rPr>
                                <m:t>𝑩</m:t>
                              </m:r>
                            </m:e>
                          </m:acc>
                        </m:e>
                      </m:d>
                    </m:oMath>
                  </m:oMathPara>
                </a14:m>
                <a:endParaRPr lang="en-US" sz="1800" b="1" kern="1000" spc="30" dirty="0" smtClean="0">
                  <a:solidFill>
                    <a:schemeClr val="tx1">
                      <a:lumMod val="85000"/>
                      <a:lumOff val="15000"/>
                    </a:schemeClr>
                  </a:solidFill>
                  <a:latin typeface="+mn-lt"/>
                  <a:cs typeface="Franklin Gothic Book"/>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362873" y="920786"/>
                <a:ext cx="3003386" cy="1281633"/>
              </a:xfrm>
              <a:prstGeom prst="rect">
                <a:avLst/>
              </a:prstGeom>
              <a:blipFill rotWithShape="1">
                <a:blip r:embed="rId4"/>
                <a:stretch>
                  <a:fillRect l="-4878" t="-4286" r="-18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51588" y="1526048"/>
                <a:ext cx="1734449" cy="672235"/>
              </a:xfrm>
              <a:prstGeom prst="rect">
                <a:avLst/>
              </a:prstGeom>
              <a:noFill/>
            </p:spPr>
            <p:txBody>
              <a:bodyPr wrap="none" lIns="0" tIns="0" rIns="0" bIns="0" rtlCol="0" anchor="ctr"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f>
                        <m:fPr>
                          <m:ctrlPr>
                            <a:rPr lang="en-US" sz="2000" b="1" i="1" kern="1000" spc="30" smtClean="0">
                              <a:solidFill>
                                <a:schemeClr val="tx1">
                                  <a:lumMod val="85000"/>
                                  <a:lumOff val="15000"/>
                                </a:schemeClr>
                              </a:solidFill>
                              <a:latin typeface="Cambria Math"/>
                              <a:cs typeface="Franklin Gothic Book"/>
                            </a:rPr>
                          </m:ctrlPr>
                        </m:fPr>
                        <m:num>
                          <m:r>
                            <a:rPr lang="en-US" sz="2000" b="1" i="0" kern="1000" spc="30" smtClean="0">
                              <a:solidFill>
                                <a:schemeClr val="tx1">
                                  <a:lumMod val="85000"/>
                                  <a:lumOff val="15000"/>
                                </a:schemeClr>
                              </a:solidFill>
                              <a:latin typeface="Cambria Math"/>
                              <a:cs typeface="Franklin Gothic Book"/>
                            </a:rPr>
                            <m:t>𝐝</m:t>
                          </m:r>
                          <m:acc>
                            <m:accPr>
                              <m:chr m:val="⃗"/>
                              <m:ctrlPr>
                                <a:rPr lang="en-US" sz="2000" b="1" i="1" kern="1000" spc="30" smtClean="0">
                                  <a:solidFill>
                                    <a:schemeClr val="tx1">
                                      <a:lumMod val="85000"/>
                                      <a:lumOff val="15000"/>
                                    </a:schemeClr>
                                  </a:solidFill>
                                  <a:latin typeface="Cambria Math"/>
                                  <a:cs typeface="Franklin Gothic Book"/>
                                </a:rPr>
                              </m:ctrlPr>
                            </m:accPr>
                            <m:e>
                              <m:r>
                                <a:rPr lang="en-US" sz="2000" b="1" i="1" kern="1000" spc="30" smtClean="0">
                                  <a:solidFill>
                                    <a:schemeClr val="tx1">
                                      <a:lumMod val="85000"/>
                                      <a:lumOff val="15000"/>
                                    </a:schemeClr>
                                  </a:solidFill>
                                  <a:latin typeface="Cambria Math"/>
                                  <a:cs typeface="Franklin Gothic Book"/>
                                </a:rPr>
                                <m:t>𝒑</m:t>
                              </m:r>
                            </m:e>
                          </m:acc>
                        </m:num>
                        <m:den>
                          <m:r>
                            <a:rPr lang="en-US" sz="2000" b="1" i="0" kern="1000" spc="30" smtClean="0">
                              <a:solidFill>
                                <a:schemeClr val="tx1">
                                  <a:lumMod val="85000"/>
                                  <a:lumOff val="15000"/>
                                </a:schemeClr>
                              </a:solidFill>
                              <a:latin typeface="Cambria Math"/>
                              <a:cs typeface="Franklin Gothic Book"/>
                            </a:rPr>
                            <m:t>𝐝</m:t>
                          </m:r>
                          <m:r>
                            <a:rPr lang="en-US" sz="2000" b="1" i="1" kern="1000" spc="30" smtClean="0">
                              <a:solidFill>
                                <a:schemeClr val="tx1">
                                  <a:lumMod val="85000"/>
                                  <a:lumOff val="15000"/>
                                </a:schemeClr>
                              </a:solidFill>
                              <a:latin typeface="Cambria Math"/>
                              <a:cs typeface="Franklin Gothic Book"/>
                            </a:rPr>
                            <m:t>𝒕</m:t>
                          </m:r>
                        </m:den>
                      </m:f>
                      <m:r>
                        <a:rPr lang="en-US" sz="2000" b="1" i="0" kern="1000" spc="30" smtClean="0">
                          <a:solidFill>
                            <a:schemeClr val="tx1">
                              <a:lumMod val="85000"/>
                              <a:lumOff val="15000"/>
                            </a:schemeClr>
                          </a:solidFill>
                          <a:latin typeface="Cambria Math"/>
                          <a:cs typeface="Franklin Gothic Book"/>
                        </a:rPr>
                        <m:t>=</m:t>
                      </m:r>
                      <m:r>
                        <a:rPr lang="en-US" sz="2000" b="1" i="0" kern="1000" spc="30" smtClean="0">
                          <a:solidFill>
                            <a:schemeClr val="tx1">
                              <a:lumMod val="85000"/>
                              <a:lumOff val="15000"/>
                            </a:schemeClr>
                          </a:solidFill>
                          <a:latin typeface="Cambria Math"/>
                          <a:cs typeface="Franklin Gothic Book"/>
                        </a:rPr>
                        <m:t>𝐪</m:t>
                      </m:r>
                      <m:r>
                        <a:rPr lang="en-US" sz="2000" b="1" i="0" kern="1000" spc="30" smtClean="0">
                          <a:solidFill>
                            <a:schemeClr val="tx1">
                              <a:lumMod val="85000"/>
                              <a:lumOff val="15000"/>
                            </a:schemeClr>
                          </a:solidFill>
                          <a:latin typeface="Cambria Math"/>
                          <a:cs typeface="Franklin Gothic Book"/>
                        </a:rPr>
                        <m:t>(</m:t>
                      </m:r>
                      <m:acc>
                        <m:accPr>
                          <m:chr m:val="⃗"/>
                          <m:ctrlPr>
                            <a:rPr lang="en-US" sz="2000" b="1" i="1" kern="1000" spc="30" smtClean="0">
                              <a:solidFill>
                                <a:schemeClr val="tx1">
                                  <a:lumMod val="85000"/>
                                  <a:lumOff val="15000"/>
                                </a:schemeClr>
                              </a:solidFill>
                              <a:latin typeface="Cambria Math"/>
                              <a:cs typeface="Franklin Gothic Book"/>
                            </a:rPr>
                          </m:ctrlPr>
                        </m:accPr>
                        <m:e>
                          <m:r>
                            <a:rPr lang="en-US" sz="2000" b="1" i="0" kern="1000" spc="30" smtClean="0">
                              <a:solidFill>
                                <a:schemeClr val="tx1">
                                  <a:lumMod val="85000"/>
                                  <a:lumOff val="15000"/>
                                </a:schemeClr>
                              </a:solidFill>
                              <a:latin typeface="Cambria Math"/>
                              <a:cs typeface="Franklin Gothic Book"/>
                            </a:rPr>
                            <m:t>𝐯</m:t>
                          </m:r>
                        </m:e>
                      </m:acc>
                      <m:r>
                        <a:rPr lang="en-US" sz="2000" b="1" i="1" kern="1000" spc="30" smtClean="0">
                          <a:solidFill>
                            <a:schemeClr val="tx1">
                              <a:lumMod val="85000"/>
                              <a:lumOff val="15000"/>
                            </a:schemeClr>
                          </a:solidFill>
                          <a:latin typeface="Cambria Math"/>
                          <a:cs typeface="Franklin Gothic Book"/>
                        </a:rPr>
                        <m:t>×</m:t>
                      </m:r>
                      <m:acc>
                        <m:accPr>
                          <m:chr m:val="⃗"/>
                          <m:ctrlPr>
                            <a:rPr lang="en-US" sz="2000" b="1" i="1" kern="1000" spc="30" smtClean="0">
                              <a:solidFill>
                                <a:schemeClr val="tx1">
                                  <a:lumMod val="85000"/>
                                  <a:lumOff val="15000"/>
                                </a:schemeClr>
                              </a:solidFill>
                              <a:latin typeface="Cambria Math"/>
                              <a:cs typeface="Franklin Gothic Book"/>
                            </a:rPr>
                          </m:ctrlPr>
                        </m:accPr>
                        <m:e>
                          <m:r>
                            <a:rPr lang="en-US" sz="2000" b="1" i="1" kern="1000" spc="30" smtClean="0">
                              <a:solidFill>
                                <a:schemeClr val="tx1">
                                  <a:lumMod val="85000"/>
                                  <a:lumOff val="15000"/>
                                </a:schemeClr>
                              </a:solidFill>
                              <a:latin typeface="Cambria Math"/>
                              <a:cs typeface="Franklin Gothic Book"/>
                            </a:rPr>
                            <m:t>𝑩</m:t>
                          </m:r>
                        </m:e>
                      </m:acc>
                      <m:r>
                        <a:rPr lang="en-US" sz="2000" b="1" i="1" kern="1000" spc="30" smtClean="0">
                          <a:solidFill>
                            <a:schemeClr val="tx1">
                              <a:lumMod val="85000"/>
                              <a:lumOff val="15000"/>
                            </a:schemeClr>
                          </a:solidFill>
                          <a:latin typeface="Cambria Math"/>
                          <a:cs typeface="Franklin Gothic Book"/>
                        </a:rPr>
                        <m:t>)</m:t>
                      </m:r>
                    </m:oMath>
                  </m:oMathPara>
                </a14:m>
                <a:endParaRPr lang="en-US" sz="2000" b="1" i="1" kern="1000" spc="30" dirty="0" smtClean="0">
                  <a:solidFill>
                    <a:schemeClr val="tx1">
                      <a:lumMod val="85000"/>
                      <a:lumOff val="15000"/>
                    </a:schemeClr>
                  </a:solidFill>
                  <a:latin typeface="+mn-lt"/>
                  <a:cs typeface="Franklin Gothic Book"/>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51588" y="1526048"/>
                <a:ext cx="1734449" cy="67223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467675" y="4233440"/>
                <a:ext cx="3338991" cy="461665"/>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000" b="1" i="1" smtClean="0">
                              <a:latin typeface="Cambria Math"/>
                            </a:rPr>
                          </m:ctrlPr>
                        </m:accPr>
                        <m:e>
                          <m:r>
                            <a:rPr lang="en-US" sz="2000" b="1" i="1" smtClean="0">
                              <a:latin typeface="Cambria Math"/>
                            </a:rPr>
                            <m:t>𝑬</m:t>
                          </m:r>
                        </m:e>
                      </m:acc>
                      <m:r>
                        <a:rPr lang="en-US" sz="2000" i="1">
                          <a:latin typeface="Cambria Math"/>
                        </a:rPr>
                        <m:t>=</m:t>
                      </m:r>
                      <m:r>
                        <a:rPr lang="en-US" sz="2000" b="0" i="1" smtClean="0">
                          <a:latin typeface="Cambria Math"/>
                        </a:rPr>
                        <m:t> </m:t>
                      </m:r>
                      <m:acc>
                        <m:accPr>
                          <m:chr m:val="⃗"/>
                          <m:ctrlPr>
                            <a:rPr lang="en-US" sz="2000" b="1" i="1" smtClean="0">
                              <a:latin typeface="Cambria Math"/>
                            </a:rPr>
                          </m:ctrlPr>
                        </m:accPr>
                        <m:e>
                          <m:r>
                            <a:rPr lang="en-US" sz="2000" b="1" i="1" smtClean="0">
                              <a:latin typeface="Cambria Math"/>
                            </a:rPr>
                            <m:t>𝜷</m:t>
                          </m:r>
                        </m:e>
                      </m:acc>
                      <m:r>
                        <a:rPr lang="en-US" sz="2000" i="1">
                          <a:latin typeface="Cambria Math"/>
                        </a:rPr>
                        <m:t>×</m:t>
                      </m:r>
                      <m:acc>
                        <m:accPr>
                          <m:chr m:val="⃗"/>
                          <m:ctrlPr>
                            <a:rPr lang="en-US" sz="2000" b="1" i="1" smtClean="0">
                              <a:latin typeface="Cambria Math"/>
                            </a:rPr>
                          </m:ctrlPr>
                        </m:accPr>
                        <m:e>
                          <m:r>
                            <a:rPr lang="en-US" sz="2000" b="1" i="1">
                              <a:latin typeface="Cambria Math"/>
                            </a:rPr>
                            <m:t>𝑩</m:t>
                          </m:r>
                        </m:e>
                      </m:acc>
                      <m:r>
                        <a:rPr lang="en-US" sz="2400" b="1" i="1">
                          <a:latin typeface="Cambria Math"/>
                        </a:rPr>
                        <m:t>≈</m:t>
                      </m:r>
                      <m:r>
                        <a:rPr lang="en-US" sz="2400" b="1" i="1">
                          <a:latin typeface="Cambria Math"/>
                        </a:rPr>
                        <m:t>𝑶</m:t>
                      </m:r>
                      <m:r>
                        <a:rPr lang="en-US" sz="2400" b="1">
                          <a:latin typeface="Cambria Math"/>
                        </a:rPr>
                        <m:t>(</m:t>
                      </m:r>
                      <m:r>
                        <a:rPr lang="en-US" sz="2400" b="1">
                          <a:latin typeface="Cambria Math"/>
                        </a:rPr>
                        <m:t>𝐌𝐕</m:t>
                      </m:r>
                      <m:r>
                        <a:rPr lang="en-US" sz="2400" b="1">
                          <a:latin typeface="Cambria Math"/>
                        </a:rPr>
                        <m:t>/</m:t>
                      </m:r>
                      <m:r>
                        <a:rPr lang="en-US" sz="2400" b="1">
                          <a:latin typeface="Cambria Math"/>
                        </a:rPr>
                        <m:t>𝐜𝐦</m:t>
                      </m:r>
                      <m:r>
                        <m:rPr>
                          <m:nor/>
                        </m:rPr>
                        <a:rPr lang="en-US" sz="2400" b="1" dirty="0">
                          <a:latin typeface="Calibri" panose="020F0502020204030204" pitchFamily="34" charset="0"/>
                        </a:rPr>
                        <m:t>)</m:t>
                      </m:r>
                    </m:oMath>
                  </m:oMathPara>
                </a14:m>
                <a:endParaRPr lang="en-US" sz="2400" b="1" dirty="0">
                  <a:latin typeface="Calibri" panose="020F050202020403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467675" y="4233440"/>
                <a:ext cx="3338991" cy="461665"/>
              </a:xfrm>
              <a:prstGeom prst="rect">
                <a:avLst/>
              </a:prstGeom>
              <a:blipFill rotWithShape="1">
                <a:blip r:embed="rId6"/>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22916" y="1030110"/>
                <a:ext cx="349134" cy="531492"/>
              </a:xfrm>
              <a:prstGeom prst="rect">
                <a:avLst/>
              </a:prstGeom>
              <a:solidFill>
                <a:schemeClr val="bg1"/>
              </a:solid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acc>
                        <m:accPr>
                          <m:chr m:val="⃗"/>
                          <m:ctrlPr>
                            <a:rPr lang="en-US" sz="2800" b="1" i="1" kern="1000" spc="30" smtClean="0">
                              <a:solidFill>
                                <a:schemeClr val="tx1">
                                  <a:lumMod val="85000"/>
                                  <a:lumOff val="15000"/>
                                </a:schemeClr>
                              </a:solidFill>
                              <a:latin typeface="Cambria Math"/>
                              <a:cs typeface="Franklin Gothic Book"/>
                            </a:rPr>
                          </m:ctrlPr>
                        </m:accPr>
                        <m:e>
                          <m:r>
                            <a:rPr lang="en-US" sz="2800" b="1" i="1" kern="1000" spc="30" smtClean="0">
                              <a:solidFill>
                                <a:schemeClr val="tx1">
                                  <a:lumMod val="85000"/>
                                  <a:lumOff val="15000"/>
                                </a:schemeClr>
                              </a:solidFill>
                              <a:latin typeface="Cambria Math"/>
                              <a:cs typeface="Franklin Gothic Book"/>
                            </a:rPr>
                            <m:t>𝑩</m:t>
                          </m:r>
                        </m:e>
                      </m:acc>
                    </m:oMath>
                  </m:oMathPara>
                </a14:m>
                <a:endParaRPr lang="en-US" sz="1400" b="1" kern="1000" spc="30" dirty="0" err="1" smtClean="0">
                  <a:solidFill>
                    <a:schemeClr val="tx1">
                      <a:lumMod val="85000"/>
                      <a:lumOff val="15000"/>
                    </a:schemeClr>
                  </a:solidFill>
                  <a:latin typeface="+mn-lt"/>
                  <a:cs typeface="Franklin Gothic Book"/>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22916" y="1030110"/>
                <a:ext cx="349134" cy="53149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93890" y="2530860"/>
                <a:ext cx="268983" cy="473976"/>
              </a:xfrm>
              <a:prstGeom prst="rect">
                <a:avLst/>
              </a:prstGeom>
              <a:solidFill>
                <a:schemeClr val="bg1"/>
              </a:solid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acc>
                        <m:accPr>
                          <m:chr m:val="⃗"/>
                          <m:ctrlPr>
                            <a:rPr lang="en-US" sz="2800" b="1" i="1" kern="1000" spc="30" smtClean="0">
                              <a:solidFill>
                                <a:srgbClr val="1739CB"/>
                              </a:solidFill>
                              <a:latin typeface="Cambria Math"/>
                              <a:cs typeface="Franklin Gothic Book"/>
                            </a:rPr>
                          </m:ctrlPr>
                        </m:accPr>
                        <m:e>
                          <m:r>
                            <a:rPr lang="en-US" sz="2800" b="1" i="1" kern="1000" spc="30" smtClean="0">
                              <a:solidFill>
                                <a:srgbClr val="1739CB"/>
                              </a:solidFill>
                              <a:latin typeface="Cambria Math"/>
                              <a:cs typeface="Franklin Gothic Book"/>
                            </a:rPr>
                            <m:t>𝒔</m:t>
                          </m:r>
                        </m:e>
                      </m:acc>
                    </m:oMath>
                  </m:oMathPara>
                </a14:m>
                <a:endParaRPr lang="en-US" sz="1400" b="1" kern="1000" spc="30" dirty="0" err="1" smtClean="0">
                  <a:solidFill>
                    <a:srgbClr val="1739CB"/>
                  </a:solidFill>
                  <a:latin typeface="+mn-lt"/>
                  <a:cs typeface="Franklin Gothic Book"/>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093890" y="2530860"/>
                <a:ext cx="268983" cy="473976"/>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291334" y="3004836"/>
                <a:ext cx="304249" cy="473976"/>
              </a:xfrm>
              <a:prstGeom prst="rect">
                <a:avLst/>
              </a:prstGeom>
              <a:solidFill>
                <a:schemeClr val="bg1"/>
              </a:solidFill>
            </p:spPr>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acc>
                        <m:accPr>
                          <m:chr m:val="⃗"/>
                          <m:ctrlPr>
                            <a:rPr lang="en-US" sz="2800" b="1" i="1" kern="1000" spc="30" smtClean="0">
                              <a:solidFill>
                                <a:schemeClr val="tx1"/>
                              </a:solidFill>
                              <a:latin typeface="Cambria Math"/>
                              <a:cs typeface="Franklin Gothic Book"/>
                            </a:rPr>
                          </m:ctrlPr>
                        </m:accPr>
                        <m:e>
                          <m:r>
                            <a:rPr lang="en-US" sz="2800" b="1" i="1" kern="1000" spc="30" smtClean="0">
                              <a:solidFill>
                                <a:schemeClr val="tx1"/>
                              </a:solidFill>
                              <a:latin typeface="Cambria Math"/>
                              <a:cs typeface="Franklin Gothic Book"/>
                            </a:rPr>
                            <m:t>𝒗</m:t>
                          </m:r>
                        </m:e>
                      </m:acc>
                    </m:oMath>
                  </m:oMathPara>
                </a14:m>
                <a:endParaRPr lang="en-US" sz="1400" b="1" kern="1000" spc="30" dirty="0" err="1" smtClean="0">
                  <a:solidFill>
                    <a:schemeClr val="tx1"/>
                  </a:solidFill>
                  <a:latin typeface="+mn-lt"/>
                  <a:cs typeface="Franklin Gothic Book"/>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291334" y="3004836"/>
                <a:ext cx="304249" cy="473976"/>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1832651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1032232" y="769409"/>
                <a:ext cx="7380249" cy="1683335"/>
              </a:xfrm>
            </p:spPr>
            <p:txBody>
              <a:bodyPr/>
              <a:lstStyle/>
              <a:p>
                <a:pPr marL="0" indent="0">
                  <a:buNone/>
                </a:pPr>
                <a:r>
                  <a:rPr lang="en-US" sz="2400" dirty="0" smtClean="0"/>
                  <a:t>Spin precession in </a:t>
                </a:r>
                <a14:m>
                  <m:oMath xmlns:m="http://schemas.openxmlformats.org/officeDocument/2006/math">
                    <m:acc>
                      <m:accPr>
                        <m:chr m:val="⃗"/>
                        <m:ctrlPr>
                          <a:rPr lang="en-US" sz="2400" b="0" i="1" smtClean="0">
                            <a:latin typeface="Cambria Math"/>
                          </a:rPr>
                        </m:ctrlPr>
                      </m:accPr>
                      <m:e>
                        <m:r>
                          <a:rPr lang="en-US" sz="2400" b="0" i="1" smtClean="0">
                            <a:latin typeface="Cambria Math"/>
                          </a:rPr>
                          <m:t>𝐵</m:t>
                        </m:r>
                      </m:e>
                    </m:acc>
                  </m:oMath>
                </a14:m>
                <a:r>
                  <a:rPr lang="en-US" sz="2400" dirty="0" smtClean="0"/>
                  <a:t> and </a:t>
                </a:r>
                <a14:m>
                  <m:oMath xmlns:m="http://schemas.openxmlformats.org/officeDocument/2006/math">
                    <m:acc>
                      <m:accPr>
                        <m:chr m:val="⃗"/>
                        <m:ctrlPr>
                          <a:rPr lang="en-US" sz="2400" b="0" i="1" dirty="0" smtClean="0">
                            <a:latin typeface="Cambria Math"/>
                          </a:rPr>
                        </m:ctrlPr>
                      </m:accPr>
                      <m:e>
                        <m:r>
                          <a:rPr lang="en-US" sz="2400" i="1" dirty="0" smtClean="0">
                            <a:latin typeface="Cambria Math"/>
                          </a:rPr>
                          <m:t>𝐸</m:t>
                        </m:r>
                      </m:e>
                    </m:acc>
                  </m:oMath>
                </a14:m>
                <a:r>
                  <a:rPr lang="en-US" sz="2400" dirty="0" smtClean="0"/>
                  <a:t> field of a storage ring:</a:t>
                </a:r>
              </a:p>
              <a:p>
                <a:pPr marL="0" indent="0">
                  <a:buNone/>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a:rPr>
                          </m:ctrlPr>
                        </m:accPr>
                        <m:e>
                          <m:r>
                            <a:rPr lang="en-US" sz="2400" b="0" i="1" smtClean="0">
                              <a:latin typeface="Cambria Math"/>
                            </a:rPr>
                            <m:t>𝜔</m:t>
                          </m:r>
                        </m:e>
                      </m:acc>
                      <m:r>
                        <a:rPr lang="en-US" sz="2400" b="0" i="1" smtClean="0">
                          <a:latin typeface="Cambria Math"/>
                        </a:rPr>
                        <m:t>=−</m:t>
                      </m:r>
                      <m:f>
                        <m:fPr>
                          <m:ctrlPr>
                            <a:rPr lang="en-US" sz="2400" b="0" i="1" smtClean="0">
                              <a:latin typeface="Cambria Math"/>
                            </a:rPr>
                          </m:ctrlPr>
                        </m:fPr>
                        <m:num>
                          <m:r>
                            <a:rPr lang="en-US" sz="2400" b="0" i="1" smtClean="0">
                              <a:latin typeface="Cambria Math"/>
                            </a:rPr>
                            <m:t>𝑞</m:t>
                          </m:r>
                        </m:num>
                        <m:den>
                          <m:r>
                            <a:rPr lang="en-US" sz="2400" b="0" i="1" smtClean="0">
                              <a:latin typeface="Cambria Math"/>
                            </a:rPr>
                            <m:t>𝑚</m:t>
                          </m:r>
                        </m:den>
                      </m:f>
                      <m:d>
                        <m:dPr>
                          <m:begChr m:val="["/>
                          <m:endChr m:val="]"/>
                          <m:ctrlPr>
                            <a:rPr lang="en-US" sz="2400" b="0" i="1" smtClean="0">
                              <a:latin typeface="Cambria Math"/>
                            </a:rPr>
                          </m:ctrlPr>
                        </m:dPr>
                        <m:e>
                          <m:r>
                            <a:rPr lang="en-US" sz="2400" b="0" i="1" smtClean="0">
                              <a:latin typeface="Cambria Math"/>
                            </a:rPr>
                            <m:t>𝑎</m:t>
                          </m:r>
                          <m:acc>
                            <m:accPr>
                              <m:chr m:val="⃗"/>
                              <m:ctrlPr>
                                <a:rPr lang="en-US" sz="2400" b="0" i="1" smtClean="0">
                                  <a:latin typeface="Cambria Math"/>
                                </a:rPr>
                              </m:ctrlPr>
                            </m:accPr>
                            <m:e>
                              <m:r>
                                <a:rPr lang="en-US" sz="2400" b="0" i="1" smtClean="0">
                                  <a:latin typeface="Cambria Math"/>
                                </a:rPr>
                                <m:t>𝐵</m:t>
                              </m:r>
                            </m:e>
                          </m:acc>
                          <m:r>
                            <a:rPr lang="en-US" sz="2400" b="0" i="1" smtClean="0">
                              <a:latin typeface="Cambria Math"/>
                            </a:rPr>
                            <m:t>+</m:t>
                          </m:r>
                          <m:d>
                            <m:dPr>
                              <m:ctrlPr>
                                <a:rPr lang="en-US" sz="2400" b="0" i="1" smtClean="0">
                                  <a:latin typeface="Cambria Math"/>
                                </a:rPr>
                              </m:ctrlPr>
                            </m:dPr>
                            <m:e>
                              <m:f>
                                <m:fPr>
                                  <m:ctrlPr>
                                    <a:rPr lang="en-US" sz="2400" b="0" i="1" smtClean="0">
                                      <a:latin typeface="Cambria Math"/>
                                    </a:rPr>
                                  </m:ctrlPr>
                                </m:fPr>
                                <m:num>
                                  <m:r>
                                    <a:rPr lang="en-US" sz="2400" b="0" i="1" smtClean="0">
                                      <a:latin typeface="Cambria Math"/>
                                    </a:rPr>
                                    <m:t>1</m:t>
                                  </m:r>
                                </m:num>
                                <m:den>
                                  <m:r>
                                    <a:rPr lang="en-US" sz="2400" b="0" i="1" smtClean="0">
                                      <a:latin typeface="Cambria Math"/>
                                    </a:rPr>
                                    <m:t>1</m:t>
                                  </m:r>
                                  <m:r>
                                    <a:rPr lang="en-US" sz="2400" i="1">
                                      <a:latin typeface="Cambria Math"/>
                                    </a:rPr>
                                    <m:t>−</m:t>
                                  </m:r>
                                  <m:r>
                                    <a:rPr lang="en-US" sz="2400" i="1">
                                      <a:latin typeface="Cambria Math"/>
                                    </a:rPr>
                                    <m:t>𝛾</m:t>
                                  </m:r>
                                </m:den>
                              </m:f>
                              <m:r>
                                <a:rPr lang="en-US" sz="2400" b="0" i="1" smtClean="0">
                                  <a:latin typeface="Cambria Math"/>
                                </a:rPr>
                                <m:t>−</m:t>
                              </m:r>
                              <m:r>
                                <a:rPr lang="en-US" sz="2400" b="0" i="1" smtClean="0">
                                  <a:latin typeface="Cambria Math"/>
                                </a:rPr>
                                <m:t>𝑎</m:t>
                              </m:r>
                              <m:r>
                                <a:rPr lang="en-US" sz="2400" b="0" i="1" smtClean="0">
                                  <a:latin typeface="Cambria Math"/>
                                </a:rPr>
                                <m:t> </m:t>
                              </m:r>
                            </m:e>
                          </m:d>
                          <m:f>
                            <m:fPr>
                              <m:ctrlPr>
                                <a:rPr lang="en-US" sz="2400" b="0" i="1" smtClean="0">
                                  <a:latin typeface="Cambria Math"/>
                                </a:rPr>
                              </m:ctrlPr>
                            </m:fPr>
                            <m:num>
                              <m:acc>
                                <m:accPr>
                                  <m:chr m:val="⃗"/>
                                  <m:ctrlPr>
                                    <a:rPr lang="en-US" sz="2400" i="1">
                                      <a:latin typeface="Cambria Math"/>
                                    </a:rPr>
                                  </m:ctrlPr>
                                </m:accPr>
                                <m:e>
                                  <m:r>
                                    <a:rPr lang="en-US" sz="2400" i="1">
                                      <a:latin typeface="Cambria Math"/>
                                    </a:rPr>
                                    <m:t>𝛽</m:t>
                                  </m:r>
                                </m:e>
                              </m:acc>
                              <m:r>
                                <a:rPr lang="en-US" sz="2400" i="1">
                                  <a:latin typeface="Cambria Math"/>
                                </a:rPr>
                                <m:t>×</m:t>
                              </m:r>
                              <m:acc>
                                <m:accPr>
                                  <m:chr m:val="⃗"/>
                                  <m:ctrlPr>
                                    <a:rPr lang="en-US" sz="2400" b="0" i="1" smtClean="0">
                                      <a:latin typeface="Cambria Math"/>
                                    </a:rPr>
                                  </m:ctrlPr>
                                </m:accPr>
                                <m:e>
                                  <m:r>
                                    <a:rPr lang="en-US" sz="2400" b="0" i="1" smtClean="0">
                                      <a:latin typeface="Cambria Math"/>
                                    </a:rPr>
                                    <m:t>𝐸</m:t>
                                  </m:r>
                                </m:e>
                              </m:acc>
                            </m:num>
                            <m:den>
                              <m:r>
                                <a:rPr lang="en-US" sz="2400" b="0" i="1" smtClean="0">
                                  <a:latin typeface="Cambria Math"/>
                                </a:rPr>
                                <m:t>𝑐</m:t>
                              </m:r>
                            </m:den>
                          </m:f>
                          <m:r>
                            <a:rPr lang="en-US" sz="2400" b="0" i="1" smtClean="0">
                              <a:latin typeface="Cambria Math"/>
                            </a:rPr>
                            <m:t>+</m:t>
                          </m:r>
                          <m:f>
                            <m:fPr>
                              <m:ctrlPr>
                                <a:rPr lang="en-US" sz="2400" b="0" i="1" smtClean="0">
                                  <a:latin typeface="Cambria Math"/>
                                </a:rPr>
                              </m:ctrlPr>
                            </m:fPr>
                            <m:num>
                              <m:sSub>
                                <m:sSubPr>
                                  <m:ctrlPr>
                                    <a:rPr lang="en-US" sz="2400" b="0" i="1" smtClean="0">
                                      <a:latin typeface="Cambria Math"/>
                                    </a:rPr>
                                  </m:ctrlPr>
                                </m:sSubPr>
                                <m:e>
                                  <m:r>
                                    <a:rPr lang="en-US" sz="2400" b="0" i="1" smtClean="0">
                                      <a:latin typeface="Cambria Math"/>
                                    </a:rPr>
                                    <m:t>𝜂</m:t>
                                  </m:r>
                                </m:e>
                                <m:sub>
                                  <m:r>
                                    <a:rPr lang="en-US" sz="2400" b="0" i="1" smtClean="0">
                                      <a:latin typeface="Cambria Math"/>
                                    </a:rPr>
                                    <m:t>𝑑</m:t>
                                  </m:r>
                                </m:sub>
                              </m:sSub>
                            </m:num>
                            <m:den>
                              <m:r>
                                <a:rPr lang="en-US" sz="2400" b="0" i="1" smtClean="0">
                                  <a:latin typeface="Cambria Math"/>
                                </a:rPr>
                                <m:t>2</m:t>
                              </m:r>
                            </m:den>
                          </m:f>
                          <m:d>
                            <m:dPr>
                              <m:ctrlPr>
                                <a:rPr lang="en-US" sz="2400" b="0" i="1" smtClean="0">
                                  <a:latin typeface="Cambria Math"/>
                                </a:rPr>
                              </m:ctrlPr>
                            </m:dPr>
                            <m:e>
                              <m:f>
                                <m:fPr>
                                  <m:ctrlPr>
                                    <a:rPr lang="en-US" sz="2400" b="0" i="1" smtClean="0">
                                      <a:latin typeface="Cambria Math"/>
                                    </a:rPr>
                                  </m:ctrlPr>
                                </m:fPr>
                                <m:num>
                                  <m:acc>
                                    <m:accPr>
                                      <m:chr m:val="⃗"/>
                                      <m:ctrlPr>
                                        <a:rPr lang="en-US" sz="2400" b="0" i="1" smtClean="0">
                                          <a:latin typeface="Cambria Math"/>
                                        </a:rPr>
                                      </m:ctrlPr>
                                    </m:accPr>
                                    <m:e>
                                      <m:r>
                                        <a:rPr lang="en-US" sz="2400" b="0" i="1" smtClean="0">
                                          <a:latin typeface="Cambria Math"/>
                                        </a:rPr>
                                        <m:t>𝐸</m:t>
                                      </m:r>
                                    </m:e>
                                  </m:acc>
                                </m:num>
                                <m:den>
                                  <m:r>
                                    <a:rPr lang="en-US" sz="2400" b="0" i="1" smtClean="0">
                                      <a:latin typeface="Cambria Math"/>
                                    </a:rPr>
                                    <m:t>𝑐</m:t>
                                  </m:r>
                                </m:den>
                              </m:f>
                              <m:r>
                                <a:rPr lang="en-US" sz="2400" b="0" i="1" smtClean="0">
                                  <a:latin typeface="Cambria Math"/>
                                </a:rPr>
                                <m:t>+</m:t>
                              </m:r>
                              <m:acc>
                                <m:accPr>
                                  <m:chr m:val="⃗"/>
                                  <m:ctrlPr>
                                    <a:rPr lang="en-US" sz="2400" b="0" i="1" smtClean="0">
                                      <a:latin typeface="Cambria Math"/>
                                    </a:rPr>
                                  </m:ctrlPr>
                                </m:accPr>
                                <m:e>
                                  <m:r>
                                    <a:rPr lang="en-US" sz="2400" b="0" i="1" smtClean="0">
                                      <a:latin typeface="Cambria Math"/>
                                    </a:rPr>
                                    <m:t>𝛽</m:t>
                                  </m:r>
                                </m:e>
                              </m:acc>
                              <m:r>
                                <a:rPr lang="en-US" sz="2400" b="0" i="1" smtClean="0">
                                  <a:latin typeface="Cambria Math"/>
                                </a:rPr>
                                <m:t>×</m:t>
                              </m:r>
                              <m:acc>
                                <m:accPr>
                                  <m:chr m:val="⃗"/>
                                  <m:ctrlPr>
                                    <a:rPr lang="en-US" sz="2400" b="0" i="1" smtClean="0">
                                      <a:latin typeface="Cambria Math"/>
                                    </a:rPr>
                                  </m:ctrlPr>
                                </m:accPr>
                                <m:e>
                                  <m:r>
                                    <a:rPr lang="en-US" sz="2400" b="0" i="1" smtClean="0">
                                      <a:latin typeface="Cambria Math"/>
                                    </a:rPr>
                                    <m:t>𝐵</m:t>
                                  </m:r>
                                </m:e>
                              </m:acc>
                            </m:e>
                          </m:d>
                        </m:e>
                      </m:d>
                    </m:oMath>
                  </m:oMathPara>
                </a14:m>
                <a:endParaRPr lang="en-US" sz="2400" dirty="0" smtClean="0"/>
              </a:p>
              <a:p>
                <a:pPr marL="0" indent="0">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1032232" y="769409"/>
                <a:ext cx="7380249" cy="1683335"/>
              </a:xfrm>
              <a:blipFill rotWithShape="1">
                <a:blip r:embed="rId3"/>
                <a:stretch>
                  <a:fillRect l="-2477" t="-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itle 1"/>
              <p:cNvSpPr>
                <a:spLocks noGrp="1"/>
              </p:cNvSpPr>
              <p:nvPr>
                <p:ph type="title"/>
              </p:nvPr>
            </p:nvSpPr>
            <p:spPr>
              <a:xfrm>
                <a:off x="1409252" y="149494"/>
                <a:ext cx="7375974" cy="381375"/>
              </a:xfrm>
            </p:spPr>
            <p:txBody>
              <a:bodyPr/>
              <a:lstStyle/>
              <a:p>
                <a14:m>
                  <m:oMath xmlns:m="http://schemas.openxmlformats.org/officeDocument/2006/math">
                    <m:r>
                      <a:rPr lang="en-US" i="1" dirty="0" smtClean="0">
                        <a:latin typeface="Cambria Math"/>
                      </a:rPr>
                      <m:t>𝜇</m:t>
                    </m:r>
                  </m:oMath>
                </a14:m>
                <a:r>
                  <a:rPr lang="en-US" dirty="0" smtClean="0"/>
                  <a:t>-spin precession in a magnetic and electric field</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409252" y="149494"/>
                <a:ext cx="7375974" cy="381375"/>
              </a:xfrm>
              <a:blipFill rotWithShape="1">
                <a:blip r:embed="rId4"/>
                <a:stretch>
                  <a:fillRect t="-27419" r="-2975" b="-70968"/>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a:xfrm>
            <a:off x="42329" y="4968081"/>
            <a:ext cx="575742" cy="147638"/>
          </a:xfrm>
        </p:spPr>
        <p:txBody>
          <a:bodyPr/>
          <a:lstStyle/>
          <a:p>
            <a:pPr>
              <a:defRPr/>
            </a:pPr>
            <a:fld id="{EBC07571-3134-BB4B-B83F-1A9FE18D34F3}" type="slidenum">
              <a:rPr lang="de-DE" smtClean="0">
                <a:solidFill>
                  <a:srgbClr val="000000"/>
                </a:solidFill>
              </a:rPr>
              <a:pPr>
                <a:defRPr/>
              </a:pPr>
              <a:t>46</a:t>
            </a:fld>
            <a:endParaRPr lang="de-DE" dirty="0">
              <a:solidFill>
                <a:srgbClr val="000000"/>
              </a:solidFill>
            </a:endParaRPr>
          </a:p>
        </p:txBody>
      </p:sp>
      <p:sp>
        <p:nvSpPr>
          <p:cNvPr id="6" name="Right Brace 5"/>
          <p:cNvSpPr/>
          <p:nvPr/>
        </p:nvSpPr>
        <p:spPr bwMode="auto">
          <a:xfrm rot="5400000">
            <a:off x="3939934" y="582213"/>
            <a:ext cx="404757" cy="3290596"/>
          </a:xfrm>
          <a:prstGeom prst="rightBrace">
            <a:avLst>
              <a:gd name="adj1" fmla="val 31895"/>
              <a:gd name="adj2" fmla="val 50000"/>
            </a:avLst>
          </a:prstGeom>
          <a:noFill/>
          <a:ln w="19050" cap="flat" cmpd="sng" algn="ctr">
            <a:solidFill>
              <a:srgbClr val="7C204E"/>
            </a:solidFill>
            <a:prstDash val="solid"/>
            <a:round/>
            <a:headEnd type="none" w="med" len="med"/>
            <a:tailEnd type="none" w="med" len="med"/>
          </a:ln>
          <a:effectLst/>
        </p:spPr>
        <p:txBody>
          <a:bodyPr rtlCol="0" anchor="ctr"/>
          <a:lstStyle/>
          <a:p>
            <a:pPr algn="ctr"/>
            <a:endParaRPr lang="en-US" dirty="0">
              <a:latin typeface="Calibri" panose="020F0502020204030204" pitchFamily="34" charset="0"/>
            </a:endParaRPr>
          </a:p>
        </p:txBody>
      </p:sp>
      <p:sp>
        <p:nvSpPr>
          <p:cNvPr id="7" name="Right Brace 6"/>
          <p:cNvSpPr/>
          <p:nvPr/>
        </p:nvSpPr>
        <p:spPr bwMode="auto">
          <a:xfrm rot="5400000">
            <a:off x="6747061" y="1162504"/>
            <a:ext cx="404757" cy="2130014"/>
          </a:xfrm>
          <a:prstGeom prst="rightBrace">
            <a:avLst>
              <a:gd name="adj1" fmla="val 31895"/>
              <a:gd name="adj2" fmla="val 50000"/>
            </a:avLst>
          </a:prstGeom>
          <a:noFill/>
          <a:ln w="19050" cap="flat" cmpd="sng" algn="ctr">
            <a:solidFill>
              <a:srgbClr val="0070C0"/>
            </a:solidFill>
            <a:prstDash val="solid"/>
            <a:round/>
            <a:headEnd type="none" w="med" len="med"/>
            <a:tailEnd type="none" w="med" len="med"/>
          </a:ln>
          <a:effectLst/>
        </p:spPr>
        <p:txBody>
          <a:bodyPr rtlCol="0" anchor="ctr"/>
          <a:lstStyle/>
          <a:p>
            <a:pPr algn="ctr"/>
            <a:endParaRPr lang="en-US" dirty="0">
              <a:solidFill>
                <a:srgbClr val="0070C0"/>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3976085" y="2384401"/>
                <a:ext cx="449546" cy="406265"/>
              </a:xfrm>
              <a:prstGeom prst="rect">
                <a:avLst/>
              </a:prstGeom>
              <a:noFill/>
            </p:spPr>
            <p:txBody>
              <a:bodyPr wrap="none" lIns="0" tIns="0" rIns="0" bIns="0" rtlCol="0" anchor="ctr"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sSub>
                        <m:sSubPr>
                          <m:ctrlPr>
                            <a:rPr lang="en-US" sz="2400" b="0" i="1" kern="1000" spc="30" smtClean="0">
                              <a:solidFill>
                                <a:srgbClr val="7C204E"/>
                              </a:solidFill>
                              <a:latin typeface="Cambria Math"/>
                              <a:cs typeface="Franklin Gothic Book"/>
                            </a:rPr>
                          </m:ctrlPr>
                        </m:sSubPr>
                        <m:e>
                          <m:acc>
                            <m:accPr>
                              <m:chr m:val="⃗"/>
                              <m:ctrlPr>
                                <a:rPr lang="en-US" sz="2400" b="0" i="1" kern="1000" spc="30" smtClean="0">
                                  <a:solidFill>
                                    <a:srgbClr val="7C204E"/>
                                  </a:solidFill>
                                  <a:latin typeface="Cambria Math"/>
                                  <a:cs typeface="Franklin Gothic Book"/>
                                </a:rPr>
                              </m:ctrlPr>
                            </m:accPr>
                            <m:e>
                              <m:r>
                                <a:rPr lang="en-US" sz="2400" b="0" i="1" kern="1000" spc="30" smtClean="0">
                                  <a:solidFill>
                                    <a:srgbClr val="7C204E"/>
                                  </a:solidFill>
                                  <a:latin typeface="Cambria Math"/>
                                  <a:cs typeface="Franklin Gothic Book"/>
                                </a:rPr>
                                <m:t>𝜔</m:t>
                              </m:r>
                            </m:e>
                          </m:acc>
                        </m:e>
                        <m:sub>
                          <m:r>
                            <a:rPr lang="en-US" sz="2400" b="0" i="1" kern="1000" spc="30" smtClean="0">
                              <a:solidFill>
                                <a:srgbClr val="7C204E"/>
                              </a:solidFill>
                              <a:latin typeface="Cambria Math"/>
                              <a:cs typeface="Franklin Gothic Book"/>
                            </a:rPr>
                            <m:t>𝑎</m:t>
                          </m:r>
                        </m:sub>
                      </m:sSub>
                    </m:oMath>
                  </m:oMathPara>
                </a14:m>
                <a:endParaRPr lang="en-US" sz="2400" kern="1000" spc="30" dirty="0" smtClean="0">
                  <a:solidFill>
                    <a:srgbClr val="7C204E"/>
                  </a:solidFill>
                  <a:latin typeface="+mn-lt"/>
                  <a:cs typeface="Franklin Gothic Book"/>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976085" y="2384401"/>
                <a:ext cx="449546" cy="4062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821481" y="2363715"/>
                <a:ext cx="444481" cy="442429"/>
              </a:xfrm>
              <a:prstGeom prst="rect">
                <a:avLst/>
              </a:prstGeom>
              <a:noFill/>
              <a:ln>
                <a:noFill/>
              </a:ln>
            </p:spPr>
            <p:txBody>
              <a:bodyPr wrap="none" lIns="0" tIns="0" rIns="0" bIns="0" rtlCol="0" anchor="ctr"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sSub>
                        <m:sSubPr>
                          <m:ctrlPr>
                            <a:rPr lang="en-US" sz="2400" b="0" i="1" kern="1000" spc="30" smtClean="0">
                              <a:solidFill>
                                <a:srgbClr val="0070C0"/>
                              </a:solidFill>
                              <a:latin typeface="Cambria Math"/>
                              <a:cs typeface="Franklin Gothic Book"/>
                            </a:rPr>
                          </m:ctrlPr>
                        </m:sSubPr>
                        <m:e>
                          <m:acc>
                            <m:accPr>
                              <m:chr m:val="⃗"/>
                              <m:ctrlPr>
                                <a:rPr lang="en-US" sz="2400" b="0" i="1" kern="1000" spc="30" smtClean="0">
                                  <a:solidFill>
                                    <a:srgbClr val="0070C0"/>
                                  </a:solidFill>
                                  <a:latin typeface="Cambria Math"/>
                                  <a:cs typeface="Franklin Gothic Book"/>
                                </a:rPr>
                              </m:ctrlPr>
                            </m:accPr>
                            <m:e>
                              <m:r>
                                <a:rPr lang="en-US" sz="2400" b="0" i="1" kern="1000" spc="30" smtClean="0">
                                  <a:solidFill>
                                    <a:srgbClr val="0070C0"/>
                                  </a:solidFill>
                                  <a:latin typeface="Cambria Math"/>
                                  <a:cs typeface="Franklin Gothic Book"/>
                                </a:rPr>
                                <m:t>𝜔</m:t>
                              </m:r>
                            </m:e>
                          </m:acc>
                        </m:e>
                        <m:sub>
                          <m:r>
                            <a:rPr lang="en-US" sz="2400" b="0" i="1" kern="1000" spc="30" smtClean="0">
                              <a:solidFill>
                                <a:srgbClr val="0070C0"/>
                              </a:solidFill>
                              <a:latin typeface="Cambria Math"/>
                              <a:cs typeface="Franklin Gothic Book"/>
                            </a:rPr>
                            <m:t>𝜂</m:t>
                          </m:r>
                        </m:sub>
                      </m:sSub>
                    </m:oMath>
                  </m:oMathPara>
                </a14:m>
                <a:endParaRPr lang="en-US" sz="2400" kern="1000" spc="30" dirty="0" smtClean="0">
                  <a:solidFill>
                    <a:srgbClr val="0070C0"/>
                  </a:solidFill>
                  <a:latin typeface="+mn-lt"/>
                  <a:cs typeface="Franklin Gothic Book"/>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821481" y="2363715"/>
                <a:ext cx="444481" cy="442429"/>
              </a:xfrm>
              <a:prstGeom prst="rect">
                <a:avLst/>
              </a:prstGeom>
              <a:blipFill rotWithShape="1">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34544" y="2851081"/>
                <a:ext cx="3991087" cy="1874103"/>
              </a:xfrm>
              <a:prstGeom prst="rect">
                <a:avLst/>
              </a:prstGeom>
              <a:noFill/>
            </p:spPr>
            <p:txBody>
              <a:bodyPr wrap="square" lIns="0" tIns="0" rIns="0" bIns="0" rtlCol="0" anchor="t" anchorCtr="0">
                <a:spAutoFit/>
              </a:bodyPr>
              <a:lstStyle/>
              <a:p>
                <a:pPr>
                  <a:lnSpc>
                    <a:spcPct val="110000"/>
                  </a:lnSpc>
                  <a:spcBef>
                    <a:spcPts val="0"/>
                  </a:spcBef>
                </a:pPr>
                <a14:m>
                  <m:oMath xmlns:m="http://schemas.openxmlformats.org/officeDocument/2006/math">
                    <m:sSub>
                      <m:sSubPr>
                        <m:ctrlPr>
                          <a:rPr lang="en-US" sz="2000" i="1" kern="1000" spc="30" smtClean="0">
                            <a:solidFill>
                              <a:srgbClr val="7C204E"/>
                            </a:solidFill>
                            <a:latin typeface="Cambria Math"/>
                            <a:cs typeface="Franklin Gothic Book"/>
                          </a:rPr>
                        </m:ctrlPr>
                      </m:sSubPr>
                      <m:e>
                        <m:acc>
                          <m:accPr>
                            <m:chr m:val="⃗"/>
                            <m:ctrlPr>
                              <a:rPr lang="en-US" sz="2000" i="1" kern="1000" spc="30">
                                <a:solidFill>
                                  <a:srgbClr val="7C204E"/>
                                </a:solidFill>
                                <a:latin typeface="Cambria Math"/>
                                <a:cs typeface="Franklin Gothic Book"/>
                              </a:rPr>
                            </m:ctrlPr>
                          </m:accPr>
                          <m:e>
                            <m:r>
                              <a:rPr lang="en-US" sz="2000" i="1" kern="1000" spc="30">
                                <a:solidFill>
                                  <a:srgbClr val="7C204E"/>
                                </a:solidFill>
                                <a:latin typeface="Cambria Math"/>
                                <a:cs typeface="Franklin Gothic Book"/>
                              </a:rPr>
                              <m:t>𝜔</m:t>
                            </m:r>
                          </m:e>
                        </m:acc>
                      </m:e>
                      <m:sub>
                        <m:r>
                          <a:rPr lang="en-US" sz="2000" i="1" kern="1000" spc="30">
                            <a:solidFill>
                              <a:srgbClr val="7C204E"/>
                            </a:solidFill>
                            <a:latin typeface="Cambria Math"/>
                            <a:cs typeface="Franklin Gothic Book"/>
                          </a:rPr>
                          <m:t>𝑎</m:t>
                        </m:r>
                      </m:sub>
                    </m:sSub>
                    <m:r>
                      <a:rPr lang="en-US" sz="2000" b="0" i="0" kern="1000" spc="30" smtClean="0">
                        <a:solidFill>
                          <a:srgbClr val="7C204E"/>
                        </a:solidFill>
                        <a:latin typeface="Cambria Math"/>
                        <a:cs typeface="Franklin Gothic Book"/>
                      </a:rPr>
                      <m:t>:</m:t>
                    </m:r>
                  </m:oMath>
                </a14:m>
                <a:r>
                  <a:rPr lang="en-US" sz="2000" kern="1000" spc="30" dirty="0" smtClean="0">
                    <a:solidFill>
                      <a:schemeClr val="tx1">
                        <a:lumMod val="85000"/>
                        <a:lumOff val="15000"/>
                      </a:schemeClr>
                    </a:solidFill>
                    <a:latin typeface="+mn-lt"/>
                    <a:cs typeface="Franklin Gothic Book"/>
                  </a:rPr>
                  <a:t> Spin precession in orbital plane,</a:t>
                </a:r>
              </a:p>
              <a:p>
                <a:pPr marL="452438">
                  <a:lnSpc>
                    <a:spcPct val="110000"/>
                  </a:lnSpc>
                  <a:spcBef>
                    <a:spcPts val="0"/>
                  </a:spcBef>
                </a:pPr>
                <a:r>
                  <a:rPr lang="en-US" sz="2000" kern="1000" spc="30" dirty="0" smtClean="0">
                    <a:solidFill>
                      <a:schemeClr val="tx1">
                        <a:lumMod val="85000"/>
                        <a:lumOff val="15000"/>
                      </a:schemeClr>
                    </a:solidFill>
                    <a:latin typeface="+mn-lt"/>
                    <a:cs typeface="Franklin Gothic Book"/>
                  </a:rPr>
                  <a:t>perpendicular to </a:t>
                </a:r>
                <a14:m>
                  <m:oMath xmlns:m="http://schemas.openxmlformats.org/officeDocument/2006/math">
                    <m:acc>
                      <m:accPr>
                        <m:chr m:val="⃗"/>
                        <m:ctrlPr>
                          <a:rPr lang="en-US" sz="2000" b="0" i="1" kern="1000" spc="30" smtClean="0">
                            <a:solidFill>
                              <a:schemeClr val="tx1">
                                <a:lumMod val="85000"/>
                                <a:lumOff val="15000"/>
                              </a:schemeClr>
                            </a:solidFill>
                            <a:latin typeface="Cambria Math"/>
                            <a:cs typeface="Franklin Gothic Book"/>
                          </a:rPr>
                        </m:ctrlPr>
                      </m:accPr>
                      <m:e>
                        <m:r>
                          <a:rPr lang="en-US" sz="2000" b="0" i="1" kern="1000" spc="30" smtClean="0">
                            <a:solidFill>
                              <a:schemeClr val="tx1">
                                <a:lumMod val="85000"/>
                                <a:lumOff val="15000"/>
                              </a:schemeClr>
                            </a:solidFill>
                            <a:latin typeface="Cambria Math"/>
                            <a:cs typeface="Franklin Gothic Book"/>
                          </a:rPr>
                          <m:t>𝐵</m:t>
                        </m:r>
                      </m:e>
                    </m:acc>
                  </m:oMath>
                </a14:m>
                <a:r>
                  <a:rPr lang="en-US" sz="2000" kern="1000" spc="30" dirty="0" smtClean="0">
                    <a:solidFill>
                      <a:schemeClr val="tx1">
                        <a:lumMod val="85000"/>
                        <a:lumOff val="15000"/>
                      </a:schemeClr>
                    </a:solidFill>
                    <a:latin typeface="+mn-lt"/>
                    <a:cs typeface="Franklin Gothic Book"/>
                  </a:rPr>
                  <a:t>, due to magnetic moment: </a:t>
                </a:r>
                <a:r>
                  <a:rPr lang="en-US" sz="2000" kern="1000" spc="30" dirty="0">
                    <a:solidFill>
                      <a:schemeClr val="tx1">
                        <a:lumMod val="85000"/>
                        <a:lumOff val="15000"/>
                      </a:schemeClr>
                    </a:solidFill>
                    <a:latin typeface="+mn-lt"/>
                    <a:cs typeface="Franklin Gothic Book"/>
                  </a:rPr>
                  <a:t>“g-2” </a:t>
                </a:r>
                <a:r>
                  <a:rPr lang="en-US" sz="2000" kern="1000" spc="30" dirty="0" smtClean="0">
                    <a:solidFill>
                      <a:schemeClr val="tx1">
                        <a:lumMod val="85000"/>
                        <a:lumOff val="15000"/>
                      </a:schemeClr>
                    </a:solidFill>
                    <a:latin typeface="+mn-lt"/>
                    <a:cs typeface="Franklin Gothic Book"/>
                  </a:rPr>
                  <a:t>signal.</a:t>
                </a:r>
              </a:p>
              <a:p>
                <a:pPr marL="452438">
                  <a:lnSpc>
                    <a:spcPct val="110000"/>
                  </a:lnSpc>
                  <a:spcBef>
                    <a:spcPts val="0"/>
                  </a:spcBef>
                </a:pPr>
                <a:endParaRPr lang="en-US" sz="2000" kern="1000" spc="30" dirty="0">
                  <a:solidFill>
                    <a:schemeClr val="tx1">
                      <a:lumMod val="85000"/>
                      <a:lumOff val="15000"/>
                    </a:schemeClr>
                  </a:solidFill>
                  <a:latin typeface="+mn-lt"/>
                  <a:cs typeface="Franklin Gothic Book"/>
                </a:endParaRPr>
              </a:p>
              <a:p>
                <a:pPr marL="452438" algn="ctr">
                  <a:lnSpc>
                    <a:spcPct val="110000"/>
                  </a:lnSpc>
                  <a:spcBef>
                    <a:spcPts val="0"/>
                  </a:spcBef>
                </a:pPr>
                <a14:m>
                  <m:oMath xmlns:m="http://schemas.openxmlformats.org/officeDocument/2006/math">
                    <m:r>
                      <a:rPr lang="en-US" sz="2000" b="0" i="1" kern="1000" spc="30" smtClean="0">
                        <a:solidFill>
                          <a:schemeClr val="tx1">
                            <a:lumMod val="85000"/>
                            <a:lumOff val="15000"/>
                          </a:schemeClr>
                        </a:solidFill>
                        <a:latin typeface="Cambria Math"/>
                        <a:cs typeface="Franklin Gothic Book"/>
                      </a:rPr>
                      <m:t>𝑎</m:t>
                    </m:r>
                    <m:r>
                      <a:rPr lang="en-US" sz="2000" b="0" i="1" kern="1000" spc="30" smtClean="0">
                        <a:solidFill>
                          <a:schemeClr val="tx1">
                            <a:lumMod val="85000"/>
                            <a:lumOff val="15000"/>
                          </a:schemeClr>
                        </a:solidFill>
                        <a:latin typeface="Cambria Math"/>
                        <a:cs typeface="Franklin Gothic Book"/>
                      </a:rPr>
                      <m:t>=</m:t>
                    </m:r>
                    <m:f>
                      <m:fPr>
                        <m:ctrlPr>
                          <a:rPr lang="en-US" sz="2000" b="0" i="1" kern="1000" spc="30" smtClean="0">
                            <a:solidFill>
                              <a:schemeClr val="tx1">
                                <a:lumMod val="85000"/>
                                <a:lumOff val="15000"/>
                              </a:schemeClr>
                            </a:solidFill>
                            <a:latin typeface="Cambria Math"/>
                            <a:cs typeface="Franklin Gothic Book"/>
                          </a:rPr>
                        </m:ctrlPr>
                      </m:fPr>
                      <m:num>
                        <m:r>
                          <a:rPr lang="en-US" sz="2000" b="0" i="1" kern="1000" spc="30" smtClean="0">
                            <a:solidFill>
                              <a:schemeClr val="tx1">
                                <a:lumMod val="85000"/>
                                <a:lumOff val="15000"/>
                              </a:schemeClr>
                            </a:solidFill>
                            <a:latin typeface="Cambria Math"/>
                            <a:cs typeface="Franklin Gothic Book"/>
                          </a:rPr>
                          <m:t>𝑔</m:t>
                        </m:r>
                        <m:r>
                          <a:rPr lang="en-US" sz="2000" b="0" i="1" kern="1000" spc="30" smtClean="0">
                            <a:solidFill>
                              <a:schemeClr val="tx1">
                                <a:lumMod val="85000"/>
                                <a:lumOff val="15000"/>
                              </a:schemeClr>
                            </a:solidFill>
                            <a:latin typeface="Cambria Math"/>
                            <a:cs typeface="Franklin Gothic Book"/>
                          </a:rPr>
                          <m:t>−2</m:t>
                        </m:r>
                      </m:num>
                      <m:den>
                        <m:r>
                          <a:rPr lang="en-US" sz="2000" b="0" i="1" kern="1000" spc="30" smtClean="0">
                            <a:solidFill>
                              <a:schemeClr val="tx1">
                                <a:lumMod val="85000"/>
                                <a:lumOff val="15000"/>
                              </a:schemeClr>
                            </a:solidFill>
                            <a:latin typeface="Cambria Math"/>
                            <a:cs typeface="Franklin Gothic Book"/>
                          </a:rPr>
                          <m:t>2</m:t>
                        </m:r>
                      </m:den>
                    </m:f>
                  </m:oMath>
                </a14:m>
                <a:r>
                  <a:rPr lang="en-US" sz="2000" kern="1000" spc="30" dirty="0" smtClean="0">
                    <a:solidFill>
                      <a:schemeClr val="tx1">
                        <a:lumMod val="85000"/>
                        <a:lumOff val="15000"/>
                      </a:schemeClr>
                    </a:solidFill>
                    <a:latin typeface="+mn-lt"/>
                    <a:cs typeface="Franklin Gothic Book"/>
                  </a:rPr>
                  <a:t>  and </a:t>
                </a:r>
                <a14:m>
                  <m:oMath xmlns:m="http://schemas.openxmlformats.org/officeDocument/2006/math">
                    <m:r>
                      <a:rPr lang="en-US" sz="2000" b="0" i="1" kern="1000" spc="30" smtClean="0">
                        <a:solidFill>
                          <a:schemeClr val="tx1">
                            <a:lumMod val="85000"/>
                            <a:lumOff val="15000"/>
                          </a:schemeClr>
                        </a:solidFill>
                        <a:latin typeface="Cambria Math"/>
                        <a:cs typeface="Franklin Gothic Book"/>
                      </a:rPr>
                      <m:t>𝜇</m:t>
                    </m:r>
                    <m:r>
                      <a:rPr lang="en-US" sz="2000" b="0" i="1" kern="1000" spc="30" smtClean="0">
                        <a:solidFill>
                          <a:schemeClr val="tx1">
                            <a:lumMod val="85000"/>
                            <a:lumOff val="15000"/>
                          </a:schemeClr>
                        </a:solidFill>
                        <a:latin typeface="Cambria Math"/>
                        <a:cs typeface="Franklin Gothic Book"/>
                      </a:rPr>
                      <m:t>=</m:t>
                    </m:r>
                    <m:f>
                      <m:fPr>
                        <m:ctrlPr>
                          <a:rPr lang="en-US" sz="2000" b="0" i="1" kern="1000" spc="30" smtClean="0">
                            <a:solidFill>
                              <a:schemeClr val="tx1">
                                <a:lumMod val="85000"/>
                                <a:lumOff val="15000"/>
                              </a:schemeClr>
                            </a:solidFill>
                            <a:latin typeface="Cambria Math"/>
                            <a:cs typeface="Franklin Gothic Book"/>
                          </a:rPr>
                        </m:ctrlPr>
                      </m:fPr>
                      <m:num>
                        <m:r>
                          <a:rPr lang="en-US" sz="2000" b="0" i="1" kern="1000" spc="30" smtClean="0">
                            <a:solidFill>
                              <a:schemeClr val="tx1">
                                <a:lumMod val="85000"/>
                                <a:lumOff val="15000"/>
                              </a:schemeClr>
                            </a:solidFill>
                            <a:latin typeface="Cambria Math"/>
                            <a:cs typeface="Franklin Gothic Book"/>
                          </a:rPr>
                          <m:t>𝑔𝑞</m:t>
                        </m:r>
                        <m:r>
                          <a:rPr lang="en-US" sz="2000" b="0" i="1" kern="1000" spc="30" smtClean="0">
                            <a:solidFill>
                              <a:schemeClr val="tx1">
                                <a:lumMod val="85000"/>
                                <a:lumOff val="15000"/>
                              </a:schemeClr>
                            </a:solidFill>
                            <a:latin typeface="Cambria Math"/>
                            <a:cs typeface="Franklin Gothic Book"/>
                          </a:rPr>
                          <m:t>ℏ</m:t>
                        </m:r>
                      </m:num>
                      <m:den>
                        <m:r>
                          <a:rPr lang="en-US" sz="2000" b="0" i="1" kern="1000" spc="30" smtClean="0">
                            <a:solidFill>
                              <a:schemeClr val="tx1">
                                <a:lumMod val="85000"/>
                                <a:lumOff val="15000"/>
                              </a:schemeClr>
                            </a:solidFill>
                            <a:latin typeface="Cambria Math"/>
                            <a:cs typeface="Franklin Gothic Book"/>
                          </a:rPr>
                          <m:t>4</m:t>
                        </m:r>
                        <m:r>
                          <a:rPr lang="en-US" sz="2000" b="0" i="1" kern="1000" spc="30" smtClean="0">
                            <a:solidFill>
                              <a:schemeClr val="tx1">
                                <a:lumMod val="85000"/>
                                <a:lumOff val="15000"/>
                              </a:schemeClr>
                            </a:solidFill>
                            <a:latin typeface="Cambria Math"/>
                            <a:cs typeface="Franklin Gothic Book"/>
                          </a:rPr>
                          <m:t>𝑚𝑐</m:t>
                        </m:r>
                      </m:den>
                    </m:f>
                  </m:oMath>
                </a14:m>
                <a:endParaRPr lang="en-US" sz="2000" kern="1000" spc="30" dirty="0" smtClean="0">
                  <a:solidFill>
                    <a:schemeClr val="tx1">
                      <a:lumMod val="85000"/>
                      <a:lumOff val="15000"/>
                    </a:schemeClr>
                  </a:solidFill>
                  <a:latin typeface="+mn-lt"/>
                  <a:cs typeface="Franklin Gothic Book"/>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34544" y="2851081"/>
                <a:ext cx="3991087" cy="1874103"/>
              </a:xfrm>
              <a:prstGeom prst="rect">
                <a:avLst/>
              </a:prstGeom>
              <a:blipFill rotWithShape="1">
                <a:blip r:embed="rId7"/>
                <a:stretch>
                  <a:fillRect l="-1527" t="-3583" r="-916" b="-48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065714" y="2830061"/>
                <a:ext cx="3852376" cy="1909112"/>
              </a:xfrm>
              <a:prstGeom prst="rect">
                <a:avLst/>
              </a:prstGeom>
              <a:noFill/>
            </p:spPr>
            <p:txBody>
              <a:bodyPr wrap="square" lIns="0" tIns="0" rIns="0" bIns="0" rtlCol="0" anchor="t" anchorCtr="0">
                <a:spAutoFit/>
              </a:bodyPr>
              <a:lstStyle/>
              <a:p>
                <a:pPr>
                  <a:lnSpc>
                    <a:spcPct val="110000"/>
                  </a:lnSpc>
                  <a:spcBef>
                    <a:spcPts val="0"/>
                  </a:spcBef>
                </a:pPr>
                <a14:m>
                  <m:oMath xmlns:m="http://schemas.openxmlformats.org/officeDocument/2006/math">
                    <m:sSub>
                      <m:sSubPr>
                        <m:ctrlPr>
                          <a:rPr lang="en-US" sz="2000" i="1" kern="1000" spc="30" smtClean="0">
                            <a:solidFill>
                              <a:srgbClr val="0070C0"/>
                            </a:solidFill>
                            <a:latin typeface="Cambria Math"/>
                            <a:cs typeface="Franklin Gothic Book"/>
                          </a:rPr>
                        </m:ctrlPr>
                      </m:sSubPr>
                      <m:e>
                        <m:acc>
                          <m:accPr>
                            <m:chr m:val="⃗"/>
                            <m:ctrlPr>
                              <a:rPr lang="en-US" sz="2000" i="1" kern="1000" spc="30">
                                <a:solidFill>
                                  <a:srgbClr val="0070C0"/>
                                </a:solidFill>
                                <a:latin typeface="Cambria Math"/>
                                <a:cs typeface="Franklin Gothic Book"/>
                              </a:rPr>
                            </m:ctrlPr>
                          </m:accPr>
                          <m:e>
                            <m:r>
                              <a:rPr lang="en-US" sz="2000" i="1" kern="1000" spc="30">
                                <a:solidFill>
                                  <a:srgbClr val="0070C0"/>
                                </a:solidFill>
                                <a:latin typeface="Cambria Math"/>
                                <a:cs typeface="Franklin Gothic Book"/>
                              </a:rPr>
                              <m:t>𝜔</m:t>
                            </m:r>
                          </m:e>
                        </m:acc>
                      </m:e>
                      <m:sub>
                        <m:r>
                          <a:rPr lang="en-US" sz="2000" b="0" i="1" kern="1000" spc="30" smtClean="0">
                            <a:solidFill>
                              <a:srgbClr val="0070C0"/>
                            </a:solidFill>
                            <a:latin typeface="Cambria Math"/>
                            <a:cs typeface="Franklin Gothic Book"/>
                          </a:rPr>
                          <m:t>𝜂</m:t>
                        </m:r>
                      </m:sub>
                    </m:sSub>
                    <m:r>
                      <a:rPr lang="en-US" sz="2000" b="0" i="0" kern="1000" spc="30" smtClean="0">
                        <a:solidFill>
                          <a:srgbClr val="0070C0"/>
                        </a:solidFill>
                        <a:latin typeface="Cambria Math"/>
                        <a:cs typeface="Franklin Gothic Book"/>
                      </a:rPr>
                      <m:t>:</m:t>
                    </m:r>
                  </m:oMath>
                </a14:m>
                <a:r>
                  <a:rPr lang="en-US" sz="2000" kern="1000" spc="30" dirty="0" smtClean="0">
                    <a:solidFill>
                      <a:schemeClr val="tx1">
                        <a:lumMod val="85000"/>
                        <a:lumOff val="15000"/>
                      </a:schemeClr>
                    </a:solidFill>
                    <a:latin typeface="+mn-lt"/>
                    <a:cs typeface="Franklin Gothic Book"/>
                  </a:rPr>
                  <a:t> nutation out of precession </a:t>
                </a:r>
              </a:p>
              <a:p>
                <a:pPr indent="452438">
                  <a:lnSpc>
                    <a:spcPct val="110000"/>
                  </a:lnSpc>
                  <a:spcBef>
                    <a:spcPts val="0"/>
                  </a:spcBef>
                </a:pPr>
                <a:r>
                  <a:rPr lang="en-US" sz="2000" kern="1000" spc="30" dirty="0" smtClean="0">
                    <a:solidFill>
                      <a:schemeClr val="tx1">
                        <a:lumMod val="85000"/>
                        <a:lumOff val="15000"/>
                      </a:schemeClr>
                    </a:solidFill>
                    <a:latin typeface="+mn-lt"/>
                    <a:cs typeface="Franklin Gothic Book"/>
                  </a:rPr>
                  <a:t>plane: “EDM signal”</a:t>
                </a:r>
                <a:endParaRPr lang="en-US" sz="2000" kern="1000" spc="30" dirty="0">
                  <a:solidFill>
                    <a:schemeClr val="tx1">
                      <a:lumMod val="85000"/>
                      <a:lumOff val="15000"/>
                    </a:schemeClr>
                  </a:solidFill>
                  <a:latin typeface="+mn-lt"/>
                  <a:cs typeface="Franklin Gothic Book"/>
                </a:endParaRPr>
              </a:p>
              <a:p>
                <a:pPr>
                  <a:lnSpc>
                    <a:spcPct val="110000"/>
                  </a:lnSpc>
                  <a:spcBef>
                    <a:spcPts val="0"/>
                  </a:spcBef>
                </a:pPr>
                <a14:m>
                  <m:oMath xmlns:m="http://schemas.openxmlformats.org/officeDocument/2006/math">
                    <m:sSub>
                      <m:sSubPr>
                        <m:ctrlPr>
                          <a:rPr lang="en-US" sz="2000" b="0" i="1" kern="1000" spc="30" smtClean="0">
                            <a:solidFill>
                              <a:schemeClr val="tx1">
                                <a:lumMod val="85000"/>
                                <a:lumOff val="15000"/>
                              </a:schemeClr>
                            </a:solidFill>
                            <a:latin typeface="Cambria Math"/>
                            <a:cs typeface="Franklin Gothic Book"/>
                          </a:rPr>
                        </m:ctrlPr>
                      </m:sSubPr>
                      <m:e>
                        <m:r>
                          <a:rPr lang="en-US" sz="2000" b="0" i="1" kern="1000" spc="30" smtClean="0">
                            <a:solidFill>
                              <a:schemeClr val="tx1">
                                <a:lumMod val="85000"/>
                                <a:lumOff val="15000"/>
                              </a:schemeClr>
                            </a:solidFill>
                            <a:latin typeface="Cambria Math"/>
                            <a:cs typeface="Franklin Gothic Book"/>
                          </a:rPr>
                          <m:t>𝜂</m:t>
                        </m:r>
                      </m:e>
                      <m:sub>
                        <m:r>
                          <a:rPr lang="en-US" sz="2000" b="0" i="1" kern="1000" spc="30" smtClean="0">
                            <a:solidFill>
                              <a:schemeClr val="tx1">
                                <a:lumMod val="85000"/>
                                <a:lumOff val="15000"/>
                              </a:schemeClr>
                            </a:solidFill>
                            <a:latin typeface="Cambria Math"/>
                            <a:cs typeface="Franklin Gothic Book"/>
                          </a:rPr>
                          <m:t>𝑑</m:t>
                        </m:r>
                      </m:sub>
                    </m:sSub>
                  </m:oMath>
                </a14:m>
                <a:r>
                  <a:rPr lang="en-US" sz="2000" kern="1000" spc="30" dirty="0" smtClean="0">
                    <a:solidFill>
                      <a:schemeClr val="tx1">
                        <a:lumMod val="85000"/>
                        <a:lumOff val="15000"/>
                      </a:schemeClr>
                    </a:solidFill>
                    <a:latin typeface="+mn-lt"/>
                    <a:cs typeface="Franklin Gothic Book"/>
                  </a:rPr>
                  <a:t>: is defined in analogy to</a:t>
                </a:r>
              </a:p>
              <a:p>
                <a:pPr marL="355600">
                  <a:lnSpc>
                    <a:spcPct val="110000"/>
                  </a:lnSpc>
                  <a:spcBef>
                    <a:spcPts val="0"/>
                  </a:spcBef>
                </a:pPr>
                <a:r>
                  <a:rPr lang="en-US" sz="2000" kern="1000" spc="30" dirty="0" smtClean="0">
                    <a:solidFill>
                      <a:schemeClr val="tx1">
                        <a:lumMod val="85000"/>
                        <a:lumOff val="15000"/>
                      </a:schemeClr>
                    </a:solidFill>
                    <a:latin typeface="+mn-lt"/>
                    <a:cs typeface="Franklin Gothic Book"/>
                  </a:rPr>
                  <a:t> magnetic moment: </a:t>
                </a:r>
                <a:endParaRPr lang="en-US" sz="2000" i="1" kern="1000" spc="30" dirty="0" smtClean="0">
                  <a:solidFill>
                    <a:schemeClr val="tx1">
                      <a:lumMod val="85000"/>
                      <a:lumOff val="15000"/>
                    </a:schemeClr>
                  </a:solidFill>
                  <a:latin typeface="Cambria Math"/>
                  <a:cs typeface="Franklin Gothic Book"/>
                </a:endParaRPr>
              </a:p>
              <a:p>
                <a:pPr marL="355600" algn="ctr">
                  <a:lnSpc>
                    <a:spcPct val="110000"/>
                  </a:lnSpc>
                  <a:spcBef>
                    <a:spcPts val="0"/>
                  </a:spcBef>
                </a:pPr>
                <a14:m>
                  <m:oMath xmlns:m="http://schemas.openxmlformats.org/officeDocument/2006/math">
                    <m:sSub>
                      <m:sSubPr>
                        <m:ctrlPr>
                          <a:rPr lang="en-US" sz="2000" b="0" i="1" kern="1000" spc="30" smtClean="0">
                            <a:solidFill>
                              <a:schemeClr val="tx1">
                                <a:lumMod val="85000"/>
                                <a:lumOff val="15000"/>
                              </a:schemeClr>
                            </a:solidFill>
                            <a:latin typeface="Cambria Math"/>
                            <a:cs typeface="Franklin Gothic Book"/>
                          </a:rPr>
                        </m:ctrlPr>
                      </m:sSubPr>
                      <m:e>
                        <m:r>
                          <a:rPr lang="en-US" sz="2000" b="0" i="1" kern="1000" spc="30" smtClean="0">
                            <a:solidFill>
                              <a:schemeClr val="tx1">
                                <a:lumMod val="85000"/>
                                <a:lumOff val="15000"/>
                              </a:schemeClr>
                            </a:solidFill>
                            <a:latin typeface="Cambria Math"/>
                            <a:cs typeface="Franklin Gothic Book"/>
                          </a:rPr>
                          <m:t>𝜂</m:t>
                        </m:r>
                      </m:e>
                      <m:sub>
                        <m:r>
                          <a:rPr lang="en-US" sz="2000" b="0" i="1" kern="1000" spc="30" smtClean="0">
                            <a:solidFill>
                              <a:schemeClr val="tx1">
                                <a:lumMod val="85000"/>
                                <a:lumOff val="15000"/>
                              </a:schemeClr>
                            </a:solidFill>
                            <a:latin typeface="Cambria Math"/>
                            <a:cs typeface="Franklin Gothic Book"/>
                          </a:rPr>
                          <m:t>𝑑</m:t>
                        </m:r>
                      </m:sub>
                    </m:sSub>
                    <m:r>
                      <a:rPr lang="en-US" sz="2000" b="0" i="1" kern="1000" spc="30" smtClean="0">
                        <a:solidFill>
                          <a:schemeClr val="tx1">
                            <a:lumMod val="85000"/>
                            <a:lumOff val="15000"/>
                          </a:schemeClr>
                        </a:solidFill>
                        <a:latin typeface="Cambria Math"/>
                        <a:cs typeface="Franklin Gothic Book"/>
                      </a:rPr>
                      <m:t>=</m:t>
                    </m:r>
                    <m:f>
                      <m:fPr>
                        <m:ctrlPr>
                          <a:rPr lang="en-US" sz="2000" b="0" i="1" kern="1000" spc="30" smtClean="0">
                            <a:solidFill>
                              <a:schemeClr val="tx1">
                                <a:lumMod val="85000"/>
                                <a:lumOff val="15000"/>
                              </a:schemeClr>
                            </a:solidFill>
                            <a:latin typeface="Cambria Math"/>
                            <a:cs typeface="Franklin Gothic Book"/>
                          </a:rPr>
                        </m:ctrlPr>
                      </m:fPr>
                      <m:num>
                        <m:r>
                          <a:rPr lang="en-US" sz="2000" b="0" i="1" kern="1000" spc="30" smtClean="0">
                            <a:solidFill>
                              <a:schemeClr val="tx1">
                                <a:lumMod val="85000"/>
                                <a:lumOff val="15000"/>
                              </a:schemeClr>
                            </a:solidFill>
                            <a:latin typeface="Cambria Math"/>
                            <a:cs typeface="Franklin Gothic Book"/>
                          </a:rPr>
                          <m:t>4</m:t>
                        </m:r>
                        <m:r>
                          <a:rPr lang="en-US" sz="2000" b="0" i="1" kern="1000" spc="30" smtClean="0">
                            <a:solidFill>
                              <a:schemeClr val="tx1">
                                <a:lumMod val="85000"/>
                                <a:lumOff val="15000"/>
                              </a:schemeClr>
                            </a:solidFill>
                            <a:latin typeface="Cambria Math"/>
                            <a:cs typeface="Franklin Gothic Book"/>
                          </a:rPr>
                          <m:t>𝑚𝑐𝑑</m:t>
                        </m:r>
                      </m:num>
                      <m:den>
                        <m:r>
                          <a:rPr lang="en-US" sz="2000" b="0" i="1" kern="1000" spc="30" smtClean="0">
                            <a:solidFill>
                              <a:schemeClr val="tx1">
                                <a:lumMod val="85000"/>
                                <a:lumOff val="15000"/>
                              </a:schemeClr>
                            </a:solidFill>
                            <a:latin typeface="Cambria Math"/>
                            <a:cs typeface="Franklin Gothic Book"/>
                          </a:rPr>
                          <m:t>𝑞</m:t>
                        </m:r>
                        <m:r>
                          <a:rPr lang="en-US" sz="2000" b="0" i="1" kern="1000" spc="30" smtClean="0">
                            <a:solidFill>
                              <a:schemeClr val="tx1">
                                <a:lumMod val="85000"/>
                                <a:lumOff val="15000"/>
                              </a:schemeClr>
                            </a:solidFill>
                            <a:latin typeface="Cambria Math"/>
                            <a:cs typeface="Franklin Gothic Book"/>
                          </a:rPr>
                          <m:t>ℏ</m:t>
                        </m:r>
                      </m:den>
                    </m:f>
                  </m:oMath>
                </a14:m>
                <a:r>
                  <a:rPr lang="en-US" sz="2000" b="0" kern="1000" spc="30" dirty="0" smtClean="0">
                    <a:solidFill>
                      <a:schemeClr val="tx1">
                        <a:lumMod val="85000"/>
                        <a:lumOff val="15000"/>
                      </a:schemeClr>
                    </a:solidFill>
                    <a:latin typeface="+mn-lt"/>
                    <a:cs typeface="Franklin Gothic Book"/>
                  </a:rPr>
                  <a:t>, from</a:t>
                </a:r>
                <a:r>
                  <a:rPr lang="en-US" sz="2000" b="0" kern="1000" spc="30" dirty="0" smtClean="0">
                    <a:solidFill>
                      <a:schemeClr val="tx1">
                        <a:lumMod val="85000"/>
                        <a:lumOff val="15000"/>
                      </a:schemeClr>
                    </a:solidFill>
                    <a:latin typeface="Calibri" panose="020F0502020204030204" pitchFamily="34" charset="0"/>
                    <a:cs typeface="Franklin Gothic Book"/>
                  </a:rPr>
                  <a:t> </a:t>
                </a:r>
                <a14:m>
                  <m:oMath xmlns:m="http://schemas.openxmlformats.org/officeDocument/2006/math">
                    <m:r>
                      <a:rPr lang="en-US" sz="2000" b="0" i="1" kern="1000" spc="30" smtClean="0">
                        <a:solidFill>
                          <a:schemeClr val="tx1">
                            <a:lumMod val="85000"/>
                            <a:lumOff val="15000"/>
                          </a:schemeClr>
                        </a:solidFill>
                        <a:latin typeface="Cambria Math"/>
                        <a:cs typeface="Franklin Gothic Book"/>
                      </a:rPr>
                      <m:t>𝑑</m:t>
                    </m:r>
                    <m:r>
                      <a:rPr lang="en-US" sz="2000" b="0" i="1" kern="1000" spc="30" smtClean="0">
                        <a:solidFill>
                          <a:schemeClr val="tx1">
                            <a:lumMod val="85000"/>
                            <a:lumOff val="15000"/>
                          </a:schemeClr>
                        </a:solidFill>
                        <a:latin typeface="Cambria Math"/>
                        <a:cs typeface="Franklin Gothic Book"/>
                      </a:rPr>
                      <m:t>=</m:t>
                    </m:r>
                    <m:f>
                      <m:fPr>
                        <m:ctrlPr>
                          <a:rPr lang="en-US" sz="2000" i="1" kern="1000" spc="30" smtClean="0">
                            <a:solidFill>
                              <a:schemeClr val="tx1">
                                <a:lumMod val="85000"/>
                                <a:lumOff val="15000"/>
                              </a:schemeClr>
                            </a:solidFill>
                            <a:latin typeface="Cambria Math"/>
                            <a:cs typeface="Franklin Gothic Book"/>
                          </a:rPr>
                        </m:ctrlPr>
                      </m:fPr>
                      <m:num>
                        <m:sSub>
                          <m:sSubPr>
                            <m:ctrlPr>
                              <a:rPr lang="en-US" sz="2000" b="0" i="1" kern="1000" spc="30" smtClean="0">
                                <a:solidFill>
                                  <a:schemeClr val="tx1">
                                    <a:lumMod val="85000"/>
                                    <a:lumOff val="15000"/>
                                  </a:schemeClr>
                                </a:solidFill>
                                <a:latin typeface="Cambria Math"/>
                                <a:cs typeface="Franklin Gothic Book"/>
                              </a:rPr>
                            </m:ctrlPr>
                          </m:sSubPr>
                          <m:e>
                            <m:r>
                              <a:rPr lang="en-US" sz="2000" b="0" i="1" kern="1000" spc="30" smtClean="0">
                                <a:solidFill>
                                  <a:schemeClr val="tx1">
                                    <a:lumMod val="85000"/>
                                    <a:lumOff val="15000"/>
                                  </a:schemeClr>
                                </a:solidFill>
                                <a:latin typeface="Cambria Math"/>
                                <a:cs typeface="Franklin Gothic Book"/>
                              </a:rPr>
                              <m:t>𝜂</m:t>
                            </m:r>
                          </m:e>
                          <m:sub>
                            <m:r>
                              <a:rPr lang="en-US" sz="2000" b="0" i="1" kern="1000" spc="30" smtClean="0">
                                <a:solidFill>
                                  <a:schemeClr val="tx1">
                                    <a:lumMod val="85000"/>
                                    <a:lumOff val="15000"/>
                                  </a:schemeClr>
                                </a:solidFill>
                                <a:latin typeface="Cambria Math"/>
                                <a:cs typeface="Franklin Gothic Book"/>
                              </a:rPr>
                              <m:t>𝑑</m:t>
                            </m:r>
                          </m:sub>
                        </m:sSub>
                        <m:r>
                          <a:rPr lang="en-US" sz="2000" b="0" i="1" kern="1000" spc="30" smtClean="0">
                            <a:solidFill>
                              <a:schemeClr val="tx1">
                                <a:lumMod val="85000"/>
                                <a:lumOff val="15000"/>
                              </a:schemeClr>
                            </a:solidFill>
                            <a:latin typeface="Cambria Math"/>
                            <a:cs typeface="Franklin Gothic Book"/>
                          </a:rPr>
                          <m:t>𝑞</m:t>
                        </m:r>
                        <m:r>
                          <a:rPr lang="en-US" sz="2000" b="0" i="1" kern="1000" spc="30" smtClean="0">
                            <a:solidFill>
                              <a:schemeClr val="tx1">
                                <a:lumMod val="85000"/>
                                <a:lumOff val="15000"/>
                              </a:schemeClr>
                            </a:solidFill>
                            <a:latin typeface="Cambria Math"/>
                            <a:cs typeface="Franklin Gothic Book"/>
                          </a:rPr>
                          <m:t>ℏ</m:t>
                        </m:r>
                      </m:num>
                      <m:den>
                        <m:r>
                          <a:rPr lang="en-US" sz="2000" b="0" i="1" kern="1000" spc="30" smtClean="0">
                            <a:solidFill>
                              <a:schemeClr val="tx1">
                                <a:lumMod val="85000"/>
                                <a:lumOff val="15000"/>
                              </a:schemeClr>
                            </a:solidFill>
                            <a:latin typeface="Cambria Math"/>
                            <a:cs typeface="Franklin Gothic Book"/>
                          </a:rPr>
                          <m:t>4</m:t>
                        </m:r>
                        <m:r>
                          <a:rPr lang="en-US" sz="2000" b="0" i="1" kern="1000" spc="30" smtClean="0">
                            <a:solidFill>
                              <a:schemeClr val="tx1">
                                <a:lumMod val="85000"/>
                                <a:lumOff val="15000"/>
                              </a:schemeClr>
                            </a:solidFill>
                            <a:latin typeface="Cambria Math"/>
                            <a:cs typeface="Franklin Gothic Book"/>
                          </a:rPr>
                          <m:t>𝑚𝑐</m:t>
                        </m:r>
                      </m:den>
                    </m:f>
                  </m:oMath>
                </a14:m>
                <a:endParaRPr lang="en-US" sz="2000" kern="1000" spc="30" dirty="0" smtClean="0">
                  <a:solidFill>
                    <a:schemeClr val="tx1">
                      <a:lumMod val="85000"/>
                      <a:lumOff val="15000"/>
                    </a:schemeClr>
                  </a:solidFill>
                  <a:latin typeface="+mn-lt"/>
                  <a:cs typeface="Franklin Gothic Book"/>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065714" y="2830061"/>
                <a:ext cx="3852376" cy="1909112"/>
              </a:xfrm>
              <a:prstGeom prst="rect">
                <a:avLst/>
              </a:prstGeom>
              <a:blipFill rotWithShape="1">
                <a:blip r:embed="rId8"/>
                <a:stretch>
                  <a:fillRect l="-2373" t="-2236" b="-2556"/>
                </a:stretch>
              </a:blipFill>
            </p:spPr>
            <p:txBody>
              <a:bodyPr/>
              <a:lstStyle/>
              <a:p>
                <a:r>
                  <a:rPr lang="en-US">
                    <a:noFill/>
                  </a:rPr>
                  <a:t> </a:t>
                </a:r>
              </a:p>
            </p:txBody>
          </p:sp>
        </mc:Fallback>
      </mc:AlternateContent>
    </p:spTree>
    <p:extLst>
      <p:ext uri="{BB962C8B-B14F-4D97-AF65-F5344CB8AC3E}">
        <p14:creationId xmlns:p14="http://schemas.microsoft.com/office/powerpoint/2010/main" val="3813263027"/>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3" descr="History_ED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1396" y="930183"/>
            <a:ext cx="5111193" cy="3583181"/>
          </a:xfrm>
          <a:prstGeom prst="rect">
            <a:avLst/>
          </a:prstGeom>
          <a:noFill/>
          <a:ln>
            <a:noFill/>
          </a:ln>
          <a:extLst>
            <a:ext uri="{909E8E84-426E-40DD-AFC4-6F175D3DCCD1}">
              <a14:hiddenFill xmlns:a14="http://schemas.microsoft.com/office/drawing/2010/main">
                <a:solidFill>
                  <a:schemeClr val="bg1">
                    <a:alpha val="70000"/>
                  </a:scheme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0" y="149494"/>
            <a:ext cx="7261225" cy="381375"/>
          </a:xfrm>
        </p:spPr>
        <p:txBody>
          <a:bodyPr/>
          <a:lstStyle/>
          <a:p>
            <a:r>
              <a:rPr lang="en-US" dirty="0" smtClean="0"/>
              <a:t>Nine years of experience in search for an </a:t>
            </a:r>
            <a:r>
              <a:rPr lang="en-US" dirty="0" err="1" smtClean="0"/>
              <a:t>nEDM</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sz="quarter" idx="18"/>
              </p:nvPr>
            </p:nvSpPr>
            <p:spPr>
              <a:xfrm>
                <a:off x="5703076" y="1003401"/>
                <a:ext cx="3037488" cy="3509963"/>
              </a:xfrm>
            </p:spPr>
            <p:txBody>
              <a:bodyPr/>
              <a:lstStyle/>
              <a:p>
                <a:pPr marL="0" indent="0">
                  <a:buNone/>
                </a:pPr>
                <a:r>
                  <a:rPr lang="en-US" sz="2400" dirty="0" smtClean="0"/>
                  <a:t>Technical coordinator:</a:t>
                </a:r>
              </a:p>
              <a:p>
                <a:pPr lvl="1"/>
                <a:r>
                  <a:rPr lang="en-US" sz="2000" dirty="0" smtClean="0"/>
                  <a:t>Upgrade 2009-12</a:t>
                </a:r>
              </a:p>
              <a:p>
                <a:pPr lvl="1"/>
                <a:r>
                  <a:rPr lang="en-US" sz="2000" dirty="0" smtClean="0"/>
                  <a:t>Commissioning 2013/14</a:t>
                </a:r>
              </a:p>
              <a:p>
                <a:pPr lvl="1"/>
                <a:r>
                  <a:rPr lang="en-US" sz="2000" dirty="0" smtClean="0"/>
                  <a:t>Data taking 2015/16 </a:t>
                </a:r>
              </a:p>
              <a:p>
                <a:pPr lvl="1"/>
                <a:r>
                  <a:rPr lang="en-US" sz="2000" dirty="0" smtClean="0"/>
                  <a:t>Blind analysis 2017/2018</a:t>
                </a:r>
              </a:p>
              <a:p>
                <a:endParaRPr lang="en-US" sz="2400" dirty="0" smtClean="0"/>
              </a:p>
              <a:p>
                <a:r>
                  <a:rPr lang="en-US" sz="2400" dirty="0" smtClean="0"/>
                  <a:t>Most sensitive search</a:t>
                </a:r>
                <a:endParaRPr lang="en-US" sz="2400" dirty="0"/>
              </a:p>
              <a:p>
                <a:pPr marL="0" indent="0" algn="ctr">
                  <a:buNone/>
                </a:pPr>
                <a14:m>
                  <m:oMathPara xmlns:m="http://schemas.openxmlformats.org/officeDocument/2006/math">
                    <m:oMathParaPr>
                      <m:jc m:val="centerGroup"/>
                    </m:oMathParaPr>
                    <m:oMath xmlns:m="http://schemas.openxmlformats.org/officeDocument/2006/math">
                      <m:r>
                        <a:rPr lang="en-US" sz="2000" b="0" i="1" smtClean="0">
                          <a:latin typeface="Cambria Math"/>
                        </a:rPr>
                        <m:t>𝜎</m:t>
                      </m:r>
                      <m:r>
                        <a:rPr lang="en-US" sz="2000" b="0" i="1" smtClean="0">
                          <a:latin typeface="Cambria Math"/>
                        </a:rPr>
                        <m:t>=0.94×</m:t>
                      </m:r>
                      <m:sSup>
                        <m:sSupPr>
                          <m:ctrlPr>
                            <a:rPr lang="en-US" sz="2000" b="0" i="1" smtClean="0">
                              <a:latin typeface="Cambria Math"/>
                            </a:rPr>
                          </m:ctrlPr>
                        </m:sSupPr>
                        <m:e>
                          <m:r>
                            <a:rPr lang="en-US" sz="2000" b="0" i="1" smtClean="0">
                              <a:latin typeface="Cambria Math"/>
                            </a:rPr>
                            <m:t>10</m:t>
                          </m:r>
                        </m:e>
                        <m:sup>
                          <m:r>
                            <a:rPr lang="en-US" sz="2000" b="0" i="1" smtClean="0">
                              <a:latin typeface="Cambria Math"/>
                            </a:rPr>
                            <m:t>−26</m:t>
                          </m:r>
                        </m:sup>
                      </m:sSup>
                      <m:r>
                        <a:rPr lang="en-US" sz="2000" b="0" i="1" smtClean="0">
                          <a:latin typeface="Cambria Math"/>
                        </a:rPr>
                        <m:t>𝑒</m:t>
                      </m:r>
                      <m:r>
                        <m:rPr>
                          <m:sty m:val="p"/>
                        </m:rPr>
                        <a:rPr lang="en-US" sz="2000" b="0" i="0" smtClean="0">
                          <a:latin typeface="Cambria Math"/>
                        </a:rPr>
                        <m:t>cm</m:t>
                      </m:r>
                    </m:oMath>
                  </m:oMathPara>
                </a14:m>
                <a:endParaRPr lang="en-US" sz="2000" b="0" dirty="0" smtClean="0"/>
              </a:p>
              <a:p>
                <a:pPr marL="0" indent="0" algn="ctr">
                  <a:buNone/>
                </a:pPr>
                <a:endParaRPr lang="en-US" sz="2000" dirty="0"/>
              </a:p>
            </p:txBody>
          </p:sp>
        </mc:Choice>
        <mc:Fallback xmlns="">
          <p:sp>
            <p:nvSpPr>
              <p:cNvPr id="6" name="Content Placeholder 5"/>
              <p:cNvSpPr>
                <a:spLocks noGrp="1" noRot="1" noChangeAspect="1" noMove="1" noResize="1" noEditPoints="1" noAdjustHandles="1" noChangeArrowheads="1" noChangeShapeType="1" noTextEdit="1"/>
              </p:cNvSpPr>
              <p:nvPr>
                <p:ph sz="quarter" idx="18"/>
              </p:nvPr>
            </p:nvSpPr>
            <p:spPr>
              <a:xfrm>
                <a:off x="5703076" y="1003401"/>
                <a:ext cx="3037488" cy="3509963"/>
              </a:xfrm>
              <a:blipFill rotWithShape="1">
                <a:blip r:embed="rId4"/>
                <a:stretch>
                  <a:fillRect l="-6225" t="-2261" r="-1205"/>
                </a:stretch>
              </a:blipFill>
            </p:spPr>
            <p:txBody>
              <a:bodyPr/>
              <a:lstStyle/>
              <a:p>
                <a:r>
                  <a:rPr lang="en-US">
                    <a:noFill/>
                  </a:rPr>
                  <a:t> </a:t>
                </a:r>
              </a:p>
            </p:txBody>
          </p:sp>
        </mc:Fallback>
      </mc:AlternateContent>
      <p:sp>
        <p:nvSpPr>
          <p:cNvPr id="3" name="Slide Number Placeholder 2"/>
          <p:cNvSpPr>
            <a:spLocks noGrp="1"/>
          </p:cNvSpPr>
          <p:nvPr>
            <p:ph type="sldNum" sz="quarter" idx="4"/>
          </p:nvPr>
        </p:nvSpPr>
        <p:spPr/>
        <p:txBody>
          <a:bodyPr/>
          <a:lstStyle/>
          <a:p>
            <a:pPr eaLnBrk="0" hangingPunct="0">
              <a:defRPr/>
            </a:pPr>
            <a:fld id="{EBC07571-3134-BB4B-B83F-1A9FE18D34F3}" type="slidenum">
              <a:rPr lang="de-DE" smtClean="0">
                <a:solidFill>
                  <a:srgbClr val="000000"/>
                </a:solidFill>
              </a:rPr>
              <a:pPr eaLnBrk="0" hangingPunct="0">
                <a:defRPr/>
              </a:pPr>
              <a:t>47</a:t>
            </a:fld>
            <a:endParaRPr lang="de-DE" dirty="0">
              <a:solidFill>
                <a:srgbClr val="0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6106314" y="4024659"/>
                <a:ext cx="2039007" cy="706091"/>
              </a:xfrm>
              <a:prstGeom prst="rect">
                <a:avLst/>
              </a:prstGeom>
              <a:solidFill>
                <a:schemeClr val="bg1"/>
              </a:solidFill>
            </p:spPr>
            <p:txBody>
              <a:bodyPr wrap="squar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r>
                        <a:rPr lang="en-US" sz="2000" b="0" i="1" kern="1000" spc="30" smtClean="0">
                          <a:solidFill>
                            <a:schemeClr val="tx1">
                              <a:lumMod val="85000"/>
                              <a:lumOff val="15000"/>
                            </a:schemeClr>
                          </a:solidFill>
                          <a:latin typeface="Cambria Math"/>
                          <a:cs typeface="Franklin Gothic Book"/>
                        </a:rPr>
                        <m:t>𝜎</m:t>
                      </m:r>
                      <m:r>
                        <a:rPr lang="en-US" sz="2000" b="0" i="1" kern="1000" spc="30" smtClean="0">
                          <a:solidFill>
                            <a:schemeClr val="tx1">
                              <a:lumMod val="85000"/>
                              <a:lumOff val="15000"/>
                            </a:schemeClr>
                          </a:solidFill>
                          <a:latin typeface="Cambria Math"/>
                          <a:cs typeface="Franklin Gothic Book"/>
                        </a:rPr>
                        <m:t>=</m:t>
                      </m:r>
                      <m:f>
                        <m:fPr>
                          <m:ctrlPr>
                            <a:rPr lang="en-US" sz="2000" b="0" i="1" kern="1000" spc="30" smtClean="0">
                              <a:solidFill>
                                <a:schemeClr val="tx1">
                                  <a:lumMod val="85000"/>
                                  <a:lumOff val="15000"/>
                                </a:schemeClr>
                              </a:solidFill>
                              <a:latin typeface="Cambria Math"/>
                              <a:cs typeface="Franklin Gothic Book"/>
                            </a:rPr>
                          </m:ctrlPr>
                        </m:fPr>
                        <m:num>
                          <m:r>
                            <a:rPr lang="en-US" sz="2000" b="0" i="1" kern="1000" spc="30" smtClean="0">
                              <a:solidFill>
                                <a:schemeClr val="tx1">
                                  <a:lumMod val="85000"/>
                                  <a:lumOff val="15000"/>
                                </a:schemeClr>
                              </a:solidFill>
                              <a:latin typeface="Cambria Math"/>
                              <a:cs typeface="Franklin Gothic Book"/>
                            </a:rPr>
                            <m:t>ℏ</m:t>
                          </m:r>
                        </m:num>
                        <m:den>
                          <m:r>
                            <a:rPr lang="en-US" sz="2000" b="0" i="1" kern="1000" spc="30" smtClean="0">
                              <a:solidFill>
                                <a:schemeClr val="tx1">
                                  <a:lumMod val="85000"/>
                                  <a:lumOff val="15000"/>
                                </a:schemeClr>
                              </a:solidFill>
                              <a:latin typeface="Cambria Math"/>
                              <a:cs typeface="Franklin Gothic Book"/>
                            </a:rPr>
                            <m:t>2</m:t>
                          </m:r>
                          <m:r>
                            <a:rPr lang="en-US" sz="2000" b="0" i="1" kern="1000" spc="30" smtClean="0">
                              <a:solidFill>
                                <a:schemeClr val="tx1">
                                  <a:lumMod val="85000"/>
                                  <a:lumOff val="15000"/>
                                </a:schemeClr>
                              </a:solidFill>
                              <a:latin typeface="Cambria Math"/>
                              <a:cs typeface="Franklin Gothic Book"/>
                            </a:rPr>
                            <m:t>𝐸𝐴𝑇</m:t>
                          </m:r>
                          <m:rad>
                            <m:radPr>
                              <m:degHide m:val="on"/>
                              <m:ctrlPr>
                                <a:rPr lang="en-US" sz="2000" b="0" i="1" kern="1000" spc="30" smtClean="0">
                                  <a:solidFill>
                                    <a:schemeClr val="tx1">
                                      <a:lumMod val="85000"/>
                                      <a:lumOff val="15000"/>
                                    </a:schemeClr>
                                  </a:solidFill>
                                  <a:latin typeface="Cambria Math"/>
                                  <a:cs typeface="Franklin Gothic Book"/>
                                </a:rPr>
                              </m:ctrlPr>
                            </m:radPr>
                            <m:deg/>
                            <m:e>
                              <m:r>
                                <a:rPr lang="en-US" sz="2000" b="0" i="1" kern="1000" spc="30" smtClean="0">
                                  <a:solidFill>
                                    <a:schemeClr val="tx1">
                                      <a:lumMod val="85000"/>
                                      <a:lumOff val="15000"/>
                                    </a:schemeClr>
                                  </a:solidFill>
                                  <a:latin typeface="Cambria Math"/>
                                  <a:cs typeface="Franklin Gothic Book"/>
                                </a:rPr>
                                <m:t>𝑁</m:t>
                              </m:r>
                            </m:e>
                          </m:rad>
                        </m:den>
                      </m:f>
                    </m:oMath>
                  </m:oMathPara>
                </a14:m>
                <a:endParaRPr lang="en-US" sz="2000" kern="1000" spc="30" dirty="0" err="1" smtClean="0">
                  <a:solidFill>
                    <a:schemeClr val="tx1">
                      <a:lumMod val="85000"/>
                      <a:lumOff val="15000"/>
                    </a:schemeClr>
                  </a:solidFill>
                  <a:latin typeface="+mn-lt"/>
                  <a:cs typeface="Franklin Gothic Book"/>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106314" y="4024659"/>
                <a:ext cx="2039007" cy="706091"/>
              </a:xfrm>
              <a:prstGeom prst="rect">
                <a:avLst/>
              </a:prstGeom>
              <a:blipFill rotWithShape="1">
                <a:blip r:embed="rId5"/>
                <a:stretch>
                  <a:fillRect/>
                </a:stretch>
              </a:blipFill>
            </p:spPr>
            <p:txBody>
              <a:bodyPr/>
              <a:lstStyle/>
              <a:p>
                <a:r>
                  <a:rPr lang="en-US">
                    <a:noFill/>
                  </a:rPr>
                  <a:t> </a:t>
                </a:r>
              </a:p>
            </p:txBody>
          </p:sp>
        </mc:Fallback>
      </mc:AlternateContent>
      <p:sp>
        <p:nvSpPr>
          <p:cNvPr id="10" name="Diamond 9"/>
          <p:cNvSpPr/>
          <p:nvPr/>
        </p:nvSpPr>
        <p:spPr>
          <a:xfrm>
            <a:off x="4714985" y="2840038"/>
            <a:ext cx="155448" cy="161925"/>
          </a:xfrm>
          <a:prstGeom prst="diamond">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bwMode="auto">
          <a:xfrm flipH="1" flipV="1">
            <a:off x="4870434" y="3001964"/>
            <a:ext cx="1079028" cy="700086"/>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sp>
        <p:nvSpPr>
          <p:cNvPr id="15" name="TextBox 14"/>
          <p:cNvSpPr txBox="1"/>
          <p:nvPr/>
        </p:nvSpPr>
        <p:spPr>
          <a:xfrm>
            <a:off x="4496531" y="2938463"/>
            <a:ext cx="231154" cy="225126"/>
          </a:xfrm>
          <a:prstGeom prst="rect">
            <a:avLst/>
          </a:prstGeom>
          <a:noFill/>
        </p:spPr>
        <p:txBody>
          <a:bodyPr wrap="none" lIns="0" tIns="0" rIns="0" bIns="0" rtlCol="0" anchor="t" anchorCtr="0">
            <a:spAutoFit/>
          </a:bodyPr>
          <a:lstStyle/>
          <a:p>
            <a:pPr>
              <a:lnSpc>
                <a:spcPct val="110000"/>
              </a:lnSpc>
              <a:spcBef>
                <a:spcPts val="0"/>
              </a:spcBef>
            </a:pPr>
            <a:r>
              <a:rPr lang="en-US" sz="1400" kern="1000" spc="30" dirty="0" smtClean="0">
                <a:solidFill>
                  <a:srgbClr val="C00000"/>
                </a:solidFill>
                <a:latin typeface="+mn-lt"/>
                <a:cs typeface="Franklin Gothic Book"/>
              </a:rPr>
              <a:t>PSI</a:t>
            </a:r>
          </a:p>
        </p:txBody>
      </p:sp>
    </p:spTree>
    <p:extLst>
      <p:ext uri="{BB962C8B-B14F-4D97-AF65-F5344CB8AC3E}">
        <p14:creationId xmlns:p14="http://schemas.microsoft.com/office/powerpoint/2010/main" val="39314538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Why the neutron EDM is </a:t>
            </a:r>
            <a:r>
              <a:rPr lang="en-US" dirty="0" smtClean="0"/>
              <a:t>not</a:t>
            </a:r>
            <a:r>
              <a:rPr lang="en-US" sz="2800" dirty="0" smtClean="0"/>
              <a:t> sufficient</a:t>
            </a:r>
            <a:endParaRPr lang="en-US" sz="2800" dirty="0"/>
          </a:p>
        </p:txBody>
      </p:sp>
      <p:sp>
        <p:nvSpPr>
          <p:cNvPr id="3" name="Rounded Rectangle 2"/>
          <p:cNvSpPr/>
          <p:nvPr/>
        </p:nvSpPr>
        <p:spPr>
          <a:xfrm>
            <a:off x="2267897" y="940687"/>
            <a:ext cx="295656" cy="563270"/>
          </a:xfrm>
          <a:prstGeom prst="roundRect">
            <a:avLst/>
          </a:prstGeom>
          <a:solidFill>
            <a:srgbClr val="AFD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5"/>
          <p:cNvSpPr txBox="1">
            <a:spLocks/>
          </p:cNvSpPr>
          <p:nvPr/>
        </p:nvSpPr>
        <p:spPr>
          <a:xfrm>
            <a:off x="5300915" y="1170735"/>
            <a:ext cx="3049816" cy="1221208"/>
          </a:xfrm>
          <a:prstGeom prst="roundRect">
            <a:avLst>
              <a:gd name="adj" fmla="val 13973"/>
            </a:avLst>
          </a:prstGeom>
          <a:ln w="25400" cap="flat" cmpd="sng" algn="ctr">
            <a:solidFill>
              <a:srgbClr val="0070C0"/>
            </a:solidFill>
            <a:prstDash val="solid"/>
          </a:ln>
        </p:spPr>
        <p:style>
          <a:lnRef idx="2">
            <a:schemeClr val="accent1"/>
          </a:lnRef>
          <a:fillRef idx="1">
            <a:schemeClr val="lt1"/>
          </a:fillRef>
          <a:effectRef idx="0">
            <a:schemeClr val="accent1"/>
          </a:effectRef>
          <a:fontRef idx="minor">
            <a:schemeClr val="dk1"/>
          </a:fontRef>
        </p:style>
        <p:txBody>
          <a:bodyPr anchor="ctr"/>
          <a:lstStyle>
            <a:lvl1pPr marL="177800" indent="-177800" algn="l" rtl="0" eaLnBrk="1" fontAlgn="base" hangingPunct="1">
              <a:lnSpc>
                <a:spcPct val="110000"/>
              </a:lnSpc>
              <a:spcBef>
                <a:spcPct val="0"/>
              </a:spcBef>
              <a:spcAft>
                <a:spcPct val="0"/>
              </a:spcAft>
              <a:buClr>
                <a:schemeClr val="tx1"/>
              </a:buClr>
              <a:buFont typeface="Arial" panose="020B0604020202020204" pitchFamily="34" charset="0"/>
              <a:buChar char="•"/>
              <a:defRPr lang="en-GB" sz="2800" kern="1200" spc="0" baseline="0" noProof="0" dirty="0" smtClean="0">
                <a:solidFill>
                  <a:schemeClr val="dk1"/>
                </a:solidFill>
                <a:latin typeface="+mn-lt"/>
                <a:ea typeface="+mn-ea"/>
                <a:cs typeface="+mn-cs"/>
              </a:defRPr>
            </a:lvl1pPr>
            <a:lvl2pPr marL="355600" indent="-17780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lang="en-GB" sz="2400" kern="1200" spc="0" baseline="0" noProof="0" dirty="0" smtClean="0">
                <a:solidFill>
                  <a:schemeClr val="dk1"/>
                </a:solidFill>
                <a:latin typeface="+mn-lt"/>
                <a:ea typeface="+mn-ea"/>
                <a:cs typeface="+mn-cs"/>
              </a:defRPr>
            </a:lvl2pPr>
            <a:lvl3pPr marL="355600" indent="184150" algn="l" rtl="0" eaLnBrk="1" fontAlgn="base" hangingPunct="1">
              <a:lnSpc>
                <a:spcPct val="110000"/>
              </a:lnSpc>
              <a:spcBef>
                <a:spcPct val="0"/>
              </a:spcBef>
              <a:spcAft>
                <a:spcPct val="0"/>
              </a:spcAft>
              <a:buFont typeface="Symbol" panose="05050102010706020507" pitchFamily="18" charset="2"/>
              <a:buChar char="-"/>
              <a:defRPr lang="en-GB" sz="2000" spc="0" baseline="0" noProof="0" dirty="0" smtClean="0">
                <a:solidFill>
                  <a:schemeClr val="dk1"/>
                </a:solidFill>
                <a:latin typeface="+mn-lt"/>
                <a:ea typeface="+mn-ea"/>
                <a:cs typeface="+mn-cs"/>
              </a:defRPr>
            </a:lvl3pPr>
            <a:lvl4pPr marL="717550" indent="-177800" algn="l" rtl="0" eaLnBrk="1" fontAlgn="base" hangingPunct="1">
              <a:lnSpc>
                <a:spcPct val="110000"/>
              </a:lnSpc>
              <a:spcBef>
                <a:spcPct val="0"/>
              </a:spcBef>
              <a:spcAft>
                <a:spcPct val="0"/>
              </a:spcAft>
              <a:buFont typeface="Symbol" panose="05050102010706020507" pitchFamily="18" charset="2"/>
              <a:buChar char="-"/>
              <a:defRPr lang="en-GB" sz="2000" kern="1200" spc="0" baseline="0" noProof="0" dirty="0" smtClean="0">
                <a:solidFill>
                  <a:schemeClr val="dk1"/>
                </a:solidFill>
                <a:latin typeface="+mn-lt"/>
                <a:ea typeface="+mn-ea"/>
                <a:cs typeface="+mn-cs"/>
              </a:defRPr>
            </a:lvl4pPr>
            <a:lvl5pPr marL="895350" indent="-177800" algn="l" rtl="0" eaLnBrk="1" fontAlgn="base" hangingPunct="1">
              <a:lnSpc>
                <a:spcPct val="110000"/>
              </a:lnSpc>
              <a:spcBef>
                <a:spcPct val="0"/>
              </a:spcBef>
              <a:spcAft>
                <a:spcPct val="0"/>
              </a:spcAft>
              <a:buFont typeface="Symbol" panose="05050102010706020507" pitchFamily="18" charset="2"/>
              <a:buChar char="-"/>
              <a:defRPr lang="en-GB" sz="1800" kern="1200" spc="0" baseline="0" noProof="0" dirty="0" smtClean="0">
                <a:solidFill>
                  <a:schemeClr val="dk1"/>
                </a:solidFill>
                <a:latin typeface="+mn-lt"/>
                <a:ea typeface="+mn-ea"/>
                <a:cs typeface="+mn-cs"/>
              </a:defRPr>
            </a:lvl5pPr>
            <a:lvl6pPr marL="1074738" indent="-179388" algn="l" rtl="0" eaLnBrk="1" fontAlgn="base" hangingPunct="1">
              <a:lnSpc>
                <a:spcPct val="110000"/>
              </a:lnSpc>
              <a:spcBef>
                <a:spcPct val="0"/>
              </a:spcBef>
              <a:spcAft>
                <a:spcPct val="0"/>
              </a:spcAft>
              <a:buFont typeface="Symbol" panose="05050102010706020507" pitchFamily="18" charset="2"/>
              <a:buChar char="-"/>
              <a:defRPr lang="en-GB" sz="1800" noProof="0" dirty="0" smtClean="0">
                <a:solidFill>
                  <a:schemeClr val="dk1"/>
                </a:solidFill>
                <a:latin typeface="+mn-lt"/>
                <a:ea typeface="+mn-ea"/>
                <a:cs typeface="+mn-cs"/>
              </a:defRPr>
            </a:lvl6pPr>
            <a:lvl7pPr marL="1257300" indent="-182563" algn="l" rtl="0" eaLnBrk="1" fontAlgn="base" hangingPunct="1">
              <a:lnSpc>
                <a:spcPct val="110000"/>
              </a:lnSpc>
              <a:spcBef>
                <a:spcPct val="0"/>
              </a:spcBef>
              <a:spcAft>
                <a:spcPct val="0"/>
              </a:spcAft>
              <a:buFont typeface="Symbol" panose="05050102010706020507" pitchFamily="18" charset="2"/>
              <a:buChar char="-"/>
              <a:defRPr lang="en-GB" sz="1800" noProof="0" dirty="0" smtClean="0">
                <a:solidFill>
                  <a:schemeClr val="dk1"/>
                </a:solidFill>
                <a:latin typeface="+mn-lt"/>
                <a:ea typeface="+mn-ea"/>
                <a:cs typeface="+mn-cs"/>
              </a:defRPr>
            </a:lvl7pPr>
            <a:lvl8pPr marL="1436688" indent="-179388" algn="l" rtl="0" eaLnBrk="1" fontAlgn="base" hangingPunct="1">
              <a:lnSpc>
                <a:spcPct val="110000"/>
              </a:lnSpc>
              <a:spcBef>
                <a:spcPct val="0"/>
              </a:spcBef>
              <a:spcAft>
                <a:spcPct val="0"/>
              </a:spcAft>
              <a:buFont typeface="Symbol" panose="05050102010706020507" pitchFamily="18" charset="2"/>
              <a:buChar char="-"/>
              <a:defRPr lang="en-GB" sz="1800" noProof="0" dirty="0" smtClean="0">
                <a:solidFill>
                  <a:schemeClr val="dk1"/>
                </a:solidFill>
                <a:latin typeface="+mn-lt"/>
                <a:ea typeface="+mn-ea"/>
                <a:cs typeface="+mn-cs"/>
              </a:defRPr>
            </a:lvl8pPr>
            <a:lvl9pPr marL="1614488" indent="-177800" algn="l" rtl="0" eaLnBrk="1" fontAlgn="base" hangingPunct="1">
              <a:lnSpc>
                <a:spcPct val="110000"/>
              </a:lnSpc>
              <a:spcBef>
                <a:spcPct val="0"/>
              </a:spcBef>
              <a:spcAft>
                <a:spcPct val="0"/>
              </a:spcAft>
              <a:buFont typeface="Symbol" panose="05050102010706020507" pitchFamily="18" charset="2"/>
              <a:buChar char="-"/>
              <a:defRPr lang="en-GB" sz="1800" noProof="0" dirty="0" smtClean="0">
                <a:solidFill>
                  <a:schemeClr val="dk1"/>
                </a:solidFill>
                <a:latin typeface="+mn-lt"/>
                <a:ea typeface="+mn-ea"/>
                <a:cs typeface="+mn-cs"/>
              </a:defRPr>
            </a:lvl9pPr>
          </a:lstStyle>
          <a:p>
            <a:pPr marL="0" indent="0" algn="ctr">
              <a:buFont typeface="Arial" panose="020B0604020202020204" pitchFamily="34" charset="0"/>
              <a:buNone/>
            </a:pPr>
            <a:r>
              <a:rPr lang="en-US" sz="2400" dirty="0" smtClean="0"/>
              <a:t>What is generating </a:t>
            </a:r>
            <a:br>
              <a:rPr lang="en-US" sz="2400" dirty="0" smtClean="0"/>
            </a:br>
            <a:r>
              <a:rPr lang="en-US" sz="2400" dirty="0" smtClean="0"/>
              <a:t>the EDM of the neutron?</a:t>
            </a:r>
            <a:endParaRPr lang="en-US" sz="1800" dirty="0"/>
          </a:p>
        </p:txBody>
      </p:sp>
      <p:graphicFrame>
        <p:nvGraphicFramePr>
          <p:cNvPr id="5" name="Object 4"/>
          <p:cNvGraphicFramePr>
            <a:graphicFrameLocks noChangeAspect="1"/>
          </p:cNvGraphicFramePr>
          <p:nvPr>
            <p:extLst>
              <p:ext uri="{D42A27DB-BD31-4B8C-83A1-F6EECF244321}">
                <p14:modId xmlns:p14="http://schemas.microsoft.com/office/powerpoint/2010/main" val="3131632478"/>
              </p:ext>
            </p:extLst>
          </p:nvPr>
        </p:nvGraphicFramePr>
        <p:xfrm>
          <a:off x="799494" y="884658"/>
          <a:ext cx="3584575" cy="642938"/>
        </p:xfrm>
        <a:graphic>
          <a:graphicData uri="http://schemas.openxmlformats.org/presentationml/2006/ole">
            <mc:AlternateContent xmlns:mc="http://schemas.openxmlformats.org/markup-compatibility/2006">
              <mc:Choice xmlns:v="urn:schemas-microsoft-com:vml" Requires="v">
                <p:oleObj spid="_x0000_s82980" name="Equation" r:id="rId4" imgW="1714320" imgH="406080" progId="Equation.DSMT4">
                  <p:embed/>
                </p:oleObj>
              </mc:Choice>
              <mc:Fallback>
                <p:oleObj name="Equation" r:id="rId4" imgW="1714320" imgH="406080" progId="Equation.DSMT4">
                  <p:embed/>
                  <p:pic>
                    <p:nvPicPr>
                      <p:cNvPr id="0" name=""/>
                      <p:cNvPicPr>
                        <a:picLocks noChangeAspect="1" noChangeArrowheads="1"/>
                      </p:cNvPicPr>
                      <p:nvPr/>
                    </p:nvPicPr>
                    <p:blipFill>
                      <a:blip r:embed="rId5"/>
                      <a:srcRect/>
                      <a:stretch>
                        <a:fillRect/>
                      </a:stretch>
                    </p:blipFill>
                    <p:spPr bwMode="auto">
                      <a:xfrm>
                        <a:off x="799494" y="884658"/>
                        <a:ext cx="35845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7" name="TextBox 6"/>
              <p:cNvSpPr txBox="1"/>
              <p:nvPr/>
            </p:nvSpPr>
            <p:spPr>
              <a:xfrm>
                <a:off x="1521707" y="2758368"/>
                <a:ext cx="2375137" cy="646331"/>
              </a:xfrm>
              <a:prstGeom prst="rect">
                <a:avLst/>
              </a:prstGeom>
              <a:noFill/>
            </p:spPr>
            <p:txBody>
              <a:bodyPr wrap="none" rtlCol="0">
                <a:spAutoFit/>
              </a:bodyPr>
              <a:lstStyle/>
              <a:p>
                <a:pPr algn="ctr"/>
                <a:r>
                  <a:rPr lang="en-US" b="1" dirty="0" smtClean="0">
                    <a:latin typeface="+mn-lt"/>
                  </a:rPr>
                  <a:t>and</a:t>
                </a:r>
                <a:br>
                  <a:rPr lang="en-US" b="1" dirty="0" smtClean="0">
                    <a:latin typeface="+mn-lt"/>
                  </a:rPr>
                </a:br>
                <a14:m>
                  <m:oMath xmlns:m="http://schemas.openxmlformats.org/officeDocument/2006/math">
                    <m:sSubSup>
                      <m:sSubSupPr>
                        <m:ctrlPr>
                          <a:rPr lang="en-US" b="0" i="1" smtClean="0">
                            <a:latin typeface="Cambria Math"/>
                          </a:rPr>
                        </m:ctrlPr>
                      </m:sSubSupPr>
                      <m:e>
                        <m:r>
                          <a:rPr lang="en-US" b="0" i="1" smtClean="0">
                            <a:latin typeface="Cambria Math"/>
                          </a:rPr>
                          <m:t>𝑑</m:t>
                        </m:r>
                      </m:e>
                      <m:sub>
                        <m:r>
                          <m:rPr>
                            <m:sty m:val="p"/>
                          </m:rPr>
                          <a:rPr lang="en-US" b="0" i="0" smtClean="0">
                            <a:latin typeface="Cambria Math"/>
                          </a:rPr>
                          <m:t>n</m:t>
                        </m:r>
                      </m:sub>
                      <m:sup>
                        <m:r>
                          <m:rPr>
                            <m:sty m:val="p"/>
                          </m:rPr>
                          <a:rPr lang="en-US" b="0" i="0" smtClean="0">
                            <a:latin typeface="Cambria Math"/>
                          </a:rPr>
                          <m:t>ex</m:t>
                        </m:r>
                      </m:sup>
                    </m:sSubSup>
                    <m:r>
                      <a:rPr lang="en-US" b="0" i="1" smtClean="0">
                        <a:latin typeface="Cambria Math"/>
                      </a:rPr>
                      <m:t>&lt;3×</m:t>
                    </m:r>
                    <m:sSup>
                      <m:sSupPr>
                        <m:ctrlPr>
                          <a:rPr lang="en-US" b="0" i="1" smtClean="0">
                            <a:latin typeface="Cambria Math"/>
                          </a:rPr>
                        </m:ctrlPr>
                      </m:sSupPr>
                      <m:e>
                        <m:r>
                          <a:rPr lang="en-US" b="0" i="1" smtClean="0">
                            <a:latin typeface="Cambria Math"/>
                          </a:rPr>
                          <m:t>10</m:t>
                        </m:r>
                      </m:e>
                      <m:sup>
                        <m:r>
                          <a:rPr lang="en-US" b="0" i="1" smtClean="0">
                            <a:latin typeface="Cambria Math"/>
                          </a:rPr>
                          <m:t>−26</m:t>
                        </m:r>
                      </m:sup>
                    </m:sSup>
                    <m:r>
                      <a:rPr lang="en-US" b="0" i="1" smtClean="0">
                        <a:latin typeface="Cambria Math"/>
                      </a:rPr>
                      <m:t> </m:t>
                    </m:r>
                    <m:r>
                      <a:rPr lang="en-US" b="0" i="1" smtClean="0">
                        <a:latin typeface="Cambria Math"/>
                      </a:rPr>
                      <m:t>𝑒</m:t>
                    </m:r>
                    <m:r>
                      <m:rPr>
                        <m:sty m:val="p"/>
                      </m:rPr>
                      <a:rPr lang="en-US" b="0" i="0" smtClean="0">
                        <a:latin typeface="Cambria Math"/>
                      </a:rPr>
                      <m:t>cm</m:t>
                    </m:r>
                  </m:oMath>
                </a14:m>
                <a:r>
                  <a:rPr lang="en-US" dirty="0" smtClean="0">
                    <a:latin typeface="+mn-lt"/>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1521707" y="2758368"/>
                <a:ext cx="2375137" cy="646331"/>
              </a:xfrm>
              <a:prstGeom prst="rect">
                <a:avLst/>
              </a:prstGeom>
              <a:blipFill rotWithShape="1">
                <a:blip r:embed="rId6"/>
                <a:stretch>
                  <a:fillRect t="-4673" r="-1542" b="-13084"/>
                </a:stretch>
              </a:blipFill>
            </p:spPr>
            <p:txBody>
              <a:bodyPr/>
              <a:lstStyle/>
              <a:p>
                <a:r>
                  <a:rPr lang="en-US">
                    <a:noFill/>
                  </a:rPr>
                  <a:t> </a:t>
                </a:r>
              </a:p>
            </p:txBody>
          </p:sp>
        </mc:Fallback>
      </mc:AlternateContent>
      <p:sp>
        <p:nvSpPr>
          <p:cNvPr id="9" name="TextBox 8"/>
          <p:cNvSpPr txBox="1"/>
          <p:nvPr/>
        </p:nvSpPr>
        <p:spPr>
          <a:xfrm>
            <a:off x="780643" y="1734638"/>
            <a:ext cx="2976905" cy="400110"/>
          </a:xfrm>
          <a:prstGeom prst="rect">
            <a:avLst/>
          </a:prstGeom>
          <a:noFill/>
        </p:spPr>
        <p:txBody>
          <a:bodyPr wrap="none" rtlCol="0">
            <a:spAutoFit/>
          </a:bodyPr>
          <a:lstStyle/>
          <a:p>
            <a:r>
              <a:rPr lang="en-US" sz="2000" dirty="0" smtClean="0">
                <a:latin typeface="+mn-lt"/>
              </a:rPr>
              <a:t>From lattice calculations**</a:t>
            </a:r>
            <a:endParaRPr lang="en-US" sz="2000" dirty="0">
              <a:latin typeface="+mn-lt"/>
            </a:endParaRPr>
          </a:p>
        </p:txBody>
      </p:sp>
      <mc:AlternateContent xmlns:mc="http://schemas.openxmlformats.org/markup-compatibility/2006" xmlns:a14="http://schemas.microsoft.com/office/drawing/2010/main">
        <mc:Choice Requires="a14">
          <p:sp>
            <p:nvSpPr>
              <p:cNvPr id="10" name="TextBox 9"/>
              <p:cNvSpPr txBox="1"/>
              <p:nvPr/>
            </p:nvSpPr>
            <p:spPr>
              <a:xfrm>
                <a:off x="1098222" y="2137493"/>
                <a:ext cx="3425445" cy="8953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ea typeface="Cambria Math" panose="02040503050406030204" pitchFamily="18" charset="0"/>
                            </a:rPr>
                          </m:ctrlPr>
                        </m:fPr>
                        <m:num>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𝑑</m:t>
                              </m:r>
                            </m:e>
                            <m:sub>
                              <m:r>
                                <a:rPr lang="en-US" b="0" i="1" smtClean="0">
                                  <a:latin typeface="Cambria Math" panose="02040503050406030204" pitchFamily="18" charset="0"/>
                                  <a:ea typeface="Cambria Math" panose="02040503050406030204" pitchFamily="18" charset="0"/>
                                </a:rPr>
                                <m:t>𝑛</m:t>
                              </m:r>
                            </m:sub>
                          </m:sSub>
                        </m:num>
                        <m:den>
                          <m:r>
                            <a:rPr lang="en-US" b="0" i="1" smtClean="0">
                              <a:latin typeface="Cambria Math"/>
                              <a:ea typeface="Cambria Math" panose="02040503050406030204" pitchFamily="18" charset="0"/>
                            </a:rPr>
                            <m:t>𝜃</m:t>
                          </m:r>
                        </m:den>
                      </m:f>
                      <m:r>
                        <a:rPr lang="en-US" b="0" i="1" smtClean="0">
                          <a:latin typeface="Cambria Math" panose="02040503050406030204" pitchFamily="18" charset="0"/>
                          <a:ea typeface="Cambria Math" panose="02040503050406030204" pitchFamily="18" charset="0"/>
                        </a:rPr>
                        <m:t>=−3.8</m:t>
                      </m:r>
                      <m:d>
                        <m:dPr>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m:t>
                          </m:r>
                        </m:e>
                      </m:d>
                      <m:d>
                        <m:dPr>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9</m:t>
                          </m:r>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−16</m:t>
                          </m:r>
                        </m:sup>
                      </m:sSup>
                      <m:r>
                        <a:rPr lang="en-US" b="0" i="1" smtClean="0">
                          <a:latin typeface="Cambria Math" panose="02040503050406030204" pitchFamily="18" charset="0"/>
                          <a:ea typeface="Cambria Math" panose="02040503050406030204" pitchFamily="18" charset="0"/>
                        </a:rPr>
                        <m:t>𝑒</m:t>
                      </m:r>
                      <m:r>
                        <m:rPr>
                          <m:sty m:val="p"/>
                        </m:rPr>
                        <a:rPr lang="en-US" b="0" i="0" smtClean="0">
                          <a:latin typeface="Cambria Math" panose="02040503050406030204" pitchFamily="18" charset="0"/>
                          <a:ea typeface="Cambria Math" panose="02040503050406030204" pitchFamily="18" charset="0"/>
                        </a:rPr>
                        <m:t>cm</m:t>
                      </m:r>
                    </m:oMath>
                  </m:oMathPara>
                </a14:m>
                <a:endParaRPr lang="en-US" b="0" i="0" dirty="0" smtClean="0">
                  <a:latin typeface="Cambria Math" panose="02040503050406030204" pitchFamily="18" charset="0"/>
                  <a:ea typeface="Cambria Math" panose="02040503050406030204" pitchFamily="18" charset="0"/>
                </a:endParaRPr>
              </a:p>
              <a:p>
                <a:endParaRPr lang="en-US" dirty="0">
                  <a:latin typeface="Cambria Math" panose="02040503050406030204" pitchFamily="18" charset="0"/>
                  <a:ea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098222" y="2137493"/>
                <a:ext cx="3425445" cy="895310"/>
              </a:xfrm>
              <a:prstGeom prst="rect">
                <a:avLst/>
              </a:prstGeom>
              <a:blipFill rotWithShape="1">
                <a:blip r:embed="rId7"/>
                <a:stretch>
                  <a:fillRect/>
                </a:stretch>
              </a:blipFill>
            </p:spPr>
            <p:txBody>
              <a:bodyPr/>
              <a:lstStyle/>
              <a:p>
                <a:r>
                  <a:rPr lang="en-US">
                    <a:noFill/>
                  </a:rPr>
                  <a:t> </a:t>
                </a:r>
              </a:p>
            </p:txBody>
          </p:sp>
        </mc:Fallback>
      </mc:AlternateContent>
      <p:sp>
        <p:nvSpPr>
          <p:cNvPr id="26" name="Slide Number Placeholder 2"/>
          <p:cNvSpPr>
            <a:spLocks noGrp="1"/>
          </p:cNvSpPr>
          <p:nvPr>
            <p:ph type="sldNum" sz="quarter" idx="4"/>
          </p:nvPr>
        </p:nvSpPr>
        <p:spPr>
          <a:xfrm>
            <a:off x="42329" y="4968081"/>
            <a:ext cx="575742" cy="147638"/>
          </a:xfrm>
        </p:spPr>
        <p:txBody>
          <a:bodyPr/>
          <a:lstStyle/>
          <a:p>
            <a:pPr eaLnBrk="0" hangingPunct="0">
              <a:defRPr/>
            </a:pPr>
            <a:r>
              <a:rPr lang="de-DE" dirty="0" smtClean="0">
                <a:solidFill>
                  <a:srgbClr val="000000"/>
                </a:solidFill>
              </a:rPr>
              <a:t> </a:t>
            </a:r>
            <a:fld id="{EBC07571-3134-BB4B-B83F-1A9FE18D34F3}" type="slidenum">
              <a:rPr lang="de-DE" smtClean="0">
                <a:solidFill>
                  <a:srgbClr val="000000"/>
                </a:solidFill>
              </a:rPr>
              <a:pPr eaLnBrk="0" hangingPunct="0">
                <a:defRPr/>
              </a:pPr>
              <a:t>48</a:t>
            </a:fld>
            <a:endParaRPr lang="de-DE" dirty="0">
              <a:solidFill>
                <a:srgbClr val="000000"/>
              </a:solidFill>
            </a:endParaRPr>
          </a:p>
        </p:txBody>
      </p:sp>
      <p:sp>
        <p:nvSpPr>
          <p:cNvPr id="28" name="Rounded Rectangle 27"/>
          <p:cNvSpPr/>
          <p:nvPr/>
        </p:nvSpPr>
        <p:spPr bwMode="auto">
          <a:xfrm>
            <a:off x="5092274" y="3287382"/>
            <a:ext cx="3467100" cy="123825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indent="0" algn="ctr">
              <a:buNone/>
            </a:pPr>
            <a:r>
              <a:rPr lang="en-US" sz="2400" dirty="0" smtClean="0"/>
              <a:t>Need to search for lepton EDM to identify source</a:t>
            </a:r>
            <a:br>
              <a:rPr lang="en-US" sz="2400" dirty="0" smtClean="0"/>
            </a:br>
            <a:r>
              <a:rPr lang="en-US" sz="2400" dirty="0" smtClean="0"/>
              <a:t>+ other hadrons</a:t>
            </a:r>
          </a:p>
        </p:txBody>
      </p:sp>
      <p:sp>
        <p:nvSpPr>
          <p:cNvPr id="29" name="Right Arrow 28"/>
          <p:cNvSpPr/>
          <p:nvPr/>
        </p:nvSpPr>
        <p:spPr bwMode="auto">
          <a:xfrm rot="5400000">
            <a:off x="6488970" y="2531838"/>
            <a:ext cx="673706" cy="600923"/>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ctr">
              <a:buNone/>
            </a:pPr>
            <a:endParaRPr lang="en-US" sz="2400" dirty="0" smtClean="0">
              <a:latin typeface="Calibri" panose="020F0502020204030204" pitchFamily="34" charset="0"/>
            </a:endParaRPr>
          </a:p>
        </p:txBody>
      </p:sp>
      <p:sp>
        <p:nvSpPr>
          <p:cNvPr id="12" name="Rectangle 11"/>
          <p:cNvSpPr/>
          <p:nvPr/>
        </p:nvSpPr>
        <p:spPr>
          <a:xfrm rot="16200000">
            <a:off x="-1666473" y="2678163"/>
            <a:ext cx="3907424" cy="646331"/>
          </a:xfrm>
          <a:prstGeom prst="rect">
            <a:avLst/>
          </a:prstGeom>
        </p:spPr>
        <p:txBody>
          <a:bodyPr wrap="square">
            <a:spAutoFit/>
          </a:bodyPr>
          <a:lstStyle/>
          <a:p>
            <a:r>
              <a:rPr lang="en-US" altLang="en-US" sz="1200" i="1" dirty="0" smtClean="0">
                <a:latin typeface="Arial" charset="0"/>
                <a:ea typeface="MS Mincho" pitchFamily="49" charset="-128"/>
              </a:rPr>
              <a:t>*J.M</a:t>
            </a:r>
            <a:r>
              <a:rPr lang="en-US" altLang="en-US" sz="1200" i="1" dirty="0">
                <a:latin typeface="Arial" charset="0"/>
                <a:ea typeface="MS Mincho" pitchFamily="49" charset="-128"/>
              </a:rPr>
              <a:t>. Pendlebury et al., </a:t>
            </a:r>
            <a:r>
              <a:rPr lang="en-US" altLang="en-US" sz="1200" b="1" i="1" dirty="0">
                <a:latin typeface="Arial" charset="0"/>
                <a:ea typeface="MS Mincho" pitchFamily="49" charset="-128"/>
              </a:rPr>
              <a:t>PRD</a:t>
            </a:r>
            <a:r>
              <a:rPr lang="en-US" altLang="en-US" sz="1200" i="1" dirty="0">
                <a:latin typeface="Arial" charset="0"/>
                <a:ea typeface="MS Mincho" pitchFamily="49" charset="-128"/>
              </a:rPr>
              <a:t> 92 (2015) </a:t>
            </a:r>
            <a:r>
              <a:rPr lang="en-US" altLang="en-US" sz="1200" i="1" dirty="0" smtClean="0">
                <a:latin typeface="Arial" charset="0"/>
                <a:ea typeface="MS Mincho" pitchFamily="49" charset="-128"/>
              </a:rPr>
              <a:t>092003</a:t>
            </a:r>
          </a:p>
          <a:p>
            <a:r>
              <a:rPr lang="en-US" sz="1200" i="1" dirty="0">
                <a:latin typeface="Arial" charset="0"/>
                <a:ea typeface="MS Mincho" pitchFamily="49" charset="-128"/>
              </a:rPr>
              <a:t>**</a:t>
            </a:r>
            <a:r>
              <a:rPr lang="en-US" sz="1200" i="1" dirty="0" err="1">
                <a:latin typeface="Arial" charset="0"/>
                <a:ea typeface="MS Mincho" pitchFamily="49" charset="-128"/>
              </a:rPr>
              <a:t>Guo</a:t>
            </a:r>
            <a:r>
              <a:rPr lang="en-US" sz="1200" i="1" dirty="0">
                <a:latin typeface="Arial" charset="0"/>
                <a:ea typeface="MS Mincho" pitchFamily="49" charset="-128"/>
              </a:rPr>
              <a:t> et al., </a:t>
            </a:r>
            <a:r>
              <a:rPr lang="en-US" sz="1200" b="1" i="1" dirty="0">
                <a:latin typeface="Arial" charset="0"/>
                <a:ea typeface="MS Mincho" pitchFamily="49" charset="-128"/>
              </a:rPr>
              <a:t>PRL</a:t>
            </a:r>
            <a:r>
              <a:rPr lang="en-US" sz="1200" i="1" dirty="0">
                <a:latin typeface="Arial" charset="0"/>
                <a:ea typeface="MS Mincho" pitchFamily="49" charset="-128"/>
              </a:rPr>
              <a:t>(2015)062001</a:t>
            </a:r>
          </a:p>
          <a:p>
            <a:endParaRPr lang="en-US" sz="1200" dirty="0">
              <a:latin typeface="Calibri" panose="020F0502020204030204" pitchFamily="34" charset="0"/>
            </a:endParaRPr>
          </a:p>
        </p:txBody>
      </p:sp>
      <p:sp>
        <p:nvSpPr>
          <p:cNvPr id="19" name="Right Arrow 18"/>
          <p:cNvSpPr/>
          <p:nvPr/>
        </p:nvSpPr>
        <p:spPr bwMode="auto">
          <a:xfrm rot="5400000">
            <a:off x="2232703" y="3441092"/>
            <a:ext cx="673706" cy="600923"/>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ctr">
              <a:buNone/>
            </a:pPr>
            <a:endParaRPr lang="en-US" sz="2400" dirty="0" smtClean="0">
              <a:latin typeface="Calibri" panose="020F0502020204030204"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1521707" y="4174419"/>
                <a:ext cx="2175852"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𝜃</m:t>
                      </m:r>
                      <m:r>
                        <a:rPr lang="en-US" b="0" i="1" smtClean="0">
                          <a:latin typeface="Cambria Math"/>
                        </a:rPr>
                        <m:t>&lt;1×</m:t>
                      </m:r>
                      <m:sSup>
                        <m:sSupPr>
                          <m:ctrlPr>
                            <a:rPr lang="en-US" b="0" i="1" smtClean="0">
                              <a:latin typeface="Cambria Math"/>
                            </a:rPr>
                          </m:ctrlPr>
                        </m:sSupPr>
                        <m:e>
                          <m:r>
                            <a:rPr lang="en-US" b="0" i="1" smtClean="0">
                              <a:latin typeface="Cambria Math"/>
                            </a:rPr>
                            <m:t>10</m:t>
                          </m:r>
                        </m:e>
                        <m:sup>
                          <m:r>
                            <a:rPr lang="en-US" b="0" i="1" smtClean="0">
                              <a:latin typeface="Cambria Math"/>
                            </a:rPr>
                            <m:t>−10</m:t>
                          </m:r>
                        </m:sup>
                      </m:sSup>
                      <m:r>
                        <a:rPr lang="en-US" b="0" i="1" smtClean="0">
                          <a:latin typeface="Cambria Math"/>
                        </a:rPr>
                        <m:t> </m:t>
                      </m:r>
                      <m:r>
                        <a:rPr lang="en-US" b="0" i="1" smtClean="0">
                          <a:latin typeface="Cambria Math"/>
                        </a:rPr>
                        <m:t>𝑒</m:t>
                      </m:r>
                      <m:r>
                        <m:rPr>
                          <m:sty m:val="p"/>
                        </m:rPr>
                        <a:rPr lang="en-US" b="0" i="0" smtClean="0">
                          <a:latin typeface="Cambria Math"/>
                        </a:rPr>
                        <m:t>cm</m:t>
                      </m:r>
                    </m:oMath>
                  </m:oMathPara>
                </a14:m>
                <a:endParaRPr lang="en-US" dirty="0" smtClean="0">
                  <a:latin typeface="+mn-lt"/>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521707" y="4174419"/>
                <a:ext cx="2175852" cy="369332"/>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90118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4349931" y="1645921"/>
            <a:ext cx="4435294" cy="2870122"/>
          </a:xfrm>
        </p:spPr>
        <p:txBody>
          <a:bodyPr/>
          <a:lstStyle/>
          <a:p>
            <a:pPr marL="0" indent="0">
              <a:buNone/>
            </a:pPr>
            <a:r>
              <a:rPr lang="en-US" i="1" dirty="0" smtClean="0"/>
              <a:t>P: </a:t>
            </a:r>
            <a:r>
              <a:rPr lang="en-US" dirty="0"/>
              <a:t>I</a:t>
            </a:r>
            <a:r>
              <a:rPr lang="en-US" dirty="0" smtClean="0"/>
              <a:t>nitial polarization</a:t>
            </a:r>
          </a:p>
          <a:p>
            <a:pPr marL="0" indent="0">
              <a:buNone/>
            </a:pPr>
            <a:r>
              <a:rPr lang="en-US" i="1" dirty="0" smtClean="0"/>
              <a:t>E:  </a:t>
            </a:r>
            <a:r>
              <a:rPr lang="en-US" dirty="0" smtClean="0"/>
              <a:t>Electric field strength</a:t>
            </a:r>
          </a:p>
          <a:p>
            <a:pPr marL="0" indent="0">
              <a:buNone/>
            </a:pPr>
            <a:r>
              <a:rPr lang="en-US" i="1" dirty="0" smtClean="0"/>
              <a:t>N: </a:t>
            </a:r>
            <a:r>
              <a:rPr lang="en-US" dirty="0" smtClean="0"/>
              <a:t>Number of particles</a:t>
            </a:r>
          </a:p>
          <a:p>
            <a:pPr marL="0" indent="0">
              <a:buNone/>
            </a:pPr>
            <a:r>
              <a:rPr lang="en-US" i="1" dirty="0" smtClean="0"/>
              <a:t>T: Observation time</a:t>
            </a:r>
          </a:p>
          <a:p>
            <a:pPr marL="0" indent="0">
              <a:buNone/>
            </a:pPr>
            <a:r>
              <a:rPr lang="en-US" i="1" dirty="0" smtClean="0"/>
              <a:t>A: Analyzing power</a:t>
            </a:r>
            <a:endParaRPr lang="en-US" i="1" dirty="0"/>
          </a:p>
        </p:txBody>
      </p:sp>
      <p:sp>
        <p:nvSpPr>
          <p:cNvPr id="2" name="Title 1"/>
          <p:cNvSpPr>
            <a:spLocks noGrp="1"/>
          </p:cNvSpPr>
          <p:nvPr>
            <p:ph type="title"/>
          </p:nvPr>
        </p:nvSpPr>
        <p:spPr/>
        <p:txBody>
          <a:bodyPr/>
          <a:lstStyle/>
          <a:p>
            <a:r>
              <a:rPr lang="en-US" dirty="0" smtClean="0"/>
              <a:t>Sensitivity for an EDM</a:t>
            </a:r>
            <a:endParaRPr lang="en-US" dirty="0"/>
          </a:p>
        </p:txBody>
      </p:sp>
      <p:sp>
        <p:nvSpPr>
          <p:cNvPr id="3" name="Slide Number Placeholder 2"/>
          <p:cNvSpPr>
            <a:spLocks noGrp="1"/>
          </p:cNvSpPr>
          <p:nvPr>
            <p:ph type="sldNum" sz="quarter" idx="4"/>
          </p:nvPr>
        </p:nvSpPr>
        <p:spPr/>
        <p:txBody>
          <a:bodyPr/>
          <a:lstStyle/>
          <a:p>
            <a:pPr eaLnBrk="0" hangingPunct="0">
              <a:defRPr/>
            </a:pPr>
            <a:fld id="{EBC07571-3134-BB4B-B83F-1A9FE18D34F3}" type="slidenum">
              <a:rPr lang="de-DE" smtClean="0">
                <a:solidFill>
                  <a:srgbClr val="000000"/>
                </a:solidFill>
              </a:rPr>
              <a:pPr eaLnBrk="0" hangingPunct="0">
                <a:defRPr/>
              </a:pPr>
              <a:t>5</a:t>
            </a:fld>
            <a:endParaRPr lang="de-DE" dirty="0">
              <a:solidFill>
                <a:srgbClr val="00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509451" y="2164985"/>
                <a:ext cx="3221071" cy="1238141"/>
              </a:xfrm>
              <a:prstGeom prst="roundRect">
                <a:avLst/>
              </a:prstGeom>
            </p:spPr>
            <p:style>
              <a:lnRef idx="2">
                <a:schemeClr val="accent5"/>
              </a:lnRef>
              <a:fillRef idx="1">
                <a:schemeClr val="lt1"/>
              </a:fillRef>
              <a:effectRef idx="0">
                <a:schemeClr val="accent5"/>
              </a:effectRef>
              <a:fontRef idx="minor">
                <a:schemeClr val="dk1"/>
              </a:fontRef>
            </p:style>
            <p:txBody>
              <a:bodyPr wrap="none" lIns="0" tIns="0" rIns="0" bIns="0" rtlCol="0" anchor="t" anchorCtr="0">
                <a:spAutoFit/>
              </a:bodyPr>
              <a:lstStyle/>
              <a:p>
                <a:pPr>
                  <a:lnSpc>
                    <a:spcPct val="110000"/>
                  </a:lnSpc>
                  <a:spcBef>
                    <a:spcPts val="0"/>
                  </a:spcBef>
                </a:pPr>
                <a14:m>
                  <m:oMathPara xmlns:m="http://schemas.openxmlformats.org/officeDocument/2006/math">
                    <m:oMathParaPr>
                      <m:jc m:val="centerGroup"/>
                    </m:oMathParaPr>
                    <m:oMath xmlns:m="http://schemas.openxmlformats.org/officeDocument/2006/math">
                      <m:r>
                        <a:rPr lang="en-US" sz="3200" b="0" i="1" kern="1000" spc="30" smtClean="0">
                          <a:solidFill>
                            <a:schemeClr val="tx1">
                              <a:lumMod val="85000"/>
                              <a:lumOff val="15000"/>
                            </a:schemeClr>
                          </a:solidFill>
                          <a:latin typeface="Cambria Math"/>
                          <a:cs typeface="Franklin Gothic Book"/>
                        </a:rPr>
                        <m:t>𝜎</m:t>
                      </m:r>
                      <m:d>
                        <m:dPr>
                          <m:ctrlPr>
                            <a:rPr lang="en-US" sz="3200" b="0" i="1" kern="1000" spc="30" smtClean="0">
                              <a:solidFill>
                                <a:schemeClr val="tx1">
                                  <a:lumMod val="85000"/>
                                  <a:lumOff val="15000"/>
                                </a:schemeClr>
                              </a:solidFill>
                              <a:latin typeface="Cambria Math"/>
                              <a:cs typeface="Franklin Gothic Book"/>
                            </a:rPr>
                          </m:ctrlPr>
                        </m:dPr>
                        <m:e>
                          <m:r>
                            <a:rPr lang="en-US" sz="3200" b="0" i="1" kern="1000" spc="30" smtClean="0">
                              <a:solidFill>
                                <a:schemeClr val="tx1">
                                  <a:lumMod val="85000"/>
                                  <a:lumOff val="15000"/>
                                </a:schemeClr>
                              </a:solidFill>
                              <a:latin typeface="Cambria Math"/>
                              <a:cs typeface="Franklin Gothic Book"/>
                            </a:rPr>
                            <m:t>𝑑</m:t>
                          </m:r>
                        </m:e>
                      </m:d>
                      <m:r>
                        <a:rPr lang="en-US" sz="3200" b="0" i="1" kern="1000" spc="30" smtClean="0">
                          <a:solidFill>
                            <a:schemeClr val="tx1">
                              <a:lumMod val="85000"/>
                              <a:lumOff val="15000"/>
                            </a:schemeClr>
                          </a:solidFill>
                          <a:latin typeface="Cambria Math"/>
                          <a:cs typeface="Franklin Gothic Book"/>
                        </a:rPr>
                        <m:t>∝</m:t>
                      </m:r>
                      <m:f>
                        <m:fPr>
                          <m:ctrlPr>
                            <a:rPr lang="en-US" sz="3200" b="0" i="1" kern="1000" spc="30" smtClean="0">
                              <a:solidFill>
                                <a:schemeClr val="tx1">
                                  <a:lumMod val="85000"/>
                                  <a:lumOff val="15000"/>
                                </a:schemeClr>
                              </a:solidFill>
                              <a:latin typeface="Cambria Math"/>
                              <a:cs typeface="Franklin Gothic Book"/>
                            </a:rPr>
                          </m:ctrlPr>
                        </m:fPr>
                        <m:num>
                          <m:r>
                            <a:rPr lang="en-US" sz="3200" b="0" i="1" kern="1000" spc="30" smtClean="0">
                              <a:solidFill>
                                <a:schemeClr val="tx1">
                                  <a:lumMod val="85000"/>
                                  <a:lumOff val="15000"/>
                                </a:schemeClr>
                              </a:solidFill>
                              <a:latin typeface="Cambria Math"/>
                              <a:cs typeface="Franklin Gothic Book"/>
                            </a:rPr>
                            <m:t>1</m:t>
                          </m:r>
                        </m:num>
                        <m:den>
                          <m:r>
                            <a:rPr lang="en-US" sz="3200" b="0" i="1" kern="1000" spc="30" smtClean="0">
                              <a:solidFill>
                                <a:schemeClr val="tx1">
                                  <a:lumMod val="85000"/>
                                  <a:lumOff val="15000"/>
                                </a:schemeClr>
                              </a:solidFill>
                              <a:latin typeface="Cambria Math"/>
                              <a:cs typeface="Franklin Gothic Book"/>
                            </a:rPr>
                            <m:t>𝑃𝐸</m:t>
                          </m:r>
                          <m:rad>
                            <m:radPr>
                              <m:degHide m:val="on"/>
                              <m:ctrlPr>
                                <a:rPr lang="en-US" sz="3200" b="0" i="1" kern="1000" spc="30" smtClean="0">
                                  <a:solidFill>
                                    <a:schemeClr val="tx1">
                                      <a:lumMod val="85000"/>
                                      <a:lumOff val="15000"/>
                                    </a:schemeClr>
                                  </a:solidFill>
                                  <a:latin typeface="Cambria Math"/>
                                </a:rPr>
                              </m:ctrlPr>
                            </m:radPr>
                            <m:deg/>
                            <m:e>
                              <m:r>
                                <a:rPr lang="en-US" sz="3200" i="1" kern="1000" spc="30">
                                  <a:solidFill>
                                    <a:schemeClr val="tx1">
                                      <a:lumMod val="85000"/>
                                      <a:lumOff val="15000"/>
                                    </a:schemeClr>
                                  </a:solidFill>
                                  <a:latin typeface="Cambria Math"/>
                                  <a:cs typeface="Franklin Gothic Book"/>
                                </a:rPr>
                                <m:t>𝑁</m:t>
                              </m:r>
                            </m:e>
                          </m:rad>
                          <m:r>
                            <a:rPr lang="en-US" sz="3200" b="0" i="1" kern="1000" spc="30" smtClean="0">
                              <a:solidFill>
                                <a:schemeClr val="tx1">
                                  <a:lumMod val="85000"/>
                                  <a:lumOff val="15000"/>
                                </a:schemeClr>
                              </a:solidFill>
                              <a:latin typeface="Cambria Math"/>
                            </a:rPr>
                            <m:t>𝑇𝐴</m:t>
                          </m:r>
                        </m:den>
                      </m:f>
                    </m:oMath>
                  </m:oMathPara>
                </a14:m>
                <a:endParaRPr lang="en-US" sz="3200" kern="1000" spc="30" dirty="0" err="1" smtClean="0">
                  <a:solidFill>
                    <a:schemeClr val="tx1">
                      <a:lumMod val="85000"/>
                      <a:lumOff val="15000"/>
                    </a:schemeClr>
                  </a:solidFill>
                  <a:latin typeface="+mn-lt"/>
                  <a:cs typeface="Franklin Gothic Book"/>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09451" y="2164985"/>
                <a:ext cx="3221071" cy="1238141"/>
              </a:xfrm>
              <a:prstGeom prst="round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631183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Overview of EDM limits</a:t>
            </a:r>
            <a:endParaRPr lang="en-US" dirty="0"/>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043492"/>
            <a:ext cx="4890370" cy="3425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3657600" y="1592132"/>
            <a:ext cx="839096" cy="1936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10" name="Picture 2"/>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24000" y="1314435"/>
            <a:ext cx="4320000" cy="286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040024" y="1042818"/>
            <a:ext cx="805029" cy="307777"/>
          </a:xfrm>
          <a:prstGeom prst="rect">
            <a:avLst/>
          </a:prstGeom>
          <a:noFill/>
        </p:spPr>
        <p:txBody>
          <a:bodyPr wrap="none" rtlCol="0">
            <a:spAutoFit/>
          </a:bodyPr>
          <a:lstStyle/>
          <a:p>
            <a:r>
              <a:rPr lang="en-US" sz="1400" dirty="0" smtClean="0">
                <a:latin typeface="Calibri" panose="020F0502020204030204" pitchFamily="34" charset="0"/>
              </a:rPr>
              <a:t>Neutron</a:t>
            </a:r>
            <a:endParaRPr lang="en-US" sz="1400" dirty="0">
              <a:latin typeface="Calibri" panose="020F0502020204030204" pitchFamily="34" charset="0"/>
            </a:endParaRPr>
          </a:p>
        </p:txBody>
      </p:sp>
      <p:sp>
        <p:nvSpPr>
          <p:cNvPr id="12" name="TextBox 11"/>
          <p:cNvSpPr txBox="1"/>
          <p:nvPr/>
        </p:nvSpPr>
        <p:spPr>
          <a:xfrm>
            <a:off x="6477547" y="1042818"/>
            <a:ext cx="814647" cy="307777"/>
          </a:xfrm>
          <a:prstGeom prst="rect">
            <a:avLst/>
          </a:prstGeom>
          <a:noFill/>
        </p:spPr>
        <p:txBody>
          <a:bodyPr wrap="none" rtlCol="0">
            <a:spAutoFit/>
          </a:bodyPr>
          <a:lstStyle/>
          <a:p>
            <a:r>
              <a:rPr lang="en-US" sz="1400" dirty="0" smtClean="0">
                <a:latin typeface="Calibri" panose="020F0502020204030204" pitchFamily="34" charset="0"/>
              </a:rPr>
              <a:t>Electron</a:t>
            </a:r>
            <a:endParaRPr lang="en-US" sz="1400" dirty="0">
              <a:latin typeface="Calibri" panose="020F0502020204030204" pitchFamily="34" charset="0"/>
            </a:endParaRPr>
          </a:p>
        </p:txBody>
      </p:sp>
      <p:sp>
        <p:nvSpPr>
          <p:cNvPr id="13" name="TextBox 12"/>
          <p:cNvSpPr txBox="1"/>
          <p:nvPr/>
        </p:nvSpPr>
        <p:spPr>
          <a:xfrm>
            <a:off x="8064360" y="1042818"/>
            <a:ext cx="811441" cy="307777"/>
          </a:xfrm>
          <a:prstGeom prst="rect">
            <a:avLst/>
          </a:prstGeom>
          <a:noFill/>
        </p:spPr>
        <p:txBody>
          <a:bodyPr wrap="none" rtlCol="0">
            <a:spAutoFit/>
          </a:bodyPr>
          <a:lstStyle/>
          <a:p>
            <a:r>
              <a:rPr lang="en-US" sz="1400" dirty="0" smtClean="0">
                <a:latin typeface="Calibri" panose="020F0502020204030204" pitchFamily="34" charset="0"/>
              </a:rPr>
              <a:t>Mercury</a:t>
            </a:r>
            <a:endParaRPr lang="en-US" sz="1400" dirty="0">
              <a:latin typeface="Calibri" panose="020F0502020204030204" pitchFamily="34" charset="0"/>
            </a:endParaRPr>
          </a:p>
        </p:txBody>
      </p:sp>
      <p:sp>
        <p:nvSpPr>
          <p:cNvPr id="2" name="Rectangle 1"/>
          <p:cNvSpPr/>
          <p:nvPr/>
        </p:nvSpPr>
        <p:spPr bwMode="auto">
          <a:xfrm>
            <a:off x="695325" y="3895725"/>
            <a:ext cx="1666875"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ctr">
              <a:buNone/>
            </a:pPr>
            <a:endParaRPr lang="en-US" sz="2400" dirty="0" smtClean="0">
              <a:latin typeface="Calibri" panose="020F0502020204030204" pitchFamily="34" charset="0"/>
            </a:endParaRPr>
          </a:p>
        </p:txBody>
      </p:sp>
      <p:sp>
        <p:nvSpPr>
          <p:cNvPr id="4" name="Oval 3"/>
          <p:cNvSpPr/>
          <p:nvPr/>
        </p:nvSpPr>
        <p:spPr bwMode="auto">
          <a:xfrm>
            <a:off x="4343400" y="3248025"/>
            <a:ext cx="228600" cy="219075"/>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ctr">
              <a:buNone/>
            </a:pPr>
            <a:endParaRPr lang="en-US" sz="2400" dirty="0" smtClean="0">
              <a:latin typeface="Calibri" panose="020F0502020204030204" pitchFamily="34" charset="0"/>
            </a:endParaRPr>
          </a:p>
        </p:txBody>
      </p:sp>
      <p:sp>
        <p:nvSpPr>
          <p:cNvPr id="5" name="Oval 4"/>
          <p:cNvSpPr/>
          <p:nvPr/>
        </p:nvSpPr>
        <p:spPr bwMode="auto">
          <a:xfrm>
            <a:off x="6884870" y="3467100"/>
            <a:ext cx="182680" cy="257175"/>
          </a:xfrm>
          <a:prstGeom prst="ellipse">
            <a:avLst/>
          </a:prstGeom>
          <a:solidFill>
            <a:schemeClr val="bg1">
              <a:lumMod val="95000"/>
            </a:schemeClr>
          </a:solidFill>
          <a:ln>
            <a:prstDash val="sys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indent="0" algn="ctr">
              <a:buNone/>
            </a:pPr>
            <a:endParaRPr lang="en-US" sz="1600" dirty="0" smtClean="0">
              <a:latin typeface="+mn-lt"/>
            </a:endParaRPr>
          </a:p>
        </p:txBody>
      </p:sp>
      <p:cxnSp>
        <p:nvCxnSpPr>
          <p:cNvPr id="15" name="Straight Arrow Connector 14"/>
          <p:cNvCxnSpPr/>
          <p:nvPr/>
        </p:nvCxnSpPr>
        <p:spPr bwMode="auto">
          <a:xfrm flipV="1">
            <a:off x="5695950" y="3683430"/>
            <a:ext cx="1188920" cy="60282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17" name="TextBox 16"/>
          <p:cNvSpPr txBox="1"/>
          <p:nvPr/>
        </p:nvSpPr>
        <p:spPr>
          <a:xfrm>
            <a:off x="4089294" y="4350188"/>
            <a:ext cx="1559273" cy="236988"/>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400" kern="1000" spc="30" dirty="0" smtClean="0">
                <a:solidFill>
                  <a:schemeClr val="tx1">
                    <a:lumMod val="85000"/>
                    <a:lumOff val="15000"/>
                  </a:schemeClr>
                </a:solidFill>
                <a:latin typeface="+mn-lt"/>
                <a:cs typeface="Franklin Gothic Book"/>
              </a:rPr>
              <a:t>muon SM prediction</a:t>
            </a:r>
          </a:p>
        </p:txBody>
      </p:sp>
      <p:cxnSp>
        <p:nvCxnSpPr>
          <p:cNvPr id="20" name="Straight Arrow Connector 19"/>
          <p:cNvCxnSpPr/>
          <p:nvPr/>
        </p:nvCxnSpPr>
        <p:spPr bwMode="auto">
          <a:xfrm>
            <a:off x="5250593" y="695325"/>
            <a:ext cx="1474057" cy="228601"/>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23" name="TextBox 22"/>
          <p:cNvSpPr txBox="1"/>
          <p:nvPr/>
        </p:nvSpPr>
        <p:spPr>
          <a:xfrm>
            <a:off x="4343400" y="586564"/>
            <a:ext cx="833562" cy="225126"/>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400" kern="1000" spc="30" dirty="0" smtClean="0">
                <a:solidFill>
                  <a:schemeClr val="tx1">
                    <a:lumMod val="85000"/>
                    <a:lumOff val="15000"/>
                  </a:schemeClr>
                </a:solidFill>
                <a:latin typeface="+mn-lt"/>
                <a:cs typeface="Franklin Gothic Book"/>
              </a:rPr>
              <a:t>muon limit</a:t>
            </a:r>
          </a:p>
        </p:txBody>
      </p:sp>
      <p:sp>
        <p:nvSpPr>
          <p:cNvPr id="6" name="TextBox 5"/>
          <p:cNvSpPr txBox="1"/>
          <p:nvPr/>
        </p:nvSpPr>
        <p:spPr>
          <a:xfrm>
            <a:off x="365825" y="4904175"/>
            <a:ext cx="1797223" cy="236988"/>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400" kern="1000" spc="30" dirty="0" smtClean="0">
                <a:solidFill>
                  <a:schemeClr val="tx1">
                    <a:lumMod val="85000"/>
                    <a:lumOff val="15000"/>
                  </a:schemeClr>
                </a:solidFill>
                <a:latin typeface="+mn-lt"/>
                <a:cs typeface="Franklin Gothic Book"/>
              </a:rPr>
              <a:t>plot: courtesy of </a:t>
            </a:r>
            <a:r>
              <a:rPr lang="en-US" sz="1400" kern="1000" spc="30" dirty="0" err="1" smtClean="0">
                <a:solidFill>
                  <a:schemeClr val="tx1">
                    <a:lumMod val="85000"/>
                    <a:lumOff val="15000"/>
                  </a:schemeClr>
                </a:solidFill>
                <a:latin typeface="+mn-lt"/>
                <a:cs typeface="Franklin Gothic Book"/>
              </a:rPr>
              <a:t>W.Heil</a:t>
            </a:r>
            <a:endParaRPr lang="en-US" sz="1400" kern="1000" spc="30" dirty="0" smtClean="0">
              <a:solidFill>
                <a:schemeClr val="tx1">
                  <a:lumMod val="85000"/>
                  <a:lumOff val="15000"/>
                </a:schemeClr>
              </a:solidFill>
              <a:latin typeface="+mn-lt"/>
              <a:cs typeface="Franklin Gothic Book"/>
            </a:endParaRPr>
          </a:p>
        </p:txBody>
      </p:sp>
      <p:sp>
        <p:nvSpPr>
          <p:cNvPr id="14" name="Oval 13"/>
          <p:cNvSpPr/>
          <p:nvPr/>
        </p:nvSpPr>
        <p:spPr bwMode="auto">
          <a:xfrm>
            <a:off x="6871807" y="841482"/>
            <a:ext cx="182680" cy="182680"/>
          </a:xfrm>
          <a:prstGeom prst="ellipse">
            <a:avLst/>
          </a:prstGeom>
          <a:solidFill>
            <a:srgbClr val="74B230"/>
          </a:solidFill>
          <a:ln>
            <a:solidFill>
              <a:srgbClr val="92D050"/>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97678592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984250" y="2959100"/>
            <a:ext cx="2203450" cy="1225550"/>
          </a:xfrm>
          <a:prstGeom prst="rect">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indent="0" algn="ctr">
              <a:buNone/>
            </a:pPr>
            <a:endParaRPr lang="en-US" sz="1400" dirty="0" smtClean="0">
              <a:solidFill>
                <a:schemeClr val="tx2">
                  <a:lumMod val="85000"/>
                  <a:lumOff val="15000"/>
                </a:schemeClr>
              </a:solidFill>
              <a:latin typeface="Calibri" panose="020F0502020204030204" pitchFamily="34" charset="0"/>
            </a:endParaRPr>
          </a:p>
        </p:txBody>
      </p:sp>
      <p:sp>
        <p:nvSpPr>
          <p:cNvPr id="2" name="Title 1"/>
          <p:cNvSpPr>
            <a:spLocks noGrp="1"/>
          </p:cNvSpPr>
          <p:nvPr>
            <p:ph type="title"/>
          </p:nvPr>
        </p:nvSpPr>
        <p:spPr/>
        <p:txBody>
          <a:bodyPr/>
          <a:lstStyle/>
          <a:p>
            <a:r>
              <a:rPr lang="en-US" dirty="0" smtClean="0"/>
              <a:t>Complementarity of EDM searches</a:t>
            </a:r>
            <a:endParaRPr lang="en-US" dirty="0"/>
          </a:p>
        </p:txBody>
      </p:sp>
      <p:sp>
        <p:nvSpPr>
          <p:cNvPr id="3" name="Slide Number Placeholder 2"/>
          <p:cNvSpPr>
            <a:spLocks noGrp="1"/>
          </p:cNvSpPr>
          <p:nvPr>
            <p:ph type="sldNum" sz="quarter" idx="4294967295"/>
          </p:nvPr>
        </p:nvSpPr>
        <p:spPr>
          <a:xfrm>
            <a:off x="42329" y="4968081"/>
            <a:ext cx="575742" cy="147638"/>
          </a:xfrm>
          <a:prstGeom prst="rect">
            <a:avLst/>
          </a:prstGeom>
        </p:spPr>
        <p:txBody>
          <a:bodyPr/>
          <a:lstStyle/>
          <a:p>
            <a:pPr eaLnBrk="0" hangingPunct="0">
              <a:defRPr/>
            </a:pPr>
            <a:fld id="{EBC07571-3134-BB4B-B83F-1A9FE18D34F3}" type="slidenum">
              <a:rPr lang="de-DE" smtClean="0">
                <a:solidFill>
                  <a:srgbClr val="000000"/>
                </a:solidFill>
                <a:latin typeface="Calibri" panose="020F0502020204030204" pitchFamily="34" charset="0"/>
              </a:rPr>
              <a:pPr eaLnBrk="0" hangingPunct="0">
                <a:defRPr/>
              </a:pPr>
              <a:t>7</a:t>
            </a:fld>
            <a:endParaRPr lang="de-DE" dirty="0">
              <a:solidFill>
                <a:srgbClr val="000000"/>
              </a:solidFill>
              <a:latin typeface="Calibri" panose="020F0502020204030204" pitchFamily="34" charset="0"/>
            </a:endParaRPr>
          </a:p>
        </p:txBody>
      </p:sp>
      <p:pic>
        <p:nvPicPr>
          <p:cNvPr id="68610" name="Picture 2"/>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06089" y="783170"/>
            <a:ext cx="7112414" cy="4054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1495425" y="1104900"/>
            <a:ext cx="876300" cy="514350"/>
          </a:xfrm>
          <a:prstGeom prst="rect">
            <a:avLst/>
          </a:prstGeom>
          <a:solidFill>
            <a:schemeClr val="bg1"/>
          </a:solidFill>
          <a:ln w="127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indent="0" algn="ctr">
              <a:buNone/>
            </a:pPr>
            <a:r>
              <a:rPr lang="en-US" sz="1600" b="1" dirty="0" smtClean="0">
                <a:latin typeface="Calibri" panose="020F0502020204030204" pitchFamily="34" charset="0"/>
              </a:rPr>
              <a:t>proton,</a:t>
            </a:r>
            <a:br>
              <a:rPr lang="en-US" sz="1600" b="1" dirty="0" smtClean="0">
                <a:latin typeface="Calibri" panose="020F0502020204030204" pitchFamily="34" charset="0"/>
              </a:rPr>
            </a:br>
            <a:r>
              <a:rPr lang="en-US" sz="1600" b="1" dirty="0" smtClean="0">
                <a:latin typeface="Calibri" panose="020F0502020204030204" pitchFamily="34" charset="0"/>
              </a:rPr>
              <a:t>neutron</a:t>
            </a:r>
          </a:p>
        </p:txBody>
      </p:sp>
      <p:sp>
        <p:nvSpPr>
          <p:cNvPr id="7" name="Rectangle 6"/>
          <p:cNvSpPr/>
          <p:nvPr/>
        </p:nvSpPr>
        <p:spPr bwMode="auto">
          <a:xfrm>
            <a:off x="1495425" y="1743075"/>
            <a:ext cx="876300" cy="514350"/>
          </a:xfrm>
          <a:prstGeom prst="rect">
            <a:avLst/>
          </a:prstGeom>
          <a:solidFill>
            <a:schemeClr val="bg1"/>
          </a:solidFill>
          <a:ln w="19050" cap="flat" cmpd="sng" algn="ctr">
            <a:solidFill>
              <a:srgbClr val="00569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indent="0" algn="ctr">
              <a:buNone/>
            </a:pPr>
            <a:r>
              <a:rPr lang="en-US" sz="1600" b="1" dirty="0" smtClean="0">
                <a:latin typeface="Calibri" panose="020F0502020204030204" pitchFamily="34" charset="0"/>
              </a:rPr>
              <a:t>d,</a:t>
            </a:r>
            <a:r>
              <a:rPr lang="en-US" sz="1600" b="1" baseline="30000" dirty="0" smtClean="0">
                <a:latin typeface="Calibri" panose="020F0502020204030204" pitchFamily="34" charset="0"/>
              </a:rPr>
              <a:t>3</a:t>
            </a:r>
            <a:r>
              <a:rPr lang="en-US" sz="1600" b="1" dirty="0" smtClean="0">
                <a:latin typeface="Calibri" panose="020F0502020204030204" pitchFamily="34" charset="0"/>
              </a:rPr>
              <a:t>He</a:t>
            </a:r>
          </a:p>
        </p:txBody>
      </p:sp>
      <p:sp>
        <p:nvSpPr>
          <p:cNvPr id="5" name="TextBox 4"/>
          <p:cNvSpPr txBox="1"/>
          <p:nvPr/>
        </p:nvSpPr>
        <p:spPr>
          <a:xfrm rot="16200000">
            <a:off x="-1638395" y="2928864"/>
            <a:ext cx="3512308" cy="236988"/>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400" kern="1000" spc="30" dirty="0" smtClean="0">
                <a:solidFill>
                  <a:schemeClr val="tx1">
                    <a:lumMod val="65000"/>
                    <a:lumOff val="35000"/>
                  </a:schemeClr>
                </a:solidFill>
                <a:latin typeface="Calibri" panose="020F0502020204030204" pitchFamily="34" charset="0"/>
                <a:cs typeface="Franklin Gothic Book"/>
              </a:rPr>
              <a:t>Scheme: </a:t>
            </a:r>
            <a:r>
              <a:rPr lang="en-US" sz="1400" kern="1000" spc="30" dirty="0" err="1" smtClean="0">
                <a:solidFill>
                  <a:schemeClr val="tx1">
                    <a:lumMod val="65000"/>
                    <a:lumOff val="35000"/>
                  </a:schemeClr>
                </a:solidFill>
                <a:latin typeface="Calibri" panose="020F0502020204030204" pitchFamily="34" charset="0"/>
                <a:cs typeface="Franklin Gothic Book"/>
              </a:rPr>
              <a:t>adpated</a:t>
            </a:r>
            <a:r>
              <a:rPr lang="en-US" sz="1400" kern="1000" spc="30" dirty="0" smtClean="0">
                <a:solidFill>
                  <a:schemeClr val="tx1">
                    <a:lumMod val="65000"/>
                    <a:lumOff val="35000"/>
                  </a:schemeClr>
                </a:solidFill>
                <a:latin typeface="Calibri" panose="020F0502020204030204" pitchFamily="34" charset="0"/>
                <a:cs typeface="Franklin Gothic Book"/>
              </a:rPr>
              <a:t> from Rob </a:t>
            </a:r>
            <a:r>
              <a:rPr lang="en-US" sz="1400" kern="1000" spc="30" dirty="0">
                <a:solidFill>
                  <a:schemeClr val="tx1">
                    <a:lumMod val="65000"/>
                    <a:lumOff val="35000"/>
                  </a:schemeClr>
                </a:solidFill>
                <a:latin typeface="Calibri" panose="020F0502020204030204" pitchFamily="34" charset="0"/>
                <a:cs typeface="Franklin Gothic Book"/>
              </a:rPr>
              <a:t>G. E. Timmermans</a:t>
            </a:r>
            <a:endParaRPr lang="en-US" sz="1400" kern="1000" spc="30" dirty="0" smtClean="0">
              <a:solidFill>
                <a:schemeClr val="tx1">
                  <a:lumMod val="65000"/>
                  <a:lumOff val="35000"/>
                </a:schemeClr>
              </a:solidFill>
              <a:latin typeface="Calibri" panose="020F0502020204030204" pitchFamily="34" charset="0"/>
              <a:cs typeface="Franklin Gothic Book"/>
            </a:endParaRPr>
          </a:p>
        </p:txBody>
      </p:sp>
      <mc:AlternateContent xmlns:mc="http://schemas.openxmlformats.org/markup-compatibility/2006" xmlns:a14="http://schemas.microsoft.com/office/drawing/2010/main">
        <mc:Choice Requires="a14">
          <p:sp>
            <p:nvSpPr>
              <p:cNvPr id="6" name="Rectangle 5"/>
              <p:cNvSpPr/>
              <p:nvPr/>
            </p:nvSpPr>
            <p:spPr bwMode="auto">
              <a:xfrm>
                <a:off x="1215614" y="783170"/>
                <a:ext cx="449630" cy="24553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indent="0" algn="ctr">
                  <a:buNone/>
                </a:pPr>
                <a14:m>
                  <m:oMathPara xmlns:m="http://schemas.openxmlformats.org/officeDocument/2006/math">
                    <m:oMathParaPr>
                      <m:jc m:val="right"/>
                    </m:oMathParaPr>
                    <m:oMath xmlns:m="http://schemas.openxmlformats.org/officeDocument/2006/math">
                      <m:r>
                        <a:rPr lang="en-US" sz="1600" b="0" i="1" smtClean="0">
                          <a:solidFill>
                            <a:schemeClr val="bg2">
                              <a:lumMod val="75000"/>
                            </a:schemeClr>
                          </a:solidFill>
                          <a:latin typeface="Cambria Math"/>
                        </a:rPr>
                        <m:t>≤</m:t>
                      </m:r>
                    </m:oMath>
                  </m:oMathPara>
                </a14:m>
                <a:endParaRPr lang="en-US" sz="1600" dirty="0" smtClean="0">
                  <a:latin typeface="Calibri" panose="020F050202020403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bwMode="auto">
              <a:xfrm>
                <a:off x="1215614" y="783170"/>
                <a:ext cx="449630" cy="245530"/>
              </a:xfrm>
              <a:prstGeom prst="rect">
                <a:avLst/>
              </a:prstGeom>
              <a:blipFill rotWithShape="1">
                <a:blip r:embed="rId4"/>
                <a:stretch>
                  <a:fillRect b="-2326"/>
                </a:stretch>
              </a:blipFill>
              <a:ln w="12700" cap="flat" cmpd="sng" algn="ctr">
                <a:solidFill>
                  <a:schemeClr val="bg1"/>
                </a:solidFill>
                <a:prstDash val="solid"/>
                <a:round/>
                <a:headEnd type="none" w="med" len="med"/>
                <a:tailEnd type="none" w="med" len="med"/>
              </a:ln>
              <a:effectLst/>
            </p:spPr>
            <p:txBody>
              <a:bodyPr/>
              <a:lstStyle/>
              <a:p>
                <a:r>
                  <a:rPr lang="en-US">
                    <a:noFill/>
                  </a:rPr>
                  <a:t> </a:t>
                </a:r>
              </a:p>
            </p:txBody>
          </p:sp>
        </mc:Fallback>
      </mc:AlternateContent>
      <p:sp>
        <p:nvSpPr>
          <p:cNvPr id="9" name="TextBox 8"/>
          <p:cNvSpPr txBox="1"/>
          <p:nvPr/>
        </p:nvSpPr>
        <p:spPr>
          <a:xfrm rot="16200000">
            <a:off x="891937" y="3459312"/>
            <a:ext cx="647357" cy="225126"/>
          </a:xfrm>
          <a:prstGeom prst="rect">
            <a:avLst/>
          </a:prstGeom>
          <a:solidFill>
            <a:schemeClr val="bg1"/>
          </a:solidFill>
        </p:spPr>
        <p:txBody>
          <a:bodyPr wrap="none" lIns="0" tIns="0" rIns="0" bIns="0" rtlCol="0" anchor="t" anchorCtr="0">
            <a:spAutoFit/>
          </a:bodyPr>
          <a:lstStyle/>
          <a:p>
            <a:pPr>
              <a:lnSpc>
                <a:spcPct val="110000"/>
              </a:lnSpc>
              <a:spcBef>
                <a:spcPts val="0"/>
              </a:spcBef>
            </a:pPr>
            <a:r>
              <a:rPr lang="en-US" sz="1400" b="1" kern="1000" spc="30" dirty="0" smtClean="0">
                <a:solidFill>
                  <a:srgbClr val="7C204E"/>
                </a:solidFill>
                <a:latin typeface="Calibri" panose="020F0502020204030204" pitchFamily="34" charset="0"/>
                <a:cs typeface="Franklin Gothic Book"/>
              </a:rPr>
              <a:t>electron</a:t>
            </a:r>
          </a:p>
        </p:txBody>
      </p:sp>
      <p:sp>
        <p:nvSpPr>
          <p:cNvPr id="11" name="Rectangle 10"/>
          <p:cNvSpPr/>
          <p:nvPr/>
        </p:nvSpPr>
        <p:spPr bwMode="auto">
          <a:xfrm>
            <a:off x="1495425" y="4273550"/>
            <a:ext cx="876300" cy="5080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indent="0" algn="ctr">
              <a:buNone/>
            </a:pPr>
            <a:r>
              <a:rPr lang="en-US" sz="1400" b="1" dirty="0" smtClean="0">
                <a:solidFill>
                  <a:schemeClr val="tx2">
                    <a:lumMod val="85000"/>
                    <a:lumOff val="15000"/>
                  </a:schemeClr>
                </a:solidFill>
                <a:latin typeface="Calibri" panose="020F0502020204030204" pitchFamily="34" charset="0"/>
              </a:rPr>
              <a:t>Muon</a:t>
            </a:r>
          </a:p>
        </p:txBody>
      </p:sp>
      <p:pic>
        <p:nvPicPr>
          <p:cNvPr id="8294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41346" y="3319560"/>
            <a:ext cx="1080000" cy="1018637"/>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10" name="Rounded Rectangle 9"/>
          <p:cNvSpPr/>
          <p:nvPr/>
        </p:nvSpPr>
        <p:spPr bwMode="auto">
          <a:xfrm>
            <a:off x="4203246" y="3243360"/>
            <a:ext cx="1149804" cy="1141315"/>
          </a:xfrm>
          <a:prstGeom prst="roundRect">
            <a:avLst/>
          </a:prstGeom>
          <a:noFill/>
          <a:ln w="38100" cap="flat" cmpd="sng" algn="ctr">
            <a:solidFill>
              <a:srgbClr val="9900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ctr">
              <a:buNone/>
            </a:pPr>
            <a:endParaRPr lang="en-US" sz="2400" dirty="0" smtClean="0">
              <a:latin typeface="Calibri" panose="020F0502020204030204" pitchFamily="34" charset="0"/>
            </a:endParaRPr>
          </a:p>
        </p:txBody>
      </p:sp>
      <p:cxnSp>
        <p:nvCxnSpPr>
          <p:cNvPr id="16" name="Straight Connector 15"/>
          <p:cNvCxnSpPr/>
          <p:nvPr/>
        </p:nvCxnSpPr>
        <p:spPr bwMode="auto">
          <a:xfrm flipH="1">
            <a:off x="4000500" y="3657600"/>
            <a:ext cx="202748" cy="0"/>
          </a:xfrm>
          <a:prstGeom prst="line">
            <a:avLst/>
          </a:prstGeom>
          <a:solidFill>
            <a:schemeClr val="accent1"/>
          </a:solidFill>
          <a:ln w="28575" cap="flat" cmpd="sng" algn="ctr">
            <a:solidFill>
              <a:srgbClr val="800080"/>
            </a:solidFill>
            <a:prstDash val="solid"/>
            <a:round/>
            <a:headEnd type="none" w="med" len="med"/>
            <a:tailEnd type="none" w="med" len="med"/>
          </a:ln>
          <a:effectLst/>
        </p:spPr>
      </p:cxnSp>
      <p:cxnSp>
        <p:nvCxnSpPr>
          <p:cNvPr id="24" name="Straight Arrow Connector 23"/>
          <p:cNvCxnSpPr/>
          <p:nvPr/>
        </p:nvCxnSpPr>
        <p:spPr bwMode="auto">
          <a:xfrm>
            <a:off x="5353050" y="3657600"/>
            <a:ext cx="2457450" cy="0"/>
          </a:xfrm>
          <a:prstGeom prst="straightConnector1">
            <a:avLst/>
          </a:prstGeom>
          <a:solidFill>
            <a:schemeClr val="accent1"/>
          </a:solidFill>
          <a:ln w="38100" cap="flat" cmpd="sng" algn="ctr">
            <a:solidFill>
              <a:schemeClr val="tx1"/>
            </a:solidFill>
            <a:prstDash val="dash"/>
            <a:round/>
            <a:headEnd type="none" w="med" len="med"/>
            <a:tailEnd type="triangle" w="lg" len="lg"/>
          </a:ln>
          <a:effectLst/>
        </p:spPr>
      </p:cxnSp>
    </p:spTree>
    <p:extLst>
      <p:ext uri="{BB962C8B-B14F-4D97-AF65-F5344CB8AC3E}">
        <p14:creationId xmlns:p14="http://schemas.microsoft.com/office/powerpoint/2010/main" val="3214335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536" b="1412"/>
          <a:stretch/>
        </p:blipFill>
        <p:spPr bwMode="auto">
          <a:xfrm>
            <a:off x="-1" y="1"/>
            <a:ext cx="3476731"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 name="Content Placeholder 7"/>
              <p:cNvSpPr>
                <a:spLocks noGrp="1"/>
              </p:cNvSpPr>
              <p:nvPr>
                <p:ph sz="quarter" idx="13"/>
              </p:nvPr>
            </p:nvSpPr>
            <p:spPr>
              <a:xfrm>
                <a:off x="3639236" y="693671"/>
                <a:ext cx="4855779" cy="4240211"/>
              </a:xfrm>
              <a:solidFill>
                <a:schemeClr val="bg1"/>
              </a:solidFill>
            </p:spPr>
            <p:txBody>
              <a:bodyPr lIns="72000"/>
              <a:lstStyle/>
              <a:p>
                <a:pPr marL="542925" indent="-542925">
                  <a:buNone/>
                </a:pPr>
                <a:r>
                  <a:rPr lang="en-US" sz="1800" b="1" i="1" dirty="0" smtClean="0"/>
                  <a:t>SM expectation:</a:t>
                </a:r>
                <a:br>
                  <a:rPr lang="en-US" sz="1800" b="1" i="1" dirty="0" smtClean="0"/>
                </a:br>
                <a14:m>
                  <m:oMathPara xmlns:m="http://schemas.openxmlformats.org/officeDocument/2006/math">
                    <m:oMathParaPr>
                      <m:jc m:val="centerGroup"/>
                    </m:oMathParaPr>
                    <m:oMath xmlns:m="http://schemas.openxmlformats.org/officeDocument/2006/math">
                      <m:sSub>
                        <m:sSubPr>
                          <m:ctrlPr>
                            <a:rPr lang="en-US" sz="1800" i="1">
                              <a:latin typeface="Cambria Math"/>
                            </a:rPr>
                          </m:ctrlPr>
                        </m:sSubPr>
                        <m:e>
                          <m:r>
                            <a:rPr lang="en-US" sz="1800" i="1">
                              <a:latin typeface="Cambria Math"/>
                            </a:rPr>
                            <m:t>𝑑</m:t>
                          </m:r>
                        </m:e>
                        <m:sub>
                          <m:r>
                            <a:rPr lang="en-US" sz="1800" i="1">
                              <a:latin typeface="Cambria Math"/>
                            </a:rPr>
                            <m:t>𝜇</m:t>
                          </m:r>
                        </m:sub>
                      </m:sSub>
                      <m:r>
                        <a:rPr lang="en-US" sz="1800" b="0" i="1" smtClean="0">
                          <a:latin typeface="Cambria Math"/>
                        </a:rPr>
                        <m:t>≈</m:t>
                      </m:r>
                      <m:sSup>
                        <m:sSupPr>
                          <m:ctrlPr>
                            <a:rPr lang="en-US" sz="1800" i="1">
                              <a:latin typeface="Cambria Math"/>
                            </a:rPr>
                          </m:ctrlPr>
                        </m:sSupPr>
                        <m:e>
                          <m:r>
                            <a:rPr lang="en-US" sz="1800" i="1">
                              <a:latin typeface="Cambria Math"/>
                            </a:rPr>
                            <m:t>10</m:t>
                          </m:r>
                        </m:e>
                        <m:sup>
                          <m:r>
                            <a:rPr lang="en-US" sz="1800" i="1">
                              <a:latin typeface="Cambria Math"/>
                            </a:rPr>
                            <m:t>−</m:t>
                          </m:r>
                          <m:r>
                            <a:rPr lang="en-US" sz="1800" b="0" i="1" smtClean="0">
                              <a:latin typeface="Cambria Math"/>
                            </a:rPr>
                            <m:t>36</m:t>
                          </m:r>
                        </m:sup>
                      </m:sSup>
                      <m:r>
                        <a:rPr lang="en-US" sz="1800" b="0" i="1" smtClean="0">
                          <a:latin typeface="Cambria Math"/>
                        </a:rPr>
                        <m:t>𝑒</m:t>
                      </m:r>
                      <m:r>
                        <m:rPr>
                          <m:sty m:val="p"/>
                        </m:rPr>
                        <a:rPr lang="en-US" sz="1800" b="0" i="0" smtClean="0">
                          <a:latin typeface="Cambria Math"/>
                        </a:rPr>
                        <m:t>cm</m:t>
                      </m:r>
                    </m:oMath>
                  </m:oMathPara>
                </a14:m>
                <a:endParaRPr lang="en-US" sz="1800" b="1" i="1" dirty="0"/>
              </a:p>
              <a:p>
                <a:pPr marL="542925" indent="-542925">
                  <a:buNone/>
                </a:pPr>
                <a:r>
                  <a:rPr lang="en-US" sz="1800" b="1" i="1" dirty="0" smtClean="0"/>
                  <a:t>BSM: </a:t>
                </a:r>
                <a:r>
                  <a:rPr lang="en-US" sz="1800" i="1" dirty="0" smtClean="0"/>
                  <a:t>Possible up to</a:t>
                </a:r>
              </a:p>
              <a:p>
                <a:pPr marL="542925" indent="-542925">
                  <a:buNone/>
                </a:pPr>
                <a14:m>
                  <m:oMathPara xmlns:m="http://schemas.openxmlformats.org/officeDocument/2006/math">
                    <m:oMathParaPr>
                      <m:jc m:val="centerGroup"/>
                    </m:oMathParaPr>
                    <m:oMath xmlns:m="http://schemas.openxmlformats.org/officeDocument/2006/math">
                      <m:sSub>
                        <m:sSubPr>
                          <m:ctrlPr>
                            <a:rPr lang="en-US" sz="1800" i="1">
                              <a:latin typeface="Cambria Math"/>
                            </a:rPr>
                          </m:ctrlPr>
                        </m:sSubPr>
                        <m:e>
                          <m:r>
                            <a:rPr lang="en-US" sz="1800" i="1">
                              <a:latin typeface="Cambria Math"/>
                            </a:rPr>
                            <m:t>𝑑</m:t>
                          </m:r>
                        </m:e>
                        <m:sub>
                          <m:r>
                            <a:rPr lang="en-US" sz="1800" i="1">
                              <a:latin typeface="Cambria Math"/>
                            </a:rPr>
                            <m:t>𝜇</m:t>
                          </m:r>
                        </m:sub>
                      </m:sSub>
                      <m:r>
                        <a:rPr lang="en-US" sz="1800" i="1">
                          <a:latin typeface="Cambria Math"/>
                        </a:rPr>
                        <m:t>≈</m:t>
                      </m:r>
                      <m:r>
                        <a:rPr lang="en-US" sz="1800" b="0" i="1" smtClean="0">
                          <a:latin typeface="Cambria Math"/>
                        </a:rPr>
                        <m:t>3×</m:t>
                      </m:r>
                      <m:sSup>
                        <m:sSupPr>
                          <m:ctrlPr>
                            <a:rPr lang="en-US" sz="1800" i="1">
                              <a:latin typeface="Cambria Math"/>
                            </a:rPr>
                          </m:ctrlPr>
                        </m:sSupPr>
                        <m:e>
                          <m:r>
                            <a:rPr lang="en-US" sz="1800" i="1">
                              <a:latin typeface="Cambria Math"/>
                            </a:rPr>
                            <m:t>10</m:t>
                          </m:r>
                        </m:e>
                        <m:sup>
                          <m:r>
                            <a:rPr lang="en-US" sz="1800" i="1">
                              <a:latin typeface="Cambria Math"/>
                            </a:rPr>
                            <m:t>−</m:t>
                          </m:r>
                          <m:r>
                            <a:rPr lang="en-US" sz="1800" b="0" i="1" smtClean="0">
                              <a:latin typeface="Cambria Math"/>
                            </a:rPr>
                            <m:t>22</m:t>
                          </m:r>
                        </m:sup>
                      </m:sSup>
                      <m:r>
                        <a:rPr lang="en-US" sz="1800" i="1">
                          <a:latin typeface="Cambria Math"/>
                        </a:rPr>
                        <m:t>𝑒</m:t>
                      </m:r>
                      <m:r>
                        <m:rPr>
                          <m:sty m:val="p"/>
                        </m:rPr>
                        <a:rPr lang="en-US" sz="1800">
                          <a:latin typeface="Cambria Math"/>
                        </a:rPr>
                        <m:t>cm</m:t>
                      </m:r>
                    </m:oMath>
                  </m:oMathPara>
                </a14:m>
                <a:endParaRPr lang="en-US" sz="1800" b="1" i="1" dirty="0"/>
              </a:p>
              <a:p>
                <a:pPr marL="542925" indent="-542925">
                  <a:buNone/>
                </a:pPr>
                <a:endParaRPr lang="en-US" sz="1800" b="1" i="1" dirty="0" smtClean="0"/>
              </a:p>
              <a:p>
                <a:pPr marL="542925" indent="-542925">
                  <a:buNone/>
                </a:pPr>
                <a:r>
                  <a:rPr lang="en-US" sz="1800" b="1" i="1" dirty="0" smtClean="0"/>
                  <a:t>And:</a:t>
                </a:r>
                <a:r>
                  <a:rPr lang="en-US" sz="1800" dirty="0" smtClean="0"/>
                  <a:t> 	Signs for  lepton universality  violation:</a:t>
                </a:r>
              </a:p>
              <a:p>
                <a:pPr marL="542925" indent="-542925">
                  <a:buNone/>
                </a:pPr>
                <a:r>
                  <a:rPr lang="en-US" sz="1800" dirty="0"/>
                  <a:t>	</a:t>
                </a:r>
                <a:r>
                  <a:rPr lang="en-US" sz="1800" dirty="0" smtClean="0"/>
                  <a:t>- </a:t>
                </a:r>
                <a:r>
                  <a:rPr lang="en-US" sz="1800" i="1" dirty="0" smtClean="0"/>
                  <a:t>B-</a:t>
                </a:r>
                <a:r>
                  <a:rPr lang="en-US" sz="1800" dirty="0" smtClean="0"/>
                  <a:t>meson decays (up to </a:t>
                </a:r>
                <a14:m>
                  <m:oMath xmlns:m="http://schemas.openxmlformats.org/officeDocument/2006/math">
                    <m:r>
                      <a:rPr lang="en-US" sz="1800" b="0" i="1" smtClean="0">
                        <a:latin typeface="Cambria Math"/>
                      </a:rPr>
                      <m:t>4.4 </m:t>
                    </m:r>
                    <m:r>
                      <a:rPr lang="en-US" sz="1800" b="0" i="1" smtClean="0">
                        <a:latin typeface="Cambria Math"/>
                      </a:rPr>
                      <m:t>𝜎</m:t>
                    </m:r>
                  </m:oMath>
                </a14:m>
                <a:r>
                  <a:rPr lang="en-US" sz="1800" dirty="0" smtClean="0"/>
                  <a:t>)* </a:t>
                </a:r>
              </a:p>
              <a:p>
                <a:pPr marL="542925" indent="-542925">
                  <a:buNone/>
                </a:pPr>
                <a:r>
                  <a:rPr lang="en-US" sz="1800" dirty="0"/>
                  <a:t>	</a:t>
                </a:r>
                <a:r>
                  <a:rPr lang="en-US" sz="1800" dirty="0" smtClean="0"/>
                  <a:t>- g-2 of muon (</a:t>
                </a:r>
                <a14:m>
                  <m:oMath xmlns:m="http://schemas.openxmlformats.org/officeDocument/2006/math">
                    <m:r>
                      <a:rPr lang="en-US" sz="1800" b="0" i="1" smtClean="0">
                        <a:latin typeface="Cambria Math"/>
                      </a:rPr>
                      <m:t>3.6 </m:t>
                    </m:r>
                    <m:r>
                      <a:rPr lang="en-US" sz="1800" b="0" i="1" smtClean="0">
                        <a:latin typeface="Cambria Math"/>
                      </a:rPr>
                      <m:t>𝜎</m:t>
                    </m:r>
                  </m:oMath>
                </a14:m>
                <a:r>
                  <a:rPr lang="en-US" sz="1800" dirty="0" smtClean="0"/>
                  <a:t>)**</a:t>
                </a:r>
              </a:p>
              <a:p>
                <a:pPr marL="542925" indent="-542925">
                  <a:buNone/>
                  <a:tabLst>
                    <a:tab pos="542925" algn="l"/>
                  </a:tabLst>
                </a:pPr>
                <a:endParaRPr lang="en-US" sz="1800" dirty="0"/>
              </a:p>
              <a:p>
                <a:pPr marL="542925" indent="-542925">
                  <a:buNone/>
                  <a:tabLst>
                    <a:tab pos="542925" algn="l"/>
                  </a:tabLst>
                </a:pPr>
                <a:endParaRPr lang="en-US" sz="1800" dirty="0" smtClean="0"/>
              </a:p>
              <a:p>
                <a:pPr marL="542925" indent="-542925">
                  <a:buNone/>
                  <a:tabLst>
                    <a:tab pos="542925" algn="l"/>
                  </a:tabLst>
                </a:pPr>
                <a:r>
                  <a:rPr lang="en-US" sz="1800" dirty="0" smtClean="0"/>
                  <a:t> </a:t>
                </a:r>
                <a:endParaRPr lang="en-US" sz="1800" dirty="0"/>
              </a:p>
              <a:p>
                <a:pPr marL="542925" indent="-542925">
                  <a:buNone/>
                  <a:tabLst>
                    <a:tab pos="542925" algn="l"/>
                  </a:tabLst>
                </a:pPr>
                <a:endParaRPr lang="en-US" sz="1800" dirty="0" smtClean="0"/>
              </a:p>
              <a:p>
                <a:pPr marL="542925" indent="-542925">
                  <a:buNone/>
                  <a:tabLst>
                    <a:tab pos="542925" algn="l"/>
                  </a:tabLst>
                </a:pPr>
                <a:endParaRPr lang="en-US" sz="1800" dirty="0"/>
              </a:p>
            </p:txBody>
          </p:sp>
        </mc:Choice>
        <mc:Fallback xmlns="">
          <p:sp>
            <p:nvSpPr>
              <p:cNvPr id="8" name="Content Placeholder 7"/>
              <p:cNvSpPr>
                <a:spLocks noGrp="1" noRot="1" noChangeAspect="1" noMove="1" noResize="1" noEditPoints="1" noAdjustHandles="1" noChangeArrowheads="1" noChangeShapeType="1" noTextEdit="1"/>
              </p:cNvSpPr>
              <p:nvPr>
                <p:ph sz="quarter" idx="13"/>
              </p:nvPr>
            </p:nvSpPr>
            <p:spPr>
              <a:xfrm>
                <a:off x="3639236" y="693671"/>
                <a:ext cx="4855779" cy="4240211"/>
              </a:xfrm>
              <a:blipFill rotWithShape="1">
                <a:blip r:embed="rId4"/>
                <a:stretch>
                  <a:fillRect l="-1506" t="-1583"/>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The muon EDM</a:t>
            </a:r>
            <a:endParaRPr lang="en-US" dirty="0"/>
          </a:p>
        </p:txBody>
      </p:sp>
      <p:sp>
        <p:nvSpPr>
          <p:cNvPr id="4" name="Rounded Rectangle 3"/>
          <p:cNvSpPr/>
          <p:nvPr/>
        </p:nvSpPr>
        <p:spPr bwMode="auto">
          <a:xfrm>
            <a:off x="4545875" y="3351948"/>
            <a:ext cx="3265714" cy="1100036"/>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ctr">
              <a:buNone/>
            </a:pPr>
            <a:r>
              <a:rPr lang="en-US" sz="2000" dirty="0" smtClean="0">
                <a:latin typeface="+mn-lt"/>
              </a:rPr>
              <a:t>First dedicated experiment to search for EDM of second generation antimatter</a:t>
            </a:r>
          </a:p>
        </p:txBody>
      </p:sp>
      <p:sp>
        <p:nvSpPr>
          <p:cNvPr id="5" name="TextBox 4"/>
          <p:cNvSpPr txBox="1"/>
          <p:nvPr/>
        </p:nvSpPr>
        <p:spPr>
          <a:xfrm>
            <a:off x="6499663" y="4730750"/>
            <a:ext cx="2285562" cy="406265"/>
          </a:xfrm>
          <a:prstGeom prst="rect">
            <a:avLst/>
          </a:prstGeom>
          <a:solidFill>
            <a:schemeClr val="bg1"/>
          </a:solidFill>
        </p:spPr>
        <p:txBody>
          <a:bodyPr wrap="none" lIns="0" tIns="0" rIns="0" bIns="0" rtlCol="0" anchor="t" anchorCtr="0">
            <a:spAutoFit/>
          </a:bodyPr>
          <a:lstStyle/>
          <a:p>
            <a:pPr algn="r">
              <a:lnSpc>
                <a:spcPct val="110000"/>
              </a:lnSpc>
              <a:spcBef>
                <a:spcPts val="0"/>
              </a:spcBef>
            </a:pPr>
            <a:r>
              <a:rPr lang="en-US" sz="1200" kern="1000" spc="30" dirty="0" smtClean="0">
                <a:solidFill>
                  <a:schemeClr val="tx1">
                    <a:lumMod val="85000"/>
                    <a:lumOff val="15000"/>
                  </a:schemeClr>
                </a:solidFill>
                <a:latin typeface="+mn-lt"/>
                <a:cs typeface="Franklin Gothic Book"/>
              </a:rPr>
              <a:t>*</a:t>
            </a:r>
            <a:r>
              <a:rPr lang="en-US" sz="1200" kern="1000" spc="30" dirty="0" err="1" smtClean="0">
                <a:solidFill>
                  <a:schemeClr val="tx1">
                    <a:lumMod val="85000"/>
                    <a:lumOff val="15000"/>
                  </a:schemeClr>
                </a:solidFill>
                <a:latin typeface="+mn-lt"/>
                <a:cs typeface="Franklin Gothic Book"/>
              </a:rPr>
              <a:t>Altmannshofer</a:t>
            </a:r>
            <a:r>
              <a:rPr lang="en-US" sz="1200" kern="1000" spc="30" dirty="0" smtClean="0">
                <a:solidFill>
                  <a:schemeClr val="tx1">
                    <a:lumMod val="85000"/>
                    <a:lumOff val="15000"/>
                  </a:schemeClr>
                </a:solidFill>
                <a:latin typeface="+mn-lt"/>
                <a:cs typeface="Franklin Gothic Book"/>
              </a:rPr>
              <a:t> </a:t>
            </a:r>
            <a:r>
              <a:rPr lang="en-US" sz="1200" i="1" kern="1000" spc="30" dirty="0">
                <a:solidFill>
                  <a:schemeClr val="tx1">
                    <a:lumMod val="85000"/>
                    <a:lumOff val="15000"/>
                  </a:schemeClr>
                </a:solidFill>
                <a:latin typeface="+mn-lt"/>
                <a:cs typeface="Franklin Gothic Book"/>
              </a:rPr>
              <a:t>et al</a:t>
            </a:r>
            <a:r>
              <a:rPr lang="en-US" sz="1200" kern="1000" spc="30" dirty="0">
                <a:solidFill>
                  <a:schemeClr val="tx1">
                    <a:lumMod val="85000"/>
                    <a:lumOff val="15000"/>
                  </a:schemeClr>
                </a:solidFill>
                <a:latin typeface="+mn-lt"/>
                <a:cs typeface="Franklin Gothic Book"/>
              </a:rPr>
              <a:t>. EPJC(2017)</a:t>
            </a:r>
          </a:p>
          <a:p>
            <a:pPr algn="r">
              <a:lnSpc>
                <a:spcPct val="110000"/>
              </a:lnSpc>
              <a:spcBef>
                <a:spcPts val="0"/>
              </a:spcBef>
            </a:pPr>
            <a:r>
              <a:rPr lang="en-US" sz="1200" kern="1000" spc="30" dirty="0" smtClean="0">
                <a:solidFill>
                  <a:schemeClr val="tx1">
                    <a:lumMod val="85000"/>
                    <a:lumOff val="15000"/>
                  </a:schemeClr>
                </a:solidFill>
                <a:latin typeface="+mn-lt"/>
                <a:cs typeface="Franklin Gothic Book"/>
              </a:rPr>
              <a:t>**Hertzog DW, EPJ </a:t>
            </a:r>
            <a:r>
              <a:rPr lang="en-US" sz="1200" kern="1000" spc="30" dirty="0" err="1" smtClean="0">
                <a:solidFill>
                  <a:schemeClr val="tx1">
                    <a:lumMod val="85000"/>
                    <a:lumOff val="15000"/>
                  </a:schemeClr>
                </a:solidFill>
                <a:latin typeface="+mn-lt"/>
                <a:cs typeface="Franklin Gothic Book"/>
              </a:rPr>
              <a:t>Conf</a:t>
            </a:r>
            <a:r>
              <a:rPr lang="en-US" sz="1200" kern="1000" spc="30" dirty="0" smtClean="0">
                <a:solidFill>
                  <a:schemeClr val="tx1">
                    <a:lumMod val="85000"/>
                    <a:lumOff val="15000"/>
                  </a:schemeClr>
                </a:solidFill>
                <a:latin typeface="+mn-lt"/>
                <a:cs typeface="Franklin Gothic Book"/>
              </a:rPr>
              <a:t> 118(2016)</a:t>
            </a:r>
          </a:p>
        </p:txBody>
      </p:sp>
    </p:spTree>
    <p:extLst>
      <p:ext uri="{BB962C8B-B14F-4D97-AF65-F5344CB8AC3E}">
        <p14:creationId xmlns:p14="http://schemas.microsoft.com/office/powerpoint/2010/main" val="416045521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cstate="screen">
            <a:extLst>
              <a:ext uri="{28A0092B-C50C-407E-A947-70E740481C1C}">
                <a14:useLocalDpi xmlns:a14="http://schemas.microsoft.com/office/drawing/2010/main"/>
              </a:ext>
            </a:extLst>
          </a:blip>
          <a:stretch>
            <a:fillRect/>
          </a:stretch>
        </p:blipFill>
        <p:spPr>
          <a:xfrm>
            <a:off x="464354" y="1941553"/>
            <a:ext cx="3598195" cy="2511767"/>
          </a:xfrm>
        </p:spPr>
      </p:pic>
      <p:sp>
        <p:nvSpPr>
          <p:cNvPr id="3" name="Title 2"/>
          <p:cNvSpPr>
            <a:spLocks noGrp="1"/>
          </p:cNvSpPr>
          <p:nvPr>
            <p:ph type="title"/>
          </p:nvPr>
        </p:nvSpPr>
        <p:spPr/>
        <p:txBody>
          <a:bodyPr/>
          <a:lstStyle/>
          <a:p>
            <a:r>
              <a:rPr lang="en-US" dirty="0" smtClean="0"/>
              <a:t>Tension for lepton flavor universality</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sz="quarter" idx="18"/>
              </p:nvPr>
            </p:nvSpPr>
            <p:spPr>
              <a:xfrm>
                <a:off x="4651104" y="1254033"/>
                <a:ext cx="4101010" cy="3579223"/>
              </a:xfrm>
            </p:spPr>
            <p:txBody>
              <a:bodyPr/>
              <a:lstStyle/>
              <a:p>
                <a:pPr marL="0" indent="0">
                  <a:buNone/>
                </a:pPr>
                <a:endParaRPr lang="en-US" sz="2400" dirty="0" smtClean="0"/>
              </a:p>
              <a:p>
                <a:r>
                  <a:rPr lang="en-US" sz="2400" dirty="0" smtClean="0"/>
                  <a:t>Different signs </a:t>
                </a:r>
              </a:p>
              <a:p>
                <a:r>
                  <a:rPr lang="en-US" sz="2400" dirty="0" smtClean="0"/>
                  <a:t>Together with limits on </a:t>
                </a:r>
                <a14:m>
                  <m:oMath xmlns:m="http://schemas.openxmlformats.org/officeDocument/2006/math">
                    <m:r>
                      <a:rPr lang="en-US" sz="2400" b="0" i="1" smtClean="0">
                        <a:latin typeface="Cambria Math"/>
                      </a:rPr>
                      <m:t>𝜇</m:t>
                    </m:r>
                    <m:r>
                      <a:rPr lang="en-US" sz="2400" b="0" i="0" smtClean="0">
                        <a:latin typeface="Cambria Math"/>
                      </a:rPr>
                      <m:t>→</m:t>
                    </m:r>
                    <m:r>
                      <m:rPr>
                        <m:sty m:val="p"/>
                      </m:rPr>
                      <a:rPr lang="en-US" sz="2400" b="0" i="0" smtClean="0">
                        <a:latin typeface="Cambria Math"/>
                      </a:rPr>
                      <m:t>e</m:t>
                    </m:r>
                    <m:r>
                      <a:rPr lang="en-US" sz="2400" b="0" i="1" smtClean="0">
                        <a:latin typeface="Cambria Math"/>
                      </a:rPr>
                      <m:t>𝛾</m:t>
                    </m:r>
                  </m:oMath>
                </a14:m>
                <a:r>
                  <a:rPr lang="en-US" sz="2400" dirty="0" smtClean="0"/>
                  <a:t> can be explained by effective </a:t>
                </a:r>
                <a:r>
                  <a:rPr lang="en-US" sz="2400" b="1" dirty="0" smtClean="0"/>
                  <a:t>decoupling of lepton sectors</a:t>
                </a:r>
              </a:p>
              <a:p>
                <a:pPr marL="0" indent="0">
                  <a:buNone/>
                </a:pPr>
                <a:r>
                  <a:rPr lang="en-US" sz="2400" b="1" dirty="0" smtClean="0"/>
                  <a:t> </a:t>
                </a:r>
              </a:p>
              <a:p>
                <a:pPr marL="0" indent="0">
                  <a:buNone/>
                </a:pPr>
                <a:r>
                  <a:rPr lang="en-US" sz="2400" b="1" dirty="0" smtClean="0"/>
                  <a:t>+</a:t>
                </a:r>
                <a:r>
                  <a:rPr lang="en-US" sz="2400" dirty="0" smtClean="0"/>
                  <a:t> Tension in </a:t>
                </a:r>
                <a:r>
                  <a:rPr lang="en-US" sz="2400" b="1" dirty="0" smtClean="0"/>
                  <a:t>B-meson decay </a:t>
                </a:r>
              </a:p>
              <a:p>
                <a:pPr marL="0" indent="0">
                  <a:buNone/>
                </a:pPr>
                <a:r>
                  <a:rPr lang="en-US" sz="2400" b="1" dirty="0"/>
                  <a:t> </a:t>
                </a:r>
                <a:r>
                  <a:rPr lang="en-US" sz="2400" b="1" dirty="0" smtClean="0"/>
                  <a:t>  </a:t>
                </a:r>
                <a:r>
                  <a:rPr lang="en-US" sz="2400" dirty="0" smtClean="0"/>
                  <a:t>to </a:t>
                </a:r>
                <a:r>
                  <a:rPr lang="en-US" sz="2400" b="1" dirty="0" smtClean="0"/>
                  <a:t>muons</a:t>
                </a:r>
                <a:r>
                  <a:rPr lang="en-US" sz="2400" dirty="0" smtClean="0"/>
                  <a:t> at </a:t>
                </a:r>
                <a:r>
                  <a:rPr lang="en-US" sz="2400" dirty="0" err="1" smtClean="0"/>
                  <a:t>LHCb</a:t>
                </a:r>
                <a:r>
                  <a:rPr lang="en-US" sz="2400" dirty="0" smtClean="0"/>
                  <a:t> (</a:t>
                </a:r>
                <a14:m>
                  <m:oMath xmlns:m="http://schemas.openxmlformats.org/officeDocument/2006/math">
                    <m:r>
                      <a:rPr lang="en-US" sz="2400" b="0" i="1" smtClean="0">
                        <a:latin typeface="Cambria Math"/>
                      </a:rPr>
                      <m:t>∼4.5 </m:t>
                    </m:r>
                    <m:r>
                      <a:rPr lang="en-US" sz="2400" b="0" i="1" smtClean="0">
                        <a:latin typeface="Cambria Math"/>
                      </a:rPr>
                      <m:t>𝜎</m:t>
                    </m:r>
                  </m:oMath>
                </a14:m>
                <a:r>
                  <a:rPr lang="en-US" sz="2400" dirty="0" smtClean="0"/>
                  <a:t>)</a:t>
                </a:r>
              </a:p>
            </p:txBody>
          </p:sp>
        </mc:Choice>
        <mc:Fallback xmlns="">
          <p:sp>
            <p:nvSpPr>
              <p:cNvPr id="6" name="Content Placeholder 5"/>
              <p:cNvSpPr>
                <a:spLocks noGrp="1" noRot="1" noChangeAspect="1" noMove="1" noResize="1" noEditPoints="1" noAdjustHandles="1" noChangeArrowheads="1" noChangeShapeType="1" noTextEdit="1"/>
              </p:cNvSpPr>
              <p:nvPr>
                <p:ph sz="quarter" idx="18"/>
              </p:nvPr>
            </p:nvSpPr>
            <p:spPr>
              <a:xfrm>
                <a:off x="4651104" y="1254033"/>
                <a:ext cx="4101010" cy="3579223"/>
              </a:xfrm>
              <a:blipFill rotWithShape="1">
                <a:blip r:embed="rId3"/>
                <a:stretch>
                  <a:fillRect l="-4606"/>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pPr eaLnBrk="0" hangingPunct="0">
              <a:defRPr/>
            </a:pPr>
            <a:fld id="{EBC07571-3134-BB4B-B83F-1A9FE18D34F3}" type="slidenum">
              <a:rPr lang="de-DE" smtClean="0">
                <a:solidFill>
                  <a:srgbClr val="000000"/>
                </a:solidFill>
              </a:rPr>
              <a:pPr eaLnBrk="0" hangingPunct="0">
                <a:defRPr/>
              </a:pPr>
              <a:t>9</a:t>
            </a:fld>
            <a:endParaRPr lang="de-DE" dirty="0">
              <a:solidFill>
                <a:srgbClr val="000000"/>
              </a:solidFill>
            </a:endParaRPr>
          </a:p>
        </p:txBody>
      </p:sp>
      <mc:AlternateContent xmlns:mc="http://schemas.openxmlformats.org/markup-compatibility/2006" xmlns:a14="http://schemas.microsoft.com/office/drawing/2010/main">
        <mc:Choice Requires="a14">
          <p:sp>
            <p:nvSpPr>
              <p:cNvPr id="10" name="Rectangle 9"/>
              <p:cNvSpPr/>
              <p:nvPr/>
            </p:nvSpPr>
            <p:spPr>
              <a:xfrm>
                <a:off x="901337" y="837797"/>
                <a:ext cx="7576457" cy="461665"/>
              </a:xfrm>
              <a:prstGeom prst="rect">
                <a:avLst/>
              </a:prstGeom>
            </p:spPr>
            <p:txBody>
              <a:bodyPr wrap="square">
                <a:spAutoFit/>
              </a:bodyPr>
              <a:lstStyle/>
              <a:p>
                <a:pPr marL="0" indent="0">
                  <a:buNone/>
                </a:pPr>
                <a14:m>
                  <m:oMath xmlns:m="http://schemas.openxmlformats.org/officeDocument/2006/math">
                    <m:r>
                      <a:rPr lang="en-US" sz="2400" i="1" dirty="0">
                        <a:latin typeface="Cambria Math"/>
                      </a:rPr>
                      <m:t>𝑎</m:t>
                    </m:r>
                    <m:r>
                      <a:rPr lang="en-US" sz="2400" i="1" dirty="0">
                        <a:latin typeface="Cambria Math"/>
                      </a:rPr>
                      <m:t>=(</m:t>
                    </m:r>
                    <m:r>
                      <a:rPr lang="en-US" sz="2400" i="1" dirty="0">
                        <a:latin typeface="Cambria Math"/>
                      </a:rPr>
                      <m:t>𝑔</m:t>
                    </m:r>
                    <m:r>
                      <a:rPr lang="en-US" sz="2400" i="1" dirty="0">
                        <a:latin typeface="Cambria Math"/>
                      </a:rPr>
                      <m:t>−2</m:t>
                    </m:r>
                    <m:r>
                      <a:rPr lang="en-US" sz="2400" dirty="0">
                        <a:latin typeface="Cambria Math"/>
                      </a:rPr>
                      <m:t>)/2</m:t>
                    </m:r>
                  </m:oMath>
                </a14:m>
                <a:r>
                  <a:rPr lang="en-US" sz="2400" dirty="0">
                    <a:latin typeface="+mn-lt"/>
                  </a:rPr>
                  <a:t>  from electron &amp; muon in tension with SM</a:t>
                </a:r>
              </a:p>
            </p:txBody>
          </p:sp>
        </mc:Choice>
        <mc:Fallback xmlns="">
          <p:sp>
            <p:nvSpPr>
              <p:cNvPr id="10" name="Rectangle 9"/>
              <p:cNvSpPr>
                <a:spLocks noRot="1" noChangeAspect="1" noMove="1" noResize="1" noEditPoints="1" noAdjustHandles="1" noChangeArrowheads="1" noChangeShapeType="1" noTextEdit="1"/>
              </p:cNvSpPr>
              <p:nvPr/>
            </p:nvSpPr>
            <p:spPr>
              <a:xfrm>
                <a:off x="901337" y="837797"/>
                <a:ext cx="7576457" cy="461665"/>
              </a:xfrm>
              <a:prstGeom prst="rect">
                <a:avLst/>
              </a:prstGeom>
              <a:blipFill rotWithShape="1">
                <a:blip r:embed="rId4"/>
                <a:stretch>
                  <a:fillRect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42719788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muonEDM_Seminar_EPFL_psw180125">
  <a:themeElements>
    <a:clrScheme name="Farbwelt des PSI">
      <a:dk1>
        <a:srgbClr val="000000"/>
      </a:dk1>
      <a:lt1>
        <a:srgbClr val="FFFFFF"/>
      </a:lt1>
      <a:dk2>
        <a:srgbClr val="000000"/>
      </a:dk2>
      <a:lt2>
        <a:srgbClr val="686868"/>
      </a:lt2>
      <a:accent1>
        <a:srgbClr val="FDCA00"/>
      </a:accent1>
      <a:accent2>
        <a:srgbClr val="EB5B00"/>
      </a:accent2>
      <a:accent3>
        <a:srgbClr val="C50006"/>
      </a:accent3>
      <a:accent4>
        <a:srgbClr val="7C204E"/>
      </a:accent4>
      <a:accent5>
        <a:srgbClr val="003B6E"/>
      </a:accent5>
      <a:accent6>
        <a:srgbClr val="197418"/>
      </a:accent6>
      <a:hlink>
        <a:srgbClr val="000000"/>
      </a:hlink>
      <a:folHlink>
        <a:srgbClr val="686868"/>
      </a:folHlink>
    </a:clrScheme>
    <a:fontScheme name="Georgia/Calibri">
      <a:majorFont>
        <a:latin typeface="Georgia"/>
        <a:ea typeface="ヒラギノ角ゴ Pro W3"/>
        <a:cs typeface="ヒラギノ角ゴ Pro W3"/>
      </a:majorFont>
      <a:minorFont>
        <a:latin typeface="Calibri"/>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38100" cap="rnd">
          <a:solidFill>
            <a:schemeClr val="accent1">
              <a:lumMod val="60000"/>
              <a:lumOff val="40000"/>
            </a:schemeClr>
          </a:solidFill>
          <a:headEnd type="none" w="med" len="med"/>
          <a:tailEnd type="none" w="med" len="med"/>
        </a:ln>
      </a:spPr>
      <a:bodyPr rtlCol="0" anchor="ctr"/>
      <a:lstStyle>
        <a:defPPr algn="ctr">
          <a:defRPr/>
        </a:defPPr>
      </a:lstStyle>
      <a:style>
        <a:lnRef idx="2">
          <a:schemeClr val="accent6"/>
        </a:lnRef>
        <a:fillRef idx="0">
          <a:schemeClr val="accent6"/>
        </a:fillRef>
        <a:effectRef idx="1">
          <a:schemeClr val="accent6"/>
        </a:effectRef>
        <a:fontRef idx="minor">
          <a:schemeClr val="tx1"/>
        </a:fontRef>
      </a:style>
    </a:spDef>
    <a:lnDef>
      <a:spPr bwMode="auto">
        <a:ln w="12700" cap="rnd">
          <a:solidFill>
            <a:schemeClr val="bg2">
              <a:lumMod val="75000"/>
            </a:schemeClr>
          </a:solidFill>
          <a:headEnd type="none" w="med" len="med"/>
          <a:tailEnd type="none" w="med" len="med"/>
        </a:ln>
        <a:effectLst/>
      </a:spPr>
      <a:bodyPr/>
      <a:lstStyle/>
      <a:style>
        <a:lnRef idx="2">
          <a:schemeClr val="accent6"/>
        </a:lnRef>
        <a:fillRef idx="0">
          <a:schemeClr val="accent6"/>
        </a:fillRef>
        <a:effectRef idx="1">
          <a:schemeClr val="accent6"/>
        </a:effectRef>
        <a:fontRef idx="minor">
          <a:schemeClr val="tx1"/>
        </a:fontRef>
      </a:style>
    </a:lnDef>
    <a:txDef>
      <a:spPr>
        <a:solidFill>
          <a:schemeClr val="bg1"/>
        </a:solidFill>
      </a:spPr>
      <a:bodyPr wrap="none" lIns="0" tIns="0" rIns="0" bIns="0" rtlCol="0" anchor="t" anchorCtr="0">
        <a:spAutoFit/>
      </a:bodyPr>
      <a:lstStyle>
        <a:defPPr>
          <a:lnSpc>
            <a:spcPct val="110000"/>
          </a:lnSpc>
          <a:spcBef>
            <a:spcPts val="0"/>
          </a:spcBef>
          <a:defRPr sz="1400" kern="1000" spc="30" dirty="0" err="1" smtClean="0">
            <a:solidFill>
              <a:schemeClr val="tx1">
                <a:lumMod val="85000"/>
                <a:lumOff val="15000"/>
              </a:schemeClr>
            </a:solidFill>
            <a:latin typeface="+mn-lt"/>
            <a:cs typeface="Franklin Gothic Book"/>
          </a:defRPr>
        </a:defPPr>
      </a:lstStyle>
    </a:txDef>
  </a:objectDefaults>
  <a:extraClrSchemeLst>
    <a:extraClrScheme>
      <a:clrScheme name="Farbwelt des PSI">
        <a:dk1>
          <a:srgbClr val="000000"/>
        </a:dk1>
        <a:lt1>
          <a:srgbClr val="FFFFFF"/>
        </a:lt1>
        <a:dk2>
          <a:srgbClr val="000000"/>
        </a:dk2>
        <a:lt2>
          <a:srgbClr val="686868"/>
        </a:lt2>
        <a:accent1>
          <a:srgbClr val="FDCA00"/>
        </a:accent1>
        <a:accent2>
          <a:srgbClr val="EB5B00"/>
        </a:accent2>
        <a:accent3>
          <a:srgbClr val="C50006"/>
        </a:accent3>
        <a:accent4>
          <a:srgbClr val="7C204E"/>
        </a:accent4>
        <a:accent5>
          <a:srgbClr val="003B6E"/>
        </a:accent5>
        <a:accent6>
          <a:srgbClr val="197418"/>
        </a:accent6>
        <a:hlink>
          <a:srgbClr val="000000"/>
        </a:hlink>
        <a:folHlink>
          <a:srgbClr val="686868"/>
        </a:folHlink>
      </a:clrScheme>
      <a:clrMap bg1="lt1" tx1="dk1" bg2="lt2" tx2="dk2" accent1="accent1" accent2="accent2" accent3="accent3" accent4="accent4" accent5="accent5" accent6="accent6" hlink="hlink" folHlink="folHlink"/>
    </a:extraClrScheme>
  </a:extraClrSchemeLst>
  <a:custClrLst>
    <a:custClr name="Grau 100%">
      <a:srgbClr val="505050"/>
    </a:custClr>
    <a:custClr name="Gelb 100%">
      <a:srgbClr val="FDCA00"/>
    </a:custClr>
    <a:custClr name="Orange 100%">
      <a:srgbClr val="EB5B00"/>
    </a:custClr>
    <a:custClr name="Rot 100%">
      <a:srgbClr val="C50006"/>
    </a:custClr>
    <a:custClr name="Braun 100%">
      <a:srgbClr val="85543A"/>
    </a:custClr>
    <a:custClr name="Olivgrün 100%">
      <a:srgbClr val="8F7111"/>
    </a:custClr>
    <a:custClr name="Hellgrün 100%">
      <a:srgbClr val="82911A"/>
    </a:custClr>
    <a:custClr name="Grün 100%">
      <a:srgbClr val="197418"/>
    </a:custClr>
    <a:custClr name="Violet 100%">
      <a:srgbClr val="7C204E"/>
    </a:custClr>
    <a:custClr name="Blau 100%">
      <a:srgbClr val="003B6E"/>
    </a:custClr>
    <a:custClr name="Grau 80%">
      <a:srgbClr val="686868"/>
    </a:custClr>
    <a:custClr name="Gelb 80%">
      <a:srgbClr val="FED43E"/>
    </a:custClr>
    <a:custClr name="Orange 80%">
      <a:srgbClr val="EE7B34"/>
    </a:custClr>
    <a:custClr name="Rot 80%">
      <a:srgbClr val="D04729"/>
    </a:custClr>
    <a:custClr name="Braun 80%">
      <a:srgbClr val="9A7059"/>
    </a:custClr>
    <a:custClr name="Olivgrün 80%">
      <a:srgbClr val="A48841"/>
    </a:custClr>
    <a:custClr name="Hellgrün 80%">
      <a:srgbClr val="9BA34C"/>
    </a:custClr>
    <a:custClr name="Grün 80%">
      <a:srgbClr val="518A42"/>
    </a:custClr>
    <a:custClr name="Violet 80%">
      <a:srgbClr val="914967"/>
    </a:custClr>
    <a:custClr name="Blau 80%">
      <a:srgbClr val="405583"/>
    </a:custClr>
    <a:custClr name="Grau 60%">
      <a:srgbClr val="969696"/>
    </a:custClr>
    <a:custClr name="Gelb 60%">
      <a:srgbClr val="FEDE74"/>
    </a:custClr>
    <a:custClr name="Orange 60%">
      <a:srgbClr val="F29E62"/>
    </a:custClr>
    <a:custClr name="Rot 60%">
      <a:srgbClr val="DA7252"/>
    </a:custClr>
    <a:custClr name="Braun 60%">
      <a:srgbClr val="B2917D"/>
    </a:custClr>
    <a:custClr name="Olivgrün 60%">
      <a:srgbClr val="BAA46A"/>
    </a:custClr>
    <a:custClr name="Hellgrün 60%">
      <a:srgbClr val="B5B874"/>
    </a:custClr>
    <a:custClr name="Grün 60%">
      <a:srgbClr val="7DA569"/>
    </a:custClr>
    <a:custClr name="Violet 60%">
      <a:srgbClr val="AA7084"/>
    </a:custClr>
    <a:custClr name="Blau 60%">
      <a:srgbClr val="69769E"/>
    </a:custClr>
    <a:custClr name="Grau 40%">
      <a:srgbClr val="B9B9B9"/>
    </a:custClr>
    <a:custClr name="Gelb 40%">
      <a:srgbClr val="FFEAA8"/>
    </a:custClr>
    <a:custClr name="Orange 40%">
      <a:srgbClr val="F6C096"/>
    </a:custClr>
    <a:custClr name="Rot 40%">
      <a:srgbClr val="E7A287"/>
    </a:custClr>
    <a:custClr name="Braun 40%">
      <a:srgbClr val="CAB5A6"/>
    </a:custClr>
    <a:custClr name="Olivgrün 40%">
      <a:srgbClr val="D0C19B"/>
    </a:custClr>
    <a:custClr name="Hellgrün 40%">
      <a:srgbClr val="CED0A4"/>
    </a:custClr>
    <a:custClr name="Grün 40%">
      <a:srgbClr val="A8C39A"/>
    </a:custClr>
    <a:custClr name="Violet 40%">
      <a:srgbClr val="C49FAA"/>
    </a:custClr>
    <a:custClr name="Blau 40%">
      <a:srgbClr val="989FBD"/>
    </a:custClr>
    <a:custClr name="Grau 20%">
      <a:srgbClr val="E5E5E5"/>
    </a:custClr>
    <a:custClr name="Gelb 20%">
      <a:srgbClr val="FFF5D6"/>
    </a:custClr>
    <a:custClr name="Orange 20%">
      <a:srgbClr val="FBE1CC"/>
    </a:custClr>
    <a:custClr name="Rot 20%">
      <a:srgbClr val="F3D2C2"/>
    </a:custClr>
    <a:custClr name="Braun 20%">
      <a:srgbClr val="E4D9D2"/>
    </a:custClr>
    <a:custClr name="Olivgrün 20%">
      <a:srgbClr val="E8E1CE"/>
    </a:custClr>
    <a:custClr name="Hellgrün 20%">
      <a:srgbClr val="E7E8D3"/>
    </a:custClr>
    <a:custClr name="Grün 20%">
      <a:srgbClr val="D4E2CE"/>
    </a:custClr>
    <a:custClr name="Violet 20%">
      <a:srgbClr val="E1D0D5"/>
    </a:custClr>
    <a:custClr name="Blau 20%">
      <a:srgbClr val="CBCFDF"/>
    </a:custClr>
  </a:custClr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arbwelt des PSI">
    <a:dk1>
      <a:srgbClr val="000000"/>
    </a:dk1>
    <a:lt1>
      <a:srgbClr val="FFFFFF"/>
    </a:lt1>
    <a:dk2>
      <a:srgbClr val="000000"/>
    </a:dk2>
    <a:lt2>
      <a:srgbClr val="686868"/>
    </a:lt2>
    <a:accent1>
      <a:srgbClr val="FDCA00"/>
    </a:accent1>
    <a:accent2>
      <a:srgbClr val="EB5B00"/>
    </a:accent2>
    <a:accent3>
      <a:srgbClr val="C50006"/>
    </a:accent3>
    <a:accent4>
      <a:srgbClr val="7C204E"/>
    </a:accent4>
    <a:accent5>
      <a:srgbClr val="003B6E"/>
    </a:accent5>
    <a:accent6>
      <a:srgbClr val="197418"/>
    </a:accent6>
    <a:hlink>
      <a:srgbClr val="000000"/>
    </a:hlink>
    <a:folHlink>
      <a:srgbClr val="686868"/>
    </a:folHlink>
  </a:clrScheme>
</a:themeOverride>
</file>

<file path=docProps/app.xml><?xml version="1.0" encoding="utf-8"?>
<Properties xmlns="http://schemas.openxmlformats.org/officeDocument/2006/extended-properties" xmlns:vt="http://schemas.openxmlformats.org/officeDocument/2006/docPropsVTypes">
  <Template>muonEDM_Seminar_EPFL_psw180125</Template>
  <TotalTime>0</TotalTime>
  <Words>5615</Words>
  <Application>Microsoft Office PowerPoint</Application>
  <PresentationFormat>On-screen Show (16:9)</PresentationFormat>
  <Paragraphs>748</Paragraphs>
  <Slides>48</Slides>
  <Notes>22</Notes>
  <HiddenSlides>2</HiddenSlides>
  <MMClips>0</MMClips>
  <ScaleCrop>false</ScaleCrop>
  <HeadingPairs>
    <vt:vector size="8" baseType="variant">
      <vt:variant>
        <vt:lpstr>Fonts Used</vt:lpstr>
      </vt:variant>
      <vt:variant>
        <vt:i4>20</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70" baseType="lpstr">
      <vt:lpstr>Arial</vt:lpstr>
      <vt:lpstr>Rockwell</vt:lpstr>
      <vt:lpstr>HelveticaNeue</vt:lpstr>
      <vt:lpstr>Cambria</vt:lpstr>
      <vt:lpstr>Courier New</vt:lpstr>
      <vt:lpstr>Trebuchet MS</vt:lpstr>
      <vt:lpstr>ヒラギノ角ゴ Pro W3</vt:lpstr>
      <vt:lpstr>Verdana</vt:lpstr>
      <vt:lpstr>ＭＳ Ｐゴシック</vt:lpstr>
      <vt:lpstr>Calibri</vt:lpstr>
      <vt:lpstr>MS Mincho</vt:lpstr>
      <vt:lpstr>Symbol</vt:lpstr>
      <vt:lpstr>MingLiU_HKSCS</vt:lpstr>
      <vt:lpstr>Arial Narrow</vt:lpstr>
      <vt:lpstr>Franklin Gothic Book</vt:lpstr>
      <vt:lpstr>Cambria Math</vt:lpstr>
      <vt:lpstr>Times</vt:lpstr>
      <vt:lpstr>Georgia</vt:lpstr>
      <vt:lpstr>Tahoma</vt:lpstr>
      <vt:lpstr>Wingdings</vt:lpstr>
      <vt:lpstr>muonEDM_Seminar_EPFL_psw180125</vt:lpstr>
      <vt:lpstr>Equation</vt:lpstr>
      <vt:lpstr>Search for an electric dipole moment of the muon using a compact storage ring at PSI</vt:lpstr>
      <vt:lpstr>Outlook</vt:lpstr>
      <vt:lpstr>EDM</vt:lpstr>
      <vt:lpstr>CP violation &amp; edm</vt:lpstr>
      <vt:lpstr>Sensitivity for an EDM</vt:lpstr>
      <vt:lpstr>Overview of EDM limits</vt:lpstr>
      <vt:lpstr>Complementarity of EDM searches</vt:lpstr>
      <vt:lpstr>The muon EDM</vt:lpstr>
      <vt:lpstr>Tension for lepton flavor universality</vt:lpstr>
      <vt:lpstr>EFT analysis of contributions to F2 and F3</vt:lpstr>
      <vt:lpstr>General limits on μEDM in flavor violating models</vt:lpstr>
      <vt:lpstr>A relativistic charged particle in a strong B-field</vt:lpstr>
      <vt:lpstr>μ-spin precession in a B ⃗ and E ⃗-field</vt:lpstr>
      <vt:lpstr>The g-2 experiment: measuring with magic momentum</vt:lpstr>
      <vt:lpstr>μ-polarization and analysis</vt:lpstr>
      <vt:lpstr>Frozen spin technique for the muon EDM</vt:lpstr>
      <vt:lpstr>Signal: asymmetry of upper to lower detector</vt:lpstr>
      <vt:lpstr>Sensitivity to EDM by measuring asymmetry</vt:lpstr>
      <vt:lpstr>E=γβ ⃗c×B ⃗    Relativistic E-field seen by muons </vt:lpstr>
      <vt:lpstr>Typical laboratory limits</vt:lpstr>
      <vt:lpstr>PSI laboratory limits</vt:lpstr>
      <vt:lpstr>HIPA -The proton accelerator facility at PSI</vt:lpstr>
      <vt:lpstr>HIPA -The proton accelerator facility at PSI</vt:lpstr>
      <vt:lpstr>HIPA -The proton accelerator facility at PSI</vt:lpstr>
      <vt:lpstr>A search for a μEDM at PSI</vt:lpstr>
      <vt:lpstr>Possibility to increase momentum</vt:lpstr>
      <vt:lpstr>Proposal for a dedicated compact μ-EDM at PSI</vt:lpstr>
      <vt:lpstr>Prospects for compact μ-EDM at PSI</vt:lpstr>
      <vt:lpstr>First steps: simulation using Geant4</vt:lpstr>
      <vt:lpstr>PhD project: design prototype detector</vt:lpstr>
      <vt:lpstr>Injection</vt:lpstr>
      <vt:lpstr>Beam trigger</vt:lpstr>
      <vt:lpstr>Main challenges</vt:lpstr>
      <vt:lpstr>Building a collaboration! </vt:lpstr>
      <vt:lpstr>Thank you for your attention</vt:lpstr>
      <vt:lpstr>Backup</vt:lpstr>
      <vt:lpstr>Resonance injection method</vt:lpstr>
      <vt:lpstr>Injection study for µEDM project</vt:lpstr>
      <vt:lpstr>Detector</vt:lpstr>
      <vt:lpstr>Feasibility study for a compact storage ring</vt:lpstr>
      <vt:lpstr>Building a collaboration! </vt:lpstr>
      <vt:lpstr>Electro static storage ring for proton EDM searches</vt:lpstr>
      <vt:lpstr>Nine years of experience in search for an nEDM</vt:lpstr>
      <vt:lpstr>How to measure an EDM of a charged particle?</vt:lpstr>
      <vt:lpstr>A relativistic charged particle in a strong B-field</vt:lpstr>
      <vt:lpstr>μ-spin precession in a magnetic and electric field</vt:lpstr>
      <vt:lpstr>Nine years of experience in search for an nEDM</vt:lpstr>
      <vt:lpstr>Why the neutron EDM is not sufficient</vt:lpstr>
    </vt:vector>
  </TitlesOfParts>
  <Company>PSI - Paul Scherrer Institut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for an electric dipole moment of the muon using a compact storage ring at PSI</dc:title>
  <dc:creator>Schmidt-Wellenburg Philipp</dc:creator>
  <cp:lastModifiedBy>Schmidt-Wellenburg Philipp</cp:lastModifiedBy>
  <cp:revision>65</cp:revision>
  <dcterms:created xsi:type="dcterms:W3CDTF">2018-09-28T12:11:34Z</dcterms:created>
  <dcterms:modified xsi:type="dcterms:W3CDTF">2018-10-12T08:06:51Z</dcterms:modified>
</cp:coreProperties>
</file>