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2" r:id="rId2"/>
  </p:sldMasterIdLst>
  <p:notesMasterIdLst>
    <p:notesMasterId r:id="rId7"/>
  </p:notesMasterIdLst>
  <p:handoutMasterIdLst>
    <p:handoutMasterId r:id="rId8"/>
  </p:handoutMasterIdLst>
  <p:sldIdLst>
    <p:sldId id="265" r:id="rId3"/>
    <p:sldId id="266" r:id="rId4"/>
    <p:sldId id="267" r:id="rId5"/>
    <p:sldId id="268" r:id="rId6"/>
  </p:sldIdLst>
  <p:sldSz cx="9144000" cy="6858000" type="screen4x3"/>
  <p:notesSz cx="9220200" cy="147066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286000" algn="l" defTabSz="914400" rtl="0" eaLnBrk="1" latinLnBrk="0" hangingPunct="1">
      <a:defRPr sz="2400" kern="1200">
        <a:solidFill>
          <a:schemeClr val="tx1"/>
        </a:solidFill>
        <a:latin typeface="Calibri" panose="020F0502020204030204" pitchFamily="34" charset="0"/>
        <a:ea typeface="Geneva" pitchFamily="121" charset="-128"/>
        <a:cs typeface="+mn-cs"/>
      </a:defRPr>
    </a:lvl6pPr>
    <a:lvl7pPr marL="2743200" algn="l" defTabSz="914400" rtl="0" eaLnBrk="1" latinLnBrk="0" hangingPunct="1">
      <a:defRPr sz="2400" kern="1200">
        <a:solidFill>
          <a:schemeClr val="tx1"/>
        </a:solidFill>
        <a:latin typeface="Calibri" panose="020F0502020204030204" pitchFamily="34" charset="0"/>
        <a:ea typeface="Geneva" pitchFamily="121" charset="-128"/>
        <a:cs typeface="+mn-cs"/>
      </a:defRPr>
    </a:lvl7pPr>
    <a:lvl8pPr marL="3200400" algn="l" defTabSz="914400" rtl="0" eaLnBrk="1" latinLnBrk="0" hangingPunct="1">
      <a:defRPr sz="2400" kern="1200">
        <a:solidFill>
          <a:schemeClr val="tx1"/>
        </a:solidFill>
        <a:latin typeface="Calibri" panose="020F0502020204030204" pitchFamily="34" charset="0"/>
        <a:ea typeface="Geneva" pitchFamily="121" charset="-128"/>
        <a:cs typeface="+mn-cs"/>
      </a:defRPr>
    </a:lvl8pPr>
    <a:lvl9pPr marL="3657600" algn="l" defTabSz="914400" rtl="0" eaLnBrk="1" latinLnBrk="0" hangingPunct="1">
      <a:defRPr sz="2400" kern="1200">
        <a:solidFill>
          <a:schemeClr val="tx1"/>
        </a:solidFill>
        <a:latin typeface="Calibri" panose="020F0502020204030204" pitchFamily="34" charset="0"/>
        <a:ea typeface="Geneva" pitchFamily="121"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3087"/>
    <a:srgbClr val="404040"/>
    <a:srgbClr val="505050"/>
    <a:srgbClr val="004C97"/>
    <a:srgbClr val="63666A"/>
    <a:srgbClr val="A7A8AA"/>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39" autoAdjust="0"/>
    <p:restoredTop sz="94660"/>
  </p:normalViewPr>
  <p:slideViewPr>
    <p:cSldViewPr snapToGrid="0" snapToObjects="1">
      <p:cViewPr varScale="1">
        <p:scale>
          <a:sx n="61" d="100"/>
          <a:sy n="61" d="100"/>
        </p:scale>
        <p:origin x="2406" y="72"/>
      </p:cViewPr>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95420" cy="735330"/>
          </a:xfrm>
          <a:prstGeom prst="rect">
            <a:avLst/>
          </a:prstGeom>
        </p:spPr>
        <p:txBody>
          <a:bodyPr vert="horz" lIns="136721" tIns="68361" rIns="136721" bIns="68361" rtlCol="0"/>
          <a:lstStyle>
            <a:lvl1pPr algn="l" fontAlgn="auto">
              <a:spcBef>
                <a:spcPts val="0"/>
              </a:spcBef>
              <a:spcAft>
                <a:spcPts val="0"/>
              </a:spcAft>
              <a:defRPr sz="18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5222646" y="0"/>
            <a:ext cx="3995420" cy="735330"/>
          </a:xfrm>
          <a:prstGeom prst="rect">
            <a:avLst/>
          </a:prstGeom>
        </p:spPr>
        <p:txBody>
          <a:bodyPr vert="horz" wrap="square" lIns="136721" tIns="68361" rIns="136721" bIns="68361" numCol="1" anchor="t" anchorCtr="0" compatLnSpc="1">
            <a:prstTxWarp prst="textNoShape">
              <a:avLst/>
            </a:prstTxWarp>
          </a:bodyPr>
          <a:lstStyle>
            <a:lvl1pPr algn="r">
              <a:defRPr sz="1800">
                <a:latin typeface="Helvetica" panose="020B0604020202020204" pitchFamily="34" charset="0"/>
              </a:defRPr>
            </a:lvl1pPr>
          </a:lstStyle>
          <a:p>
            <a:fld id="{80DBBE75-B897-4C2D-851E-711B34683BA3}" type="datetimeFigureOut">
              <a:rPr lang="en-US" altLang="en-US"/>
              <a:pPr/>
              <a:t>9/10/2018</a:t>
            </a:fld>
            <a:endParaRPr lang="en-US" altLang="en-US"/>
          </a:p>
        </p:txBody>
      </p:sp>
      <p:sp>
        <p:nvSpPr>
          <p:cNvPr id="4" name="Footer Placeholder 3"/>
          <p:cNvSpPr>
            <a:spLocks noGrp="1"/>
          </p:cNvSpPr>
          <p:nvPr>
            <p:ph type="ftr" sz="quarter" idx="2"/>
          </p:nvPr>
        </p:nvSpPr>
        <p:spPr>
          <a:xfrm>
            <a:off x="0" y="13968718"/>
            <a:ext cx="3995420" cy="735330"/>
          </a:xfrm>
          <a:prstGeom prst="rect">
            <a:avLst/>
          </a:prstGeom>
        </p:spPr>
        <p:txBody>
          <a:bodyPr vert="horz" lIns="136721" tIns="68361" rIns="136721" bIns="68361" rtlCol="0" anchor="b"/>
          <a:lstStyle>
            <a:lvl1pPr algn="l" fontAlgn="auto">
              <a:spcBef>
                <a:spcPts val="0"/>
              </a:spcBef>
              <a:spcAft>
                <a:spcPts val="0"/>
              </a:spcAft>
              <a:defRPr sz="18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5222646" y="13968718"/>
            <a:ext cx="3995420" cy="735330"/>
          </a:xfrm>
          <a:prstGeom prst="rect">
            <a:avLst/>
          </a:prstGeom>
        </p:spPr>
        <p:txBody>
          <a:bodyPr vert="horz" wrap="square" lIns="136721" tIns="68361" rIns="136721" bIns="68361" numCol="1" anchor="b" anchorCtr="0" compatLnSpc="1">
            <a:prstTxWarp prst="textNoShape">
              <a:avLst/>
            </a:prstTxWarp>
          </a:bodyPr>
          <a:lstStyle>
            <a:lvl1pPr algn="r">
              <a:defRPr sz="1800">
                <a:latin typeface="Helvetica" panose="020B0604020202020204" pitchFamily="34" charset="0"/>
              </a:defRPr>
            </a:lvl1pPr>
          </a:lstStyle>
          <a:p>
            <a:fld id="{CABB725D-266A-4787-B290-EA1B21029282}" type="slidenum">
              <a:rPr lang="en-US" altLang="en-US"/>
              <a:pPr/>
              <a:t>‹#›</a:t>
            </a:fld>
            <a:endParaRPr lang="en-US" altLang="en-US"/>
          </a:p>
        </p:txBody>
      </p:sp>
    </p:spTree>
    <p:extLst>
      <p:ext uri="{BB962C8B-B14F-4D97-AF65-F5344CB8AC3E}">
        <p14:creationId xmlns:p14="http://schemas.microsoft.com/office/powerpoint/2010/main" val="30167617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95420" cy="735330"/>
          </a:xfrm>
          <a:prstGeom prst="rect">
            <a:avLst/>
          </a:prstGeom>
        </p:spPr>
        <p:txBody>
          <a:bodyPr vert="horz" lIns="136721" tIns="68361" rIns="136721" bIns="68361" rtlCol="0"/>
          <a:lstStyle>
            <a:lvl1pPr algn="l" fontAlgn="auto">
              <a:spcBef>
                <a:spcPts val="0"/>
              </a:spcBef>
              <a:spcAft>
                <a:spcPts val="0"/>
              </a:spcAft>
              <a:defRPr sz="18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5222646" y="0"/>
            <a:ext cx="3995420" cy="735330"/>
          </a:xfrm>
          <a:prstGeom prst="rect">
            <a:avLst/>
          </a:prstGeom>
        </p:spPr>
        <p:txBody>
          <a:bodyPr vert="horz" wrap="square" lIns="136721" tIns="68361" rIns="136721" bIns="68361" numCol="1" anchor="t" anchorCtr="0" compatLnSpc="1">
            <a:prstTxWarp prst="textNoShape">
              <a:avLst/>
            </a:prstTxWarp>
          </a:bodyPr>
          <a:lstStyle>
            <a:lvl1pPr algn="r">
              <a:defRPr sz="1800">
                <a:latin typeface="Helvetica" panose="020B0604020202020204" pitchFamily="34" charset="0"/>
              </a:defRPr>
            </a:lvl1pPr>
          </a:lstStyle>
          <a:p>
            <a:fld id="{4050BF1F-29FD-4232-8E96-B3FD1DCB3ADE}" type="datetimeFigureOut">
              <a:rPr lang="en-US" altLang="en-US"/>
              <a:pPr/>
              <a:t>9/10/2018</a:t>
            </a:fld>
            <a:endParaRPr lang="en-US" altLang="en-US"/>
          </a:p>
        </p:txBody>
      </p:sp>
      <p:sp>
        <p:nvSpPr>
          <p:cNvPr id="4" name="Slide Image Placeholder 3"/>
          <p:cNvSpPr>
            <a:spLocks noGrp="1" noRot="1" noChangeAspect="1"/>
          </p:cNvSpPr>
          <p:nvPr>
            <p:ph type="sldImg" idx="2"/>
          </p:nvPr>
        </p:nvSpPr>
        <p:spPr>
          <a:xfrm>
            <a:off x="933450" y="1103313"/>
            <a:ext cx="7353300" cy="5514975"/>
          </a:xfrm>
          <a:prstGeom prst="rect">
            <a:avLst/>
          </a:prstGeom>
          <a:noFill/>
          <a:ln w="12700">
            <a:solidFill>
              <a:prstClr val="black"/>
            </a:solidFill>
          </a:ln>
        </p:spPr>
        <p:txBody>
          <a:bodyPr vert="horz" lIns="136721" tIns="68361" rIns="136721" bIns="68361" rtlCol="0" anchor="ctr"/>
          <a:lstStyle/>
          <a:p>
            <a:pPr lvl="0"/>
            <a:endParaRPr lang="en-US" noProof="0" dirty="0"/>
          </a:p>
        </p:txBody>
      </p:sp>
      <p:sp>
        <p:nvSpPr>
          <p:cNvPr id="5" name="Notes Placeholder 4"/>
          <p:cNvSpPr>
            <a:spLocks noGrp="1"/>
          </p:cNvSpPr>
          <p:nvPr>
            <p:ph type="body" sz="quarter" idx="3"/>
          </p:nvPr>
        </p:nvSpPr>
        <p:spPr>
          <a:xfrm>
            <a:off x="922020" y="6985635"/>
            <a:ext cx="7376160" cy="6617970"/>
          </a:xfrm>
          <a:prstGeom prst="rect">
            <a:avLst/>
          </a:prstGeom>
        </p:spPr>
        <p:txBody>
          <a:bodyPr vert="horz" lIns="136721" tIns="68361" rIns="136721" bIns="68361"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13968718"/>
            <a:ext cx="3995420" cy="735330"/>
          </a:xfrm>
          <a:prstGeom prst="rect">
            <a:avLst/>
          </a:prstGeom>
        </p:spPr>
        <p:txBody>
          <a:bodyPr vert="horz" lIns="136721" tIns="68361" rIns="136721" bIns="68361" rtlCol="0" anchor="b"/>
          <a:lstStyle>
            <a:lvl1pPr algn="l" fontAlgn="auto">
              <a:spcBef>
                <a:spcPts val="0"/>
              </a:spcBef>
              <a:spcAft>
                <a:spcPts val="0"/>
              </a:spcAft>
              <a:defRPr sz="18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5222646" y="13968718"/>
            <a:ext cx="3995420" cy="735330"/>
          </a:xfrm>
          <a:prstGeom prst="rect">
            <a:avLst/>
          </a:prstGeom>
        </p:spPr>
        <p:txBody>
          <a:bodyPr vert="horz" wrap="square" lIns="136721" tIns="68361" rIns="136721" bIns="68361" numCol="1" anchor="b" anchorCtr="0" compatLnSpc="1">
            <a:prstTxWarp prst="textNoShape">
              <a:avLst/>
            </a:prstTxWarp>
          </a:bodyPr>
          <a:lstStyle>
            <a:lvl1pPr algn="r">
              <a:defRPr sz="1800">
                <a:latin typeface="Helvetica" panose="020B0604020202020204" pitchFamily="34" charset="0"/>
              </a:defRPr>
            </a:lvl1pPr>
          </a:lstStyle>
          <a:p>
            <a:fld id="{60BFB643-3B51-4A23-96A6-8ED93A064CCD}" type="slidenum">
              <a:rPr lang="en-US" altLang="en-US"/>
              <a:pPr/>
              <a:t>‹#›</a:t>
            </a:fld>
            <a:endParaRPr lang="en-US" altLang="en-US"/>
          </a:p>
        </p:txBody>
      </p:sp>
    </p:spTree>
    <p:extLst>
      <p:ext uri="{BB962C8B-B14F-4D97-AF65-F5344CB8AC3E}">
        <p14:creationId xmlns:p14="http://schemas.microsoft.com/office/powerpoint/2010/main" val="177947600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2pPr>
    <a:lvl3pPr marL="9144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3pPr>
    <a:lvl4pPr marL="13716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4pPr>
    <a:lvl5pPr marL="18288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Edit Master text styles</a:t>
            </a:r>
          </a:p>
        </p:txBody>
      </p:sp>
    </p:spTree>
    <p:extLst>
      <p:ext uri="{BB962C8B-B14F-4D97-AF65-F5344CB8AC3E}">
        <p14:creationId xmlns:p14="http://schemas.microsoft.com/office/powerpoint/2010/main" val="419007980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450013" y="6515100"/>
            <a:ext cx="1076325" cy="241300"/>
          </a:xfrm>
        </p:spPr>
        <p:txBody>
          <a:bodyPr/>
          <a:lstStyle>
            <a:lvl1pPr>
              <a:defRPr sz="1200"/>
            </a:lvl1pPr>
          </a:lstStyle>
          <a:p>
            <a:fld id="{6429BD4D-05BC-4752-B3AD-680BB3EDF261}" type="datetime1">
              <a:rPr lang="en-US" altLang="en-US" smtClean="0"/>
              <a:t>9/10/2018</a:t>
            </a:fld>
            <a:endParaRPr lang="en-US" altLang="en-US"/>
          </a:p>
        </p:txBody>
      </p:sp>
      <p:sp>
        <p:nvSpPr>
          <p:cNvPr id="5" name="Footer Placeholder 4"/>
          <p:cNvSpPr>
            <a:spLocks noGrp="1"/>
          </p:cNvSpPr>
          <p:nvPr>
            <p:ph type="ftr" sz="quarter" idx="11"/>
          </p:nvPr>
        </p:nvSpPr>
        <p:spPr/>
        <p:txBody>
          <a:bodyPr/>
          <a:lstStyle>
            <a:lvl1pPr>
              <a:defRPr sz="1200" dirty="0" smtClean="0">
                <a:solidFill>
                  <a:srgbClr val="004C97"/>
                </a:solidFill>
              </a:defRPr>
            </a:lvl1pPr>
          </a:lstStyle>
          <a:p>
            <a:pPr>
              <a:defRPr/>
            </a:pPr>
            <a:r>
              <a:rPr lang="en-US"/>
              <a:t>S. Feher | CM and Cryo Meeting </a:t>
            </a:r>
            <a:endParaRPr lang="en-US" b="1" dirty="0"/>
          </a:p>
        </p:txBody>
      </p:sp>
      <p:sp>
        <p:nvSpPr>
          <p:cNvPr id="6" name="Slide Number Placeholder 5"/>
          <p:cNvSpPr>
            <a:spLocks noGrp="1"/>
          </p:cNvSpPr>
          <p:nvPr>
            <p:ph type="sldNum" sz="quarter" idx="12"/>
          </p:nvPr>
        </p:nvSpPr>
        <p:spPr/>
        <p:txBody>
          <a:bodyPr/>
          <a:lstStyle>
            <a:lvl1pPr>
              <a:defRPr sz="1200"/>
            </a:lvl1pPr>
          </a:lstStyle>
          <a:p>
            <a:fld id="{52E9C158-AEF1-41A2-A6CE-6F0BAB305EFD}" type="slidenum">
              <a:rPr lang="en-US" altLang="en-US"/>
              <a:pPr/>
              <a:t>‹#›</a:t>
            </a:fld>
            <a:endParaRPr lang="en-US" altLang="en-US"/>
          </a:p>
        </p:txBody>
      </p:sp>
    </p:spTree>
    <p:extLst>
      <p:ext uri="{BB962C8B-B14F-4D97-AF65-F5344CB8AC3E}">
        <p14:creationId xmlns:p14="http://schemas.microsoft.com/office/powerpoint/2010/main" val="2118226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7" name="Date Placeholder 3"/>
          <p:cNvSpPr>
            <a:spLocks noGrp="1"/>
          </p:cNvSpPr>
          <p:nvPr>
            <p:ph type="dt" sz="half" idx="19"/>
          </p:nvPr>
        </p:nvSpPr>
        <p:spPr/>
        <p:txBody>
          <a:bodyPr/>
          <a:lstStyle>
            <a:lvl1pPr>
              <a:defRPr sz="1200"/>
            </a:lvl1pPr>
          </a:lstStyle>
          <a:p>
            <a:fld id="{43D26C5D-6EDE-40D6-B86E-90951943C2BB}" type="datetime1">
              <a:rPr lang="en-US" altLang="en-US" smtClean="0"/>
              <a:t>9/10/2018</a:t>
            </a:fld>
            <a:endParaRPr lang="en-US" altLang="en-US"/>
          </a:p>
        </p:txBody>
      </p:sp>
      <p:sp>
        <p:nvSpPr>
          <p:cNvPr id="8" name="Footer Placeholder 4"/>
          <p:cNvSpPr>
            <a:spLocks noGrp="1"/>
          </p:cNvSpPr>
          <p:nvPr>
            <p:ph type="ftr" sz="quarter" idx="20"/>
          </p:nvPr>
        </p:nvSpPr>
        <p:spPr/>
        <p:txBody>
          <a:bodyPr/>
          <a:lstStyle>
            <a:lvl1pPr>
              <a:defRPr sz="1200" dirty="0" smtClean="0"/>
            </a:lvl1pPr>
          </a:lstStyle>
          <a:p>
            <a:pPr>
              <a:defRPr/>
            </a:pPr>
            <a:r>
              <a:rPr lang="en-US"/>
              <a:t>S. Feher | CM and Cryo Meeting </a:t>
            </a:r>
            <a:endParaRPr lang="en-US" b="1"/>
          </a:p>
        </p:txBody>
      </p:sp>
      <p:sp>
        <p:nvSpPr>
          <p:cNvPr id="9" name="Slide Number Placeholder 5"/>
          <p:cNvSpPr>
            <a:spLocks noGrp="1"/>
          </p:cNvSpPr>
          <p:nvPr>
            <p:ph type="sldNum" sz="quarter" idx="21"/>
          </p:nvPr>
        </p:nvSpPr>
        <p:spPr/>
        <p:txBody>
          <a:bodyPr/>
          <a:lstStyle>
            <a:lvl1pPr>
              <a:defRPr sz="1200"/>
            </a:lvl1pPr>
          </a:lstStyle>
          <a:p>
            <a:fld id="{47C05DF5-FB48-4D3F-AF82-EC74A689CACF}" type="slidenum">
              <a:rPr lang="en-US" altLang="en-US"/>
              <a:pPr/>
              <a:t>‹#›</a:t>
            </a:fld>
            <a:endParaRPr lang="en-US" altLang="en-US"/>
          </a:p>
        </p:txBody>
      </p:sp>
    </p:spTree>
    <p:extLst>
      <p:ext uri="{BB962C8B-B14F-4D97-AF65-F5344CB8AC3E}">
        <p14:creationId xmlns:p14="http://schemas.microsoft.com/office/powerpoint/2010/main" val="20999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sz="1200"/>
            </a:lvl1pPr>
          </a:lstStyle>
          <a:p>
            <a:fld id="{32747124-BAC8-46E3-8B42-3EB1EC9246AF}" type="datetime1">
              <a:rPr lang="en-US" altLang="en-US" smtClean="0"/>
              <a:t>9/10/2018</a:t>
            </a:fld>
            <a:endParaRPr lang="en-US" altLang="en-US"/>
          </a:p>
        </p:txBody>
      </p:sp>
      <p:sp>
        <p:nvSpPr>
          <p:cNvPr id="6" name="Footer Placeholder 4"/>
          <p:cNvSpPr>
            <a:spLocks noGrp="1"/>
          </p:cNvSpPr>
          <p:nvPr>
            <p:ph type="ftr" sz="quarter" idx="17"/>
          </p:nvPr>
        </p:nvSpPr>
        <p:spPr/>
        <p:txBody>
          <a:bodyPr/>
          <a:lstStyle>
            <a:lvl1pPr>
              <a:defRPr sz="1200" dirty="0" smtClean="0"/>
            </a:lvl1pPr>
          </a:lstStyle>
          <a:p>
            <a:pPr>
              <a:defRPr/>
            </a:pPr>
            <a:r>
              <a:rPr lang="en-US"/>
              <a:t>S. Feher | CM and Cryo Meeting </a:t>
            </a:r>
            <a:endParaRPr lang="en-US" b="1"/>
          </a:p>
        </p:txBody>
      </p:sp>
      <p:sp>
        <p:nvSpPr>
          <p:cNvPr id="7" name="Slide Number Placeholder 5"/>
          <p:cNvSpPr>
            <a:spLocks noGrp="1"/>
          </p:cNvSpPr>
          <p:nvPr>
            <p:ph type="sldNum" sz="quarter" idx="18"/>
          </p:nvPr>
        </p:nvSpPr>
        <p:spPr/>
        <p:txBody>
          <a:bodyPr/>
          <a:lstStyle>
            <a:lvl1pPr>
              <a:defRPr sz="1200"/>
            </a:lvl1pPr>
          </a:lstStyle>
          <a:p>
            <a:fld id="{071AFBCB-9629-4487-8658-FCC7F72DA46F}" type="slidenum">
              <a:rPr lang="en-US" altLang="en-US"/>
              <a:pPr/>
              <a:t>‹#›</a:t>
            </a:fld>
            <a:endParaRPr lang="en-US" altLang="en-US"/>
          </a:p>
        </p:txBody>
      </p:sp>
    </p:spTree>
    <p:extLst>
      <p:ext uri="{BB962C8B-B14F-4D97-AF65-F5344CB8AC3E}">
        <p14:creationId xmlns:p14="http://schemas.microsoft.com/office/powerpoint/2010/main" val="304379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sz="1200"/>
            </a:lvl1pPr>
          </a:lstStyle>
          <a:p>
            <a:fld id="{9CC40B56-B7D1-439D-9278-A4AC01AC287E}" type="datetime1">
              <a:rPr lang="en-US" altLang="en-US" smtClean="0"/>
              <a:t>9/10/2018</a:t>
            </a:fld>
            <a:endParaRPr lang="en-US" altLang="en-US"/>
          </a:p>
        </p:txBody>
      </p:sp>
      <p:sp>
        <p:nvSpPr>
          <p:cNvPr id="6" name="Footer Placeholder 4"/>
          <p:cNvSpPr>
            <a:spLocks noGrp="1"/>
          </p:cNvSpPr>
          <p:nvPr>
            <p:ph type="ftr" sz="quarter" idx="11"/>
          </p:nvPr>
        </p:nvSpPr>
        <p:spPr/>
        <p:txBody>
          <a:bodyPr/>
          <a:lstStyle>
            <a:lvl1pPr>
              <a:defRPr sz="1200" dirty="0" smtClean="0"/>
            </a:lvl1pPr>
          </a:lstStyle>
          <a:p>
            <a:pPr>
              <a:defRPr/>
            </a:pPr>
            <a:r>
              <a:rPr lang="en-US"/>
              <a:t>S. Feher | CM and Cryo Meeting </a:t>
            </a:r>
            <a:endParaRPr lang="en-US" b="1"/>
          </a:p>
        </p:txBody>
      </p:sp>
      <p:sp>
        <p:nvSpPr>
          <p:cNvPr id="7" name="Slide Number Placeholder 5"/>
          <p:cNvSpPr>
            <a:spLocks noGrp="1"/>
          </p:cNvSpPr>
          <p:nvPr>
            <p:ph type="sldNum" sz="quarter" idx="12"/>
          </p:nvPr>
        </p:nvSpPr>
        <p:spPr/>
        <p:txBody>
          <a:bodyPr/>
          <a:lstStyle>
            <a:lvl1pPr>
              <a:defRPr sz="1200"/>
            </a:lvl1pPr>
          </a:lstStyle>
          <a:p>
            <a:fld id="{077094B4-CDBE-4107-9E6E-D38410A9E4B1}" type="slidenum">
              <a:rPr lang="en-US" altLang="en-US"/>
              <a:pPr/>
              <a:t>‹#›</a:t>
            </a:fld>
            <a:endParaRPr lang="en-US" altLang="en-US"/>
          </a:p>
        </p:txBody>
      </p:sp>
    </p:spTree>
    <p:extLst>
      <p:ext uri="{BB962C8B-B14F-4D97-AF65-F5344CB8AC3E}">
        <p14:creationId xmlns:p14="http://schemas.microsoft.com/office/powerpoint/2010/main" val="1127332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3"/>
          <p:cNvSpPr>
            <a:spLocks noGrp="1"/>
          </p:cNvSpPr>
          <p:nvPr>
            <p:ph type="dt" sz="half" idx="14"/>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E9B5B03B-E2D0-42AE-87D8-9672A03833E7}" type="datetime1">
              <a:rPr lang="en-US" altLang="en-US" smtClean="0"/>
              <a:t>9/10/2018</a:t>
            </a:fld>
            <a:endParaRPr lang="en-US" altLang="en-US"/>
          </a:p>
        </p:txBody>
      </p:sp>
      <p:sp>
        <p:nvSpPr>
          <p:cNvPr id="4" name="Footer Placeholder 4"/>
          <p:cNvSpPr>
            <a:spLocks noGrp="1"/>
          </p:cNvSpPr>
          <p:nvPr>
            <p:ph type="ftr" sz="quarter" idx="15"/>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S. Feher | CM and Cryo Meeting </a:t>
            </a:r>
            <a:endParaRPr lang="en-US" b="1"/>
          </a:p>
        </p:txBody>
      </p:sp>
      <p:sp>
        <p:nvSpPr>
          <p:cNvPr id="5" name="Slide Number Placeholder 5"/>
          <p:cNvSpPr>
            <a:spLocks noGrp="1"/>
          </p:cNvSpPr>
          <p:nvPr>
            <p:ph type="sldNum" sz="quarter" idx="16"/>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B71519E6-F709-4990-B973-B339820CA70B}" type="slidenum">
              <a:rPr lang="en-US" altLang="en-US"/>
              <a:pPr/>
              <a:t>‹#›</a:t>
            </a:fld>
            <a:endParaRPr lang="en-US" altLang="en-US"/>
          </a:p>
        </p:txBody>
      </p:sp>
    </p:spTree>
    <p:extLst>
      <p:ext uri="{BB962C8B-B14F-4D97-AF65-F5344CB8AC3E}">
        <p14:creationId xmlns:p14="http://schemas.microsoft.com/office/powerpoint/2010/main" val="4289524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4"/>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338D8121-D180-43C6-8326-7AF8E03A9351}" type="datetime1">
              <a:rPr lang="en-US" altLang="en-US" smtClean="0"/>
              <a:t>9/10/2018</a:t>
            </a:fld>
            <a:endParaRPr lang="en-US" altLang="en-US"/>
          </a:p>
        </p:txBody>
      </p:sp>
      <p:sp>
        <p:nvSpPr>
          <p:cNvPr id="5" name="Footer Placeholder 4"/>
          <p:cNvSpPr>
            <a:spLocks noGrp="1"/>
          </p:cNvSpPr>
          <p:nvPr>
            <p:ph type="ftr" sz="quarter" idx="15"/>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S. Feher | CM and Cryo Meeting </a:t>
            </a:r>
            <a:endParaRPr lang="en-US" b="1"/>
          </a:p>
        </p:txBody>
      </p:sp>
      <p:sp>
        <p:nvSpPr>
          <p:cNvPr id="6" name="Slide Number Placeholder 5"/>
          <p:cNvSpPr>
            <a:spLocks noGrp="1"/>
          </p:cNvSpPr>
          <p:nvPr>
            <p:ph type="sldNum" sz="quarter" idx="16"/>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C2BC038B-CA57-479E-BFA9-9E819877A5DF}" type="slidenum">
              <a:rPr lang="en-US" altLang="en-US"/>
              <a:pPr/>
              <a:t>‹#›</a:t>
            </a:fld>
            <a:endParaRPr lang="en-US" altLang="en-US"/>
          </a:p>
        </p:txBody>
      </p:sp>
    </p:spTree>
    <p:extLst>
      <p:ext uri="{BB962C8B-B14F-4D97-AF65-F5344CB8AC3E}">
        <p14:creationId xmlns:p14="http://schemas.microsoft.com/office/powerpoint/2010/main" val="367338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a:t>Click to edit Master title style</a:t>
            </a:r>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6F25A732-DC67-491A-AC6D-C0B3443C75ED}" type="datetime1">
              <a:rPr lang="en-US" altLang="en-US" smtClean="0"/>
              <a:t>9/10/2018</a:t>
            </a:fld>
            <a:endParaRPr lang="en-US" altLang="en-US"/>
          </a:p>
        </p:txBody>
      </p:sp>
      <p:sp>
        <p:nvSpPr>
          <p:cNvPr id="5" name="Footer Placeholder 4"/>
          <p:cNvSpPr>
            <a:spLocks noGrp="1"/>
          </p:cNvSpPr>
          <p:nvPr>
            <p:ph type="ftr" sz="quarter" idx="1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S. Feher | CM and Cryo Meeting </a:t>
            </a:r>
            <a:endParaRPr lang="en-US" b="1"/>
          </a:p>
        </p:txBody>
      </p:sp>
      <p:sp>
        <p:nvSpPr>
          <p:cNvPr id="8" name="Slide Number Placeholder 5"/>
          <p:cNvSpPr>
            <a:spLocks noGrp="1"/>
          </p:cNvSpPr>
          <p:nvPr>
            <p:ph type="sldNum" sz="quarter" idx="12"/>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B5585131-D98E-4CC9-8879-1D32CC470D9D}" type="slidenum">
              <a:rPr lang="en-US" altLang="en-US"/>
              <a:pPr/>
              <a:t>‹#›</a:t>
            </a:fld>
            <a:endParaRPr lang="en-US" altLang="en-US"/>
          </a:p>
        </p:txBody>
      </p:sp>
    </p:spTree>
    <p:extLst>
      <p:ext uri="{BB962C8B-B14F-4D97-AF65-F5344CB8AC3E}">
        <p14:creationId xmlns:p14="http://schemas.microsoft.com/office/powerpoint/2010/main" val="133777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3"/>
          <p:cNvSpPr>
            <a:spLocks noGrp="1"/>
          </p:cNvSpPr>
          <p:nvPr>
            <p:ph type="dt" sz="half" idx="2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1CE0E54E-4338-4E75-B684-36C95A2C586B}" type="datetime1">
              <a:rPr lang="en-US" altLang="en-US" smtClean="0"/>
              <a:t>9/10/2018</a:t>
            </a:fld>
            <a:endParaRPr lang="en-US" altLang="en-US"/>
          </a:p>
        </p:txBody>
      </p:sp>
      <p:sp>
        <p:nvSpPr>
          <p:cNvPr id="11" name="Footer Placeholder 4"/>
          <p:cNvSpPr>
            <a:spLocks noGrp="1"/>
          </p:cNvSpPr>
          <p:nvPr>
            <p:ph type="ftr" sz="quarter" idx="2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S. Feher | CM and Cryo Meeting </a:t>
            </a:r>
            <a:endParaRPr lang="en-US" b="1"/>
          </a:p>
        </p:txBody>
      </p:sp>
      <p:sp>
        <p:nvSpPr>
          <p:cNvPr id="12" name="Slide Number Placeholder 5"/>
          <p:cNvSpPr>
            <a:spLocks noGrp="1"/>
          </p:cNvSpPr>
          <p:nvPr>
            <p:ph type="sldNum" sz="quarter" idx="22"/>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2C85A5DC-9CCB-48FE-8FD9-B52B9FD57499}" type="slidenum">
              <a:rPr lang="en-US" altLang="en-US"/>
              <a:pPr/>
              <a:t>‹#›</a:t>
            </a:fld>
            <a:endParaRPr lang="en-US" altLang="en-US"/>
          </a:p>
        </p:txBody>
      </p:sp>
    </p:spTree>
    <p:extLst>
      <p:ext uri="{BB962C8B-B14F-4D97-AF65-F5344CB8AC3E}">
        <p14:creationId xmlns:p14="http://schemas.microsoft.com/office/powerpoint/2010/main" val="38875525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004C97"/>
                </a:solidFill>
                <a:latin typeface="Helvetica" panose="020B0604020202020204" pitchFamily="34" charset="0"/>
              </a:defRPr>
            </a:lvl1pPr>
          </a:lstStyle>
          <a:p>
            <a:fld id="{69E5E625-B8FC-4314-81A9-60B240090B1E}" type="datetime1">
              <a:rPr lang="en-US" altLang="en-US" smtClean="0"/>
              <a:t>9/10/2018</a:t>
            </a:fld>
            <a:endParaRPr lang="en-US" altLang="en-US"/>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r>
              <a:rPr lang="en-US"/>
              <a:t>S. Feher | CM and Cryo Meeting </a:t>
            </a:r>
            <a:endParaRPr lang="en-US" b="1"/>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004C97"/>
                </a:solidFill>
                <a:latin typeface="Helvetica" panose="020B0604020202020204" pitchFamily="34" charset="0"/>
              </a:defRPr>
            </a:lvl1pPr>
          </a:lstStyle>
          <a:p>
            <a:fld id="{6827BE81-7C2D-481B-BBCE-23778685B2BA}" type="slidenum">
              <a:rPr lang="en-US" altLang="en-US"/>
              <a:pPr/>
              <a:t>‹#›</a:t>
            </a:fld>
            <a:endParaRPr lang="en-US" altLang="en-US"/>
          </a:p>
        </p:txBody>
      </p:sp>
      <p:pic>
        <p:nvPicPr>
          <p:cNvPr id="1029" name="Picture 2" descr="HeaderFooter_006031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Lst>
  <p:hf hdr="0"/>
  <p:txStyles>
    <p:title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kern="1200">
          <a:solidFill>
            <a:srgbClr val="595959"/>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Helvetica"/>
          <a:ea typeface="MS PGothic" panose="020B0600070205080204" pitchFamily="34" charset="-128"/>
          <a:cs typeface="MS PGothic" panose="020B0600070205080204" pitchFamily="34" charset="-128"/>
        </a:defRPr>
      </a:lvl2pPr>
      <a:lvl3pPr marL="11430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Helvetica"/>
          <a:ea typeface="MS PGothic" panose="020B0600070205080204" pitchFamily="34" charset="-128"/>
          <a:cs typeface="MS PGothic" panose="020B0600070205080204" pitchFamily="34" charset="-128"/>
        </a:defRPr>
      </a:lvl3pPr>
      <a:lvl4pPr marL="16002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gn="r" defTabSz="914400">
              <a:defRPr sz="900">
                <a:solidFill>
                  <a:srgbClr val="004C97"/>
                </a:solidFill>
                <a:latin typeface="Helvetica" panose="020B0604020202020204" pitchFamily="34" charset="0"/>
              </a:defRPr>
            </a:lvl1pPr>
          </a:lstStyle>
          <a:p>
            <a:fld id="{E01CC3CB-5062-4B37-83B8-26AC90DBE4E4}" type="datetime1">
              <a:rPr lang="en-US" altLang="en-US" smtClean="0"/>
              <a:t>9/10/2018</a:t>
            </a:fld>
            <a:endParaRPr lang="en-US" altLang="en-US"/>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ea typeface="ＭＳ Ｐゴシック" charset="0"/>
                <a:cs typeface="ＭＳ Ｐゴシック" charset="0"/>
              </a:defRPr>
            </a:lvl1pPr>
          </a:lstStyle>
          <a:p>
            <a:pPr>
              <a:defRPr/>
            </a:pPr>
            <a:r>
              <a:rPr lang="en-US"/>
              <a:t>S. Feher | CM and Cryo Meeting </a:t>
            </a:r>
            <a:endParaRPr lang="en-US" b="1"/>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panose="020B0604020202020204" pitchFamily="34" charset="0"/>
              </a:defRPr>
            </a:lvl1pPr>
          </a:lstStyle>
          <a:p>
            <a:fld id="{319E6341-E9E7-4128-9402-327DA8681509}" type="slidenum">
              <a:rPr lang="en-US" altLang="en-US"/>
              <a:pPr/>
              <a:t>‹#›</a:t>
            </a:fld>
            <a:endParaRPr lang="en-US" altLang="en-US"/>
          </a:p>
        </p:txBody>
      </p:sp>
      <p:pic>
        <p:nvPicPr>
          <p:cNvPr id="7173" name="Picture 1" descr="Footer_060314.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Lst>
  <p:hf hdr="0"/>
  <p:txStyles>
    <p:titleStyle>
      <a:lvl1pPr algn="l" defTabSz="457200" rtl="0" eaLnBrk="0" fontAlgn="base" hangingPunct="0">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Helvetica"/>
          <a:ea typeface="Geneva"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Helvetica"/>
          <a:ea typeface="MS PGothic" panose="020B0600070205080204" pitchFamily="34" charset="-128"/>
          <a:cs typeface="MS PGothic" panose="020B0600070205080204" pitchFamily="34" charset="-128"/>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7F7F7F"/>
          </a:solidFill>
          <a:latin typeface="Helvetica"/>
          <a:ea typeface="MS PGothic" panose="020B0600070205080204" pitchFamily="34" charset="-128"/>
          <a:cs typeface="MS PGothic" panose="020B0600070205080204" pitchFamily="34"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4pPr>
      <a:lvl5pPr marL="20574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3559175"/>
            <a:ext cx="7526338"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pPr eaLnBrk="1" hangingPunct="1"/>
            <a:r>
              <a:rPr lang="en-US" altLang="en-US" dirty="0" err="1">
                <a:latin typeface="Helvetica" panose="020B0604020202020204" pitchFamily="34" charset="0"/>
                <a:ea typeface="Geneva" pitchFamily="121" charset="-128"/>
              </a:rPr>
              <a:t>Cryo</a:t>
            </a:r>
            <a:r>
              <a:rPr lang="en-US" altLang="en-US" dirty="0">
                <a:latin typeface="Helvetica" panose="020B0604020202020204" pitchFamily="34" charset="0"/>
                <a:ea typeface="Geneva" pitchFamily="121" charset="-128"/>
              </a:rPr>
              <a:t> Assembly, Cold Mass</a:t>
            </a:r>
          </a:p>
        </p:txBody>
      </p:sp>
      <p:sp>
        <p:nvSpPr>
          <p:cNvPr id="14338" name="Text Placeholder 2"/>
          <p:cNvSpPr>
            <a:spLocks noGrp="1"/>
          </p:cNvSpPr>
          <p:nvPr>
            <p:ph type="body" sz="quarter" idx="10"/>
          </p:nvPr>
        </p:nvSpPr>
        <p:spPr bwMode="auto">
          <a:xfrm>
            <a:off x="806450" y="4841875"/>
            <a:ext cx="7526338"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A. Vouris</a:t>
            </a:r>
          </a:p>
          <a:p>
            <a:pPr eaLnBrk="1" hangingPunct="1"/>
            <a:r>
              <a:rPr lang="en-US" altLang="en-US" dirty="0" err="1">
                <a:latin typeface="Helvetica" panose="020B0604020202020204" pitchFamily="34" charset="0"/>
                <a:ea typeface="Geneva" pitchFamily="121" charset="-128"/>
              </a:rPr>
              <a:t>Cryo</a:t>
            </a:r>
            <a:r>
              <a:rPr lang="en-US" altLang="en-US" dirty="0">
                <a:latin typeface="Helvetica" panose="020B0604020202020204" pitchFamily="34" charset="0"/>
                <a:ea typeface="Geneva" pitchFamily="121" charset="-128"/>
              </a:rPr>
              <a:t> Assy Meeting</a:t>
            </a:r>
          </a:p>
          <a:p>
            <a:pPr eaLnBrk="1" hangingPunct="1"/>
            <a:r>
              <a:rPr lang="en-US" altLang="en-US" dirty="0">
                <a:latin typeface="Helvetica" panose="020B0604020202020204" pitchFamily="34" charset="0"/>
                <a:ea typeface="Geneva" pitchFamily="121" charset="-128"/>
              </a:rPr>
              <a:t>September 10</a:t>
            </a:r>
            <a:r>
              <a:rPr lang="en-US" altLang="en-US" baseline="30000" dirty="0">
                <a:latin typeface="Helvetica" panose="020B0604020202020204" pitchFamily="34" charset="0"/>
                <a:ea typeface="Geneva" pitchFamily="121" charset="-128"/>
              </a:rPr>
              <a:t>th</a:t>
            </a:r>
            <a:r>
              <a:rPr lang="en-US" altLang="en-US" dirty="0">
                <a:latin typeface="Helvetica" panose="020B0604020202020204" pitchFamily="34" charset="0"/>
                <a:ea typeface="Geneva" pitchFamily="121" charset="-128"/>
              </a:rPr>
              <a:t>, 2018</a:t>
            </a:r>
          </a:p>
          <a:p>
            <a:pPr eaLnBrk="1" hangingPunct="1"/>
            <a:endParaRPr lang="en-US" altLang="en-US" dirty="0">
              <a:latin typeface="Helvetica" panose="020B0604020202020204" pitchFamily="34" charset="0"/>
              <a:ea typeface="Geneva" pitchFamily="121"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a:latin typeface="Helvetica" panose="020B0604020202020204" pitchFamily="34" charset="0"/>
                <a:ea typeface="Geneva" pitchFamily="121" charset="-128"/>
              </a:rPr>
              <a:t>Cold Mass Tooling &amp; Design Status</a:t>
            </a:r>
          </a:p>
        </p:txBody>
      </p:sp>
      <p:sp>
        <p:nvSpPr>
          <p:cNvPr id="24578" name="Content Placeholder 29"/>
          <p:cNvSpPr>
            <a:spLocks noGrp="1"/>
          </p:cNvSpPr>
          <p:nvPr>
            <p:ph idx="1"/>
          </p:nvPr>
        </p:nvSpPr>
        <p:spPr bwMode="auto">
          <a:xfrm>
            <a:off x="228600" y="1042988"/>
            <a:ext cx="8672513" cy="3814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marL="457200" lvl="0" indent="-457200">
              <a:buFont typeface="+mj-lt"/>
              <a:buAutoNum type="arabicPeriod"/>
            </a:pPr>
            <a:r>
              <a:rPr lang="en-US" sz="1400" dirty="0"/>
              <a:t>Empty Shell </a:t>
            </a:r>
          </a:p>
          <a:p>
            <a:pPr marL="857250" lvl="1" indent="-457200">
              <a:buFont typeface="+mj-lt"/>
              <a:buAutoNum type="alphaUcPeriod"/>
            </a:pPr>
            <a:r>
              <a:rPr lang="en-US" sz="1400" dirty="0"/>
              <a:t>Vouris - Shells back at MK Mfg for re-work – this week, looking to set up shop visit this afternoon </a:t>
            </a:r>
          </a:p>
          <a:p>
            <a:pPr marL="857250" lvl="1" indent="-457200">
              <a:buFont typeface="+mj-lt"/>
              <a:buAutoNum type="alphaUcPeriod"/>
            </a:pPr>
            <a:r>
              <a:rPr lang="en-US" sz="1400" dirty="0"/>
              <a:t>SS End ring modified for MQXFS1e and returned to IB-1                                                   </a:t>
            </a:r>
          </a:p>
          <a:p>
            <a:pPr marL="457200" lvl="0" indent="-457200">
              <a:buFont typeface="+mj-lt"/>
              <a:buAutoNum type="arabicPeriod"/>
            </a:pPr>
            <a:r>
              <a:rPr lang="en-US" sz="1400" dirty="0"/>
              <a:t>Cold Mass Shell Design</a:t>
            </a:r>
          </a:p>
          <a:p>
            <a:pPr marL="857250" lvl="1" indent="-457200">
              <a:buFont typeface="+mj-lt"/>
              <a:buAutoNum type="alphaUcPeriod"/>
            </a:pPr>
            <a:r>
              <a:rPr lang="en-US" sz="1400" dirty="0"/>
              <a:t>Vouris - Workflow steps in process</a:t>
            </a:r>
          </a:p>
          <a:p>
            <a:pPr marL="457200" lvl="0" indent="-457200">
              <a:buFont typeface="+mj-lt"/>
              <a:buAutoNum type="arabicPeriod"/>
            </a:pPr>
            <a:r>
              <a:rPr lang="en-US" sz="1400" dirty="0"/>
              <a:t>Lifting Beam Procurement</a:t>
            </a:r>
          </a:p>
          <a:p>
            <a:pPr marL="857250" lvl="1" indent="-457200">
              <a:buFont typeface="+mj-lt"/>
              <a:buAutoNum type="alphaUcPeriod"/>
            </a:pPr>
            <a:r>
              <a:rPr lang="en-US" sz="1400" dirty="0"/>
              <a:t>Charles Orozco – to review and revise purchase spec</a:t>
            </a:r>
          </a:p>
          <a:p>
            <a:pPr marL="457200" lvl="0" indent="-457200">
              <a:buFont typeface="+mj-lt"/>
              <a:buAutoNum type="arabicPeriod"/>
            </a:pPr>
            <a:r>
              <a:rPr lang="en-US" sz="1400" dirty="0"/>
              <a:t>CM Weld Tooling</a:t>
            </a:r>
          </a:p>
          <a:p>
            <a:pPr marL="857250" lvl="1" indent="-457200">
              <a:buFont typeface="+mj-lt"/>
              <a:buAutoNum type="alphaUcPeriod"/>
            </a:pPr>
            <a:r>
              <a:rPr lang="en-US" sz="1400" dirty="0"/>
              <a:t>Justin Carmichael analysis looks good, write up started (passed on to summer help – Colin).</a:t>
            </a:r>
          </a:p>
          <a:p>
            <a:pPr marL="857250" lvl="1" indent="-457200">
              <a:buFont typeface="+mj-lt"/>
              <a:buAutoNum type="alphaUcPeriod"/>
            </a:pPr>
            <a:r>
              <a:rPr lang="en-US" sz="1400" dirty="0"/>
              <a:t>Charles Orozco – to do formal analysis on rolling clamp and start write up</a:t>
            </a:r>
          </a:p>
          <a:p>
            <a:pPr marL="457200" indent="-457200">
              <a:buFont typeface="+mj-lt"/>
              <a:buAutoNum type="arabicPeriod"/>
            </a:pPr>
            <a:r>
              <a:rPr lang="en-US" sz="1600" dirty="0"/>
              <a:t>Alignment Tooling</a:t>
            </a:r>
          </a:p>
          <a:p>
            <a:pPr marL="857250" lvl="1" indent="-457200">
              <a:buFont typeface="+mj-lt"/>
              <a:buAutoNum type="alphaUcPeriod"/>
            </a:pPr>
            <a:r>
              <a:rPr lang="en-US" sz="1400" dirty="0"/>
              <a:t>Bill Robotham - reviewing and commenting on magnet alignment fixtures – modifications in progress</a:t>
            </a:r>
          </a:p>
          <a:p>
            <a:pPr marL="857250" lvl="1" indent="-457200">
              <a:buFont typeface="+mj-lt"/>
              <a:buAutoNum type="alphaUcPeriod"/>
            </a:pPr>
            <a:r>
              <a:rPr lang="en-US" sz="1400" dirty="0"/>
              <a:t>Bill Robotham/Vouris – End Cover alignment tooling model completed by Design Drafting and </a:t>
            </a:r>
            <a:r>
              <a:rPr lang="en-US" sz="1400" dirty="0" err="1"/>
              <a:t>emai</a:t>
            </a:r>
            <a:r>
              <a:rPr lang="en-US" sz="1400" dirty="0"/>
              <a:t> forwarded for comments.</a:t>
            </a:r>
          </a:p>
          <a:p>
            <a:pPr marL="857250" lvl="1" indent="-457200">
              <a:buFont typeface="+mj-lt"/>
              <a:buAutoNum type="alphaUcPeriod"/>
            </a:pPr>
            <a:endParaRPr lang="en-US" sz="1800" dirty="0"/>
          </a:p>
          <a:p>
            <a:pPr marL="0" indent="0" eaLnBrk="1" hangingPunct="1">
              <a:buNone/>
            </a:pPr>
            <a:endParaRPr lang="en-US" altLang="en-US" dirty="0">
              <a:latin typeface="Helvetica" panose="020B0604020202020204" pitchFamily="34" charset="0"/>
              <a:ea typeface="Geneva" pitchFamily="121" charset="-128"/>
            </a:endParaRP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74FD4051-B99B-46AF-87C6-F74E3E1D370C}" type="datetime1">
              <a:rPr lang="en-US" altLang="en-US" sz="1200" smtClean="0">
                <a:solidFill>
                  <a:srgbClr val="004C97"/>
                </a:solidFill>
                <a:latin typeface="Helvetica" panose="020B0604020202020204" pitchFamily="34" charset="0"/>
              </a:rPr>
              <a:t>9/10/2018</a:t>
            </a:fld>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a:solidFill>
                  <a:srgbClr val="004C97"/>
                </a:solidFill>
                <a:latin typeface="Helvetica" panose="020B0604020202020204" pitchFamily="34" charset="0"/>
                <a:ea typeface="MS PGothic" panose="020B0600070205080204" pitchFamily="34" charset="-128"/>
              </a:rPr>
              <a:t>S. Feher | CM and Cryo Meeting </a:t>
            </a:r>
            <a:endParaRPr lang="en-US" altLang="en-US" sz="1200" b="1">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2</a:t>
            </a:fld>
            <a:endParaRPr lang="en-US" altLang="en-US" sz="1200">
              <a:solidFill>
                <a:srgbClr val="004C97"/>
              </a:solidFill>
              <a:latin typeface="Helvetica"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a:latin typeface="Helvetica" panose="020B0604020202020204" pitchFamily="34" charset="0"/>
                <a:ea typeface="Geneva" pitchFamily="121" charset="-128"/>
              </a:rPr>
              <a:t>BUS and Interconnect Status</a:t>
            </a:r>
          </a:p>
        </p:txBody>
      </p:sp>
      <p:sp>
        <p:nvSpPr>
          <p:cNvPr id="24578" name="Content Placeholder 29"/>
          <p:cNvSpPr>
            <a:spLocks noGrp="1"/>
          </p:cNvSpPr>
          <p:nvPr>
            <p:ph idx="1"/>
          </p:nvPr>
        </p:nvSpPr>
        <p:spPr bwMode="auto">
          <a:xfrm>
            <a:off x="228600" y="819146"/>
            <a:ext cx="8672513" cy="196302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marL="400050" lvl="1" indent="0">
              <a:buNone/>
            </a:pPr>
            <a:r>
              <a:rPr lang="en-US" sz="1800" dirty="0"/>
              <a:t>Most work last week focused on the bus bar validation test, or the “Bus Demonstrator”.  This is a bus, including housing and “attachment clips” identical in cross section to the production design.  It will be installed into MQXFS1.  The magnet will be retested as MQXFS1e, to demonstrate the viability of the bus, bus insulation, and housing design.  Also during testing, spot heaters and voltage taps will be placed onto each side of the bus to induce quenches and measure time of travel.   Work during the past week: </a:t>
            </a:r>
          </a:p>
          <a:p>
            <a:pPr marL="400050" lvl="1" indent="0">
              <a:buNone/>
            </a:pPr>
            <a:endParaRPr lang="en-US" sz="1800" dirty="0"/>
          </a:p>
          <a:p>
            <a:pPr marL="0" indent="0" eaLnBrk="1" hangingPunct="1">
              <a:buNone/>
            </a:pPr>
            <a:endParaRPr lang="en-US" altLang="en-US" dirty="0">
              <a:latin typeface="Helvetica" panose="020B0604020202020204" pitchFamily="34" charset="0"/>
              <a:ea typeface="Geneva" pitchFamily="121" charset="-128"/>
            </a:endParaRP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74FD4051-B99B-46AF-87C6-F74E3E1D370C}" type="datetime1">
              <a:rPr lang="en-US" altLang="en-US" sz="1200" smtClean="0">
                <a:solidFill>
                  <a:srgbClr val="004C97"/>
                </a:solidFill>
                <a:latin typeface="Helvetica" panose="020B0604020202020204" pitchFamily="34" charset="0"/>
              </a:rPr>
              <a:t>9/10/2018</a:t>
            </a:fld>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a:solidFill>
                  <a:srgbClr val="004C97"/>
                </a:solidFill>
                <a:latin typeface="Helvetica" panose="020B0604020202020204" pitchFamily="34" charset="0"/>
                <a:ea typeface="MS PGothic" panose="020B0600070205080204" pitchFamily="34" charset="-128"/>
              </a:rPr>
              <a:t>S. Feher | CM and Cryo Meeting </a:t>
            </a:r>
            <a:endParaRPr lang="en-US" altLang="en-US" sz="1200" b="1">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3</a:t>
            </a:fld>
            <a:endParaRPr lang="en-US" altLang="en-US" sz="1200">
              <a:solidFill>
                <a:srgbClr val="004C97"/>
              </a:solidFill>
              <a:latin typeface="Helvetica" panose="020B0604020202020204" pitchFamily="34" charset="0"/>
            </a:endParaRPr>
          </a:p>
        </p:txBody>
      </p:sp>
      <p:sp>
        <p:nvSpPr>
          <p:cNvPr id="8" name="TextBox 7">
            <a:extLst>
              <a:ext uri="{FF2B5EF4-FFF2-40B4-BE49-F238E27FC236}">
                <a16:creationId xmlns:a16="http://schemas.microsoft.com/office/drawing/2014/main" id="{30505E01-90AB-48E1-A52E-08719618852A}"/>
              </a:ext>
            </a:extLst>
          </p:cNvPr>
          <p:cNvSpPr txBox="1"/>
          <p:nvPr/>
        </p:nvSpPr>
        <p:spPr>
          <a:xfrm>
            <a:off x="1788972" y="2764162"/>
            <a:ext cx="3627532" cy="369332"/>
          </a:xfrm>
          <a:prstGeom prst="rect">
            <a:avLst/>
          </a:prstGeom>
          <a:noFill/>
        </p:spPr>
        <p:txBody>
          <a:bodyPr wrap="none" rtlCol="0">
            <a:spAutoFit/>
          </a:bodyPr>
          <a:lstStyle/>
          <a:p>
            <a:r>
              <a:rPr lang="en-US" b="1" u="sng" dirty="0"/>
              <a:t>Bus Bar Validation test on MQXFS1e</a:t>
            </a:r>
          </a:p>
        </p:txBody>
      </p:sp>
      <p:sp>
        <p:nvSpPr>
          <p:cNvPr id="9" name="TextBox 8">
            <a:extLst>
              <a:ext uri="{FF2B5EF4-FFF2-40B4-BE49-F238E27FC236}">
                <a16:creationId xmlns:a16="http://schemas.microsoft.com/office/drawing/2014/main" id="{A18E6BEB-9B6D-4D13-B8C5-C449722FC1C7}"/>
              </a:ext>
            </a:extLst>
          </p:cNvPr>
          <p:cNvSpPr txBox="1"/>
          <p:nvPr/>
        </p:nvSpPr>
        <p:spPr>
          <a:xfrm>
            <a:off x="580628" y="3230087"/>
            <a:ext cx="8227812" cy="2939266"/>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1600" dirty="0"/>
              <a:t>Demonstrator bus configuration has been finalized.  </a:t>
            </a:r>
          </a:p>
          <a:p>
            <a:pPr marL="285750" indent="-285750">
              <a:spcAft>
                <a:spcPts val="600"/>
              </a:spcAft>
              <a:buFont typeface="Arial" panose="020B0604020202020204" pitchFamily="34" charset="0"/>
              <a:buChar char="•"/>
            </a:pPr>
            <a:r>
              <a:rPr lang="en-US" sz="1600" dirty="0"/>
              <a:t>A practice demonstrator bus has been successfully fabricated using standard (unreacted Nb</a:t>
            </a:r>
            <a:r>
              <a:rPr lang="en-US" sz="1600" baseline="-25000" dirty="0"/>
              <a:t>3</a:t>
            </a:r>
            <a:r>
              <a:rPr lang="en-US" sz="1600" dirty="0"/>
              <a:t>Sn) cable.</a:t>
            </a:r>
          </a:p>
          <a:p>
            <a:pPr marL="285750" indent="-285750">
              <a:spcAft>
                <a:spcPts val="600"/>
              </a:spcAft>
              <a:buFont typeface="Arial" panose="020B0604020202020204" pitchFamily="34" charset="0"/>
              <a:buChar char="•"/>
            </a:pPr>
            <a:r>
              <a:rPr lang="en-US" sz="1600" dirty="0"/>
              <a:t>Fabrication of the final demonstrator busses that will be installed into MQXFS1e has begun.  </a:t>
            </a:r>
          </a:p>
          <a:p>
            <a:pPr marL="285750" indent="-285750">
              <a:spcAft>
                <a:spcPts val="600"/>
              </a:spcAft>
              <a:buFont typeface="Arial" panose="020B0604020202020204" pitchFamily="34" charset="0"/>
              <a:buChar char="•"/>
            </a:pPr>
            <a:r>
              <a:rPr lang="en-US" sz="1600" dirty="0"/>
              <a:t>Spot heater and voltage tap configuration and wiring have been established and installed on the practice bus.</a:t>
            </a:r>
          </a:p>
          <a:p>
            <a:pPr marL="285750" indent="-285750">
              <a:spcAft>
                <a:spcPts val="600"/>
              </a:spcAft>
              <a:buFont typeface="Arial" panose="020B0604020202020204" pitchFamily="34" charset="0"/>
              <a:buChar char="•"/>
            </a:pPr>
            <a:r>
              <a:rPr lang="en-US" sz="1600" dirty="0"/>
              <a:t>A test section of the practice bus with housing and “clips” has been successfully installed into the bus port of MQXFS1.</a:t>
            </a:r>
          </a:p>
          <a:p>
            <a:pPr marL="285750" indent="-285750">
              <a:spcAft>
                <a:spcPts val="600"/>
              </a:spcAft>
              <a:buFont typeface="Arial" panose="020B0604020202020204" pitchFamily="34" charset="0"/>
              <a:buChar char="•"/>
            </a:pPr>
            <a:r>
              <a:rPr lang="en-US" sz="1600" dirty="0"/>
              <a:t>An opening to accept the bus has been machined into the instrumentation ring on the return end. </a:t>
            </a:r>
          </a:p>
        </p:txBody>
      </p:sp>
    </p:spTree>
    <p:extLst>
      <p:ext uri="{BB962C8B-B14F-4D97-AF65-F5344CB8AC3E}">
        <p14:creationId xmlns:p14="http://schemas.microsoft.com/office/powerpoint/2010/main" val="2732666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a:latin typeface="Helvetica" panose="020B0604020202020204" pitchFamily="34" charset="0"/>
                <a:ea typeface="Geneva" pitchFamily="121" charset="-128"/>
              </a:rPr>
              <a:t>BUS and Interconnect Status</a:t>
            </a: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74FD4051-B99B-46AF-87C6-F74E3E1D370C}" type="datetime1">
              <a:rPr lang="en-US" altLang="en-US" sz="1200" smtClean="0">
                <a:solidFill>
                  <a:srgbClr val="004C97"/>
                </a:solidFill>
                <a:latin typeface="Helvetica" panose="020B0604020202020204" pitchFamily="34" charset="0"/>
              </a:rPr>
              <a:t>9/10/2018</a:t>
            </a:fld>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a:solidFill>
                  <a:srgbClr val="004C97"/>
                </a:solidFill>
                <a:latin typeface="Helvetica" panose="020B0604020202020204" pitchFamily="34" charset="0"/>
                <a:ea typeface="MS PGothic" panose="020B0600070205080204" pitchFamily="34" charset="-128"/>
              </a:rPr>
              <a:t>S. Feher | CM and Cryo Meeting </a:t>
            </a:r>
            <a:endParaRPr lang="en-US" altLang="en-US" sz="1200" b="1">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4</a:t>
            </a:fld>
            <a:endParaRPr lang="en-US" altLang="en-US" sz="1200">
              <a:solidFill>
                <a:srgbClr val="004C97"/>
              </a:solidFill>
              <a:latin typeface="Helvetica" panose="020B0604020202020204" pitchFamily="34" charset="0"/>
            </a:endParaRPr>
          </a:p>
        </p:txBody>
      </p:sp>
      <p:sp>
        <p:nvSpPr>
          <p:cNvPr id="10" name="TextBox 9">
            <a:extLst>
              <a:ext uri="{FF2B5EF4-FFF2-40B4-BE49-F238E27FC236}">
                <a16:creationId xmlns:a16="http://schemas.microsoft.com/office/drawing/2014/main" id="{A085D8B0-3432-4A97-8395-9E6212AA0FAC}"/>
              </a:ext>
            </a:extLst>
          </p:cNvPr>
          <p:cNvSpPr txBox="1"/>
          <p:nvPr/>
        </p:nvSpPr>
        <p:spPr>
          <a:xfrm>
            <a:off x="806450" y="857498"/>
            <a:ext cx="5007781" cy="369332"/>
          </a:xfrm>
          <a:prstGeom prst="rect">
            <a:avLst/>
          </a:prstGeom>
          <a:noFill/>
        </p:spPr>
        <p:txBody>
          <a:bodyPr wrap="none" rtlCol="0">
            <a:spAutoFit/>
          </a:bodyPr>
          <a:lstStyle/>
          <a:p>
            <a:r>
              <a:rPr lang="en-US" b="1" u="sng" dirty="0"/>
              <a:t>Other Work on Bus and Interconnection last week</a:t>
            </a:r>
          </a:p>
        </p:txBody>
      </p:sp>
      <p:sp>
        <p:nvSpPr>
          <p:cNvPr id="11" name="TextBox 10">
            <a:extLst>
              <a:ext uri="{FF2B5EF4-FFF2-40B4-BE49-F238E27FC236}">
                <a16:creationId xmlns:a16="http://schemas.microsoft.com/office/drawing/2014/main" id="{3757E0F0-704A-44C9-9C5D-5970023F138A}"/>
              </a:ext>
            </a:extLst>
          </p:cNvPr>
          <p:cNvSpPr txBox="1"/>
          <p:nvPr/>
        </p:nvSpPr>
        <p:spPr>
          <a:xfrm>
            <a:off x="428625" y="1474053"/>
            <a:ext cx="7575600" cy="4062651"/>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1600" dirty="0"/>
              <a:t>Rework on mockup to re-model the expansion loop with the actual bus (current mockup uses unreacted Nb</a:t>
            </a:r>
            <a:r>
              <a:rPr lang="en-US" sz="1600" baseline="-25000" dirty="0"/>
              <a:t>3</a:t>
            </a:r>
            <a:r>
              <a:rPr lang="en-US" sz="1600" dirty="0"/>
              <a:t>Sn cable drop-offs from coil fabrication) will begin as soon as more </a:t>
            </a:r>
            <a:r>
              <a:rPr lang="en-US" sz="1600" dirty="0" err="1"/>
              <a:t>NbTi</a:t>
            </a:r>
            <a:r>
              <a:rPr lang="en-US" sz="1600" dirty="0"/>
              <a:t> bus is available.   The reworked mockup will include the adjusted space for expansion loops between the splice box and the dome.</a:t>
            </a:r>
          </a:p>
          <a:p>
            <a:pPr marL="285750" indent="-285750">
              <a:spcAft>
                <a:spcPts val="1200"/>
              </a:spcAft>
              <a:buFont typeface="Arial" panose="020B0604020202020204" pitchFamily="34" charset="0"/>
              <a:buChar char="•"/>
            </a:pPr>
            <a:r>
              <a:rPr lang="en-US" sz="1600" dirty="0"/>
              <a:t>2</a:t>
            </a:r>
            <a:r>
              <a:rPr lang="en-US" sz="1600" baseline="30000" dirty="0"/>
              <a:t>nd</a:t>
            </a:r>
            <a:r>
              <a:rPr lang="en-US" sz="1600" dirty="0"/>
              <a:t> (final) iteration bus wrapping device parts have all arrived and the device is being assembled.</a:t>
            </a:r>
          </a:p>
          <a:p>
            <a:pPr marL="285750" indent="-285750">
              <a:spcAft>
                <a:spcPts val="1200"/>
              </a:spcAft>
              <a:buFont typeface="Arial" panose="020B0604020202020204" pitchFamily="34" charset="0"/>
              <a:buChar char="•"/>
            </a:pPr>
            <a:r>
              <a:rPr lang="en-US" sz="1600" dirty="0"/>
              <a:t>Controller for the long bus soldering fixture will be ready this week.  The fixture is complete and will be tested as soon as the controller is ready.</a:t>
            </a:r>
          </a:p>
          <a:p>
            <a:pPr marL="285750" indent="-285750">
              <a:spcAft>
                <a:spcPts val="1200"/>
              </a:spcAft>
              <a:buFont typeface="Arial" panose="020B0604020202020204" pitchFamily="34" charset="0"/>
              <a:buChar char="•"/>
            </a:pPr>
            <a:r>
              <a:rPr lang="en-US" sz="1600" dirty="0"/>
              <a:t>Drawings of the bus insulation and routing from the magnet to the interconnection are in process.</a:t>
            </a:r>
          </a:p>
          <a:p>
            <a:pPr marL="285750" indent="-285750">
              <a:spcAft>
                <a:spcPts val="1200"/>
              </a:spcAft>
              <a:buFont typeface="Arial" panose="020B0604020202020204" pitchFamily="34" charset="0"/>
              <a:buChar char="•"/>
            </a:pPr>
            <a:r>
              <a:rPr lang="en-US" sz="1600" dirty="0"/>
              <a:t>Drawings of the splice soldering fixture were released and fixture is ordered.</a:t>
            </a:r>
          </a:p>
          <a:p>
            <a:pPr marL="285750" indent="-285750">
              <a:spcAft>
                <a:spcPts val="1200"/>
              </a:spcAft>
              <a:buFont typeface="Arial" panose="020B0604020202020204" pitchFamily="34" charset="0"/>
              <a:buChar char="•"/>
            </a:pPr>
            <a:r>
              <a:rPr lang="en-US" sz="1600" dirty="0"/>
              <a:t>Design work on expansion loop hold down mechanisms (on the face of the Q1/Q3) has begun.   </a:t>
            </a:r>
          </a:p>
        </p:txBody>
      </p:sp>
    </p:spTree>
    <p:extLst>
      <p:ext uri="{BB962C8B-B14F-4D97-AF65-F5344CB8AC3E}">
        <p14:creationId xmlns:p14="http://schemas.microsoft.com/office/powerpoint/2010/main" val="571120604"/>
      </p:ext>
    </p:extLst>
  </p:cSld>
  <p:clrMapOvr>
    <a:masterClrMapping/>
  </p:clrMapOvr>
</p:sld>
</file>

<file path=ppt/theme/theme1.xml><?xml version="1.0" encoding="utf-8"?>
<a:theme xmlns:a="http://schemas.openxmlformats.org/drawingml/2006/main" name="FNAL_TemplateMac_060514">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B6CED81E-951A-4DFA-9287-6DC86C25A1D3}"/>
    </a:ext>
  </a:ext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3CED6F7E-0C40-4358-9557-CEEF733EC32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1784</TotalTime>
  <Words>428</Words>
  <Application>Microsoft Office PowerPoint</Application>
  <PresentationFormat>On-screen Show (4:3)</PresentationFormat>
  <Paragraphs>44</Paragraphs>
  <Slides>4</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ＭＳ Ｐゴシック</vt:lpstr>
      <vt:lpstr>ＭＳ Ｐゴシック</vt:lpstr>
      <vt:lpstr>Arial</vt:lpstr>
      <vt:lpstr>Calibri</vt:lpstr>
      <vt:lpstr>Geneva</vt:lpstr>
      <vt:lpstr>Helvetica</vt:lpstr>
      <vt:lpstr>FNAL_TemplateMac_060514</vt:lpstr>
      <vt:lpstr>Fermilab: Footer Only</vt:lpstr>
      <vt:lpstr>Cryo Assembly, Cold Mass</vt:lpstr>
      <vt:lpstr>Cold Mass Tooling &amp; Design Status</vt:lpstr>
      <vt:lpstr>BUS and Interconnect Status</vt:lpstr>
      <vt:lpstr>BUS and Interconnect Status</vt:lpstr>
    </vt:vector>
  </TitlesOfParts>
  <Company>Sandbox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 and Cryo Meeting</dc:title>
  <dc:creator>Sandor Feher x2240 11297N</dc:creator>
  <cp:lastModifiedBy>Antonios Vouris</cp:lastModifiedBy>
  <cp:revision>45</cp:revision>
  <cp:lastPrinted>2018-02-26T17:00:29Z</cp:lastPrinted>
  <dcterms:created xsi:type="dcterms:W3CDTF">2017-09-11T13:28:24Z</dcterms:created>
  <dcterms:modified xsi:type="dcterms:W3CDTF">2018-09-10T15:22:02Z</dcterms:modified>
</cp:coreProperties>
</file>