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782" r:id="rId3"/>
    <p:sldId id="719" r:id="rId4"/>
    <p:sldId id="720" r:id="rId5"/>
    <p:sldId id="295" r:id="rId6"/>
    <p:sldId id="804" r:id="rId7"/>
    <p:sldId id="523" r:id="rId8"/>
    <p:sldId id="805" r:id="rId9"/>
    <p:sldId id="802" r:id="rId10"/>
    <p:sldId id="511" r:id="rId11"/>
    <p:sldId id="774" r:id="rId12"/>
    <p:sldId id="280" r:id="rId13"/>
    <p:sldId id="806" r:id="rId14"/>
    <p:sldId id="773" r:id="rId15"/>
    <p:sldId id="793" r:id="rId16"/>
    <p:sldId id="807" r:id="rId17"/>
    <p:sldId id="808" r:id="rId18"/>
    <p:sldId id="781" r:id="rId19"/>
    <p:sldId id="790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4" autoAdjust="0"/>
    <p:restoredTop sz="50000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512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5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4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80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7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6A65-E8AF-3E4E-85AB-E90070E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73" y="1050561"/>
            <a:ext cx="8710220" cy="503672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461963" indent="-234950">
              <a:defRPr sz="2000"/>
            </a:lvl2pPr>
            <a:lvl3pPr marL="687388" indent="-225425">
              <a:defRPr sz="1800"/>
            </a:lvl3pPr>
            <a:lvl4pPr marL="914400" indent="-227013">
              <a:defRPr sz="1600"/>
            </a:lvl4pPr>
            <a:lvl5pPr marL="1141413" indent="-227013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7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organization/OPSS/Projects/SBN/SitePages/Director's%20Progress%20Review%20of%20SBN,%20June%2026-28,%202018.aspx?RootFolder=/organization/OPSS/Projects/SBN/SBN+June+2018/Review+Documents&amp;FolderCTID=0x012000462F9C7261CC334EBBC614DE9A8CFC4D&amp;View=%7b80481D95-8E07-4BD3-8EBF-641FEF511BB5%7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organization/OPSS/Projects/SBN/_layouts/15/WopiFrame.aspx?sourcedoc=/organization/OPSS/Projects/SBN/SBN%20June%202018/Review%20Documents/Final_Report_Director's_Review%20SBN%20June18.pdf&amp;action=defaul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Pn4WlTPLlbQPmMXl5k0SvJJfzk-FQUz2h7OhSQCtKU/edit#gid=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SBN Oversight Board</a:t>
            </a:r>
          </a:p>
          <a:p>
            <a:r>
              <a:rPr lang="en-US" dirty="0"/>
              <a:t>21 September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84027" y="679629"/>
            <a:ext cx="5076158" cy="5804438"/>
          </a:xfrm>
        </p:spPr>
        <p:txBody>
          <a:bodyPr/>
          <a:lstStyle/>
          <a:p>
            <a:pPr marL="344488" indent="-230188"/>
            <a:r>
              <a:rPr lang="en-US" sz="2000" dirty="0">
                <a:latin typeface="Helvetica" charset="0"/>
              </a:rPr>
              <a:t>Post rigging installation on schedule: </a:t>
            </a:r>
            <a:endParaRPr lang="en-US" sz="1800" dirty="0">
              <a:latin typeface="Helvetica" charset="0"/>
            </a:endParaRP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/>
              <a:t>Feedthrough chimneys installed and tested </a:t>
            </a:r>
            <a:endParaRPr lang="en-US" sz="1400" dirty="0"/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Field cage resistors installed and tested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Personnel access ports closed and welded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Ready to start the vacuum test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Installation of steel structures in progress:</a:t>
            </a:r>
            <a:endParaRPr lang="en-US" sz="1800" dirty="0">
              <a:latin typeface="Helvetica" charset="0"/>
            </a:endParaRPr>
          </a:p>
          <a:p>
            <a:pPr marL="803275" lvl="2" indent="-234950"/>
            <a:r>
              <a:rPr lang="en-US" sz="1600" dirty="0">
                <a:latin typeface="Helvetica" charset="0"/>
              </a:rPr>
              <a:t>CRT top steel, cryogenic platform and stairs</a:t>
            </a:r>
          </a:p>
          <a:p>
            <a:pPr marL="803275" lvl="2" indent="-234950"/>
            <a:r>
              <a:rPr lang="en-US" sz="1600" dirty="0">
                <a:latin typeface="Helvetica" charset="0"/>
              </a:rPr>
              <a:t>Guardrails</a:t>
            </a:r>
            <a:endParaRPr lang="en-US" dirty="0">
              <a:latin typeface="Helvetica" charset="0"/>
            </a:endParaRPr>
          </a:p>
          <a:p>
            <a:pPr marL="574675" lvl="1" indent="-234950"/>
            <a:r>
              <a:rPr lang="en-US" sz="1600" dirty="0">
                <a:latin typeface="Helvetica" charset="0"/>
              </a:rPr>
              <a:t>Top cold shield being readied (install start 10/1)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Preparing for warm vessel roof (install start 10/14)</a:t>
            </a:r>
          </a:p>
          <a:p>
            <a:pPr marL="803275" lvl="2" indent="-234950"/>
            <a:r>
              <a:rPr lang="en-US" sz="1600" dirty="0">
                <a:latin typeface="Helvetica" charset="0"/>
              </a:rPr>
              <a:t>Test fit of warm vessel roof piece 9/14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Installation of crosses on chimneys start in mid-November</a:t>
            </a:r>
          </a:p>
          <a:p>
            <a:pPr marL="574675" lvl="1" indent="-234950"/>
            <a:r>
              <a:rPr lang="en-US" sz="1600" dirty="0" err="1">
                <a:latin typeface="Helvetica" charset="0"/>
              </a:rPr>
              <a:t>Demaco</a:t>
            </a:r>
            <a:r>
              <a:rPr lang="en-US" sz="1600" dirty="0">
                <a:latin typeface="Helvetica" charset="0"/>
              </a:rPr>
              <a:t> (CERN contractor) scheduled to start proximity cryogenics installation in January</a:t>
            </a:r>
          </a:p>
          <a:p>
            <a:pPr marL="574675" lvl="1" indent="-234950"/>
            <a:endParaRPr lang="en-US" sz="1600" dirty="0">
              <a:latin typeface="Helvetic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Installation 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405" y="487508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TPC 1 Complete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4023" y="0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Vessel 2 Ready</a:t>
            </a:r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773457A8-A9BC-604F-B03A-EA68E5CCC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804" y="281184"/>
            <a:ext cx="2855522" cy="380736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0C94A-62B9-B348-B3CE-0B4B9A7BF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246" y="4327965"/>
            <a:ext cx="2477670" cy="185825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787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Key Milestones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044552"/>
              </p:ext>
            </p:extLst>
          </p:nvPr>
        </p:nvGraphicFramePr>
        <p:xfrm>
          <a:off x="552690" y="878952"/>
          <a:ext cx="767691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Milestone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Baseline Date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ICARUS detectors are ready to fill with liquid argon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ICARUS detectors are filled with liquid argon and ready for detector commissioning (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purity adequate for physics has been achieved)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Nov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ICARUS detectors are ready for physics data</a:t>
                      </a:r>
                      <a:r>
                        <a:rPr lang="en-US" sz="1600" dirty="0">
                          <a:effectLst/>
                        </a:rPr>
                        <a:t> -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CRT is operational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Jan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ICARUS detectors are ready for physics data</a:t>
                      </a:r>
                      <a:r>
                        <a:rPr lang="en-US" sz="1600" dirty="0">
                          <a:effectLst/>
                        </a:rPr>
                        <a:t> -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Shielding in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Feb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B9B583-C632-614C-B666-309F95428DAF}"/>
              </a:ext>
            </a:extLst>
          </p:cNvPr>
          <p:cNvSpPr txBox="1"/>
          <p:nvPr/>
        </p:nvSpPr>
        <p:spPr>
          <a:xfrm>
            <a:off x="2596785" y="4415413"/>
            <a:ext cx="361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Baseline dates set in March 2018</a:t>
            </a:r>
          </a:p>
        </p:txBody>
      </p:sp>
    </p:spTree>
    <p:extLst>
      <p:ext uri="{BB962C8B-B14F-4D97-AF65-F5344CB8AC3E}">
        <p14:creationId xmlns:p14="http://schemas.microsoft.com/office/powerpoint/2010/main" val="406194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ICARUS Milestones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467346"/>
              </p:ext>
            </p:extLst>
          </p:nvPr>
        </p:nvGraphicFramePr>
        <p:xfrm>
          <a:off x="429419" y="900822"/>
          <a:ext cx="8017846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09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93533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1126156">
                  <a:extLst>
                    <a:ext uri="{9D8B030D-6E8A-4147-A177-3AD203B41FA5}">
                      <a16:colId xmlns:a16="http://schemas.microsoft.com/office/drawing/2014/main" val="2916777314"/>
                    </a:ext>
                  </a:extLst>
                </a:gridCol>
                <a:gridCol w="693020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Vessels rigged into building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Manholes welded and vacuum test successful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29-Sep-2018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Warm Vessel roof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Cryo</a:t>
                      </a:r>
                      <a:r>
                        <a:rPr lang="en-US" sz="1400" dirty="0"/>
                        <a:t> Platform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15-Dec-2018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Proximity cryogenics installation begins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13-Dec-2018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DBB &amp; flanges installation complete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01-Feb-2019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Cold proximity cryogenics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03-Mar-2019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T300 readout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01-Mar-2019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All detector readout installed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Begin vacuum pumping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64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Cryogenic operation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99515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E2C37-55FF-45FC-8AD5-641B477D0F69}"/>
              </a:ext>
            </a:extLst>
          </p:cNvPr>
          <p:cNvSpPr txBox="1"/>
          <p:nvPr/>
        </p:nvSpPr>
        <p:spPr>
          <a:xfrm>
            <a:off x="3712749" y="242278"/>
            <a:ext cx="4367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Intermediate milestones leading to 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Key Milestone I-1 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ICARUS Ready to Fill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44492-BFF9-484E-9264-2572AA5732D9}"/>
              </a:ext>
            </a:extLst>
          </p:cNvPr>
          <p:cNvSpPr txBox="1"/>
          <p:nvPr/>
        </p:nvSpPr>
        <p:spPr>
          <a:xfrm>
            <a:off x="288007" y="5704902"/>
            <a:ext cx="8300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Forecast Date Based on SBN Schedule </a:t>
            </a:r>
            <a:r>
              <a:rPr lang="en-US" sz="1800" dirty="0">
                <a:solidFill>
                  <a:srgbClr val="FF0000"/>
                </a:solidFill>
              </a:rPr>
              <a:t>after </a:t>
            </a:r>
            <a:r>
              <a:rPr lang="en-US" sz="1800" dirty="0"/>
              <a:t>August </a:t>
            </a:r>
            <a:r>
              <a:rPr lang="en-US" sz="1800" u="sng" dirty="0"/>
              <a:t>Dates CR and August Milestones CR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Grey text dates – not expected to change but still cross-checking details in the schedule</a:t>
            </a:r>
          </a:p>
        </p:txBody>
      </p:sp>
    </p:spTree>
    <p:extLst>
      <p:ext uri="{BB962C8B-B14F-4D97-AF65-F5344CB8AC3E}">
        <p14:creationId xmlns:p14="http://schemas.microsoft.com/office/powerpoint/2010/main" val="302731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457" y="790575"/>
            <a:ext cx="4765121" cy="5600393"/>
          </a:xfrm>
        </p:spPr>
        <p:txBody>
          <a:bodyPr/>
          <a:lstStyle/>
          <a:p>
            <a:r>
              <a:rPr lang="en-US" sz="1800" dirty="0"/>
              <a:t>TPC subsystem fabrication in final stage: </a:t>
            </a:r>
          </a:p>
          <a:p>
            <a:pPr lvl="1"/>
            <a:r>
              <a:rPr lang="en-US" sz="1600" dirty="0"/>
              <a:t>Two (of 4) anode planes completed and ready to ship (one each in Daresbury and Yale)</a:t>
            </a:r>
          </a:p>
          <a:p>
            <a:pPr lvl="1"/>
            <a:r>
              <a:rPr lang="en-US" sz="1600" dirty="0"/>
              <a:t>Cathode (Liverpool) delivered to FNAL</a:t>
            </a:r>
          </a:p>
          <a:p>
            <a:pPr lvl="1"/>
            <a:r>
              <a:rPr lang="en-US" sz="1600" dirty="0"/>
              <a:t>Field cage (Yale) completed, ready to ship</a:t>
            </a:r>
          </a:p>
          <a:p>
            <a:r>
              <a:rPr lang="en-US" sz="1800" dirty="0"/>
              <a:t>TPC assembly facility setup at FNAL </a:t>
            </a:r>
            <a:r>
              <a:rPr lang="en-US" sz="1800" dirty="0" err="1"/>
              <a:t>Dzero</a:t>
            </a:r>
            <a:r>
              <a:rPr lang="en-US" sz="1800" dirty="0"/>
              <a:t> building and tested with mock APA  frames</a:t>
            </a:r>
          </a:p>
          <a:p>
            <a:pPr lvl="1"/>
            <a:r>
              <a:rPr lang="en-US" sz="1600" dirty="0"/>
              <a:t>TPC assembly will start this fall</a:t>
            </a:r>
          </a:p>
          <a:p>
            <a:r>
              <a:rPr lang="en-US" sz="1800" dirty="0"/>
              <a:t>TPC electronics Vertical Slice Test (VST) with </a:t>
            </a:r>
            <a:r>
              <a:rPr lang="en-US" sz="1800" dirty="0" err="1"/>
              <a:t>LArIAT</a:t>
            </a:r>
            <a:r>
              <a:rPr lang="en-US" sz="1800" dirty="0"/>
              <a:t> TPC</a:t>
            </a:r>
          </a:p>
          <a:p>
            <a:pPr lvl="1"/>
            <a:r>
              <a:rPr lang="en-US" sz="1600" dirty="0"/>
              <a:t>Two runs: Beam (June), </a:t>
            </a:r>
            <a:r>
              <a:rPr lang="en-US" sz="1600" dirty="0" err="1"/>
              <a:t>cosmics</a:t>
            </a:r>
            <a:r>
              <a:rPr lang="en-US" sz="1600" dirty="0"/>
              <a:t> (Sept)</a:t>
            </a:r>
          </a:p>
          <a:p>
            <a:pPr lvl="1"/>
            <a:r>
              <a:rPr lang="en-US" sz="1600" dirty="0"/>
              <a:t>Excellent noise performance</a:t>
            </a:r>
          </a:p>
          <a:p>
            <a:pPr lvl="1"/>
            <a:r>
              <a:rPr lang="en-US" sz="1600" dirty="0"/>
              <a:t>Shakedown DAQ hardware and software</a:t>
            </a:r>
          </a:p>
          <a:p>
            <a:pPr lvl="1"/>
            <a:r>
              <a:rPr lang="en-US" sz="1600" dirty="0"/>
              <a:t>Some issues likely related to </a:t>
            </a:r>
            <a:r>
              <a:rPr lang="en-US" sz="1600" dirty="0" err="1"/>
              <a:t>LArIAT</a:t>
            </a:r>
            <a:r>
              <a:rPr lang="en-US" sz="1600" dirty="0"/>
              <a:t> TPC configuration </a:t>
            </a:r>
          </a:p>
          <a:p>
            <a:pPr lvl="1"/>
            <a:r>
              <a:rPr lang="en-US" sz="1600" dirty="0"/>
              <a:t>Production Readiness Review in October</a:t>
            </a:r>
          </a:p>
          <a:p>
            <a:r>
              <a:rPr lang="en-US" sz="1800" dirty="0"/>
              <a:t>PMT system components near complete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91B7-4F32-F448-BC1A-5EAB7BB267CE}"/>
              </a:ext>
            </a:extLst>
          </p:cNvPr>
          <p:cNvSpPr txBox="1"/>
          <p:nvPr/>
        </p:nvSpPr>
        <p:spPr>
          <a:xfrm>
            <a:off x="4142027" y="5891801"/>
            <a:ext cx="263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VST cosmic track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667FAA-B11D-1E4C-8A18-7BE55C2C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56" y="4072497"/>
            <a:ext cx="1793359" cy="173851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2750D-7B79-3642-B4D0-018196F4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46" y="1361639"/>
            <a:ext cx="1400162" cy="158642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3B0563-66DE-5B4B-B6B6-CA38C7C7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439" y="164524"/>
            <a:ext cx="2545914" cy="191093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950A52-5D2A-D54E-B540-500D7CA1B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868" y="2354563"/>
            <a:ext cx="2615867" cy="174186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0D10B0-2B58-1B4C-AA35-6725F1B89DF9}"/>
              </a:ext>
            </a:extLst>
          </p:cNvPr>
          <p:cNvSpPr txBox="1"/>
          <p:nvPr/>
        </p:nvSpPr>
        <p:spPr>
          <a:xfrm>
            <a:off x="6423293" y="2061122"/>
            <a:ext cx="263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 of 4 APAs Wired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BC0831-7631-084D-844A-B0F22C09B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836" y="4252174"/>
            <a:ext cx="2639924" cy="198654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2904F-FB69-8D41-94E6-078184F0151A}"/>
              </a:ext>
            </a:extLst>
          </p:cNvPr>
          <p:cNvSpPr txBox="1"/>
          <p:nvPr/>
        </p:nvSpPr>
        <p:spPr>
          <a:xfrm>
            <a:off x="4301825" y="2959046"/>
            <a:ext cx="263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CPA@FNAL</a:t>
            </a:r>
          </a:p>
        </p:txBody>
      </p:sp>
    </p:spTree>
    <p:extLst>
      <p:ext uri="{BB962C8B-B14F-4D97-AF65-F5344CB8AC3E}">
        <p14:creationId xmlns:p14="http://schemas.microsoft.com/office/powerpoint/2010/main" val="319260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Milestones on DOE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661824"/>
              </p:ext>
            </p:extLst>
          </p:nvPr>
        </p:nvGraphicFramePr>
        <p:xfrm>
          <a:off x="552690" y="878952"/>
          <a:ext cx="8144743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Milestone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Baseline Date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SBND is ready for transport from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Dzero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Assembly Building to the SBN ND hall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Aug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SBND detector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ready to fill with liquid argon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SBND detector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filled with liquid argon and ready for detector commissioning (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purity adequate for physics has been achieved)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Oct 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S-4a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SBND detectors are ready for physics data</a:t>
                      </a:r>
                      <a:r>
                        <a:rPr lang="en-US" sz="1600" dirty="0">
                          <a:effectLst/>
                        </a:rPr>
                        <a:t> -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CRT is operational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Nov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S-4b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SBND detectors are ready for physics data</a:t>
                      </a:r>
                      <a:r>
                        <a:rPr lang="en-US" sz="1600" dirty="0">
                          <a:effectLst/>
                        </a:rPr>
                        <a:t> -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Shielding in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D0976C-9B12-C74F-BE29-8C4EE6C985E4}"/>
              </a:ext>
            </a:extLst>
          </p:cNvPr>
          <p:cNvSpPr txBox="1"/>
          <p:nvPr/>
        </p:nvSpPr>
        <p:spPr>
          <a:xfrm>
            <a:off x="2596785" y="4906478"/>
            <a:ext cx="361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Baseline dates set in March 2018</a:t>
            </a:r>
          </a:p>
        </p:txBody>
      </p:sp>
    </p:spTree>
    <p:extLst>
      <p:ext uri="{BB962C8B-B14F-4D97-AF65-F5344CB8AC3E}">
        <p14:creationId xmlns:p14="http://schemas.microsoft.com/office/powerpoint/2010/main" val="63810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E2C37-55FF-45FC-8AD5-641B477D0F69}"/>
              </a:ext>
            </a:extLst>
          </p:cNvPr>
          <p:cNvSpPr txBox="1"/>
          <p:nvPr/>
        </p:nvSpPr>
        <p:spPr>
          <a:xfrm>
            <a:off x="3712749" y="242278"/>
            <a:ext cx="4367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Intermediate milestones leading to 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Key Milestone S-1   SBND ready to move 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198412-8FFE-D649-A546-1DA75DB46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449482"/>
              </p:ext>
            </p:extLst>
          </p:nvPr>
        </p:nvGraphicFramePr>
        <p:xfrm>
          <a:off x="736827" y="1073013"/>
          <a:ext cx="7937941" cy="4726209"/>
        </p:xfrm>
        <a:graphic>
          <a:graphicData uri="http://schemas.openxmlformats.org/drawingml/2006/table">
            <a:tbl>
              <a:tblPr/>
              <a:tblGrid>
                <a:gridCol w="2191101">
                  <a:extLst>
                    <a:ext uri="{9D8B030D-6E8A-4147-A177-3AD203B41FA5}">
                      <a16:colId xmlns:a16="http://schemas.microsoft.com/office/drawing/2014/main" val="1138724443"/>
                    </a:ext>
                  </a:extLst>
                </a:gridCol>
                <a:gridCol w="1729818">
                  <a:extLst>
                    <a:ext uri="{9D8B030D-6E8A-4147-A177-3AD203B41FA5}">
                      <a16:colId xmlns:a16="http://schemas.microsoft.com/office/drawing/2014/main" val="606604726"/>
                    </a:ext>
                  </a:extLst>
                </a:gridCol>
                <a:gridCol w="1393464">
                  <a:extLst>
                    <a:ext uri="{9D8B030D-6E8A-4147-A177-3AD203B41FA5}">
                      <a16:colId xmlns:a16="http://schemas.microsoft.com/office/drawing/2014/main" val="2556200188"/>
                    </a:ext>
                  </a:extLst>
                </a:gridCol>
                <a:gridCol w="1326194">
                  <a:extLst>
                    <a:ext uri="{9D8B030D-6E8A-4147-A177-3AD203B41FA5}">
                      <a16:colId xmlns:a16="http://schemas.microsoft.com/office/drawing/2014/main" val="2861044082"/>
                    </a:ext>
                  </a:extLst>
                </a:gridCol>
                <a:gridCol w="1297364">
                  <a:extLst>
                    <a:ext uri="{9D8B030D-6E8A-4147-A177-3AD203B41FA5}">
                      <a16:colId xmlns:a16="http://schemas.microsoft.com/office/drawing/2014/main" val="2194140859"/>
                    </a:ext>
                  </a:extLst>
                </a:gridCol>
              </a:tblGrid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Milestone</a:t>
                      </a:r>
                      <a:endParaRPr lang="en-US" sz="1000" dirty="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Owner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Baseline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Forecast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Completed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185454"/>
                  </a:ext>
                </a:extLst>
              </a:tr>
              <a:tr h="531204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First set of APAs shipped to Fermilab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K. Mavrokoridis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24 Sep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22 Oct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038837"/>
                  </a:ext>
                </a:extLst>
              </a:tr>
              <a:tr h="36883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PO for COTS ADCs placed</a:t>
                      </a:r>
                      <a:endParaRPr lang="en-US" sz="1000" dirty="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H. Chen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31 Oct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15 Nov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53771"/>
                  </a:ext>
                </a:extLst>
              </a:tr>
              <a:tr h="531204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All TPC components at Fermilab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K. Mavrokoridis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29 Nov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20 Dec 2018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538168"/>
                  </a:ext>
                </a:extLst>
              </a:tr>
              <a:tr h="69357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Complete </a:t>
                      </a:r>
                      <a:r>
                        <a:rPr lang="en-US" sz="1000" b="1" dirty="0" err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atf</a:t>
                      </a: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 assembly at DAB</a:t>
                      </a:r>
                      <a:endParaRPr lang="en-US" sz="1000" dirty="0">
                        <a:effectLst/>
                      </a:endParaRPr>
                    </a:p>
                    <a:p>
                      <a:br>
                        <a:rPr lang="en-US" sz="1000" dirty="0">
                          <a:effectLst/>
                          <a:latin typeface="Helvetica" pitchFamily="2" charset="0"/>
                        </a:rPr>
                      </a:br>
                      <a:endParaRPr lang="en-US" sz="1000" dirty="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J. Zennamo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 Feb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 Mar 2019</a:t>
                      </a:r>
                      <a:endParaRPr lang="en-US" sz="1000" dirty="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923836"/>
                  </a:ext>
                </a:extLst>
              </a:tr>
              <a:tr h="36883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APAs and CPAs installed in </a:t>
                      </a:r>
                      <a:r>
                        <a:rPr lang="en-US" sz="1000" b="1" dirty="0" err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atf</a:t>
                      </a:r>
                      <a:endParaRPr lang="en-US" sz="1000" dirty="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J. Zennamo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 Mar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22 Mar 2019</a:t>
                      </a:r>
                      <a:endParaRPr lang="en-US" sz="1000" dirty="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336032"/>
                  </a:ext>
                </a:extLst>
              </a:tr>
              <a:tr h="531204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50% of motherboards at Fermilab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H. Chen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15 Mar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15 Apr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21830"/>
                  </a:ext>
                </a:extLst>
              </a:tr>
              <a:tr h="531204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Field Cage assembly complete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J. Zennamo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15 Apr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15 May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839020"/>
                  </a:ext>
                </a:extLst>
              </a:tr>
              <a:tr h="531204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Cold electronics installed and tested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H. Chen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16 Aug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30 Sep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>
                          <a:effectLst/>
                          <a:latin typeface="Helvetica" pitchFamily="2" charset="0"/>
                        </a:rPr>
                      </a:br>
                      <a:endParaRPr lang="en-US" sz="100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6391"/>
                  </a:ext>
                </a:extLst>
              </a:tr>
              <a:tr h="368836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S1: TPC ready to move to SBN ND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A. Schukraft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30 Aug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30 Oct 2019</a:t>
                      </a:r>
                      <a:endParaRPr lang="en-US" sz="1000">
                        <a:effectLst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000" dirty="0">
                          <a:effectLst/>
                          <a:latin typeface="Helvetica" pitchFamily="2" charset="0"/>
                        </a:rPr>
                      </a:br>
                      <a:endParaRPr lang="en-US" sz="1000" dirty="0">
                        <a:effectLst/>
                        <a:latin typeface="Helvetica" pitchFamily="2" charset="0"/>
                      </a:endParaRPr>
                    </a:p>
                  </a:txBody>
                  <a:tcPr marL="20696" marR="20696" marT="20696" marB="206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210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69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E2C37-55FF-45FC-8AD5-641B477D0F69}"/>
              </a:ext>
            </a:extLst>
          </p:cNvPr>
          <p:cNvSpPr txBox="1"/>
          <p:nvPr/>
        </p:nvSpPr>
        <p:spPr>
          <a:xfrm>
            <a:off x="3712749" y="242278"/>
            <a:ext cx="467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Intermediate milestones leading to 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Key Milestone S-2  SBND ready to fill w/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LAr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391E54-BF6B-3D4E-96C7-308AECC73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14981"/>
              </p:ext>
            </p:extLst>
          </p:nvPr>
        </p:nvGraphicFramePr>
        <p:xfrm>
          <a:off x="516271" y="1073014"/>
          <a:ext cx="7689266" cy="4846524"/>
        </p:xfrm>
        <a:graphic>
          <a:graphicData uri="http://schemas.openxmlformats.org/drawingml/2006/table">
            <a:tbl>
              <a:tblPr/>
              <a:tblGrid>
                <a:gridCol w="2122460">
                  <a:extLst>
                    <a:ext uri="{9D8B030D-6E8A-4147-A177-3AD203B41FA5}">
                      <a16:colId xmlns:a16="http://schemas.microsoft.com/office/drawing/2014/main" val="453202375"/>
                    </a:ext>
                  </a:extLst>
                </a:gridCol>
                <a:gridCol w="1675628">
                  <a:extLst>
                    <a:ext uri="{9D8B030D-6E8A-4147-A177-3AD203B41FA5}">
                      <a16:colId xmlns:a16="http://schemas.microsoft.com/office/drawing/2014/main" val="2022576277"/>
                    </a:ext>
                  </a:extLst>
                </a:gridCol>
                <a:gridCol w="1349811">
                  <a:extLst>
                    <a:ext uri="{9D8B030D-6E8A-4147-A177-3AD203B41FA5}">
                      <a16:colId xmlns:a16="http://schemas.microsoft.com/office/drawing/2014/main" val="473669681"/>
                    </a:ext>
                  </a:extLst>
                </a:gridCol>
                <a:gridCol w="1284647">
                  <a:extLst>
                    <a:ext uri="{9D8B030D-6E8A-4147-A177-3AD203B41FA5}">
                      <a16:colId xmlns:a16="http://schemas.microsoft.com/office/drawing/2014/main" val="4030847889"/>
                    </a:ext>
                  </a:extLst>
                </a:gridCol>
                <a:gridCol w="1256720">
                  <a:extLst>
                    <a:ext uri="{9D8B030D-6E8A-4147-A177-3AD203B41FA5}">
                      <a16:colId xmlns:a16="http://schemas.microsoft.com/office/drawing/2014/main" val="2065782900"/>
                    </a:ext>
                  </a:extLst>
                </a:gridCol>
              </a:tblGrid>
              <a:tr h="569817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Milestone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Owner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Baseline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Forecast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Completed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520584"/>
                  </a:ext>
                </a:extLst>
              </a:tr>
              <a:tr h="72690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FNAL/CERN/INFN Agree to Division of Responsibilities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B. Rebel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2573"/>
                  </a:ext>
                </a:extLst>
              </a:tr>
              <a:tr h="569817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GTT Design Study Begins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M. Nessi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 + 1 Month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561383"/>
                  </a:ext>
                </a:extLst>
              </a:tr>
              <a:tr h="72690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Membrane Cryostat Completed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M. Kim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 + 12 Months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4094"/>
                  </a:ext>
                </a:extLst>
              </a:tr>
              <a:tr h="72690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TPC Plug Assembly Mounted in Cryostat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M. Kim, J. Zennamo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 + 13 Months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08943"/>
                  </a:ext>
                </a:extLst>
              </a:tr>
              <a:tr h="948667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Plug Welded to Cryostat</a:t>
                      </a:r>
                      <a:endParaRPr lang="en-US" sz="1300">
                        <a:effectLst/>
                      </a:endParaRPr>
                    </a:p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M. Kim, J. Zennamo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 + 14 Months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37182"/>
                  </a:ext>
                </a:extLst>
              </a:tr>
              <a:tr h="577517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Helvetica" pitchFamily="2" charset="0"/>
                        </a:rPr>
                        <a:t>S2: SBND Ready To Fill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A. Schukraft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61A8"/>
                          </a:solidFill>
                          <a:effectLst/>
                          <a:latin typeface="Helvetica" pitchFamily="2" charset="0"/>
                        </a:rPr>
                        <a:t>T0 + 16 Months</a:t>
                      </a:r>
                      <a:endParaRPr lang="en-US" sz="1300">
                        <a:effectLst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>
                          <a:effectLst/>
                          <a:latin typeface="Helvetica" pitchFamily="2" charset="0"/>
                        </a:rPr>
                      </a:br>
                      <a:endParaRPr lang="en-US" sz="130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300" dirty="0">
                          <a:effectLst/>
                          <a:latin typeface="Helvetica" pitchFamily="2" charset="0"/>
                        </a:rPr>
                      </a:br>
                      <a:endParaRPr lang="en-US" sz="1300" dirty="0">
                        <a:effectLst/>
                        <a:latin typeface="Helvetica" pitchFamily="2" charset="0"/>
                      </a:endParaRPr>
                    </a:p>
                  </a:txBody>
                  <a:tcPr marL="27654" marR="27654" marT="27654" marB="27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19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81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419" y="729859"/>
            <a:ext cx="8064876" cy="5600393"/>
          </a:xfrm>
        </p:spPr>
        <p:txBody>
          <a:bodyPr/>
          <a:lstStyle/>
          <a:p>
            <a:r>
              <a:rPr lang="en-US" sz="1800" dirty="0"/>
              <a:t>ICARUS installation progressing well</a:t>
            </a:r>
          </a:p>
          <a:p>
            <a:pPr lvl="1"/>
            <a:r>
              <a:rPr lang="en-US" sz="1600" dirty="0"/>
              <a:t>Staying on schedule since arrival of cold shields at Fermilab</a:t>
            </a:r>
          </a:p>
          <a:p>
            <a:pPr lvl="1"/>
            <a:r>
              <a:rPr lang="en-US" sz="1600" dirty="0"/>
              <a:t>Joint effort between Italian collaborators, U.S. collaborators, Fermilab and CERN</a:t>
            </a:r>
          </a:p>
          <a:p>
            <a:endParaRPr lang="en-US" sz="1800" dirty="0"/>
          </a:p>
          <a:p>
            <a:r>
              <a:rPr lang="en-US" sz="1800" dirty="0"/>
              <a:t>SBND construction progressing well</a:t>
            </a:r>
          </a:p>
          <a:p>
            <a:pPr lvl="1"/>
            <a:r>
              <a:rPr lang="en-US" sz="1600" dirty="0"/>
              <a:t>Center of activity moving to Fermilab as TPC fabrication nears completion</a:t>
            </a:r>
          </a:p>
          <a:p>
            <a:pPr lvl="1"/>
            <a:r>
              <a:rPr lang="en-US" sz="1600" dirty="0"/>
              <a:t>Near completion of agreement on cryostat</a:t>
            </a:r>
          </a:p>
          <a:p>
            <a:endParaRPr lang="en-US" sz="1800" dirty="0"/>
          </a:p>
          <a:p>
            <a:r>
              <a:rPr lang="en-US" sz="1800" dirty="0"/>
              <a:t>Nearly finished responding to last Director’s Review, starting </a:t>
            </a:r>
            <a:r>
              <a:rPr lang="en-US" sz="1800"/>
              <a:t>planning for next review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5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CARUS_move">
            <a:hlinkClick r:id="" action="ppaction://media"/>
            <a:extLst>
              <a:ext uri="{FF2B5EF4-FFF2-40B4-BE49-F238E27FC236}">
                <a16:creationId xmlns:a16="http://schemas.microsoft.com/office/drawing/2014/main" id="{162C3B19-F5EB-F347-9BEB-4940F4BEB9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663" y="879475"/>
            <a:ext cx="8674100" cy="48799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DF7FF1-80EF-824C-A7F4-A4AF767C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Rigging – 2</a:t>
            </a:r>
            <a:r>
              <a:rPr lang="en-US" baseline="30000" dirty="0"/>
              <a:t>nd</a:t>
            </a:r>
            <a:r>
              <a:rPr lang="en-US" dirty="0"/>
              <a:t> Vessel Insertion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164BD-9FC7-FE4E-8CFE-3CB83F4C79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7D5DF-84F7-0D41-A3E7-205AE54DD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6A5D5-1599-7044-8289-5000BC59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1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Personnel changes</a:t>
            </a:r>
          </a:p>
          <a:p>
            <a:r>
              <a:rPr lang="en-US" dirty="0"/>
              <a:t>Directors review summary</a:t>
            </a:r>
            <a:endParaRPr lang="en-US" sz="2000" dirty="0"/>
          </a:p>
          <a:p>
            <a:r>
              <a:rPr lang="en-US" sz="2000" dirty="0"/>
              <a:t>Technical Progress on SBN Detectors</a:t>
            </a:r>
          </a:p>
          <a:p>
            <a:pPr lvl="1"/>
            <a:r>
              <a:rPr lang="en-US" sz="1600" dirty="0"/>
              <a:t>ICARUS Status (brief – details this afternoon from Claudio)</a:t>
            </a:r>
          </a:p>
          <a:p>
            <a:pPr lvl="1"/>
            <a:r>
              <a:rPr lang="en-US" sz="1600" dirty="0"/>
              <a:t>ICARUS Milestones</a:t>
            </a:r>
          </a:p>
          <a:p>
            <a:pPr lvl="1"/>
            <a:r>
              <a:rPr lang="en-US" sz="1600" dirty="0"/>
              <a:t>SBND Status (brief – details this afternoon from Brian) </a:t>
            </a:r>
          </a:p>
          <a:p>
            <a:pPr lvl="1"/>
            <a:r>
              <a:rPr lang="en-US" sz="1600" dirty="0"/>
              <a:t>SBND Milestones</a:t>
            </a:r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" y="988290"/>
            <a:ext cx="6775528" cy="5183337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812D068F-FD5B-4F43-9115-7B9E18895936}"/>
              </a:ext>
            </a:extLst>
          </p:cNvPr>
          <p:cNvSpPr txBox="1">
            <a:spLocks/>
          </p:cNvSpPr>
          <p:nvPr/>
        </p:nvSpPr>
        <p:spPr>
          <a:xfrm>
            <a:off x="222250" y="365125"/>
            <a:ext cx="8559800" cy="4349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Organization </a:t>
            </a:r>
          </a:p>
        </p:txBody>
      </p:sp>
    </p:spTree>
    <p:extLst>
      <p:ext uri="{BB962C8B-B14F-4D97-AF65-F5344CB8AC3E}">
        <p14:creationId xmlns:p14="http://schemas.microsoft.com/office/powerpoint/2010/main" val="282167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" y="988290"/>
            <a:ext cx="6775528" cy="51833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3042" y="1664522"/>
            <a:ext cx="1498147" cy="156966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>
                <a:solidFill>
                  <a:srgbClr val="003087"/>
                </a:solidFill>
              </a:rPr>
              <a:t>  Brian Rebel</a:t>
            </a:r>
          </a:p>
          <a:p>
            <a:r>
              <a:rPr lang="en-US" sz="1600" b="1" dirty="0">
                <a:solidFill>
                  <a:srgbClr val="003087"/>
                </a:solidFill>
              </a:rPr>
              <a:t>Deputy:</a:t>
            </a:r>
          </a:p>
          <a:p>
            <a:r>
              <a:rPr lang="en-US" sz="1600" b="1" dirty="0">
                <a:solidFill>
                  <a:srgbClr val="003087"/>
                </a:solidFill>
              </a:rPr>
              <a:t>  </a:t>
            </a:r>
            <a:r>
              <a:rPr lang="en-US" sz="1600" b="1" dirty="0">
                <a:solidFill>
                  <a:srgbClr val="FF0000"/>
                </a:solidFill>
              </a:rPr>
              <a:t>Anne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 </a:t>
            </a:r>
            <a:r>
              <a:rPr lang="en-US" sz="1600" b="1" dirty="0" err="1">
                <a:solidFill>
                  <a:srgbClr val="FF0000"/>
                </a:solidFill>
              </a:rPr>
              <a:t>Schukraft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0104" y="1658232"/>
            <a:ext cx="1383633" cy="156966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Claudio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</a:t>
            </a:r>
            <a:r>
              <a:rPr lang="en-US" sz="1600" b="1" dirty="0" err="1">
                <a:solidFill>
                  <a:srgbClr val="000090"/>
                </a:solidFill>
              </a:rPr>
              <a:t>Montanari</a:t>
            </a:r>
            <a:r>
              <a:rPr lang="en-US" sz="1600" b="1" dirty="0">
                <a:solidFill>
                  <a:srgbClr val="00009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Deputy: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Angela Fava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180" y="1658232"/>
            <a:ext cx="1409953" cy="83099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Cat James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654" y="762822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0"/>
                </a:solidFill>
              </a:rPr>
              <a:t>WBS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4054" y="769232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0"/>
                </a:solidFill>
              </a:rPr>
              <a:t>WBS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354" y="752355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0"/>
                </a:solidFill>
              </a:rPr>
              <a:t>WBS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4154" y="735478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0"/>
                </a:solidFill>
              </a:rPr>
              <a:t>WBS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8278" y="5492733"/>
            <a:ext cx="3134576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087"/>
                </a:solidFill>
              </a:rPr>
              <a:t>MS Project File covers WBS 1-4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224" y="1664522"/>
            <a:ext cx="1409953" cy="1323439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Program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Peter Wilson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Deputy: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 Cat James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9803" y="4892569"/>
            <a:ext cx="1776777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3087"/>
                </a:solidFill>
              </a:rPr>
              <a:t>Definitions:</a:t>
            </a:r>
          </a:p>
          <a:p>
            <a:r>
              <a:rPr lang="en-US" sz="1800" dirty="0">
                <a:solidFill>
                  <a:srgbClr val="003087"/>
                </a:solidFill>
              </a:rPr>
              <a:t>L1 Manager = TC</a:t>
            </a:r>
          </a:p>
          <a:p>
            <a:r>
              <a:rPr lang="en-US" sz="1800" dirty="0">
                <a:solidFill>
                  <a:srgbClr val="003087"/>
                </a:solidFill>
              </a:rPr>
              <a:t>L2 Manager is next level below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812D068F-FD5B-4F43-9115-7B9E18895936}"/>
              </a:ext>
            </a:extLst>
          </p:cNvPr>
          <p:cNvSpPr txBox="1">
            <a:spLocks/>
          </p:cNvSpPr>
          <p:nvPr/>
        </p:nvSpPr>
        <p:spPr>
          <a:xfrm>
            <a:off x="222250" y="365125"/>
            <a:ext cx="8559800" cy="4349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Organization - Personnel</a:t>
            </a:r>
          </a:p>
        </p:txBody>
      </p:sp>
    </p:spTree>
    <p:extLst>
      <p:ext uri="{BB962C8B-B14F-4D97-AF65-F5344CB8AC3E}">
        <p14:creationId xmlns:p14="http://schemas.microsoft.com/office/powerpoint/2010/main" val="57372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154421"/>
          </a:xfrm>
        </p:spPr>
        <p:txBody>
          <a:bodyPr/>
          <a:lstStyle/>
          <a:p>
            <a:r>
              <a:rPr lang="en-US" sz="1800" dirty="0"/>
              <a:t>A Director’s Review for SBN was held June 26-28 2018</a:t>
            </a:r>
          </a:p>
          <a:p>
            <a:pPr lvl="1"/>
            <a:r>
              <a:rPr lang="en-US" sz="1600" dirty="0">
                <a:hlinkClick r:id="rId3"/>
              </a:rPr>
              <a:t>Review web page</a:t>
            </a:r>
            <a:endParaRPr lang="en-US" sz="1600" dirty="0"/>
          </a:p>
          <a:p>
            <a:endParaRPr lang="en-US" sz="1800" dirty="0"/>
          </a:p>
          <a:p>
            <a:r>
              <a:rPr lang="en-US" sz="1800" dirty="0"/>
              <a:t>The charge and format were very different from the three previous reviews:</a:t>
            </a:r>
          </a:p>
          <a:p>
            <a:pPr lvl="1"/>
            <a:r>
              <a:rPr lang="en-US" sz="1600" dirty="0"/>
              <a:t>Focus on schedule elements and integrated schedule</a:t>
            </a:r>
          </a:p>
          <a:p>
            <a:pPr lvl="1"/>
            <a:r>
              <a:rPr lang="en-US" sz="1600" dirty="0"/>
              <a:t>Not a review of technical choices or cost</a:t>
            </a:r>
          </a:p>
          <a:p>
            <a:pPr lvl="1"/>
            <a:r>
              <a:rPr lang="en-US" sz="1600" dirty="0"/>
              <a:t>Small breakout sessions discussing deliverable tasks with respect to schedule</a:t>
            </a:r>
          </a:p>
          <a:p>
            <a:pPr lvl="1"/>
            <a:endParaRPr lang="en-US" sz="1600" dirty="0"/>
          </a:p>
          <a:p>
            <a:r>
              <a:rPr lang="en-US" sz="1800" dirty="0"/>
              <a:t>In future we are considering moving to a model where the review is charged and overseen by the international stakeholders </a:t>
            </a:r>
          </a:p>
          <a:p>
            <a:endParaRPr lang="en-US" sz="1800" dirty="0"/>
          </a:p>
          <a:p>
            <a:pPr marL="2286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Director’s Review – June 2018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SBN Oversight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028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154421"/>
          </a:xfrm>
        </p:spPr>
        <p:txBody>
          <a:bodyPr/>
          <a:lstStyle/>
          <a:p>
            <a:r>
              <a:rPr lang="en-US" sz="1800" dirty="0"/>
              <a:t>From the executive summary of the </a:t>
            </a:r>
            <a:r>
              <a:rPr lang="en-US" sz="1800" dirty="0">
                <a:hlinkClick r:id="rId3"/>
              </a:rPr>
              <a:t>Review Final Report</a:t>
            </a:r>
            <a:endParaRPr lang="en-US" sz="1800" dirty="0"/>
          </a:p>
          <a:p>
            <a:pPr lvl="1"/>
            <a:r>
              <a:rPr lang="en-US" sz="1600" dirty="0"/>
              <a:t>“The main conclusion of the review was that while an </a:t>
            </a:r>
            <a:r>
              <a:rPr lang="en-US" sz="1600" dirty="0">
                <a:highlight>
                  <a:srgbClr val="FFFF00"/>
                </a:highlight>
              </a:rPr>
              <a:t>overall integrated schedule for completion of each detector was not available</a:t>
            </a:r>
            <a:r>
              <a:rPr lang="en-US" sz="1600" dirty="0"/>
              <a:t>,  the information needed  to create these schedules does exist.”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“The committee also reviewed outstanding risks, that if realized would impact the ability of the program to keep on schedule. The committee felt that the sub-system teams had a good handle on their risks and are </a:t>
            </a:r>
            <a:r>
              <a:rPr lang="en-US" sz="1600" dirty="0">
                <a:highlight>
                  <a:srgbClr val="FFFF00"/>
                </a:highlight>
              </a:rPr>
              <a:t>working towards mitigating outstanding risks</a:t>
            </a:r>
            <a:r>
              <a:rPr lang="en-US" sz="1600" dirty="0"/>
              <a:t>.”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“The committee notes that to date the schedule for the installation of the far detector cold vessels has encountered a number of serious delays, however, the near term schedule for getting the vessels installed will be a significant achievement and careful planning of all the tasks going forward will be needed to </a:t>
            </a:r>
            <a:r>
              <a:rPr lang="en-US" sz="1600" dirty="0">
                <a:highlight>
                  <a:srgbClr val="FFFF00"/>
                </a:highlight>
              </a:rPr>
              <a:t>try and accelerate the achievements of key milestones I-1 and I-2.</a:t>
            </a:r>
            <a:r>
              <a:rPr lang="en-US" sz="1600" dirty="0"/>
              <a:t>”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“Finally, it is extremely </a:t>
            </a:r>
            <a:r>
              <a:rPr lang="en-US" sz="1600" dirty="0">
                <a:highlight>
                  <a:srgbClr val="FFFF00"/>
                </a:highlight>
              </a:rPr>
              <a:t>important that the agreements needed to begin the final design of the near detector cryostat be put into place as soon as possible</a:t>
            </a:r>
            <a:r>
              <a:rPr lang="en-US" sz="1600" dirty="0"/>
              <a:t>, so that the schedule for the construction of the cryostat does not significantly delay achieving the milestones S-2 and S-3”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Director’s Review Summary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SBN Oversight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211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532661"/>
          </a:xfrm>
        </p:spPr>
        <p:txBody>
          <a:bodyPr/>
          <a:lstStyle/>
          <a:p>
            <a:r>
              <a:rPr lang="en-US" sz="1800" dirty="0"/>
              <a:t>Intermediate milestones created for both far and near detectors</a:t>
            </a:r>
          </a:p>
          <a:p>
            <a:endParaRPr lang="en-US" sz="1800" dirty="0"/>
          </a:p>
          <a:p>
            <a:r>
              <a:rPr lang="en-US" sz="1800" dirty="0"/>
              <a:t>Far detector Installation Coordinator (IC), Aria </a:t>
            </a:r>
            <a:r>
              <a:rPr lang="en-US" sz="1800" dirty="0" err="1"/>
              <a:t>Soha</a:t>
            </a:r>
            <a:r>
              <a:rPr lang="en-US" sz="1800" dirty="0"/>
              <a:t>, has implemented a detailed work planning process: </a:t>
            </a:r>
          </a:p>
          <a:p>
            <a:pPr lvl="1"/>
            <a:r>
              <a:rPr lang="en-US" sz="1600" dirty="0"/>
              <a:t>Each installation activity must be reviewed for resource needs, durations, engineering, predecessor tasks, safety </a:t>
            </a:r>
            <a:r>
              <a:rPr lang="en-US" sz="1600" dirty="0" err="1"/>
              <a:t>etc</a:t>
            </a:r>
            <a:endParaRPr lang="en-US" sz="1600" dirty="0"/>
          </a:p>
          <a:p>
            <a:pPr lvl="1"/>
            <a:r>
              <a:rPr lang="en-US" sz="1600" dirty="0"/>
              <a:t>Approval required by Aria (IC) and Claudio (TC) before work can proceed</a:t>
            </a:r>
          </a:p>
          <a:p>
            <a:pPr lvl="1"/>
            <a:r>
              <a:rPr lang="en-US" sz="1600" dirty="0"/>
              <a:t>Feeds into a day-by-day working schedule posted </a:t>
            </a:r>
            <a:r>
              <a:rPr lang="en-US" sz="1600" dirty="0">
                <a:hlinkClick r:id="rId3"/>
              </a:rPr>
              <a:t>online</a:t>
            </a:r>
            <a:r>
              <a:rPr lang="en-US" sz="1600" dirty="0"/>
              <a:t> and reviewed every week</a:t>
            </a:r>
          </a:p>
          <a:p>
            <a:pPr lvl="1"/>
            <a:r>
              <a:rPr lang="en-US" sz="1600" dirty="0"/>
              <a:t>Updated master schedule for these tasks through end of December 2018</a:t>
            </a:r>
            <a:endParaRPr lang="en-US" sz="1200" dirty="0"/>
          </a:p>
          <a:p>
            <a:pPr lvl="1"/>
            <a:r>
              <a:rPr lang="en-US" sz="1600" dirty="0"/>
              <a:t>Master schedule update in progress for tasks up to the </a:t>
            </a:r>
            <a:r>
              <a:rPr lang="en-US" sz="1600" dirty="0" err="1"/>
              <a:t>LAr</a:t>
            </a:r>
            <a:r>
              <a:rPr lang="en-US" sz="1600" dirty="0"/>
              <a:t> fill (</a:t>
            </a:r>
            <a:r>
              <a:rPr lang="en-US" sz="1600" dirty="0" err="1"/>
              <a:t>eg</a:t>
            </a:r>
            <a:r>
              <a:rPr lang="en-US" sz="1600" dirty="0"/>
              <a:t> </a:t>
            </a:r>
            <a:r>
              <a:rPr lang="en-US" sz="1600" dirty="0" err="1"/>
              <a:t>cryo</a:t>
            </a:r>
            <a:r>
              <a:rPr lang="en-US" sz="1600" dirty="0"/>
              <a:t> and electronics installation) [Key Milestone I-1]</a:t>
            </a:r>
          </a:p>
          <a:p>
            <a:endParaRPr lang="en-US" sz="1800" dirty="0"/>
          </a:p>
          <a:p>
            <a:r>
              <a:rPr lang="en-US" sz="1800" dirty="0"/>
              <a:t>Near detector deputy IC, Joseph </a:t>
            </a:r>
            <a:r>
              <a:rPr lang="en-US" sz="1800" dirty="0" err="1"/>
              <a:t>Zennamo</a:t>
            </a:r>
            <a:r>
              <a:rPr lang="en-US" sz="1800" dirty="0"/>
              <a:t>, and deputy TC, Anne </a:t>
            </a:r>
            <a:r>
              <a:rPr lang="en-US" sz="1800" dirty="0" err="1"/>
              <a:t>Schukraft</a:t>
            </a:r>
            <a:r>
              <a:rPr lang="en-US" sz="1800" dirty="0"/>
              <a:t>, initiated complete overhaul of detector assembly and installation schedule</a:t>
            </a:r>
          </a:p>
          <a:p>
            <a:pPr lvl="1"/>
            <a:r>
              <a:rPr lang="en-US" sz="1600" dirty="0"/>
              <a:t>Mini-workshops in early September</a:t>
            </a:r>
          </a:p>
          <a:p>
            <a:pPr lvl="1"/>
            <a:r>
              <a:rPr lang="en-US" sz="1600" dirty="0"/>
              <a:t>Update of master schedule in two weeks for tasks up to the </a:t>
            </a:r>
            <a:r>
              <a:rPr lang="en-US" sz="1600" dirty="0" err="1"/>
              <a:t>LAr</a:t>
            </a:r>
            <a:r>
              <a:rPr lang="en-US" sz="1600" dirty="0"/>
              <a:t> fill [Key milestones S-1 and S-2]</a:t>
            </a:r>
          </a:p>
          <a:p>
            <a:pPr lvl="1"/>
            <a:r>
              <a:rPr lang="en-US" sz="1600" dirty="0"/>
              <a:t>Will adopt work planning process developed by Aria for FD</a:t>
            </a:r>
          </a:p>
          <a:p>
            <a:pPr marL="2286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800" dirty="0"/>
              <a:t> 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Director’s Review Response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SBN Oversight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420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532661"/>
          </a:xfrm>
        </p:spPr>
        <p:txBody>
          <a:bodyPr/>
          <a:lstStyle/>
          <a:p>
            <a:r>
              <a:rPr lang="en-US" sz="1800" dirty="0"/>
              <a:t>Significant progress on multi-institutional MOU (see Steve’s talk) as crucial component to agreement on final deliverables</a:t>
            </a:r>
          </a:p>
          <a:p>
            <a:endParaRPr lang="en-US" sz="1800" dirty="0"/>
          </a:p>
          <a:p>
            <a:r>
              <a:rPr lang="en-US" sz="1800" dirty="0"/>
              <a:t>Outline of agreement on several outstanding deliverables between CERN, INFN, Fermilab developed by Steve B, </a:t>
            </a:r>
            <a:r>
              <a:rPr lang="en-US" sz="1800" dirty="0" err="1"/>
              <a:t>Marzio</a:t>
            </a:r>
            <a:r>
              <a:rPr lang="en-US" sz="1800" dirty="0"/>
              <a:t> N and Peter W in September  </a:t>
            </a:r>
          </a:p>
          <a:p>
            <a:pPr lvl="1"/>
            <a:r>
              <a:rPr lang="en-US" sz="1600" dirty="0"/>
              <a:t>Addresses ND cryostat (design contract) and warm piping for cryogenics</a:t>
            </a:r>
          </a:p>
          <a:p>
            <a:pPr lvl="1"/>
            <a:r>
              <a:rPr lang="en-US" sz="1600" dirty="0"/>
              <a:t>Working out details now, expect to complete in October</a:t>
            </a:r>
          </a:p>
          <a:p>
            <a:endParaRPr lang="en-US" sz="1800" dirty="0"/>
          </a:p>
          <a:p>
            <a:r>
              <a:rPr lang="en-US" sz="1800" dirty="0"/>
              <a:t>Working to improve system for visitors coming to work on SBN detectors at FNAL</a:t>
            </a:r>
          </a:p>
          <a:p>
            <a:pPr lvl="1"/>
            <a:r>
              <a:rPr lang="en-US" sz="1600" dirty="0"/>
              <a:t>Single contact in Neutrino Division to help interface with Users Office, Visa Office…</a:t>
            </a:r>
          </a:p>
          <a:p>
            <a:pPr lvl="1"/>
            <a:r>
              <a:rPr lang="en-US" sz="1600" dirty="0"/>
              <a:t>Rolling out within a few weeks</a:t>
            </a:r>
          </a:p>
          <a:p>
            <a:pPr lvl="1"/>
            <a:r>
              <a:rPr lang="en-US" sz="1600" dirty="0"/>
              <a:t>Provide input to lab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800" dirty="0"/>
              <a:t> Next Director’s review planned for end of November or December</a:t>
            </a:r>
          </a:p>
          <a:p>
            <a:pPr lvl="1"/>
            <a:r>
              <a:rPr lang="en-US" sz="1600" dirty="0"/>
              <a:t>Follow-up on all recommendations from June</a:t>
            </a:r>
          </a:p>
          <a:p>
            <a:pPr lvl="1"/>
            <a:r>
              <a:rPr lang="en-US" sz="1600" dirty="0"/>
              <a:t>Review of updated schedule and DOE costs</a:t>
            </a:r>
          </a:p>
          <a:p>
            <a:pPr lvl="1"/>
            <a:r>
              <a:rPr lang="en-US" sz="1600" dirty="0"/>
              <a:t>Crucial to securing remaining DOE funds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Director’s Review Response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SBN Oversight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134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457" y="790575"/>
            <a:ext cx="4901150" cy="5600393"/>
          </a:xfrm>
        </p:spPr>
        <p:txBody>
          <a:bodyPr/>
          <a:lstStyle/>
          <a:p>
            <a:r>
              <a:rPr lang="en-US" sz="1800" dirty="0"/>
              <a:t>Installation staying on schedule since delivery of cold shield components in April</a:t>
            </a:r>
          </a:p>
          <a:p>
            <a:r>
              <a:rPr lang="en-US" sz="1800" dirty="0"/>
              <a:t>Vessel rigging completed on schedule :</a:t>
            </a:r>
          </a:p>
          <a:p>
            <a:pPr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July 23 remove building north wall panel</a:t>
            </a:r>
          </a:p>
          <a:p>
            <a:pPr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Aug 2–8 move vessel 1 (done Aug 9)</a:t>
            </a:r>
          </a:p>
          <a:p>
            <a:pPr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Aug 9–16 move vessel 2 (done Aug 14</a:t>
            </a:r>
            <a:r>
              <a:rPr lang="en-US" sz="1800" dirty="0"/>
              <a:t>)</a:t>
            </a:r>
          </a:p>
          <a:p>
            <a:pPr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Aug 16 demobilization completed </a:t>
            </a:r>
            <a:endParaRPr lang="en-US" sz="1800" dirty="0"/>
          </a:p>
          <a:p>
            <a:r>
              <a:rPr lang="en-US" sz="1800" dirty="0"/>
              <a:t>Vessels Positioned to specification:</a:t>
            </a:r>
          </a:p>
          <a:p>
            <a:pPr lvl="1"/>
            <a:r>
              <a:rPr lang="en-US" sz="1600" dirty="0"/>
              <a:t>+/- 3mm in horizontal</a:t>
            </a:r>
          </a:p>
          <a:p>
            <a:pPr lvl="1"/>
            <a:r>
              <a:rPr lang="en-US" sz="1600" dirty="0"/>
              <a:t>+/- 0.5mm vertical</a:t>
            </a:r>
          </a:p>
          <a:p>
            <a:pPr lvl="1"/>
            <a:r>
              <a:rPr lang="en-US" sz="1600" dirty="0"/>
              <a:t>Clearance of 30mm on sides (for slings)</a:t>
            </a:r>
            <a:endParaRPr lang="en-US" sz="1800" dirty="0"/>
          </a:p>
          <a:p>
            <a:r>
              <a:rPr lang="en-US" sz="1800" dirty="0"/>
              <a:t>No injuries or equipment damage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Installation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9/21/18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EB39C-93BA-3446-A849-DDC9B57A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607" y="3644138"/>
            <a:ext cx="3710763" cy="247126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50F0A1-4D8D-654E-9D2F-2CAD054C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07" y="626389"/>
            <a:ext cx="3710763" cy="278307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FD1F5-37AA-0C45-8D0F-B23247E27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3" t="17877" r="32654" b="52383"/>
          <a:stretch/>
        </p:blipFill>
        <p:spPr>
          <a:xfrm>
            <a:off x="427894" y="4443484"/>
            <a:ext cx="4247705" cy="206072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482316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57764</TotalTime>
  <Words>1778</Words>
  <Application>Microsoft Macintosh PowerPoint</Application>
  <PresentationFormat>On-screen Show (4:3)</PresentationFormat>
  <Paragraphs>407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 Unicode MS</vt:lpstr>
      <vt:lpstr>ＭＳ Ｐゴシック</vt:lpstr>
      <vt:lpstr>Arial</vt:lpstr>
      <vt:lpstr>Calibri</vt:lpstr>
      <vt:lpstr>Comic Sans MS</vt:lpstr>
      <vt:lpstr>Geneva</vt:lpstr>
      <vt:lpstr>Helvetica</vt:lpstr>
      <vt:lpstr>System Font</vt:lpstr>
      <vt:lpstr>Wingdings</vt:lpstr>
      <vt:lpstr>SBN_PPT_113015</vt:lpstr>
      <vt:lpstr>PowerPoint Presentation</vt:lpstr>
      <vt:lpstr>Outline</vt:lpstr>
      <vt:lpstr>PowerPoint Presentation</vt:lpstr>
      <vt:lpstr>PowerPoint Presentation</vt:lpstr>
      <vt:lpstr>SBN Director’s Review – June 2018</vt:lpstr>
      <vt:lpstr>Director’s Review Summary</vt:lpstr>
      <vt:lpstr>SBN Director’s Review Response</vt:lpstr>
      <vt:lpstr>SBN Director’s Review Response</vt:lpstr>
      <vt:lpstr>ICARUS Installation Progress</vt:lpstr>
      <vt:lpstr>ICARUS Installation Progress</vt:lpstr>
      <vt:lpstr>ICARUS Key Milestones</vt:lpstr>
      <vt:lpstr>ICARUS Milestones</vt:lpstr>
      <vt:lpstr>SBND Progress</vt:lpstr>
      <vt:lpstr>SBND Milestones on DOE schedule</vt:lpstr>
      <vt:lpstr>SBND Milestones</vt:lpstr>
      <vt:lpstr>SBND Milestones</vt:lpstr>
      <vt:lpstr>Summary</vt:lpstr>
      <vt:lpstr>Backup</vt:lpstr>
      <vt:lpstr>ICARUS Rigging – 2nd Vessel Insertion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1084</cp:revision>
  <cp:lastPrinted>2018-05-15T04:48:49Z</cp:lastPrinted>
  <dcterms:created xsi:type="dcterms:W3CDTF">2014-01-03T20:18:13Z</dcterms:created>
  <dcterms:modified xsi:type="dcterms:W3CDTF">2018-09-20T22:25:16Z</dcterms:modified>
</cp:coreProperties>
</file>