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9" autoAdjust="0"/>
    <p:restoredTop sz="94660"/>
  </p:normalViewPr>
  <p:slideViewPr>
    <p:cSldViewPr snapToGrid="0">
      <p:cViewPr varScale="1">
        <p:scale>
          <a:sx n="65" d="100"/>
          <a:sy n="65" d="100"/>
        </p:scale>
        <p:origin x="4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yx\Profiles\Guarino_Vic\Documents\DUNE\FarDetector\FarDetector-DSS\DSS-APA-CPA-Deformations-ve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yx\Profiles\Guarino_Vic\Documents\DUNE\FarDetector\FarDetector-DSS\DSS-APA-CPA-Deformations-ver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APA</a:t>
            </a:r>
            <a:r>
              <a:rPr lang="en-US" baseline="0"/>
              <a:t> Center Support Deformations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Dry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Sheet1!$D$6:$D$30</c:f>
              <c:numCache>
                <c:formatCode>General</c:formatCode>
                <c:ptCount val="25"/>
                <c:pt idx="0">
                  <c:v>-4.8920399999999997</c:v>
                </c:pt>
                <c:pt idx="1">
                  <c:v>-2.7327859999999999</c:v>
                </c:pt>
                <c:pt idx="2">
                  <c:v>-0.60934599999999994</c:v>
                </c:pt>
                <c:pt idx="3">
                  <c:v>-4.3129200000000001</c:v>
                </c:pt>
                <c:pt idx="4">
                  <c:v>-0.9789159999999999</c:v>
                </c:pt>
                <c:pt idx="5">
                  <c:v>-1.8945859999999999</c:v>
                </c:pt>
                <c:pt idx="6">
                  <c:v>-3.96875</c:v>
                </c:pt>
                <c:pt idx="7">
                  <c:v>-5.2069999999999998E-2</c:v>
                </c:pt>
                <c:pt idx="8">
                  <c:v>-3.6281359999999996</c:v>
                </c:pt>
                <c:pt idx="9">
                  <c:v>-4.0985439999999995</c:v>
                </c:pt>
                <c:pt idx="10">
                  <c:v>8.1279999999999998E-3</c:v>
                </c:pt>
                <c:pt idx="11">
                  <c:v>-3.5333939999999999</c:v>
                </c:pt>
                <c:pt idx="12">
                  <c:v>-2.333752</c:v>
                </c:pt>
                <c:pt idx="13">
                  <c:v>-0.46228000000000002</c:v>
                </c:pt>
                <c:pt idx="14">
                  <c:v>-4.2809159999999995</c:v>
                </c:pt>
                <c:pt idx="15">
                  <c:v>-1.1689079999999998</c:v>
                </c:pt>
                <c:pt idx="16">
                  <c:v>-1.722628</c:v>
                </c:pt>
                <c:pt idx="17">
                  <c:v>-4.0769539999999997</c:v>
                </c:pt>
                <c:pt idx="18">
                  <c:v>-0.125222</c:v>
                </c:pt>
                <c:pt idx="19">
                  <c:v>-3.4401760000000001</c:v>
                </c:pt>
                <c:pt idx="20">
                  <c:v>-4.2174159999999992</c:v>
                </c:pt>
                <c:pt idx="21">
                  <c:v>-3.5305999999999997E-2</c:v>
                </c:pt>
                <c:pt idx="22">
                  <c:v>-3.3583879999999997</c:v>
                </c:pt>
                <c:pt idx="23">
                  <c:v>-2.445004</c:v>
                </c:pt>
                <c:pt idx="24">
                  <c:v>-0.53746400000000005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49-4EA2-9EC5-FDFB497EFC07}"/>
            </c:ext>
          </c:extLst>
        </c:ser>
        <c:ser>
          <c:idx val="1"/>
          <c:order val="1"/>
          <c:tx>
            <c:v>Wet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Sheet1!$F$6:$F$30</c:f>
              <c:numCache>
                <c:formatCode>General</c:formatCode>
                <c:ptCount val="25"/>
                <c:pt idx="0">
                  <c:v>-3.8808660000000001</c:v>
                </c:pt>
                <c:pt idx="1">
                  <c:v>-2.1010879999999998</c:v>
                </c:pt>
                <c:pt idx="2">
                  <c:v>-0.43586400000000003</c:v>
                </c:pt>
                <c:pt idx="3">
                  <c:v>-3.0739079999999999</c:v>
                </c:pt>
                <c:pt idx="4">
                  <c:v>-0.69850000000000001</c:v>
                </c:pt>
                <c:pt idx="5">
                  <c:v>-1.3500099999999999</c:v>
                </c:pt>
                <c:pt idx="6">
                  <c:v>-2.8244799999999999</c:v>
                </c:pt>
                <c:pt idx="7">
                  <c:v>-4.7497999999999999E-2</c:v>
                </c:pt>
                <c:pt idx="8">
                  <c:v>-2.5999439999999998</c:v>
                </c:pt>
                <c:pt idx="9">
                  <c:v>-2.9367479999999997</c:v>
                </c:pt>
                <c:pt idx="10">
                  <c:v>-1.7271999999999999E-2</c:v>
                </c:pt>
                <c:pt idx="11">
                  <c:v>-2.5090120000000002</c:v>
                </c:pt>
                <c:pt idx="12">
                  <c:v>-1.6606519999999998</c:v>
                </c:pt>
                <c:pt idx="13">
                  <c:v>-0.331978</c:v>
                </c:pt>
                <c:pt idx="14">
                  <c:v>-3.0510479999999998</c:v>
                </c:pt>
                <c:pt idx="15">
                  <c:v>-0.8338819999999999</c:v>
                </c:pt>
                <c:pt idx="16">
                  <c:v>-1.2280899999999999</c:v>
                </c:pt>
                <c:pt idx="17">
                  <c:v>-2.9029659999999997</c:v>
                </c:pt>
                <c:pt idx="18">
                  <c:v>-9.7027999999999989E-2</c:v>
                </c:pt>
                <c:pt idx="19">
                  <c:v>-2.4650699999999999</c:v>
                </c:pt>
                <c:pt idx="20">
                  <c:v>-3.0215839999999998</c:v>
                </c:pt>
                <c:pt idx="21">
                  <c:v>-5.3847999999999993E-2</c:v>
                </c:pt>
                <c:pt idx="22">
                  <c:v>-2.382012</c:v>
                </c:pt>
                <c:pt idx="23">
                  <c:v>-1.7383759999999999</c:v>
                </c:pt>
                <c:pt idx="24">
                  <c:v>-0.41452800000000001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49-4EA2-9EC5-FDFB497EF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0840896"/>
        <c:axId val="1250842144"/>
      </c:lineChart>
      <c:catAx>
        <c:axId val="1250840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APA # (1 is west end)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842144"/>
        <c:crosses val="autoZero"/>
        <c:auto val="1"/>
        <c:lblAlgn val="ctr"/>
        <c:lblOffset val="100"/>
        <c:noMultiLvlLbl val="0"/>
      </c:catAx>
      <c:valAx>
        <c:axId val="125084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Vertical</a:t>
                </a:r>
                <a:r>
                  <a:rPr lang="en-US" baseline="0"/>
                  <a:t> Deformation (mm)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84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CPA</a:t>
            </a:r>
            <a:r>
              <a:rPr lang="en-US" baseline="0"/>
              <a:t> Center Support Deformations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Dry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Sheet1!$K$6:$K$55</c:f>
              <c:numCache>
                <c:formatCode>General</c:formatCode>
                <c:ptCount val="50"/>
                <c:pt idx="0">
                  <c:v>-2.4330659999999997</c:v>
                </c:pt>
                <c:pt idx="1">
                  <c:v>-3.264154</c:v>
                </c:pt>
                <c:pt idx="2">
                  <c:v>-2.5290780000000002</c:v>
                </c:pt>
                <c:pt idx="3">
                  <c:v>-0.59715399999999996</c:v>
                </c:pt>
                <c:pt idx="4">
                  <c:v>0.30022799999999999</c:v>
                </c:pt>
                <c:pt idx="5">
                  <c:v>-1.178814</c:v>
                </c:pt>
                <c:pt idx="6">
                  <c:v>-2.3591519999999999</c:v>
                </c:pt>
                <c:pt idx="7">
                  <c:v>-2.4533859999999996</c:v>
                </c:pt>
                <c:pt idx="8">
                  <c:v>-1.3926819999999998</c:v>
                </c:pt>
                <c:pt idx="9">
                  <c:v>0.16560799999999998</c:v>
                </c:pt>
                <c:pt idx="10">
                  <c:v>-0.29565599999999997</c:v>
                </c:pt>
                <c:pt idx="11">
                  <c:v>-2.1290279999999999</c:v>
                </c:pt>
                <c:pt idx="12">
                  <c:v>-2.9606239999999997</c:v>
                </c:pt>
                <c:pt idx="13">
                  <c:v>-2.3693119999999999</c:v>
                </c:pt>
                <c:pt idx="14">
                  <c:v>-0.63042799999999988</c:v>
                </c:pt>
                <c:pt idx="15">
                  <c:v>0.32664399999999999</c:v>
                </c:pt>
                <c:pt idx="16">
                  <c:v>-1.124204</c:v>
                </c:pt>
                <c:pt idx="17">
                  <c:v>-2.3281640000000001</c:v>
                </c:pt>
                <c:pt idx="18">
                  <c:v>-2.468372</c:v>
                </c:pt>
                <c:pt idx="19">
                  <c:v>-1.442466</c:v>
                </c:pt>
                <c:pt idx="20">
                  <c:v>0.126746</c:v>
                </c:pt>
                <c:pt idx="21">
                  <c:v>-0.23647399999999999</c:v>
                </c:pt>
                <c:pt idx="22">
                  <c:v>-2.0751799999999996</c:v>
                </c:pt>
                <c:pt idx="23">
                  <c:v>-2.9509720000000002</c:v>
                </c:pt>
                <c:pt idx="24">
                  <c:v>-2.4094439999999997</c:v>
                </c:pt>
                <c:pt idx="25">
                  <c:v>-0.69722999999999991</c:v>
                </c:pt>
                <c:pt idx="26">
                  <c:v>0.34975799999999996</c:v>
                </c:pt>
                <c:pt idx="27">
                  <c:v>-1.06934</c:v>
                </c:pt>
                <c:pt idx="28">
                  <c:v>-2.2941279999999997</c:v>
                </c:pt>
                <c:pt idx="29">
                  <c:v>-2.4798019999999998</c:v>
                </c:pt>
                <c:pt idx="30">
                  <c:v>-1.49098</c:v>
                </c:pt>
                <c:pt idx="31">
                  <c:v>8.6105999999999988E-2</c:v>
                </c:pt>
                <c:pt idx="32">
                  <c:v>-0.17830799999999999</c:v>
                </c:pt>
                <c:pt idx="33">
                  <c:v>-2.0195539999999998</c:v>
                </c:pt>
                <c:pt idx="34">
                  <c:v>-2.9377639999999996</c:v>
                </c:pt>
                <c:pt idx="35">
                  <c:v>-2.4462739999999998</c:v>
                </c:pt>
                <c:pt idx="36">
                  <c:v>-0.76377799999999996</c:v>
                </c:pt>
                <c:pt idx="37">
                  <c:v>0.36982399999999999</c:v>
                </c:pt>
                <c:pt idx="38">
                  <c:v>-1.0144759999999999</c:v>
                </c:pt>
                <c:pt idx="39">
                  <c:v>-2.2570439999999996</c:v>
                </c:pt>
                <c:pt idx="40">
                  <c:v>-2.4879299999999995</c:v>
                </c:pt>
                <c:pt idx="41">
                  <c:v>-1.5374619999999999</c:v>
                </c:pt>
                <c:pt idx="42">
                  <c:v>4.3941999999999995E-2</c:v>
                </c:pt>
                <c:pt idx="43">
                  <c:v>-0.121666</c:v>
                </c:pt>
                <c:pt idx="44">
                  <c:v>-1.9616419999999997</c:v>
                </c:pt>
                <c:pt idx="45">
                  <c:v>-2.9209999999999998</c:v>
                </c:pt>
                <c:pt idx="46">
                  <c:v>-2.4803099999999998</c:v>
                </c:pt>
                <c:pt idx="47">
                  <c:v>-0.82930999999999988</c:v>
                </c:pt>
                <c:pt idx="48">
                  <c:v>-0.55702200000000002</c:v>
                </c:pt>
                <c:pt idx="49">
                  <c:v>-0.25755599999999995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F5-41FB-AF51-02165A97403F}"/>
            </c:ext>
          </c:extLst>
        </c:ser>
        <c:ser>
          <c:idx val="1"/>
          <c:order val="1"/>
          <c:tx>
            <c:v>Wet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Sheet1!$M$6:$M$55</c:f>
              <c:numCache>
                <c:formatCode>General</c:formatCode>
                <c:ptCount val="50"/>
                <c:pt idx="0">
                  <c:v>-2.4086819999999998</c:v>
                </c:pt>
                <c:pt idx="1">
                  <c:v>-3.1435039999999996</c:v>
                </c:pt>
                <c:pt idx="2">
                  <c:v>-2.3980139999999999</c:v>
                </c:pt>
                <c:pt idx="3">
                  <c:v>-0.55118</c:v>
                </c:pt>
                <c:pt idx="4">
                  <c:v>0.262382</c:v>
                </c:pt>
                <c:pt idx="5">
                  <c:v>-1.0226039999999998</c:v>
                </c:pt>
                <c:pt idx="6">
                  <c:v>-2.046986</c:v>
                </c:pt>
                <c:pt idx="7">
                  <c:v>-2.12852</c:v>
                </c:pt>
                <c:pt idx="8">
                  <c:v>-1.208024</c:v>
                </c:pt>
                <c:pt idx="9">
                  <c:v>0.14477999999999999</c:v>
                </c:pt>
                <c:pt idx="10">
                  <c:v>-0.25653999999999999</c:v>
                </c:pt>
                <c:pt idx="11">
                  <c:v>-1.8435319999999999</c:v>
                </c:pt>
                <c:pt idx="12">
                  <c:v>-2.5633679999999996</c:v>
                </c:pt>
                <c:pt idx="13">
                  <c:v>-2.0515579999999995</c:v>
                </c:pt>
                <c:pt idx="14">
                  <c:v>-0.54635400000000001</c:v>
                </c:pt>
                <c:pt idx="15">
                  <c:v>0.28574999999999995</c:v>
                </c:pt>
                <c:pt idx="16">
                  <c:v>-0.97510599999999992</c:v>
                </c:pt>
                <c:pt idx="17">
                  <c:v>-2.0198079999999998</c:v>
                </c:pt>
                <c:pt idx="18">
                  <c:v>-2.1414739999999997</c:v>
                </c:pt>
                <c:pt idx="19">
                  <c:v>-1.251204</c:v>
                </c:pt>
                <c:pt idx="20">
                  <c:v>0.110744</c:v>
                </c:pt>
                <c:pt idx="21">
                  <c:v>-0.205232</c:v>
                </c:pt>
                <c:pt idx="22">
                  <c:v>-1.7967959999999998</c:v>
                </c:pt>
                <c:pt idx="23">
                  <c:v>-2.554986</c:v>
                </c:pt>
                <c:pt idx="24">
                  <c:v>-2.0861019999999999</c:v>
                </c:pt>
                <c:pt idx="25">
                  <c:v>-0.60426599999999997</c:v>
                </c:pt>
                <c:pt idx="26">
                  <c:v>0.30632399999999999</c:v>
                </c:pt>
                <c:pt idx="27">
                  <c:v>-0.92735400000000001</c:v>
                </c:pt>
                <c:pt idx="28">
                  <c:v>-1.9903439999999999</c:v>
                </c:pt>
                <c:pt idx="29">
                  <c:v>-2.1516339999999996</c:v>
                </c:pt>
                <c:pt idx="30">
                  <c:v>-1.2933679999999999</c:v>
                </c:pt>
                <c:pt idx="31">
                  <c:v>7.5437999999999991E-2</c:v>
                </c:pt>
                <c:pt idx="32">
                  <c:v>-0.15468599999999999</c:v>
                </c:pt>
                <c:pt idx="33">
                  <c:v>-1.7485359999999999</c:v>
                </c:pt>
                <c:pt idx="34">
                  <c:v>-2.5435560000000002</c:v>
                </c:pt>
                <c:pt idx="35">
                  <c:v>-2.11836</c:v>
                </c:pt>
                <c:pt idx="36">
                  <c:v>-0.66192399999999996</c:v>
                </c:pt>
                <c:pt idx="37">
                  <c:v>0.324104</c:v>
                </c:pt>
                <c:pt idx="38">
                  <c:v>-0.87985599999999986</c:v>
                </c:pt>
                <c:pt idx="39">
                  <c:v>-1.9585939999999999</c:v>
                </c:pt>
                <c:pt idx="40">
                  <c:v>-2.1587459999999998</c:v>
                </c:pt>
                <c:pt idx="41">
                  <c:v>-1.3337539999999999</c:v>
                </c:pt>
                <c:pt idx="42">
                  <c:v>3.8608000000000003E-2</c:v>
                </c:pt>
                <c:pt idx="43">
                  <c:v>-0.10566399999999998</c:v>
                </c:pt>
                <c:pt idx="44">
                  <c:v>-1.6987519999999998</c:v>
                </c:pt>
                <c:pt idx="45">
                  <c:v>-2.5293319999999997</c:v>
                </c:pt>
                <c:pt idx="46">
                  <c:v>-2.147824</c:v>
                </c:pt>
                <c:pt idx="47">
                  <c:v>-0.7188199999999999</c:v>
                </c:pt>
                <c:pt idx="48">
                  <c:v>-0.46151799999999993</c:v>
                </c:pt>
                <c:pt idx="49">
                  <c:v>-0.28346399999999999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F5-41FB-AF51-02165A974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0840896"/>
        <c:axId val="1250842144"/>
      </c:lineChart>
      <c:catAx>
        <c:axId val="1250840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CPA # (1 is west end)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842144"/>
        <c:crosses val="autoZero"/>
        <c:auto val="1"/>
        <c:lblAlgn val="ctr"/>
        <c:lblOffset val="100"/>
        <c:noMultiLvlLbl val="0"/>
      </c:catAx>
      <c:valAx>
        <c:axId val="1250842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Vertical</a:t>
                </a:r>
                <a:r>
                  <a:rPr lang="en-US" baseline="0"/>
                  <a:t> Deformation (mm)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084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2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11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1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9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4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6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1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0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1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0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0EEE2-9FC5-4CE6-9585-8D9FBD21467F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DA6B3-9ED5-4C91-8B3A-C1A72FC31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7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3.png@01D370CE.FF8E0DF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DSS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Guarino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59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8601" y="1759841"/>
            <a:ext cx="3120091" cy="4351338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5417326" y="1401203"/>
            <a:ext cx="217088" cy="4210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4338601" y="2401122"/>
            <a:ext cx="680731" cy="2499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93825" y="1111753"/>
            <a:ext cx="88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Axial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97788" y="2156780"/>
            <a:ext cx="881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Shear</a:t>
            </a:r>
            <a:endParaRPr lang="en-US" dirty="0"/>
          </a:p>
        </p:txBody>
      </p:sp>
      <p:sp>
        <p:nvSpPr>
          <p:cNvPr id="11" name="Curved Up Arrow 10"/>
          <p:cNvSpPr/>
          <p:nvPr/>
        </p:nvSpPr>
        <p:spPr>
          <a:xfrm>
            <a:off x="5340697" y="2221861"/>
            <a:ext cx="485421" cy="48351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61226" y="2126707"/>
            <a:ext cx="1422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62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DSS Feedthrough Diameter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</a:t>
            </a:r>
            <a:r>
              <a:rPr lang="en-US" dirty="0" smtClean="0"/>
              <a:t>250mm outside </a:t>
            </a:r>
            <a:r>
              <a:rPr lang="en-US" dirty="0" err="1" smtClean="0"/>
              <a:t>dia</a:t>
            </a:r>
            <a:r>
              <a:rPr lang="en-US" dirty="0" smtClean="0"/>
              <a:t> crossing tube </a:t>
            </a:r>
            <a:r>
              <a:rPr lang="en-US" dirty="0" smtClean="0"/>
              <a:t>– proposed to go to ~150mm </a:t>
            </a:r>
            <a:r>
              <a:rPr lang="en-US" dirty="0" err="1" smtClean="0"/>
              <a:t>dia</a:t>
            </a:r>
            <a:endParaRPr lang="en-US" dirty="0" smtClean="0"/>
          </a:p>
          <a:p>
            <a:r>
              <a:rPr lang="en-US" dirty="0" smtClean="0"/>
              <a:t>Sizing of the DSS tube depends on:</a:t>
            </a:r>
          </a:p>
          <a:p>
            <a:pPr lvl="1"/>
            <a:r>
              <a:rPr lang="en-US" dirty="0" smtClean="0"/>
              <a:t>Stiffness/strength of tube to resist lateral loads</a:t>
            </a:r>
          </a:p>
          <a:p>
            <a:pPr lvl="1"/>
            <a:r>
              <a:rPr lang="en-US" dirty="0" smtClean="0"/>
              <a:t>Space available to accommodate shrinkage and location adjustment</a:t>
            </a:r>
            <a:endParaRPr lang="en-US" dirty="0"/>
          </a:p>
          <a:p>
            <a:r>
              <a:rPr lang="en-US" dirty="0" smtClean="0"/>
              <a:t>Small Tube (~</a:t>
            </a:r>
            <a:r>
              <a:rPr lang="en-US" dirty="0" smtClean="0"/>
              <a:t>125mm </a:t>
            </a:r>
            <a:r>
              <a:rPr lang="en-US" dirty="0" err="1" smtClean="0"/>
              <a:t>dia</a:t>
            </a:r>
            <a:r>
              <a:rPr lang="en-US" dirty="0" smtClean="0"/>
              <a:t>) has less stiffness but feedthrough has been lowered which decreases moment arm.</a:t>
            </a:r>
          </a:p>
          <a:p>
            <a:pPr lvl="1"/>
            <a:r>
              <a:rPr lang="en-US" dirty="0" smtClean="0"/>
              <a:t>Smaller/shorter tube can resist 700 </a:t>
            </a:r>
            <a:r>
              <a:rPr lang="en-US" dirty="0" err="1" smtClean="0"/>
              <a:t>lbs</a:t>
            </a:r>
            <a:r>
              <a:rPr lang="en-US" dirty="0" smtClean="0"/>
              <a:t> with 3mm deflection so is 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06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47" y="225774"/>
            <a:ext cx="8798781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DSS Feedthrough </a:t>
            </a:r>
            <a:r>
              <a:rPr lang="en-US" dirty="0" smtClean="0"/>
              <a:t>Diameter</a:t>
            </a:r>
            <a:br>
              <a:rPr lang="en-US" dirty="0" smtClean="0"/>
            </a:br>
            <a:r>
              <a:rPr lang="en-US" dirty="0" smtClean="0"/>
              <a:t>Clearance for Shrinkage and Adjustment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44" y="1690688"/>
            <a:ext cx="8536388" cy="4351338"/>
          </a:xfrm>
        </p:spPr>
        <p:txBody>
          <a:bodyPr/>
          <a:lstStyle/>
          <a:p>
            <a:r>
              <a:rPr lang="en-US" dirty="0" smtClean="0"/>
              <a:t>Need 17mm clearance for shrinkage</a:t>
            </a:r>
          </a:p>
          <a:p>
            <a:r>
              <a:rPr lang="en-US" dirty="0" smtClean="0"/>
              <a:t>Currently have +/- 25mm adjustment to accommodate Feedthrough placement</a:t>
            </a:r>
          </a:p>
          <a:p>
            <a:r>
              <a:rPr lang="en-US" dirty="0" smtClean="0"/>
              <a:t>If clevis is extended outside of tube it might be possible to keep adjustment.  Constraint block has to be extended.  </a:t>
            </a:r>
          </a:p>
          <a:p>
            <a:r>
              <a:rPr lang="en-US" dirty="0" smtClean="0"/>
              <a:t>Loose hole for installation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643" y="888556"/>
            <a:ext cx="3660357" cy="5955601"/>
          </a:xfrm>
          <a:prstGeom prst="rect">
            <a:avLst/>
          </a:prstGeom>
        </p:spPr>
      </p:pic>
      <p:pic>
        <p:nvPicPr>
          <p:cNvPr id="5" name="Picture 4" descr="cid:image003.png@01D370CE.FF8E0DF0"/>
          <p:cNvPicPr/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202" y="4611352"/>
            <a:ext cx="2200275" cy="2165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769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S8 beam changed to W10 beam</a:t>
            </a:r>
          </a:p>
          <a:p>
            <a:r>
              <a:rPr lang="en-US" dirty="0" smtClean="0"/>
              <a:t>APA weight increased from 1048kg </a:t>
            </a:r>
            <a:r>
              <a:rPr lang="en-US" smtClean="0"/>
              <a:t>to </a:t>
            </a:r>
            <a:r>
              <a:rPr lang="en-US" smtClean="0"/>
              <a:t>1241kg </a:t>
            </a:r>
            <a:endParaRPr lang="en-US" dirty="0" smtClean="0"/>
          </a:p>
          <a:p>
            <a:r>
              <a:rPr lang="en-US" dirty="0" smtClean="0"/>
              <a:t>Analysis re-run</a:t>
            </a:r>
          </a:p>
          <a:p>
            <a:r>
              <a:rPr lang="en-US" dirty="0" smtClean="0"/>
              <a:t>Detector Layout redone (see </a:t>
            </a:r>
            <a:r>
              <a:rPr lang="en-US" dirty="0" err="1" smtClean="0"/>
              <a:t>docdb</a:t>
            </a:r>
            <a:r>
              <a:rPr lang="en-US" dirty="0" smtClean="0"/>
              <a:t> 6260)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45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781" y="1309537"/>
            <a:ext cx="9238324" cy="541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56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larger beam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4342"/>
            <a:ext cx="10515600" cy="4351338"/>
          </a:xfrm>
        </p:spPr>
        <p:txBody>
          <a:bodyPr/>
          <a:lstStyle/>
          <a:p>
            <a:r>
              <a:rPr lang="en-US" dirty="0" smtClean="0"/>
              <a:t>DSS is closer to ceiling in order to maintain detector height</a:t>
            </a:r>
          </a:p>
          <a:p>
            <a:r>
              <a:rPr lang="en-US" dirty="0" smtClean="0"/>
              <a:t>Greater DSS weight</a:t>
            </a:r>
          </a:p>
          <a:p>
            <a:r>
              <a:rPr lang="en-US" dirty="0" smtClean="0"/>
              <a:t>Greater margin on strength:</a:t>
            </a:r>
          </a:p>
          <a:p>
            <a:pPr lvl="1"/>
            <a:r>
              <a:rPr lang="en-US" dirty="0" smtClean="0"/>
              <a:t>Allowable moment 62.5 kip-</a:t>
            </a:r>
            <a:r>
              <a:rPr lang="en-US" dirty="0" err="1" smtClean="0"/>
              <a:t>ft</a:t>
            </a:r>
            <a:endParaRPr lang="en-US" dirty="0" smtClean="0"/>
          </a:p>
          <a:p>
            <a:pPr lvl="1"/>
            <a:r>
              <a:rPr lang="en-US" dirty="0" smtClean="0"/>
              <a:t>Load factor of 1.4 results in a Max moment is 24.2 kip-</a:t>
            </a:r>
            <a:r>
              <a:rPr lang="en-US" dirty="0" err="1" smtClean="0"/>
              <a:t>ft</a:t>
            </a:r>
            <a:r>
              <a:rPr lang="en-US" dirty="0" smtClean="0"/>
              <a:t> so a margin of 3.2</a:t>
            </a:r>
          </a:p>
          <a:p>
            <a:r>
              <a:rPr lang="en-US" dirty="0" smtClean="0"/>
              <a:t>Smaller deflections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392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670" y="-88786"/>
            <a:ext cx="10515600" cy="1325563"/>
          </a:xfrm>
        </p:spPr>
        <p:txBody>
          <a:bodyPr/>
          <a:lstStyle/>
          <a:p>
            <a:r>
              <a:rPr lang="en-US" dirty="0" smtClean="0"/>
              <a:t>Deflections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12499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0591650"/>
              </p:ext>
            </p:extLst>
          </p:nvPr>
        </p:nvGraphicFramePr>
        <p:xfrm>
          <a:off x="203930" y="1009799"/>
          <a:ext cx="5723224" cy="370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22108"/>
              </p:ext>
            </p:extLst>
          </p:nvPr>
        </p:nvGraphicFramePr>
        <p:xfrm>
          <a:off x="6506055" y="3282630"/>
          <a:ext cx="5395399" cy="3221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5655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FEA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Model of Beam/clevis/rod/swivel for greatest loaded beam</a:t>
            </a:r>
          </a:p>
          <a:p>
            <a:pPr lvl="1"/>
            <a:r>
              <a:rPr lang="en-US" dirty="0" smtClean="0"/>
              <a:t>Detailed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20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0927" y="1865878"/>
            <a:ext cx="6667500" cy="425767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611551" y="3914158"/>
            <a:ext cx="5539027" cy="1486723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203527" y="3693781"/>
            <a:ext cx="236823" cy="756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262652" y="3693781"/>
            <a:ext cx="236823" cy="756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5321940" y="3506296"/>
            <a:ext cx="1059123" cy="657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62612" y="3159519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1.16m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53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239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DSS Update</vt:lpstr>
      <vt:lpstr>DSS Feedthrough Diameter</vt:lpstr>
      <vt:lpstr>DSS Feedthrough Diameter Clearance for Shrinkage and Adjustment</vt:lpstr>
      <vt:lpstr>Changes </vt:lpstr>
      <vt:lpstr>Weights</vt:lpstr>
      <vt:lpstr>Impact of larger beam</vt:lpstr>
      <vt:lpstr>Deflections</vt:lpstr>
      <vt:lpstr>Detailed FEA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DSS Update</dc:title>
  <dc:creator>Guarino, Victor</dc:creator>
  <cp:lastModifiedBy>Victor Guarino</cp:lastModifiedBy>
  <cp:revision>16</cp:revision>
  <dcterms:created xsi:type="dcterms:W3CDTF">2018-09-11T17:11:31Z</dcterms:created>
  <dcterms:modified xsi:type="dcterms:W3CDTF">2018-09-18T19:28:48Z</dcterms:modified>
</cp:coreProperties>
</file>