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comments/comment3.xml" ContentType="application/vnd.openxmlformats-officedocument.presentationml.comments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xlsx" ContentType="application/vnd.openxmlformats-officedocument.spreadsheetml.sheet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comments/comment5.xml" ContentType="application/vnd.openxmlformats-officedocument.presentationml.comments+xml"/>
  <Override PartName="/ppt/slideLayouts/slideLayout11.xml" ContentType="application/vnd.openxmlformats-officedocument.presentationml.slideLayout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comments/comment1.xml" ContentType="application/vnd.openxmlformats-officedocument.presentationml.comments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5"/>
  </p:notesMasterIdLst>
  <p:sldIdLst>
    <p:sldId id="256" r:id="rId2"/>
    <p:sldId id="286" r:id="rId3"/>
    <p:sldId id="257" r:id="rId4"/>
    <p:sldId id="287" r:id="rId5"/>
    <p:sldId id="272" r:id="rId6"/>
    <p:sldId id="274" r:id="rId7"/>
    <p:sldId id="258" r:id="rId8"/>
    <p:sldId id="259" r:id="rId9"/>
    <p:sldId id="289" r:id="rId10"/>
    <p:sldId id="260" r:id="rId11"/>
    <p:sldId id="288" r:id="rId12"/>
    <p:sldId id="261" r:id="rId13"/>
    <p:sldId id="275" r:id="rId14"/>
    <p:sldId id="276" r:id="rId15"/>
    <p:sldId id="273" r:id="rId16"/>
    <p:sldId id="262" r:id="rId17"/>
    <p:sldId id="277" r:id="rId18"/>
    <p:sldId id="281" r:id="rId19"/>
    <p:sldId id="290" r:id="rId20"/>
    <p:sldId id="264" r:id="rId21"/>
    <p:sldId id="280" r:id="rId22"/>
    <p:sldId id="270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Wayne Baisley" initials="WB" lastIdx="8" clrIdx="0"/>
  <p:cmAuthor id="1" name="Ben Segbawu" initials="B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017" autoAdjust="0"/>
    <p:restoredTop sz="94684" autoAdjust="0"/>
  </p:normalViewPr>
  <p:slideViewPr>
    <p:cSldViewPr snapToObjects="1">
      <p:cViewPr varScale="1">
        <p:scale>
          <a:sx n="111" d="100"/>
          <a:sy n="111" d="100"/>
        </p:scale>
        <p:origin x="-79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commentAuthors" Target="commentAuthor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printerSettings" Target="printerSettings/printerSettings1.bin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Mac OS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Leopard</c:v>
                </c:pt>
                <c:pt idx="1">
                  <c:v>Tiger</c:v>
                </c:pt>
                <c:pt idx="2">
                  <c:v>Panther</c:v>
                </c:pt>
                <c:pt idx="3">
                  <c:v>Classic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70.0</c:v>
                </c:pt>
                <c:pt idx="1">
                  <c:v>25.0</c:v>
                </c:pt>
                <c:pt idx="2">
                  <c:v>4.0</c:v>
                </c:pt>
                <c:pt idx="3">
                  <c:v>1.0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5-05T10:37:14.626" idx="8">
    <p:pos x="3656" y="1368"/>
    <p:text>Canaries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5-05T10:30:33.969" idx="1">
    <p:pos x="1919" y="2180"/>
    <p:text>unhappy?</p:text>
  </p:cm>
  <p:cm authorId="0" dt="2008-05-05T10:31:00.993" idx="2">
    <p:pos x="2340" y="1466"/>
    <p:text>Jack might remember</p:tex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5-05T10:32:06.385" idx="3">
    <p:pos x="3006" y="3051"/>
    <p:text>quite</p:text>
  </p:cm>
</p:cmLst>
</file>

<file path=ppt/comments/comment4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5-05T10:33:39.607" idx="5">
    <p:pos x="2378" y="1854"/>
    <p:text>Might want to break these into separate bullet points.</p:text>
  </p:cm>
</p:cmLst>
</file>

<file path=ppt/comments/comment5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5-05T10:35:57.902" idx="6">
    <p:pos x="1907" y="2041"/>
    <p:text>Might want to break this into more bullet points.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546FD-68AB-1644-BF86-DAADB8C510F5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C842C-8FE8-134B-9BE0-04BD618B1E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C842C-8FE8-134B-9BE0-04BD618B1E0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/>
          <p:cNvSpPr/>
          <p:nvPr/>
        </p:nvSpPr>
        <p:spPr>
          <a:xfrm>
            <a:off x="341086" y="928914"/>
            <a:ext cx="8432800" cy="1770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7" y="968189"/>
            <a:ext cx="7799387" cy="1237130"/>
          </a:xfrm>
        </p:spPr>
        <p:txBody>
          <a:bodyPr anchor="b" anchorCtr="0"/>
          <a:lstStyle>
            <a:lvl1pPr algn="r">
              <a:lnSpc>
                <a:spcPts val="5000"/>
              </a:lnSpc>
              <a:defRPr sz="4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07" y="2209799"/>
            <a:ext cx="7799387" cy="466165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492875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457200" y="816802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TitleSlide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8229600" cy="356646"/>
          </a:xfrm>
          <a:prstGeom prst="rect">
            <a:avLst/>
          </a:prstGeom>
        </p:spPr>
      </p:pic>
      <p:pic>
        <p:nvPicPr>
          <p:cNvPr id="10" name="Picture 9" descr="TitleSlide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00601"/>
            <a:ext cx="8229600" cy="3700199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/>
          <p:nvPr/>
        </p:nvSpPr>
        <p:spPr>
          <a:xfrm>
            <a:off x="355600" y="566057"/>
            <a:ext cx="8396514" cy="2598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33828" y="566057"/>
            <a:ext cx="8454571" cy="2133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2" y="654268"/>
            <a:ext cx="3657600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55600" y="348343"/>
            <a:ext cx="8432800" cy="23513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5598058" y="3310469"/>
            <a:ext cx="5943600" cy="237061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28032" y="457200"/>
            <a:ext cx="3621024" cy="5943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0"/>
            <a:ext cx="78740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/>
          <p:cNvSpPr/>
          <p:nvPr/>
        </p:nvSpPr>
        <p:spPr>
          <a:xfrm>
            <a:off x="348342" y="362857"/>
            <a:ext cx="8440057" cy="23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VerticalRigh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668" y="457200"/>
            <a:ext cx="1546230" cy="59436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4074414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582" y="693738"/>
            <a:ext cx="1491018" cy="5432425"/>
          </a:xfrm>
        </p:spPr>
        <p:txBody>
          <a:bodyPr vert="eaVert" tIns="45720" bIns="4572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3738"/>
            <a:ext cx="6019800" cy="5432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26571" y="362857"/>
            <a:ext cx="8440058" cy="25182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1" y="3575712"/>
            <a:ext cx="5396671" cy="1340467"/>
          </a:xfrm>
        </p:spPr>
        <p:txBody>
          <a:bodyPr tIns="0" bIns="0" anchor="b" anchorCtr="0"/>
          <a:lstStyle>
            <a:lvl1pPr algn="r">
              <a:defRPr sz="46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041" y="4980297"/>
            <a:ext cx="5396671" cy="810904"/>
          </a:xfrm>
        </p:spPr>
        <p:txBody>
          <a:bodyPr tIns="0" bIns="0" anchor="t" anchorCtr="0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24" y="6492240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ectionHeaderLef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47" y="457200"/>
            <a:ext cx="2216561" cy="5943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-222366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4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1308" y="2286000"/>
            <a:ext cx="3657600" cy="38401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032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032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84488" y="4484687"/>
            <a:ext cx="3375025" cy="15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050" y="2286001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050" y="4302966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54085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unningTop-R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7200" y="457200"/>
            <a:ext cx="8229600" cy="13820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13" y="456252"/>
            <a:ext cx="7824788" cy="1323041"/>
          </a:xfrm>
          <a:prstGeom prst="rect">
            <a:avLst/>
          </a:prstGeom>
          <a:effectLst/>
        </p:spPr>
        <p:txBody>
          <a:bodyPr vert="horz" lIns="91440" tIns="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2286000"/>
            <a:ext cx="6197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036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defRPr>
            </a:lvl1pPr>
          </a:lstStyle>
          <a:p>
            <a:fld id="{21B6FCED-5283-0D40-8875-4FD1CAE48456}" type="datetimeFigureOut">
              <a:rPr lang="en-US" smtClean="0"/>
              <a:pPr/>
              <a:t>5/5/08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666" y="6149788"/>
            <a:ext cx="533400" cy="365125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l">
              <a:defRPr sz="1800" b="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2C2E285A-3FD8-AE4C-B5D7-AC98E3FC18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57200" y="184096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</p:sldLayoutIdLst>
  <p:txStyles>
    <p:titleStyle>
      <a:lvl1pPr algn="r" defTabSz="914400" rtl="0" eaLnBrk="1" latinLnBrk="0" hangingPunct="1">
        <a:lnSpc>
          <a:spcPts val="5400"/>
        </a:lnSpc>
        <a:spcBef>
          <a:spcPct val="0"/>
        </a:spcBef>
        <a:buNone/>
        <a:defRPr sz="520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18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hyperlink" Target="http://www.virusbarrier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foworld.com/article/08/04/21/17FE-macs-in-business-tease_1.html" TargetMode="External"/><Relationship Id="rId3" Type="http://schemas.openxmlformats.org/officeDocument/2006/relationships/hyperlink" Target="http://homepage.mac.com/macbuddy/SecurityGuide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Mac Support @ Fermilab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8305800" cy="2743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dirty="0" smtClean="0">
                <a:solidFill>
                  <a:schemeClr val="tx1"/>
                </a:solidFill>
              </a:rPr>
              <a:t>Name: Ben Segbawu</a:t>
            </a:r>
            <a:br>
              <a:rPr dirty="0" smtClean="0">
                <a:solidFill>
                  <a:schemeClr val="tx1"/>
                </a:solidFill>
              </a:rPr>
            </a:br>
            <a:r>
              <a:rPr dirty="0" smtClean="0">
                <a:solidFill>
                  <a:schemeClr val="tx1"/>
                </a:solidFill>
              </a:rPr>
              <a:t> Fermi National Accelerator Laboratory</a:t>
            </a:r>
            <a:br>
              <a:rPr dirty="0" smtClean="0">
                <a:solidFill>
                  <a:schemeClr val="tx1"/>
                </a:solidFill>
              </a:rPr>
            </a:br>
            <a:r>
              <a:rPr dirty="0" smtClean="0">
                <a:solidFill>
                  <a:schemeClr val="tx1"/>
                </a:solidFill>
              </a:rPr>
              <a:t> Computer Services Specialist</a:t>
            </a:r>
            <a:br>
              <a:rPr dirty="0" smtClean="0">
                <a:solidFill>
                  <a:schemeClr val="tx1"/>
                </a:solidFill>
              </a:rPr>
            </a:br>
            <a:r>
              <a:rPr dirty="0" smtClean="0">
                <a:solidFill>
                  <a:schemeClr val="tx1"/>
                </a:solidFill>
              </a:rPr>
              <a:t>Email: </a:t>
            </a:r>
            <a:r>
              <a:rPr u="sng" dirty="0" smtClean="0">
                <a:solidFill>
                  <a:schemeClr val="tx1"/>
                </a:solidFill>
              </a:rPr>
              <a:t>bens@fnal.gov</a:t>
            </a:r>
            <a:br>
              <a:rPr u="sng" dirty="0" smtClean="0">
                <a:solidFill>
                  <a:schemeClr val="tx1"/>
                </a:solidFill>
              </a:rPr>
            </a:br>
            <a:r>
              <a:rPr lang="en-US" u="sng" dirty="0" smtClean="0">
                <a:solidFill>
                  <a:schemeClr val="tx1"/>
                </a:solidFill>
              </a:rPr>
              <a:t>May 12 2008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Apple Update Server</a:t>
            </a:r>
          </a:p>
          <a:p>
            <a:r>
              <a:rPr lang="en-US" dirty="0" smtClean="0"/>
              <a:t>Anti Virus: Symantec and Sophos </a:t>
            </a:r>
          </a:p>
          <a:p>
            <a:r>
              <a:rPr lang="en-US" dirty="0" smtClean="0"/>
              <a:t>Inventory &amp; Software Distribution: ARD and QMX-SMS </a:t>
            </a:r>
          </a:p>
          <a:p>
            <a:r>
              <a:rPr lang="en-US" dirty="0" smtClean="0"/>
              <a:t>Domain Membership: Centrify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We will talk about the order in which these were and are being implemented and why.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Update Server </a:t>
            </a:r>
          </a:p>
          <a:p>
            <a:pPr lvl="1"/>
            <a:r>
              <a:rPr lang="en-US" dirty="0" smtClean="0"/>
              <a:t>Hardware was available </a:t>
            </a:r>
          </a:p>
          <a:p>
            <a:pPr lvl="1"/>
            <a:r>
              <a:rPr lang="en-US" dirty="0" smtClean="0"/>
              <a:t>We had server Licenses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Canaries (Yellow People)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Symantec </a:t>
            </a:r>
          </a:p>
          <a:p>
            <a:pPr lvl="1"/>
            <a:r>
              <a:rPr lang="en-US" dirty="0" smtClean="0"/>
              <a:t>We “got” Mac Licenses when we purchased it for the Windows Environment</a:t>
            </a:r>
          </a:p>
          <a:p>
            <a:pPr lvl="1"/>
            <a:r>
              <a:rPr lang="en-US" dirty="0" smtClean="0"/>
              <a:t>We had the hardware and Software to run the Symantec Mac Admin Console</a:t>
            </a:r>
          </a:p>
          <a:p>
            <a:pPr lvl="1"/>
            <a:r>
              <a:rPr lang="en-US" dirty="0" smtClean="0"/>
              <a:t>Foot Print</a:t>
            </a:r>
          </a:p>
          <a:p>
            <a:pPr lvl="1"/>
            <a:r>
              <a:rPr lang="en-US" dirty="0" smtClean="0"/>
              <a:t>Support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Blue Man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Sophos </a:t>
            </a:r>
          </a:p>
          <a:p>
            <a:pPr lvl="1"/>
            <a:r>
              <a:rPr lang="en-US" dirty="0" smtClean="0"/>
              <a:t>One Admin Console for Windows and Macs </a:t>
            </a:r>
          </a:p>
          <a:p>
            <a:pPr lvl="2"/>
            <a:r>
              <a:rPr lang="en-US" dirty="0" smtClean="0"/>
              <a:t>Runs on a windows system</a:t>
            </a:r>
          </a:p>
          <a:p>
            <a:pPr lvl="1"/>
            <a:r>
              <a:rPr lang="en-US" dirty="0" smtClean="0"/>
              <a:t>Client Footprint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Support 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Blue Man Group Picture</a:t>
            </a:r>
            <a:endParaRPr lang="en-US" dirty="0"/>
          </a:p>
        </p:txBody>
      </p:sp>
      <p:pic>
        <p:nvPicPr>
          <p:cNvPr id="4" name="Content Placeholder 3" descr="Picture 2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587034"/>
            <a:ext cx="4165371" cy="32380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Inventory &amp; Package Distribution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Quest  Management Extensions Systems Management Server ( QMX SMS)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provides a comprehensive solution for Inventory / Asset  Management for the Mac platform, enabling Fermilab to provide relevant Software and Hardware Reports to Administrators quickly and cost-effectively. SMS provides the following key capabilities: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Asset Management - Software and hardware assets can be tracked to ensure license compliance.</a:t>
            </a:r>
          </a:p>
          <a:p>
            <a:pPr lvl="2"/>
            <a:r>
              <a:rPr lang="en-US" dirty="0" smtClean="0"/>
              <a:t>Reports - SMS can produce software and hardware reports as well. 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Inventory &amp; Package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Apple Remote Desktop (ARD). </a:t>
            </a:r>
          </a:p>
          <a:p>
            <a:pPr lvl="2"/>
            <a:r>
              <a:rPr lang="en-US" dirty="0" smtClean="0"/>
              <a:t>Native to Apple</a:t>
            </a:r>
          </a:p>
          <a:p>
            <a:pPr lvl="2"/>
            <a:r>
              <a:rPr lang="en-US" dirty="0" smtClean="0"/>
              <a:t> GUI </a:t>
            </a:r>
            <a:r>
              <a:rPr lang="en-US" dirty="0" smtClean="0"/>
              <a:t>and Command Line Capabilities</a:t>
            </a:r>
          </a:p>
          <a:p>
            <a:pPr lvl="2"/>
            <a:r>
              <a:rPr lang="en-US" dirty="0" smtClean="0"/>
              <a:t>Ease of Use</a:t>
            </a:r>
          </a:p>
          <a:p>
            <a:pPr lvl="2"/>
            <a:r>
              <a:rPr lang="en-US" dirty="0" smtClean="0"/>
              <a:t>Cost</a:t>
            </a:r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the Borg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7112000" cy="3840163"/>
          </a:xfrm>
        </p:spPr>
        <p:txBody>
          <a:bodyPr/>
          <a:lstStyle/>
          <a:p>
            <a:r>
              <a:rPr lang="en-US" dirty="0" smtClean="0"/>
              <a:t>Did a Pilot With Vintela Authentication Services which is now part of  Quest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Active Directory Domain Membership Utilizing Centrify</a:t>
            </a:r>
          </a:p>
          <a:p>
            <a:pPr lvl="1"/>
            <a:r>
              <a:rPr lang="en-US" dirty="0" smtClean="0"/>
              <a:t>Pilot using version 3.07</a:t>
            </a:r>
          </a:p>
          <a:p>
            <a:pPr lvl="1"/>
            <a:r>
              <a:rPr lang="en-US" dirty="0" smtClean="0"/>
              <a:t>Testing using Version 4.1 </a:t>
            </a:r>
          </a:p>
          <a:p>
            <a:pPr lvl="2"/>
            <a:r>
              <a:rPr lang="en-US" dirty="0" smtClean="0"/>
              <a:t>New xml format for adding GPOs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the Borg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Directory Domain Membership Utilizing Centrify</a:t>
            </a:r>
          </a:p>
          <a:p>
            <a:pPr lvl="1"/>
            <a:r>
              <a:rPr lang="en-US" dirty="0" smtClean="0"/>
              <a:t>No Extensions to AD</a:t>
            </a:r>
          </a:p>
          <a:p>
            <a:pPr lvl="1"/>
            <a:r>
              <a:rPr lang="en-US" dirty="0" smtClean="0"/>
              <a:t>Can Be managed from Either Direct Control or Active Directory</a:t>
            </a:r>
          </a:p>
          <a:p>
            <a:pPr lvl="1"/>
            <a:r>
              <a:rPr lang="en-US" dirty="0" smtClean="0"/>
              <a:t>Zones Utilization</a:t>
            </a:r>
          </a:p>
          <a:p>
            <a:pPr lvl="1"/>
            <a:r>
              <a:rPr lang="en-US" dirty="0" smtClean="0"/>
              <a:t>ARD can be implemented as a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Fermi Apple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with Apple to get an  Fermi Apple store</a:t>
            </a:r>
          </a:p>
          <a:p>
            <a:pPr lvl="2"/>
            <a:r>
              <a:rPr lang="en-US" dirty="0" smtClean="0"/>
              <a:t>Requires KCA Cert to Use</a:t>
            </a:r>
          </a:p>
          <a:p>
            <a:pPr lvl="1"/>
            <a:r>
              <a:rPr lang="en-US" dirty="0" smtClean="0"/>
              <a:t>Recommended Systems</a:t>
            </a:r>
          </a:p>
          <a:p>
            <a:pPr lvl="1"/>
            <a:r>
              <a:rPr lang="en-US" dirty="0" smtClean="0"/>
              <a:t>Recommended Software</a:t>
            </a:r>
          </a:p>
          <a:p>
            <a:pPr lvl="1"/>
            <a:r>
              <a:rPr lang="en-US" dirty="0" smtClean="0"/>
              <a:t>Recommended Configuration</a:t>
            </a:r>
          </a:p>
          <a:p>
            <a:pPr lvl="1"/>
            <a:r>
              <a:rPr lang="en-US" dirty="0" smtClean="0"/>
              <a:t>Recommended License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456253"/>
            <a:ext cx="7824788" cy="991548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58813" y="2098040"/>
          <a:ext cx="7824790" cy="475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2395"/>
                <a:gridCol w="3912395"/>
              </a:tblGrid>
              <a:tr h="4495800">
                <a:tc>
                  <a:txBody>
                    <a:bodyPr/>
                    <a:lstStyle/>
                    <a:p>
                      <a:r>
                        <a:rPr lang="en-US" dirty="0" smtClean="0"/>
                        <a:t>Agenda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His or Her Story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The Numbers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The Breakdown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Support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Counsel of Elders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Licenses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Screwdrivers &amp; a Hammer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Licenses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Main Event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Updates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The Canneries (Yellow People)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The Blue Man Group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Inventory and Software</a:t>
                      </a:r>
                      <a:r>
                        <a:rPr lang="en-US" baseline="0" dirty="0" smtClean="0"/>
                        <a:t> Distribution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Welcome to the Borg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The Challenges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The Goal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Questions and Answers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shall not be assimilated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Freeware and Shareware</a:t>
            </a:r>
          </a:p>
          <a:p>
            <a:r>
              <a:rPr lang="en-US" dirty="0" smtClean="0"/>
              <a:t>Resources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Enterprise Level  Architecture  to Support Mac</a:t>
            </a:r>
          </a:p>
          <a:p>
            <a:r>
              <a:rPr lang="en-US" dirty="0" smtClean="0"/>
              <a:t>Integrate Macs into ITIL and Service Desk Environment that is currently being Formulated </a:t>
            </a:r>
          </a:p>
          <a:p>
            <a:r>
              <a:rPr lang="en-US" dirty="0" smtClean="0"/>
              <a:t>Provide Single Sign-on for Mac Users</a:t>
            </a:r>
          </a:p>
          <a:p>
            <a:r>
              <a:rPr lang="en-US" dirty="0" smtClean="0"/>
              <a:t>Meet DOE / Audit Requirements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569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hlinkClick r:id="rId2"/>
              </a:rPr>
              <a:t>http://www.fnal.gov</a:t>
            </a:r>
          </a:p>
          <a:p>
            <a:r>
              <a:rPr lang="en-US" dirty="0" smtClean="0">
                <a:hlinkClick r:id="rId2"/>
              </a:rPr>
              <a:t>www.symantec.com</a:t>
            </a:r>
          </a:p>
          <a:p>
            <a:r>
              <a:rPr lang="en-US" dirty="0" smtClean="0">
                <a:hlinkClick r:id="rId2"/>
              </a:rPr>
              <a:t>www.sophos.com</a:t>
            </a:r>
          </a:p>
          <a:p>
            <a:r>
              <a:rPr lang="en-US" dirty="0" smtClean="0">
                <a:hlinkClick r:id="rId2"/>
              </a:rPr>
              <a:t>www.centrify.com</a:t>
            </a:r>
          </a:p>
          <a:p>
            <a:r>
              <a:rPr lang="en-US" dirty="0" smtClean="0">
                <a:hlinkClick r:id="rId2"/>
              </a:rPr>
              <a:t>www.fnal.gov</a:t>
            </a:r>
          </a:p>
          <a:p>
            <a:r>
              <a:rPr lang="en-US" dirty="0" smtClean="0">
                <a:hlinkClick r:id="rId2"/>
              </a:rPr>
              <a:t>www.quest.com</a:t>
            </a:r>
          </a:p>
          <a:p>
            <a:r>
              <a:rPr lang="en-US" dirty="0" smtClean="0">
                <a:hlinkClick r:id="rId2"/>
              </a:rPr>
              <a:t>http://www.infoworld.com/article/08/04/21/17FE-macs-in-business-tease_1.html</a:t>
            </a:r>
            <a:endParaRPr lang="en-US" dirty="0" smtClean="0"/>
          </a:p>
          <a:p>
            <a:r>
              <a:rPr lang="en-US" dirty="0" smtClean="0"/>
              <a:t>http://www.apple.com/support/security/</a:t>
            </a:r>
          </a:p>
          <a:p>
            <a:r>
              <a:rPr lang="en-US" dirty="0" smtClean="0">
                <a:hlinkClick r:id="rId3"/>
              </a:rPr>
              <a:t>http://homepage.mac.com/macbuddy/SecurityGuide.html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http://www.virusbarrier.com/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7645400" cy="3382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bens@fnal.gov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or Her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late</a:t>
            </a:r>
            <a:r>
              <a:rPr lang="en-US" baseline="0" dirty="0" smtClean="0"/>
              <a:t> 1990s</a:t>
            </a:r>
            <a:r>
              <a:rPr lang="en-US" dirty="0" smtClean="0"/>
              <a:t> Mac Support was officially dropped at Fermilab</a:t>
            </a:r>
          </a:p>
          <a:p>
            <a:r>
              <a:rPr lang="en-US" dirty="0" smtClean="0"/>
              <a:t>Made a lot of Scientists and Computer Professionals happy</a:t>
            </a:r>
          </a:p>
          <a:p>
            <a:r>
              <a:rPr lang="en-US" dirty="0" smtClean="0"/>
              <a:t>DOE and rest of the world start to see an increase in Mac use</a:t>
            </a:r>
          </a:p>
          <a:p>
            <a:r>
              <a:rPr lang="en-US" dirty="0" smtClean="0"/>
              <a:t>Mac Support at Fermilab was officially re-introduced in June of 2007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Breakdown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62400" y="2286000"/>
          <a:ext cx="4521200" cy="384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2453481"/>
            <a:ext cx="3276600" cy="3505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of  February 2008 the Break down of Mac Operating systems are approximately 70 percent Leopard 25  percent Tiger and 4 percent Panther and 1 percent Other i.e. classic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Officially there are  350 Macs ( laptops and Desktops and no</a:t>
            </a:r>
            <a:r>
              <a:rPr lang="en-US" dirty="0" smtClean="0"/>
              <a:t> Mac Air) </a:t>
            </a:r>
            <a:r>
              <a:rPr lang="en-US" dirty="0" smtClean="0"/>
              <a:t>as of time of writing this abstract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Even though we have a 3 year cycle for computers at Fermilab we have found out that we have a few Mac systems that are quiet old and are running Panther  </a:t>
            </a:r>
          </a:p>
          <a:p>
            <a:pPr>
              <a:buNone/>
            </a:pPr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OS Support includes Leopard and Tiger Operating Systems.  Any other  previous operating systems have to get exceptions and be behind a Firewall</a:t>
            </a:r>
          </a:p>
          <a:p>
            <a:pPr lvl="2"/>
            <a:r>
              <a:rPr lang="en-US" dirty="0" smtClean="0"/>
              <a:t>Fermilab Security Requires Kerberos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Our Clients include Computer Professionals, Physicists, and Directorate Personnel,  Remote Operations Center and Visitors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Counsel Of Elders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make our Mac environment Enterprise Ready; the OSXWG ( OSX Working Group) was formed to </a:t>
            </a:r>
          </a:p>
          <a:p>
            <a:pPr lvl="1"/>
            <a:r>
              <a:rPr lang="en-US" dirty="0" smtClean="0"/>
              <a:t>Interpret DOE mandates and policies</a:t>
            </a:r>
          </a:p>
          <a:p>
            <a:pPr lvl="1"/>
            <a:r>
              <a:rPr lang="en-US" dirty="0" smtClean="0"/>
              <a:t>Create  and review central management policies</a:t>
            </a:r>
          </a:p>
          <a:p>
            <a:pPr lvl="1"/>
            <a:r>
              <a:rPr lang="en-US" dirty="0" smtClean="0"/>
              <a:t>Review and comment on Baselines</a:t>
            </a:r>
          </a:p>
          <a:p>
            <a:pPr lvl="1"/>
            <a:r>
              <a:rPr lang="en-US" dirty="0" smtClean="0"/>
              <a:t>Advise on procedures and formulate new processes to make the Mac a more acceptable OS in the Enterprise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Screwdrivers &amp; a Hammer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Whilst there are many tools/ products available in the  Mac World to resolve issues we are currently in the process of evaluating a few  tools that are Enterprise ready/ capable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 Administrator</a:t>
            </a:r>
          </a:p>
          <a:p>
            <a:pPr lvl="1"/>
            <a:r>
              <a:rPr lang="en-US" dirty="0" smtClean="0"/>
              <a:t>Technical Background</a:t>
            </a:r>
          </a:p>
          <a:p>
            <a:pPr lvl="1"/>
            <a:r>
              <a:rPr lang="en-US" dirty="0" smtClean="0"/>
              <a:t>Office Licenses</a:t>
            </a:r>
          </a:p>
          <a:p>
            <a:pPr lvl="1"/>
            <a:r>
              <a:rPr lang="en-US" dirty="0" smtClean="0"/>
              <a:t>Apple Licenses / Support</a:t>
            </a:r>
          </a:p>
          <a:p>
            <a:pPr lvl="1"/>
            <a:r>
              <a:rPr lang="en-US" dirty="0" smtClean="0"/>
              <a:t>Consolidation of Products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dex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Codex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odex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alpha val="90000"/>
                <a:satMod val="115000"/>
              </a:schemeClr>
            </a:gs>
            <a:gs pos="100000">
              <a:schemeClr val="phClr">
                <a:shade val="94000"/>
                <a:alpha val="90000"/>
                <a:satMod val="135000"/>
              </a:schemeClr>
            </a:gs>
          </a:gsLst>
          <a:lin ang="5400000" scaled="1"/>
        </a:grad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12700" dir="5400000" rotWithShape="0">
              <a:srgbClr val="525252">
                <a:alpha val="85000"/>
              </a:srgbClr>
            </a:outerShdw>
          </a:effectLst>
          <a:scene3d>
            <a:camera prst="orthographicFront">
              <a:rot lat="0" lon="0" rev="0"/>
            </a:camera>
            <a:lightRig rig="sunrise" dir="t">
              <a:rot lat="0" lon="0" rev="6000000"/>
            </a:lightRig>
          </a:scene3d>
          <a:sp3d prstMaterial="matte">
            <a:bevelT w="50800" h="4445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Codex.thmx</Template>
  <TotalTime>1951</TotalTime>
  <Words>852</Words>
  <Application>Microsoft Macintosh PowerPoint</Application>
  <PresentationFormat>On-screen Show (4:3)</PresentationFormat>
  <Paragraphs>159</Paragraphs>
  <Slides>23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Codex</vt:lpstr>
      <vt:lpstr>Mac Support @ Fermilab</vt:lpstr>
      <vt:lpstr>AGENDA</vt:lpstr>
      <vt:lpstr>His or Her Story</vt:lpstr>
      <vt:lpstr>The Breakdown</vt:lpstr>
      <vt:lpstr>The Numbers</vt:lpstr>
      <vt:lpstr>Support</vt:lpstr>
      <vt:lpstr>Counsel Of Elders</vt:lpstr>
      <vt:lpstr>Screwdrivers &amp; a Hammer</vt:lpstr>
      <vt:lpstr>Licenses</vt:lpstr>
      <vt:lpstr>The Main Event</vt:lpstr>
      <vt:lpstr>Updates</vt:lpstr>
      <vt:lpstr>The Canaries (Yellow People)</vt:lpstr>
      <vt:lpstr>The Blue Man Group</vt:lpstr>
      <vt:lpstr>The Blue Man Group Picture</vt:lpstr>
      <vt:lpstr>Inventory &amp; Package Distribution  </vt:lpstr>
      <vt:lpstr>Inventory &amp; Package Distribution</vt:lpstr>
      <vt:lpstr>Welcome to the Borg</vt:lpstr>
      <vt:lpstr>Welcome to the Borg</vt:lpstr>
      <vt:lpstr>Fermi Apple Store</vt:lpstr>
      <vt:lpstr>The Challenges</vt:lpstr>
      <vt:lpstr>The GOAL</vt:lpstr>
      <vt:lpstr>Useful Sites</vt:lpstr>
      <vt:lpstr>Questions</vt:lpstr>
    </vt:vector>
  </TitlesOfParts>
  <Company>Fermilab</Company>
  <LinksUpToDate>false</LinksUpToDate>
  <SharedDoc>false</SharedDoc>
  <HyperlinksChanged>false</HyperlinksChanged>
  <AppVersion>12.0001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Support @ Fermilab</dc:title>
  <dc:creator>Ben Segbawu</dc:creator>
  <cp:lastModifiedBy>Ben Segbawu</cp:lastModifiedBy>
  <cp:revision>51</cp:revision>
  <dcterms:created xsi:type="dcterms:W3CDTF">2008-05-05T21:30:18Z</dcterms:created>
  <dcterms:modified xsi:type="dcterms:W3CDTF">2008-05-05T21:31:28Z</dcterms:modified>
</cp:coreProperties>
</file>