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7" r:id="rId5"/>
    <p:sldId id="268" r:id="rId6"/>
    <p:sldId id="269" r:id="rId7"/>
    <p:sldId id="270" r:id="rId8"/>
    <p:sldId id="271" r:id="rId9"/>
    <p:sldId id="273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813"/>
    <a:srgbClr val="FFF3EC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2"/>
    <p:restoredTop sz="94568"/>
  </p:normalViewPr>
  <p:slideViewPr>
    <p:cSldViewPr snapToGrid="0" snapToObjects="1">
      <p:cViewPr varScale="1">
        <p:scale>
          <a:sx n="110" d="100"/>
          <a:sy n="110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8E338-DABD-5D4A-9AC4-2726A7CC5246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6CAA-F89C-8B4C-B9D8-D0918B02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2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401C-6182-6D4E-8BDB-AC20D9798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4A214-A128-F94B-8E6E-314ED888E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DDE1C-427C-A24C-A340-F2694606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00B71-C185-8F47-A841-1C2CACE9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DB389-FF3C-3144-B670-26A6CE9E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6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FD17C-7E06-1E4A-AA64-3653A79D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6D030-07AE-1647-84A4-E737838D5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BB039-592D-B34B-A0A6-FD5ABC91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2A166-9621-BB49-A34A-580E26EC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05556-CFF4-BA44-B88E-61A4975D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9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13BE7E-2D2B-4E47-B9B9-E521A8273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4A6BB-8BE2-1D49-BBB1-6A9241539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E0448-159D-724C-A1C5-3846CAEA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050DB-0C86-FE44-A447-1726EEDC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4B570-9595-6B48-BACA-AEA2D36E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AC8D-7FE9-0F4D-9EC3-55079A3B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EFAA1-7AEB-B34D-AA1A-79F2B43F7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38E3-CAAA-C74E-8649-2CEFEC0A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02DBF-55B5-5A4E-8276-29FFCBBA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F96A-CFB6-0040-BFA3-3F9545B4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EB6B-DD5D-CB41-B4B4-AF620EF9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07020-CE0D-8446-BA56-9412D6096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F0E53-35B8-234A-99AD-892D8EAE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79B3-396B-2743-A135-7A6249D9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7A14-7290-B64A-99BB-7ABCBDEB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1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0362-6DA3-9E44-B5F9-742FEFEB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EAD31-653D-AD4C-A20B-1698967EC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092D3-75E1-EA45-A8FA-980E38B8E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8DE0E-D2DD-4040-B88F-4B1FFC675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6CE8F-FE3D-A548-B534-1FA1CF99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BA99-B3A8-B747-96F3-F3E12135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5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802E-D9F3-6D4F-BE0E-DEAA8359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F03B5-44AF-5D4F-B981-C2114E0DD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A1336-C1AD-C248-BED0-916AA965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18188-3105-304C-BEB0-25DBE8800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28A9E-6DE7-DC49-A8AF-3687A344C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23875-12F3-3042-BC3A-018BF693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EF24D-76BA-0C43-AF64-D5D4C8D1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3B722-B05B-5149-8A33-00AE86E1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CD53-48EF-244E-A949-9B85CA43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778EF-B011-CD45-B75B-4A7EE89F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1076F-3B9F-0844-9138-1F6B0A04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0FB5D-091C-5440-A3B3-AA8D03F6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7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30C1DD-CFCA-E048-9618-9B268314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DEF80-F998-A247-85A9-D8F6FB1A4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9F10D-8058-4A4D-AEB6-8A268660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5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9EA54-753B-5445-8374-9B16C435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F872-C91F-9449-B85F-E807FEB8B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88466-A4A5-8249-9476-D44EBDC60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6DAB3-98AB-2C44-A3D8-09DA925E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7B092-C03D-1D47-865F-17D7976C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8C812-ACE3-B74F-BAC4-9B7EE3F0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0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55B4-5568-2C4F-95F6-492CC53B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C52A29-A2A4-584A-99C9-84E12D91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89CBC-AE08-E745-9E79-F082FCB00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8E46C-2280-5849-95D9-3E956855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28956-51D0-DC4A-965C-78B54475F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1185A-39DF-FD41-BA91-E5A662BC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7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3D2E0-F68A-0648-97AD-AA11D650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B3219-FB85-0A4D-A91A-1C7E902A4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168C-02F8-554E-A788-A1BF66BB4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B2D7-7CA9-5B43-AD6F-45D39AE9CE1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BC49-16D0-4147-BDFF-133C1F8B9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FA658-B89D-CC4A-9137-D7E7745AD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7944F-0C0F-924B-875E-2DA1C70F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4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486F-5420-744C-8874-82951509E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5493"/>
            <a:ext cx="12191999" cy="2012740"/>
          </a:xfrm>
          <a:gradFill flip="none" rotWithShape="1">
            <a:gsLst>
              <a:gs pos="0">
                <a:srgbClr val="FB7813"/>
              </a:gs>
              <a:gs pos="100000">
                <a:srgbClr val="FB7813"/>
              </a:gs>
              <a:gs pos="54000">
                <a:srgbClr val="FFF3EC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 anchorCtr="0">
            <a:noAutofit/>
          </a:bodyPr>
          <a:lstStyle/>
          <a:p>
            <a:r>
              <a:rPr lang="en-US" sz="4000" b="1" dirty="0">
                <a:latin typeface="+mn-lt"/>
              </a:rPr>
              <a:t>Single Electron Emission Diagnostics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(SEED) Phase I DOE SBIR Project</a:t>
            </a:r>
            <a:endParaRPr lang="en-US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172A6-B2C8-9644-89FF-096320977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3967" y="4253929"/>
            <a:ext cx="5084063" cy="9086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Alex Murokh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RadiaBeam Technologies, LLC.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7DDC1-1DE1-1F47-8B22-F8A68D19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9" y="251392"/>
            <a:ext cx="2838677" cy="81229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D958286-93DC-E641-B5D3-80415875DA07}"/>
              </a:ext>
            </a:extLst>
          </p:cNvPr>
          <p:cNvSpPr txBox="1">
            <a:spLocks/>
          </p:cNvSpPr>
          <p:nvPr/>
        </p:nvSpPr>
        <p:spPr>
          <a:xfrm>
            <a:off x="2664496" y="5675326"/>
            <a:ext cx="6863003" cy="78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Single Electron Experiments at IOTA workshop, Fermilab,  09-Nov-2018</a:t>
            </a:r>
          </a:p>
        </p:txBody>
      </p:sp>
      <p:pic>
        <p:nvPicPr>
          <p:cNvPr id="1058" name="Picture 34" descr="Image result for Fermilab logo">
            <a:extLst>
              <a:ext uri="{FF2B5EF4-FFF2-40B4-BE49-F238E27FC236}">
                <a16:creationId xmlns:a16="http://schemas.microsoft.com/office/drawing/2014/main" id="{1E6EB226-6859-6342-8226-1793576B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13" y="336091"/>
            <a:ext cx="2353235" cy="5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DOe logo">
            <a:extLst>
              <a:ext uri="{FF2B5EF4-FFF2-40B4-BE49-F238E27FC236}">
                <a16:creationId xmlns:a16="http://schemas.microsoft.com/office/drawing/2014/main" id="{17C44729-BF46-534E-8805-4A0B2927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031" y="5647736"/>
            <a:ext cx="1005254" cy="9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70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3119-0E69-C94A-985C-1A3D265AFE64}"/>
              </a:ext>
            </a:extLst>
          </p:cNvPr>
          <p:cNvSpPr/>
          <p:nvPr/>
        </p:nvSpPr>
        <p:spPr>
          <a:xfrm>
            <a:off x="188258" y="1123350"/>
            <a:ext cx="1162429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IOTA storage ring offers unique opportunities to perform single electron experiments with a minimal investment.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RadiaBeam collaborates with Fermilab to design and develop instrumentation for such experiments.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Immediate goals are to establish primary scientific goals and to identify the specific experimental goals (this workshop helps !), in order to initiate the technical design phase.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+mj-lt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This work is supported by DOE SBIR grant No. DE-SC0018773</a:t>
            </a:r>
          </a:p>
        </p:txBody>
      </p:sp>
    </p:spTree>
    <p:extLst>
      <p:ext uri="{BB962C8B-B14F-4D97-AF65-F5344CB8AC3E}">
        <p14:creationId xmlns:p14="http://schemas.microsoft.com/office/powerpoint/2010/main" val="127836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3039319" cy="1147692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C78A-6D78-6E47-B6D0-2104F109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87" y="1192191"/>
            <a:ext cx="5760213" cy="5515337"/>
          </a:xfrm>
        </p:spPr>
        <p:txBody>
          <a:bodyPr>
            <a:normAutofit/>
          </a:bodyPr>
          <a:lstStyle/>
          <a:p>
            <a:r>
              <a:rPr lang="en-US" dirty="0"/>
              <a:t>IOTA ring is a newly constructed </a:t>
            </a:r>
            <a:r>
              <a:rPr lang="ru-RU" dirty="0"/>
              <a:t>45-</a:t>
            </a:r>
            <a:r>
              <a:rPr lang="en-US" dirty="0"/>
              <a:t>meter circumference experimental beamline, which can host single electron experiments</a:t>
            </a:r>
          </a:p>
          <a:p>
            <a:r>
              <a:rPr lang="en-US" dirty="0"/>
              <a:t>A minimal additional equipment requirement (radiator + SEED), could be sufficient to start the program, given the right motivation</a:t>
            </a:r>
          </a:p>
          <a:p>
            <a:r>
              <a:rPr lang="en-US" dirty="0"/>
              <a:t>In 2018 RadiaBeam received a Phase I DOE SBIR award to explore these opportunities, and carry out initial design of such experiments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A84D38-742D-B84E-BDD4-3135F1A2E6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8163"/>
            <a:ext cx="5612594" cy="42616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A3DA61-0519-7345-B286-755DD82E82D8}"/>
              </a:ext>
            </a:extLst>
          </p:cNvPr>
          <p:cNvSpPr/>
          <p:nvPr/>
        </p:nvSpPr>
        <p:spPr>
          <a:xfrm>
            <a:off x="7825495" y="1298163"/>
            <a:ext cx="3288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(Single Electron Emission Diagnostics)</a:t>
            </a:r>
          </a:p>
        </p:txBody>
      </p:sp>
    </p:spTree>
    <p:extLst>
      <p:ext uri="{BB962C8B-B14F-4D97-AF65-F5344CB8AC3E}">
        <p14:creationId xmlns:p14="http://schemas.microsoft.com/office/powerpoint/2010/main" val="44672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Phase I Project Tasks and Status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49484F-60FE-6740-BA8D-5DD69301A1A1}"/>
              </a:ext>
            </a:extLst>
          </p:cNvPr>
          <p:cNvSpPr/>
          <p:nvPr/>
        </p:nvSpPr>
        <p:spPr>
          <a:xfrm>
            <a:off x="517935" y="1298163"/>
            <a:ext cx="1135783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Times New Roman" panose="02020603050405020304" pitchFamily="18" charset="0"/>
              </a:rPr>
              <a:t>Define the scientific program and the instrumentation needs for the single electron science facility at Fermilab: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hopefully, this task will be greatly influenced and assisted by this workshop;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we need to prepare a white paper for public release stating the scientific case.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Times New Roman" panose="02020603050405020304" pitchFamily="18" charset="0"/>
              </a:rPr>
              <a:t>Develop the conceptual design of the SEED undulator and prepare a procurement and manufacturing plan in preparation for the Phase II project: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</a:rPr>
              <a:t>can be a newly constructed undulator, or a retrofitted used one;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requires feedback from task 1.</a:t>
            </a:r>
            <a:endParaRPr lang="en-US" sz="2400" b="1" dirty="0">
              <a:solidFill>
                <a:schemeClr val="accent1"/>
              </a:solidFill>
              <a:latin typeface="+mj-lt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Times New Roman" panose="02020603050405020304" pitchFamily="18" charset="0"/>
              </a:rPr>
              <a:t>Develop the conceptual design of the SEED diagnostics and prepare a procurement and implementation plan in preparation for the Phase II project: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requires feedback from task 1.</a:t>
            </a:r>
          </a:p>
        </p:txBody>
      </p:sp>
    </p:spTree>
    <p:extLst>
      <p:ext uri="{BB962C8B-B14F-4D97-AF65-F5344CB8AC3E}">
        <p14:creationId xmlns:p14="http://schemas.microsoft.com/office/powerpoint/2010/main" val="263585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49484F-60FE-6740-BA8D-5DD69301A1A1}"/>
              </a:ext>
            </a:extLst>
          </p:cNvPr>
          <p:cNvSpPr/>
          <p:nvPr/>
        </p:nvSpPr>
        <p:spPr>
          <a:xfrm>
            <a:off x="188258" y="1298163"/>
            <a:ext cx="570155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Quantum technologies (mostly quantum computing) are forecasted to reach $8 billion volume in products and services by year 2024 (54% annual growth)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Single electron experiments can gain important insights into the physics of quantum processes, and their applications (i.e. quantum cryptography, non-invasive quantum measurements, etc.)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There are additional technological benefits to the program, such as development of diagnostic techniques.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C82D8-54C0-DE4E-9C76-0D10ED96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33" y="853272"/>
            <a:ext cx="6136567" cy="4240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C4B803-E456-F446-B101-770F0930363C}"/>
              </a:ext>
            </a:extLst>
          </p:cNvPr>
          <p:cNvSpPr txBox="1"/>
          <p:nvPr/>
        </p:nvSpPr>
        <p:spPr>
          <a:xfrm>
            <a:off x="6103987" y="5381249"/>
            <a:ext cx="5514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“Quantum Computing Market &amp; Technologies - 2018-2024”, ID: 4519299 Report January 2018 529 Pages Homeland Security Research Corporation </a:t>
            </a:r>
            <a:endParaRPr lang="en-US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29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Scientific 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3119-0E69-C94A-985C-1A3D265AFE64}"/>
              </a:ext>
            </a:extLst>
          </p:cNvPr>
          <p:cNvSpPr/>
          <p:nvPr/>
        </p:nvSpPr>
        <p:spPr>
          <a:xfrm>
            <a:off x="188258" y="1123350"/>
            <a:ext cx="839590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Study the basic physics of the radiation processes, a possible role of the quantum wave packet size, observation vs. state of the system, multi-photon emission correlations, etc.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The IOTA SEED parameters (transformed into the electron rest frame), are not far off the intense laser scattering experiments.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There are possible metrology applications (i.e. PTB storage ring)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It is also possible to achieve an important feedback on accelerator physics, FEL dynamics,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00C5C-9F6E-6144-9E64-E1D2CBEA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163" y="637549"/>
            <a:ext cx="3292740" cy="210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4DAA8-E643-D648-A272-D904C3431A8E}"/>
              </a:ext>
            </a:extLst>
          </p:cNvPr>
          <p:cNvSpPr txBox="1"/>
          <p:nvPr/>
        </p:nvSpPr>
        <p:spPr>
          <a:xfrm>
            <a:off x="8584163" y="2810995"/>
            <a:ext cx="360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M. Ware et al. "Measured photoemission from electron wave packets in a strong laser field,” Optics Letters 41(4), 689 (2016).</a:t>
            </a:r>
          </a:p>
        </p:txBody>
      </p:sp>
      <p:pic>
        <p:nvPicPr>
          <p:cNvPr id="1026" name="Picture 2" descr="https://www.ptb.de/cms/fileadmin/templates/assets/bilder_seitenkopf/fachbereich7_1_kopf.jpg">
            <a:extLst>
              <a:ext uri="{FF2B5EF4-FFF2-40B4-BE49-F238E27FC236}">
                <a16:creationId xmlns:a16="http://schemas.microsoft.com/office/drawing/2014/main" id="{EFD9278C-285B-6641-8688-4978E4AD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3" y="4513340"/>
            <a:ext cx="8695753" cy="20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57056-9FFB-CE4A-AD39-4B3A17AA662D}"/>
              </a:ext>
            </a:extLst>
          </p:cNvPr>
          <p:cNvSpPr/>
          <p:nvPr/>
        </p:nvSpPr>
        <p:spPr>
          <a:xfrm>
            <a:off x="8439481" y="4165001"/>
            <a:ext cx="2004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https://www.ptb.de/</a:t>
            </a:r>
          </a:p>
        </p:txBody>
      </p:sp>
    </p:spTree>
    <p:extLst>
      <p:ext uri="{BB962C8B-B14F-4D97-AF65-F5344CB8AC3E}">
        <p14:creationId xmlns:p14="http://schemas.microsoft.com/office/powerpoint/2010/main" val="225330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Undulator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3119-0E69-C94A-985C-1A3D265AFE64}"/>
              </a:ext>
            </a:extLst>
          </p:cNvPr>
          <p:cNvSpPr/>
          <p:nvPr/>
        </p:nvSpPr>
        <p:spPr>
          <a:xfrm>
            <a:off x="188258" y="1123350"/>
            <a:ext cx="1147500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Once the single electron experimental program is outlined we can design a radiator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We expect to develop a relatively inexpensive undulator, that is removable (EM option will be considered due to large period)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Also, we’ll consider possibilities of retrofitting an existing used wiggler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F2A44-2519-4745-9A21-3A0D8789C9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r="8311"/>
          <a:stretch>
            <a:fillRect/>
          </a:stretch>
        </p:blipFill>
        <p:spPr bwMode="auto">
          <a:xfrm>
            <a:off x="747518" y="3150097"/>
            <a:ext cx="4646284" cy="336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8B7AD-8F64-A641-A16A-2E0456A4B82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1840" r="1952" b="3720"/>
          <a:stretch>
            <a:fillRect/>
          </a:stretch>
        </p:blipFill>
        <p:spPr bwMode="auto">
          <a:xfrm>
            <a:off x="5925761" y="3359551"/>
            <a:ext cx="5600167" cy="3276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91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Diagnostics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3119-0E69-C94A-985C-1A3D265AFE64}"/>
              </a:ext>
            </a:extLst>
          </p:cNvPr>
          <p:cNvSpPr/>
          <p:nvPr/>
        </p:nvSpPr>
        <p:spPr>
          <a:xfrm>
            <a:off x="188258" y="1123350"/>
            <a:ext cx="11475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Repeat (VEPP-3) photon counting experiment but with the modern fast electronics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86DC5-6BBA-5F4C-8FD5-2A5B7B51A2B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2"/>
          <a:stretch>
            <a:fillRect/>
          </a:stretch>
        </p:blipFill>
        <p:spPr bwMode="auto">
          <a:xfrm>
            <a:off x="838200" y="2202915"/>
            <a:ext cx="6458811" cy="365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6" descr="http://news.fnal.gov/wp-content/uploads/2018/11/giulio-stancari-iota-single-electron-plot.png">
            <a:extLst>
              <a:ext uri="{FF2B5EF4-FFF2-40B4-BE49-F238E27FC236}">
                <a16:creationId xmlns:a16="http://schemas.microsoft.com/office/drawing/2014/main" id="{29053026-8AE7-6544-B564-38F5634D9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b="5799"/>
          <a:stretch/>
        </p:blipFill>
        <p:spPr bwMode="auto">
          <a:xfrm>
            <a:off x="7718599" y="1807790"/>
            <a:ext cx="4108586" cy="44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9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Advanced Diagnostics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3119-0E69-C94A-985C-1A3D265AFE64}"/>
              </a:ext>
            </a:extLst>
          </p:cNvPr>
          <p:cNvSpPr/>
          <p:nvPr/>
        </p:nvSpPr>
        <p:spPr>
          <a:xfrm>
            <a:off x="188258" y="1123350"/>
            <a:ext cx="704909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Spectral measurements could also be useful in some experimental scenarios (i.e. to improve signal to noise, suppress transition undulator radiation, or color code different parts of the wiggler).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Single photon sensitive spectrometers have been demonstrated, and could be developed for the  Phase II diagnostics station.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Also, photon-counting </a:t>
            </a:r>
            <a:r>
              <a:rPr lang="en-US" sz="2400" dirty="0"/>
              <a:t>Avalanche Photo-Diodes arrays can be used for spatial differentiation</a:t>
            </a:r>
            <a:endParaRPr lang="en-US" sz="2400" dirty="0"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A3239-46FC-BC40-AE13-3789FDDBE2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25" y="766654"/>
            <a:ext cx="4064011" cy="35764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EB63BD-D7BC-C848-97A8-234A088EFC19}"/>
              </a:ext>
            </a:extLst>
          </p:cNvPr>
          <p:cNvSpPr/>
          <p:nvPr/>
        </p:nvSpPr>
        <p:spPr>
          <a:xfrm>
            <a:off x="7237353" y="4559797"/>
            <a:ext cx="5001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spcAft>
                <a:spcPts val="60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K. D. Johnsen et al. “Time and spectrum-resolving multiphoton correlator for 300–900 nm,” J. Appl. Phys. 116, 143101 (2014).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 descr="Image result for SPAD array">
            <a:extLst>
              <a:ext uri="{FF2B5EF4-FFF2-40B4-BE49-F238E27FC236}">
                <a16:creationId xmlns:a16="http://schemas.microsoft.com/office/drawing/2014/main" id="{8C4CD4A2-4904-FB4A-B481-321005AFA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46"/>
          <a:stretch/>
        </p:blipFill>
        <p:spPr bwMode="auto">
          <a:xfrm>
            <a:off x="1897384" y="4686079"/>
            <a:ext cx="3231930" cy="19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E2CFD9-5CC6-4843-899C-36A1264FF288}"/>
              </a:ext>
            </a:extLst>
          </p:cNvPr>
          <p:cNvSpPr/>
          <p:nvPr/>
        </p:nvSpPr>
        <p:spPr>
          <a:xfrm>
            <a:off x="5186076" y="6103731"/>
            <a:ext cx="3729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http://</a:t>
            </a:r>
            <a:r>
              <a:rPr lang="en-US" sz="1600" b="1" dirty="0" err="1"/>
              <a:t>polis.minalogic.net</a:t>
            </a:r>
            <a:r>
              <a:rPr lang="en-US" sz="1600" b="1" dirty="0"/>
              <a:t>/</a:t>
            </a:r>
            <a:r>
              <a:rPr lang="en-US" sz="1600" b="1" dirty="0" err="1"/>
              <a:t>SPAD_TOF.php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25610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CA54-65B1-5D40-9442-A58323B9E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71"/>
            <a:ext cx="8695752" cy="11476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Summary of the future plans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83119-0E69-C94A-985C-1A3D265AFE64}"/>
              </a:ext>
            </a:extLst>
          </p:cNvPr>
          <p:cNvSpPr/>
          <p:nvPr/>
        </p:nvSpPr>
        <p:spPr>
          <a:xfrm>
            <a:off x="188258" y="1123350"/>
            <a:ext cx="109697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If an attractive scientific case for single electron experiments at IOTA is successfully established, the detailed design of the diagnostics and radiator systems will commence, and a Phase II proposal to DOE will be submitted.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If granted RadiaBeam will develop beamline and diagnostic instrumentation in support of the Fermilab IOTA experimental program.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BF548-01BB-7F4E-9DEA-91A36606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37" y="3214300"/>
            <a:ext cx="6801261" cy="34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78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739</Words>
  <Application>Microsoft Macintosh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Single Electron Emission Diagnostics (SEED) Phase I DOE SBIR Project</vt:lpstr>
      <vt:lpstr>Background</vt:lpstr>
      <vt:lpstr>Phase I Project Tasks and Status</vt:lpstr>
      <vt:lpstr>Motivation</vt:lpstr>
      <vt:lpstr>Scientific case</vt:lpstr>
      <vt:lpstr>Undulator</vt:lpstr>
      <vt:lpstr>Diagnostics</vt:lpstr>
      <vt:lpstr>Advanced Diagnostics</vt:lpstr>
      <vt:lpstr>Summary of the future plans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TESSA-266 goals</dc:title>
  <dc:creator>Alex Murokh</dc:creator>
  <cp:lastModifiedBy>Alex Murokh</cp:lastModifiedBy>
  <cp:revision>59</cp:revision>
  <dcterms:created xsi:type="dcterms:W3CDTF">2018-10-25T22:59:41Z</dcterms:created>
  <dcterms:modified xsi:type="dcterms:W3CDTF">2018-11-09T14:55:09Z</dcterms:modified>
</cp:coreProperties>
</file>