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0"/>
  </p:notesMasterIdLst>
  <p:handoutMasterIdLst>
    <p:handoutMasterId r:id="rId21"/>
  </p:handoutMasterIdLst>
  <p:sldIdLst>
    <p:sldId id="294" r:id="rId2"/>
    <p:sldId id="275" r:id="rId3"/>
    <p:sldId id="300" r:id="rId4"/>
    <p:sldId id="295" r:id="rId5"/>
    <p:sldId id="301" r:id="rId6"/>
    <p:sldId id="304" r:id="rId7"/>
    <p:sldId id="302" r:id="rId8"/>
    <p:sldId id="306" r:id="rId9"/>
    <p:sldId id="305" r:id="rId10"/>
    <p:sldId id="307" r:id="rId11"/>
    <p:sldId id="316" r:id="rId12"/>
    <p:sldId id="308" r:id="rId13"/>
    <p:sldId id="310" r:id="rId14"/>
    <p:sldId id="309" r:id="rId15"/>
    <p:sldId id="311" r:id="rId16"/>
    <p:sldId id="312" r:id="rId17"/>
    <p:sldId id="313" r:id="rId18"/>
    <p:sldId id="315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7A8AA"/>
    <a:srgbClr val="4E4E4E"/>
    <a:srgbClr val="50504E"/>
    <a:srgbClr val="404040"/>
    <a:srgbClr val="004C97"/>
    <a:srgbClr val="63666A"/>
    <a:srgbClr val="99D6EA"/>
    <a:srgbClr val="505050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966" y="11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5.pn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12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30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0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0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7.png"/><Relationship Id="rId7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0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2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5045612"/>
            <a:ext cx="4169116" cy="1390219"/>
          </a:xfrm>
        </p:spPr>
        <p:txBody>
          <a:bodyPr/>
          <a:lstStyle/>
          <a:p>
            <a:r>
              <a:rPr lang="en-US" dirty="0"/>
              <a:t>Ihar Lobach	  (</a:t>
            </a:r>
            <a:r>
              <a:rPr lang="en-US" dirty="0" err="1"/>
              <a:t>UChicago</a:t>
            </a:r>
            <a:r>
              <a:rPr lang="en-US" dirty="0"/>
              <a:t>)</a:t>
            </a:r>
          </a:p>
          <a:p>
            <a:r>
              <a:rPr lang="en-US" dirty="0"/>
              <a:t>Single-electron experiments in IOTA</a:t>
            </a:r>
          </a:p>
          <a:p>
            <a:r>
              <a:rPr lang="en-US" dirty="0"/>
              <a:t>Friday November 9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5792" y="3951841"/>
            <a:ext cx="8995954" cy="100304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Dirac-</a:t>
            </a:r>
            <a:r>
              <a:rPr lang="en-US" sz="2400" dirty="0" err="1"/>
              <a:t>Volkov</a:t>
            </a:r>
            <a:r>
              <a:rPr lang="en-US" sz="2400" dirty="0"/>
              <a:t> model; Glauber’s model; IOTA experiment ideas </a:t>
            </a:r>
            <a:r>
              <a:rPr lang="en-US" sz="2400" dirty="0">
                <a:solidFill>
                  <a:srgbClr val="4E4E4E"/>
                </a:solidFill>
              </a:rPr>
              <a:t>(for undulator radiation produced by a single electron)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8ACA163-FEBA-4D89-ABF5-450486B2028B}"/>
              </a:ext>
            </a:extLst>
          </p:cNvPr>
          <p:cNvSpPr txBox="1">
            <a:spLocks/>
          </p:cNvSpPr>
          <p:nvPr/>
        </p:nvSpPr>
        <p:spPr>
          <a:xfrm>
            <a:off x="4663441" y="5045612"/>
            <a:ext cx="4169116" cy="1390219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Thesis advisors:</a:t>
            </a:r>
          </a:p>
          <a:p>
            <a:pPr algn="r"/>
            <a:r>
              <a:rPr lang="en-US" dirty="0"/>
              <a:t> Sergei </a:t>
            </a:r>
            <a:r>
              <a:rPr lang="en-US" dirty="0" err="1"/>
              <a:t>Nagaitsev</a:t>
            </a:r>
            <a:r>
              <a:rPr lang="en-US" dirty="0"/>
              <a:t>,</a:t>
            </a:r>
          </a:p>
          <a:p>
            <a:pPr algn="r"/>
            <a:r>
              <a:rPr lang="en-US" dirty="0"/>
              <a:t> Giulio </a:t>
            </a:r>
            <a:r>
              <a:rPr lang="en-US" dirty="0" err="1"/>
              <a:t>Stancari</a:t>
            </a:r>
            <a:r>
              <a:rPr lang="en-US" dirty="0"/>
              <a:t> </a:t>
            </a:r>
          </a:p>
          <a:p>
            <a:pPr algn="r"/>
            <a:endParaRPr lang="en-US" dirty="0"/>
          </a:p>
        </p:txBody>
      </p:sp>
      <p:pic>
        <p:nvPicPr>
          <p:cNvPr id="5" name="Picture Placeholder 12" descr="the-university-of-chicago-logo1.jpg">
            <a:extLst>
              <a:ext uri="{FF2B5EF4-FFF2-40B4-BE49-F238E27FC236}">
                <a16:creationId xmlns:a16="http://schemas.microsoft.com/office/drawing/2014/main" id="{4360C525-309F-4137-B629-8F598E3A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500" b="-162500"/>
          <a:stretch>
            <a:fillRect/>
          </a:stretch>
        </p:blipFill>
        <p:spPr>
          <a:xfrm>
            <a:off x="1772357" y="4462074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C1C4B-9288-45FC-B15F-84732CC11EB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DBEA-E56A-45DD-B5BB-165C8D24479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BC2C1-98D5-4DE0-BE86-79374B65DD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DF31B6-2153-44CE-AC78-AA5C96AD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Glauber’s model: results for correlation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CFE3E0-00C9-4449-9796-B1315F475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136" y="1413592"/>
            <a:ext cx="2028825" cy="41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ED380-F38E-4730-BB05-136EAEFD5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15" y="2308153"/>
            <a:ext cx="798195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955E84-F8F3-4D83-A2BC-D2CA701C7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8" y="3248803"/>
            <a:ext cx="3933825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973241-B460-4322-A9C7-95DB735FC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7" y="2906399"/>
            <a:ext cx="2795462" cy="508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D791C4-F33F-4E6C-9E42-835AC564F0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27"/>
          <a:stretch/>
        </p:blipFill>
        <p:spPr>
          <a:xfrm>
            <a:off x="5279827" y="3496323"/>
            <a:ext cx="3027894" cy="492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9EF39F-1CE3-4E4D-BC76-388C77DB0A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986" y="4327844"/>
            <a:ext cx="5552058" cy="4207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9E3D7583-EF60-4F9E-B3B5-CD60E9D6D58F}"/>
              </a:ext>
            </a:extLst>
          </p:cNvPr>
          <p:cNvSpPr/>
          <p:nvPr/>
        </p:nvSpPr>
        <p:spPr>
          <a:xfrm rot="5400000">
            <a:off x="4308562" y="-144700"/>
            <a:ext cx="457200" cy="84164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AA703A-CDBB-49CF-A039-2018339E45B6}"/>
              </a:ext>
            </a:extLst>
          </p:cNvPr>
          <p:cNvSpPr txBox="1">
            <a:spLocks/>
          </p:cNvSpPr>
          <p:nvPr/>
        </p:nvSpPr>
        <p:spPr>
          <a:xfrm>
            <a:off x="2504223" y="5386891"/>
            <a:ext cx="3907461" cy="4278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/>
              <a:t>For infinitesimally thin filter (spectral correlation function):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25EE49-CA1E-48AD-882A-A4B2FEE84588}"/>
              </a:ext>
            </a:extLst>
          </p:cNvPr>
          <p:cNvCxnSpPr>
            <a:cxnSpLocks/>
          </p:cNvCxnSpPr>
          <p:nvPr/>
        </p:nvCxnSpPr>
        <p:spPr>
          <a:xfrm flipH="1">
            <a:off x="5233852" y="1998508"/>
            <a:ext cx="183697" cy="4496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1BCA4B8-9911-4FDC-8898-F7A0A55B4A00}"/>
              </a:ext>
            </a:extLst>
          </p:cNvPr>
          <p:cNvSpPr/>
          <p:nvPr/>
        </p:nvSpPr>
        <p:spPr>
          <a:xfrm rot="5400000">
            <a:off x="5251539" y="799949"/>
            <a:ext cx="332018" cy="20819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664A59F-4050-4EE2-945F-6E373B6F7C34}"/>
              </a:ext>
            </a:extLst>
          </p:cNvPr>
          <p:cNvSpPr txBox="1">
            <a:spLocks/>
          </p:cNvSpPr>
          <p:nvPr/>
        </p:nvSpPr>
        <p:spPr>
          <a:xfrm>
            <a:off x="289788" y="1936451"/>
            <a:ext cx="2766921" cy="4278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/>
              <a:t>Definition of correlation function from the beginning of presentation: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22ABE06-4F1B-4E2E-B161-FB0184134E85}"/>
              </a:ext>
            </a:extLst>
          </p:cNvPr>
          <p:cNvSpPr txBox="1">
            <a:spLocks/>
          </p:cNvSpPr>
          <p:nvPr/>
        </p:nvSpPr>
        <p:spPr>
          <a:xfrm>
            <a:off x="2101044" y="6058888"/>
            <a:ext cx="6882936" cy="42787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- classical result. See for example V.I. </a:t>
            </a:r>
            <a:r>
              <a:rPr lang="en-US" sz="1200" dirty="0" err="1"/>
              <a:t>Ritus</a:t>
            </a:r>
            <a:r>
              <a:rPr lang="en-US" sz="1200" dirty="0"/>
              <a:t>, Journal of Soviet Laser Research 6.5 (1985): 497-617.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EF6A994-BC8F-45F1-9710-E2EB03782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453" y="5602527"/>
            <a:ext cx="4953000" cy="438150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6E772AC-380E-4887-A49E-607B3CBC9A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8758" y="1062564"/>
            <a:ext cx="1381413" cy="2540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1B2E549-7C2E-477D-B304-2CD94621F0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952" y="1387547"/>
            <a:ext cx="2834698" cy="2983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DEB6896-97D1-4B2F-BC52-B1C0B5E4E548}"/>
              </a:ext>
            </a:extLst>
          </p:cNvPr>
          <p:cNvSpPr/>
          <p:nvPr/>
        </p:nvSpPr>
        <p:spPr>
          <a:xfrm>
            <a:off x="736827" y="733231"/>
            <a:ext cx="3025276" cy="101453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009B3BD-DBE2-4BF1-82F5-D9AEC4B30BE0}"/>
              </a:ext>
            </a:extLst>
          </p:cNvPr>
          <p:cNvSpPr txBox="1">
            <a:spLocks/>
          </p:cNvSpPr>
          <p:nvPr/>
        </p:nvSpPr>
        <p:spPr>
          <a:xfrm>
            <a:off x="1235051" y="816489"/>
            <a:ext cx="2028825" cy="26180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/>
              <a:t>Some noteworthy properties: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C49766-596C-4CA3-B82E-BD60FD2104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4337" y="4818091"/>
            <a:ext cx="6191250" cy="4381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2414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A59A4-0D90-474E-BEFB-9DF05E83CC84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294415" y="1109253"/>
                <a:ext cx="8309654" cy="3715298"/>
              </a:xfrm>
            </p:spPr>
            <p:txBody>
              <a:bodyPr/>
              <a:lstStyle/>
              <a:p>
                <a:pPr lvl="1"/>
                <a:r>
                  <a:rPr lang="en-US" sz="2000" b="1" dirty="0"/>
                  <a:t>Measurement of difference of arrival times of two photons in two-photon emission </a:t>
                </a:r>
              </a:p>
              <a:p>
                <a:pPr lvl="1"/>
                <a:r>
                  <a:rPr lang="en-US" sz="2000" dirty="0"/>
                  <a:t>Is photon statistics </a:t>
                </a:r>
                <a:r>
                  <a:rPr lang="en-US" sz="2000" dirty="0" err="1"/>
                  <a:t>Poissonian</a:t>
                </a:r>
                <a:r>
                  <a:rPr lang="en-US" sz="2000" dirty="0"/>
                  <a:t>? </a:t>
                </a:r>
                <a:r>
                  <a:rPr lang="en-US" sz="1800" dirty="0">
                    <a:solidFill>
                      <a:srgbClr val="A7A8AA"/>
                    </a:solidFill>
                  </a:rPr>
                  <a:t>(for number of emitted photons/in time)</a:t>
                </a:r>
              </a:p>
              <a:p>
                <a:pPr lvl="2"/>
                <a:r>
                  <a:rPr lang="en-US" sz="1400" dirty="0"/>
                  <a:t>Experiment with two PMTs with non-overlapping filters. “Violation” of Poisson statistics</a:t>
                </a:r>
              </a:p>
              <a:p>
                <a:pPr lvl="1"/>
                <a:r>
                  <a:rPr lang="en-US" sz="2000" dirty="0"/>
                  <a:t>Experiments with a 2D array of single photon detectors </a:t>
                </a:r>
                <a:r>
                  <a:rPr lang="en-US" sz="2000" dirty="0">
                    <a:solidFill>
                      <a:srgbClr val="A7A8AA"/>
                    </a:solidFill>
                  </a:rPr>
                  <a:t>(Correlation/entanglement in emitted photon pairs?)</a:t>
                </a:r>
              </a:p>
              <a:p>
                <a:pPr lvl="1"/>
                <a:r>
                  <a:rPr lang="en-US" sz="2000" dirty="0"/>
                  <a:t>Experiments with undulators of different lengths</a:t>
                </a:r>
                <a:br>
                  <a:rPr lang="en-US" sz="2000" dirty="0"/>
                </a:br>
                <a:r>
                  <a:rPr lang="en-US" sz="1800" dirty="0">
                    <a:solidFill>
                      <a:srgbClr val="A7A8AA"/>
                    </a:solidFill>
                  </a:rPr>
                  <a:t>(peak intensity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A7A8AA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A7A8AA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A7A8AA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1800" i="1">
                            <a:solidFill>
                              <a:srgbClr val="A7A8AA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rgbClr val="A7A8AA"/>
                    </a:solidFill>
                  </a:rPr>
                  <a:t> if the formation length is equal to undulator’s length)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A59A4-0D90-474E-BEFB-9DF05E83CC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294415" y="1109253"/>
                <a:ext cx="8309654" cy="3715298"/>
              </a:xfrm>
              <a:blipFill>
                <a:blip r:embed="rId2"/>
                <a:stretch>
                  <a:fillRect t="-1970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BA621-0429-4190-A695-0F8E9C50A7F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5B58B-0A51-463B-87F8-678DD3F63E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60FA5-D9B9-45FD-8498-1853F0D78A3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0B8111-8E05-4BEF-B4A1-90EF93EF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Ideas for experiment in IOTA</a:t>
            </a:r>
          </a:p>
        </p:txBody>
      </p:sp>
    </p:spTree>
    <p:extLst>
      <p:ext uri="{BB962C8B-B14F-4D97-AF65-F5344CB8AC3E}">
        <p14:creationId xmlns:p14="http://schemas.microsoft.com/office/powerpoint/2010/main" val="342833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1A669B-ACFE-4F27-8044-869A3283A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23" y="2800125"/>
            <a:ext cx="3187528" cy="46435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4EB54B-34A3-4A67-BD13-7757133B6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78651" y="3627996"/>
            <a:ext cx="3931920" cy="1862189"/>
          </a:xfrm>
        </p:spPr>
        <p:txBody>
          <a:bodyPr/>
          <a:lstStyle/>
          <a:p>
            <a:r>
              <a:rPr lang="en-US" dirty="0"/>
              <a:t>Capabilities of presently available PMTs: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2FC19-04CE-42E6-B7E6-A283A64E6AD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8A34E-96FD-40CF-88FB-31BA514F930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EBE92-0A75-48AF-9E03-4252F76731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BF350BD-C281-4D0E-89E8-CC7C0CB0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Two-photon events: time spread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98AA0-092C-44EE-88B6-025D1FD65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725" y="880862"/>
            <a:ext cx="6191250" cy="43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0446F-5AB3-456F-BE30-FBD57FFDC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27" y="1651635"/>
            <a:ext cx="4238625" cy="70485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B5D647-F3EC-4184-95CE-E530B680FB75}"/>
              </a:ext>
            </a:extLst>
          </p:cNvPr>
          <p:cNvSpPr txBox="1">
            <a:spLocks/>
          </p:cNvSpPr>
          <p:nvPr/>
        </p:nvSpPr>
        <p:spPr>
          <a:xfrm>
            <a:off x="334327" y="1423869"/>
            <a:ext cx="2271713" cy="25003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/>
              <a:t>Classical formula from Jackson: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9FFCDB6-5C17-483D-A468-ED0BACDF1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94" y="3073776"/>
            <a:ext cx="3629254" cy="21026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6D43D02-3F37-4CCE-A3D9-7B84B7CCA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701" y="2573604"/>
            <a:ext cx="525463" cy="2270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225A53D-52E9-40A6-92E1-D1F1F232B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97" y="2793282"/>
            <a:ext cx="674669" cy="2205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1546C3D-4093-479E-A20B-6FD8E6A6EA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29" y="3002993"/>
            <a:ext cx="1012003" cy="2140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B3582C-BB22-461D-8C22-EBEF6421B5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323" t="20590" r="58333" b="27447"/>
          <a:stretch/>
        </p:blipFill>
        <p:spPr>
          <a:xfrm>
            <a:off x="5076433" y="3959198"/>
            <a:ext cx="2957513" cy="148481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95C6A6-4AEC-4CA4-9EF8-1082D63DCED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500" t="29502" r="56250" b="18000"/>
          <a:stretch/>
        </p:blipFill>
        <p:spPr>
          <a:xfrm>
            <a:off x="4971082" y="4546029"/>
            <a:ext cx="1775212" cy="1595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EA14F4-141A-4BCE-BD17-92225B02AD51}"/>
                  </a:ext>
                </a:extLst>
              </p:cNvPr>
              <p:cNvSpPr txBox="1"/>
              <p:nvPr/>
            </p:nvSpPr>
            <p:spPr>
              <a:xfrm>
                <a:off x="6746294" y="5577830"/>
                <a:ext cx="14281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TTS=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CEA14F4-141A-4BCE-BD17-92225B02A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294" y="5577830"/>
                <a:ext cx="1428148" cy="461665"/>
              </a:xfrm>
              <a:prstGeom prst="rect">
                <a:avLst/>
              </a:prstGeom>
              <a:blipFill>
                <a:blip r:embed="rId11"/>
                <a:stretch>
                  <a:fillRect l="-6838" t="-10526" r="-427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C99A3EB-C44D-4A2F-AB6D-45A8110CC04E}"/>
              </a:ext>
            </a:extLst>
          </p:cNvPr>
          <p:cNvCxnSpPr>
            <a:stCxn id="12" idx="3"/>
          </p:cNvCxnSpPr>
          <p:nvPr/>
        </p:nvCxnSpPr>
        <p:spPr>
          <a:xfrm flipH="1">
            <a:off x="3314700" y="2491909"/>
            <a:ext cx="969299" cy="3294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81169CC-1B1C-4486-9D06-534C228AC3A6}"/>
              </a:ext>
            </a:extLst>
          </p:cNvPr>
          <p:cNvSpPr txBox="1"/>
          <p:nvPr/>
        </p:nvSpPr>
        <p:spPr>
          <a:xfrm>
            <a:off x="272140" y="5335822"/>
            <a:ext cx="434975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However, if there is a considerable time spread related to electron’s wavefunction size, we will be able to see it.</a:t>
            </a:r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id="{AF773A8C-CDD9-4ABB-AFA8-960E8CBE7367}"/>
              </a:ext>
            </a:extLst>
          </p:cNvPr>
          <p:cNvSpPr/>
          <p:nvPr/>
        </p:nvSpPr>
        <p:spPr>
          <a:xfrm>
            <a:off x="5865145" y="307213"/>
            <a:ext cx="299244" cy="29924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100882-BC94-43A6-87A6-8558017E0A93}"/>
              </a:ext>
            </a:extLst>
          </p:cNvPr>
          <p:cNvSpPr txBox="1"/>
          <p:nvPr/>
        </p:nvSpPr>
        <p:spPr>
          <a:xfrm>
            <a:off x="6132606" y="375318"/>
            <a:ext cx="1293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Experiment idea #1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4D47BC-861E-4096-9051-81B4B15436B2}"/>
              </a:ext>
            </a:extLst>
          </p:cNvPr>
          <p:cNvSpPr/>
          <p:nvPr/>
        </p:nvSpPr>
        <p:spPr>
          <a:xfrm>
            <a:off x="4214812" y="2123812"/>
            <a:ext cx="472440" cy="431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B49B6C-F863-4E65-95FA-4C19A6B1AEB1}"/>
              </a:ext>
            </a:extLst>
          </p:cNvPr>
          <p:cNvSpPr txBox="1"/>
          <p:nvPr/>
        </p:nvSpPr>
        <p:spPr>
          <a:xfrm>
            <a:off x="6301273" y="2854025"/>
            <a:ext cx="27643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*S.V. </a:t>
            </a:r>
            <a:r>
              <a:rPr lang="en-US" sz="1100" dirty="0" err="1"/>
              <a:t>Faleev</a:t>
            </a:r>
            <a:r>
              <a:rPr lang="en-US" sz="1100" dirty="0"/>
              <a:t> in </a:t>
            </a:r>
            <a:r>
              <a:rPr lang="en-US" sz="1100" dirty="0" err="1"/>
              <a:t>arXiv:hep-ph</a:t>
            </a:r>
            <a:r>
              <a:rPr lang="en-US" sz="1100" dirty="0"/>
              <a:t>/9706372v1 found                                 for dipole radiation</a:t>
            </a:r>
          </a:p>
          <a:p>
            <a:endParaRPr lang="en-US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5DBEE8-6A6A-46B6-838C-7C890FC144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5705" y="3056358"/>
            <a:ext cx="894397" cy="19875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4489C2-B9DE-4DB6-9F49-FF7CD8C178A0}"/>
              </a:ext>
            </a:extLst>
          </p:cNvPr>
          <p:cNvSpPr/>
          <p:nvPr/>
        </p:nvSpPr>
        <p:spPr>
          <a:xfrm>
            <a:off x="4484913" y="2791283"/>
            <a:ext cx="1630275" cy="5006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FEE81E-2250-471E-98E4-5D8860D71BAF}"/>
                  </a:ext>
                </a:extLst>
              </p:cNvPr>
              <p:cNvSpPr/>
              <p:nvPr/>
            </p:nvSpPr>
            <p:spPr>
              <a:xfrm>
                <a:off x="5367819" y="1476863"/>
                <a:ext cx="3342752" cy="97835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It’s important to have two photons, because it is easier to measure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/>
                  <a:t>, then absolute time of arrival of a photon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FEE81E-2250-471E-98E4-5D8860D71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819" y="1476863"/>
                <a:ext cx="3342752" cy="9783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72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A88CC-04ED-4F98-963F-FBC7976AB9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57" y="1109356"/>
            <a:ext cx="4923079" cy="2792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829D188-F6C4-4FE9-925E-D36B15A6091C}"/>
              </a:ext>
            </a:extLst>
          </p:cNvPr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4174819350"/>
              </p:ext>
            </p:extLst>
          </p:nvPr>
        </p:nvGraphicFramePr>
        <p:xfrm>
          <a:off x="5613763" y="1317006"/>
          <a:ext cx="3121117" cy="241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428">
                  <a:extLst>
                    <a:ext uri="{9D8B030D-6E8A-4147-A177-3AD203B41FA5}">
                      <a16:colId xmlns:a16="http://schemas.microsoft.com/office/drawing/2014/main" val="3021450280"/>
                    </a:ext>
                  </a:extLst>
                </a:gridCol>
                <a:gridCol w="1837689">
                  <a:extLst>
                    <a:ext uri="{9D8B030D-6E8A-4147-A177-3AD203B41FA5}">
                      <a16:colId xmlns:a16="http://schemas.microsoft.com/office/drawing/2014/main" val="2319705770"/>
                    </a:ext>
                  </a:extLst>
                </a:gridCol>
              </a:tblGrid>
              <a:tr h="302361">
                <a:tc>
                  <a:txBody>
                    <a:bodyPr/>
                    <a:lstStyle/>
                    <a:p>
                      <a:r>
                        <a:rPr lang="en-US" sz="1100" dirty="0"/>
                        <a:t>Parameter</a:t>
                      </a:r>
                    </a:p>
                  </a:txBody>
                  <a:tcPr marL="74555" marR="74555" marT="37277" marB="3727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Value</a:t>
                      </a:r>
                    </a:p>
                  </a:txBody>
                  <a:tcPr marL="74555" marR="74555" marT="37277" marB="37277"/>
                </a:tc>
                <a:extLst>
                  <a:ext uri="{0D108BD9-81ED-4DB2-BD59-A6C34878D82A}">
                    <a16:rowId xmlns:a16="http://schemas.microsoft.com/office/drawing/2014/main" val="3344618782"/>
                  </a:ext>
                </a:extLst>
              </a:tr>
              <a:tr h="302361">
                <a:tc>
                  <a:txBody>
                    <a:bodyPr/>
                    <a:lstStyle/>
                    <a:p>
                      <a:r>
                        <a:rPr lang="en-US" sz="1100" dirty="0"/>
                        <a:t>IOTA circumference</a:t>
                      </a:r>
                    </a:p>
                  </a:txBody>
                  <a:tcPr marL="74555" marR="74555" marT="37277" marB="3727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40 m</a:t>
                      </a:r>
                    </a:p>
                  </a:txBody>
                  <a:tcPr marL="74555" marR="74555" marT="37277" marB="37277"/>
                </a:tc>
                <a:extLst>
                  <a:ext uri="{0D108BD9-81ED-4DB2-BD59-A6C34878D82A}">
                    <a16:rowId xmlns:a16="http://schemas.microsoft.com/office/drawing/2014/main" val="2781780728"/>
                  </a:ext>
                </a:extLst>
              </a:tr>
              <a:tr h="302361">
                <a:tc>
                  <a:txBody>
                    <a:bodyPr/>
                    <a:lstStyle/>
                    <a:p>
                      <a:r>
                        <a:rPr lang="en-US" sz="1100" dirty="0"/>
                        <a:t>Turns per second</a:t>
                      </a:r>
                    </a:p>
                  </a:txBody>
                  <a:tcPr marL="74555" marR="74555" marT="37277" marB="3727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7.5 MHz</a:t>
                      </a:r>
                    </a:p>
                  </a:txBody>
                  <a:tcPr marL="74555" marR="74555" marT="37277" marB="37277"/>
                </a:tc>
                <a:extLst>
                  <a:ext uri="{0D108BD9-81ED-4DB2-BD59-A6C34878D82A}">
                    <a16:rowId xmlns:a16="http://schemas.microsoft.com/office/drawing/2014/main" val="1232869313"/>
                  </a:ext>
                </a:extLst>
              </a:tr>
              <a:tr h="302361">
                <a:tc>
                  <a:txBody>
                    <a:bodyPr/>
                    <a:lstStyle/>
                    <a:p>
                      <a:r>
                        <a:rPr lang="en-US" sz="1100" dirty="0"/>
                        <a:t>Electron energy</a:t>
                      </a:r>
                    </a:p>
                  </a:txBody>
                  <a:tcPr marL="74555" marR="74555" marT="37277" marB="3727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150 MeV (up to 200 maybe)</a:t>
                      </a:r>
                    </a:p>
                  </a:txBody>
                  <a:tcPr marL="74555" marR="74555" marT="37277" marB="37277"/>
                </a:tc>
                <a:extLst>
                  <a:ext uri="{0D108BD9-81ED-4DB2-BD59-A6C34878D82A}">
                    <a16:rowId xmlns:a16="http://schemas.microsoft.com/office/drawing/2014/main" val="3133291500"/>
                  </a:ext>
                </a:extLst>
              </a:tr>
              <a:tr h="302361">
                <a:tc>
                  <a:txBody>
                    <a:bodyPr/>
                    <a:lstStyle/>
                    <a:p>
                      <a:r>
                        <a:rPr lang="en-US" sz="1100" dirty="0"/>
                        <a:t>Undulator length</a:t>
                      </a:r>
                    </a:p>
                  </a:txBody>
                  <a:tcPr marL="74555" marR="74555" marT="37277" marB="3727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60 cm (SLAC)/1.8 m (</a:t>
                      </a:r>
                      <a:r>
                        <a:rPr lang="en-US" sz="1100" dirty="0" err="1"/>
                        <a:t>JLab</a:t>
                      </a:r>
                      <a:r>
                        <a:rPr lang="en-US" sz="1100" dirty="0"/>
                        <a:t>)</a:t>
                      </a:r>
                    </a:p>
                  </a:txBody>
                  <a:tcPr marL="74555" marR="74555" marT="37277" marB="37277"/>
                </a:tc>
                <a:extLst>
                  <a:ext uri="{0D108BD9-81ED-4DB2-BD59-A6C34878D82A}">
                    <a16:rowId xmlns:a16="http://schemas.microsoft.com/office/drawing/2014/main" val="2058769163"/>
                  </a:ext>
                </a:extLst>
              </a:tr>
              <a:tr h="302361">
                <a:tc>
                  <a:txBody>
                    <a:bodyPr/>
                    <a:lstStyle/>
                    <a:p>
                      <a:r>
                        <a:rPr lang="en-US" sz="1100" dirty="0"/>
                        <a:t>Undulator period</a:t>
                      </a:r>
                    </a:p>
                  </a:txBody>
                  <a:tcPr marL="74555" marR="74555" marT="37277" marB="3727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5.5 cm</a:t>
                      </a:r>
                    </a:p>
                  </a:txBody>
                  <a:tcPr marL="74555" marR="74555" marT="37277" marB="37277"/>
                </a:tc>
                <a:extLst>
                  <a:ext uri="{0D108BD9-81ED-4DB2-BD59-A6C34878D82A}">
                    <a16:rowId xmlns:a16="http://schemas.microsoft.com/office/drawing/2014/main" val="858278722"/>
                  </a:ext>
                </a:extLst>
              </a:tr>
              <a:tr h="302361">
                <a:tc>
                  <a:txBody>
                    <a:bodyPr/>
                    <a:lstStyle/>
                    <a:p>
                      <a:r>
                        <a:rPr lang="en-US" sz="1100" dirty="0"/>
                        <a:t>Photon energy</a:t>
                      </a:r>
                    </a:p>
                  </a:txBody>
                  <a:tcPr marL="74555" marR="74555" marT="37277" marB="3727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2.6 eV</a:t>
                      </a:r>
                    </a:p>
                  </a:txBody>
                  <a:tcPr marL="74555" marR="74555" marT="37277" marB="37277"/>
                </a:tc>
                <a:extLst>
                  <a:ext uri="{0D108BD9-81ED-4DB2-BD59-A6C34878D82A}">
                    <a16:rowId xmlns:a16="http://schemas.microsoft.com/office/drawing/2014/main" val="3881833181"/>
                  </a:ext>
                </a:extLst>
              </a:tr>
              <a:tr h="302361">
                <a:tc>
                  <a:txBody>
                    <a:bodyPr/>
                    <a:lstStyle/>
                    <a:p>
                      <a:r>
                        <a:rPr lang="en-US" sz="1100" dirty="0"/>
                        <a:t>Photon wavelength</a:t>
                      </a:r>
                    </a:p>
                  </a:txBody>
                  <a:tcPr marL="74555" marR="74555" marT="37277" marB="37277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475 nm</a:t>
                      </a:r>
                    </a:p>
                  </a:txBody>
                  <a:tcPr marL="74555" marR="74555" marT="37277" marB="37277"/>
                </a:tc>
                <a:extLst>
                  <a:ext uri="{0D108BD9-81ED-4DB2-BD59-A6C34878D82A}">
                    <a16:rowId xmlns:a16="http://schemas.microsoft.com/office/drawing/2014/main" val="314411326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CF54A-303F-44D8-A1D4-86659817B8D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13153-4EE1-4965-873C-6CDA3F95412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40E2-6B45-4305-996A-2F10945A16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407A4C-508A-480B-87EE-7966EF46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662536"/>
            <a:ext cx="8686800" cy="427877"/>
          </a:xfrm>
        </p:spPr>
        <p:txBody>
          <a:bodyPr/>
          <a:lstStyle/>
          <a:p>
            <a:r>
              <a:rPr lang="en-US" dirty="0"/>
              <a:t>Experimental setup: Hanbury-Brown-Twiss intensity interferometer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00B5EEB-5614-4EA2-A56F-B6A67F21D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457" y="3967959"/>
            <a:ext cx="4739640" cy="336551"/>
          </a:xfrm>
        </p:spPr>
        <p:txBody>
          <a:bodyPr/>
          <a:lstStyle/>
          <a:p>
            <a:r>
              <a:rPr lang="en-US" sz="1200" dirty="0"/>
              <a:t>SRW simulation for 200 MeV electron and 60 cm undulator: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7A3310-F270-4770-A58A-F9516FF2E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50" y="4193160"/>
            <a:ext cx="4247084" cy="1981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03E6B839-7735-4B49-A196-41A5DA103EAE}"/>
                  </a:ext>
                </a:extLst>
              </p:cNvPr>
              <p:cNvSpPr/>
              <p:nvPr/>
            </p:nvSpPr>
            <p:spPr>
              <a:xfrm>
                <a:off x="4824551" y="4441368"/>
                <a:ext cx="1036320" cy="1036320"/>
              </a:xfrm>
              <a:prstGeom prst="rightArrow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/>
                  <a:t>PMT’s QE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∼25%</m:t>
                    </m:r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03E6B839-7735-4B49-A196-41A5DA103E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51" y="4441368"/>
                <a:ext cx="1036320" cy="1036320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2D73D3-0310-4E0D-8F59-E317A064A5B7}"/>
                  </a:ext>
                </a:extLst>
              </p:cNvPr>
              <p:cNvSpPr/>
              <p:nvPr/>
            </p:nvSpPr>
            <p:spPr>
              <a:xfrm>
                <a:off x="6095998" y="4302032"/>
                <a:ext cx="2447109" cy="1323703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rgbClr val="50504E"/>
                    </a:solidFill>
                  </a:rPr>
                  <a:t>Expected</a:t>
                </a:r>
              </a:p>
              <a:p>
                <a:pPr algn="ctr"/>
                <a:r>
                  <a:rPr lang="en-US" sz="1200" dirty="0">
                    <a:solidFill>
                      <a:srgbClr val="50504E"/>
                    </a:solidFill>
                  </a:rPr>
                  <a:t>Single-photon counts: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50504E"/>
                        </a:solidFill>
                        <a:latin typeface="Cambria Math" panose="02040503050406030204" pitchFamily="18" charset="0"/>
                      </a:rPr>
                      <m:t>∼50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50504E"/>
                        </a:solidFill>
                        <a:latin typeface="Cambria Math" panose="02040503050406030204" pitchFamily="18" charset="0"/>
                      </a:rPr>
                      <m:t>KHz</m:t>
                    </m:r>
                  </m:oMath>
                </a14:m>
                <a:endParaRPr lang="en-US" sz="1200" dirty="0">
                  <a:solidFill>
                    <a:srgbClr val="50504E"/>
                  </a:solidFill>
                </a:endParaRPr>
              </a:p>
              <a:p>
                <a:pPr algn="ctr"/>
                <a:r>
                  <a:rPr lang="en-US" sz="1200" dirty="0">
                    <a:solidFill>
                      <a:srgbClr val="50504E"/>
                    </a:solidFill>
                  </a:rPr>
                  <a:t>Two-photon counts: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50504E"/>
                        </a:solidFill>
                        <a:latin typeface="Cambria Math" panose="02040503050406030204" pitchFamily="18" charset="0"/>
                      </a:rPr>
                      <m:t>∼180 </m:t>
                    </m:r>
                    <m:r>
                      <m:rPr>
                        <m:sty m:val="p"/>
                      </m:rPr>
                      <a:rPr lang="en-US" sz="1200" b="0" i="0" smtClean="0">
                        <a:solidFill>
                          <a:srgbClr val="50504E"/>
                        </a:solidFill>
                        <a:latin typeface="Cambria Math" panose="02040503050406030204" pitchFamily="18" charset="0"/>
                      </a:rPr>
                      <m:t>Hz</m:t>
                    </m:r>
                  </m:oMath>
                </a14:m>
                <a:endParaRPr lang="en-US" sz="1200" dirty="0">
                  <a:solidFill>
                    <a:srgbClr val="50504E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2D73D3-0310-4E0D-8F59-E317A064A5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4302032"/>
                <a:ext cx="2447109" cy="1323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F491BEB-8762-4696-94FD-9B33F18212D1}"/>
              </a:ext>
            </a:extLst>
          </p:cNvPr>
          <p:cNvSpPr txBox="1"/>
          <p:nvPr/>
        </p:nvSpPr>
        <p:spPr>
          <a:xfrm>
            <a:off x="5075157" y="5693206"/>
            <a:ext cx="3736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*Dipole radiation can be suppressed by vertical orientation of</a:t>
            </a:r>
          </a:p>
          <a:p>
            <a:r>
              <a:rPr lang="en-US" sz="1100" dirty="0"/>
              <a:t>undulator magnets and a polarizer. Also by a system of lenses. </a:t>
            </a:r>
          </a:p>
        </p:txBody>
      </p:sp>
    </p:spTree>
    <p:extLst>
      <p:ext uri="{BB962C8B-B14F-4D97-AF65-F5344CB8AC3E}">
        <p14:creationId xmlns:p14="http://schemas.microsoft.com/office/powerpoint/2010/main" val="151041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3C376B7-ACC2-4E5F-B8D9-4A6E41909555}"/>
              </a:ext>
            </a:extLst>
          </p:cNvPr>
          <p:cNvSpPr/>
          <p:nvPr/>
        </p:nvSpPr>
        <p:spPr>
          <a:xfrm rot="18000000">
            <a:off x="1938120" y="5364610"/>
            <a:ext cx="754380" cy="1544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4456-EBCE-42F4-9ADA-6CAC62D79604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62500" y="1225551"/>
            <a:ext cx="4234497" cy="32385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Emission </a:t>
            </a:r>
            <a:r>
              <a:rPr lang="en-US" sz="1400" dirty="0">
                <a:solidFill>
                  <a:srgbClr val="4E4E4E"/>
                </a:solidFill>
              </a:rPr>
              <a:t>probabilities</a:t>
            </a:r>
            <a:r>
              <a:rPr lang="en-US" sz="1400" dirty="0"/>
              <a:t> form Poisson distribution: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7145A-EBDD-4D12-AD50-053AFFEEA8A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58876-698B-4657-844D-53C1765F4D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06DF9-7D26-44B1-86E3-76773831F4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DC98EAB-5049-4527-A954-F6CE3027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statistics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6E5408-76B2-4776-B4D4-B4AA6D724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540" y="3256506"/>
            <a:ext cx="4739640" cy="336551"/>
          </a:xfrm>
        </p:spPr>
        <p:txBody>
          <a:bodyPr/>
          <a:lstStyle/>
          <a:p>
            <a:r>
              <a:rPr lang="en-US" dirty="0"/>
              <a:t>An idea on how to “violate” Poisson statistics: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66BA86-DD2F-4A6E-AD91-EA8D8D1F2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191"/>
          <a:stretch/>
        </p:blipFill>
        <p:spPr>
          <a:xfrm>
            <a:off x="253683" y="1204591"/>
            <a:ext cx="4320540" cy="1195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465BE8-2D6E-46FF-9553-CCFBCFBCA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773" y="1640520"/>
            <a:ext cx="1600200" cy="32385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21C8BB4-0434-4F6E-80BD-2E3E8D913503}"/>
              </a:ext>
            </a:extLst>
          </p:cNvPr>
          <p:cNvSpPr/>
          <p:nvPr/>
        </p:nvSpPr>
        <p:spPr>
          <a:xfrm>
            <a:off x="4806440" y="1493520"/>
            <a:ext cx="649480" cy="56388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F28E00A-D318-481D-AEBB-2EFAC3A74409}"/>
              </a:ext>
            </a:extLst>
          </p:cNvPr>
          <p:cNvSpPr/>
          <p:nvPr/>
        </p:nvSpPr>
        <p:spPr>
          <a:xfrm>
            <a:off x="5650773" y="1987384"/>
            <a:ext cx="299244" cy="29924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EE13E6-94D0-4EA8-97E5-819ADADD7692}"/>
              </a:ext>
            </a:extLst>
          </p:cNvPr>
          <p:cNvSpPr txBox="1"/>
          <p:nvPr/>
        </p:nvSpPr>
        <p:spPr>
          <a:xfrm>
            <a:off x="5918234" y="2055489"/>
            <a:ext cx="1293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Experiment idea #2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055BD9-9E82-41B5-BF60-C389CA157344}"/>
              </a:ext>
            </a:extLst>
          </p:cNvPr>
          <p:cNvSpPr/>
          <p:nvPr/>
        </p:nvSpPr>
        <p:spPr>
          <a:xfrm>
            <a:off x="1991836" y="3813609"/>
            <a:ext cx="646948" cy="6469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PMT1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3867F-AD5C-40CB-B627-846C4F36BA5E}"/>
              </a:ext>
            </a:extLst>
          </p:cNvPr>
          <p:cNvSpPr/>
          <p:nvPr/>
        </p:nvSpPr>
        <p:spPr>
          <a:xfrm>
            <a:off x="3408547" y="5118359"/>
            <a:ext cx="646948" cy="6469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PMT2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3BAEF89-415A-4369-B6D0-0DE6C2B8A28A}"/>
              </a:ext>
            </a:extLst>
          </p:cNvPr>
          <p:cNvCxnSpPr/>
          <p:nvPr/>
        </p:nvCxnSpPr>
        <p:spPr>
          <a:xfrm>
            <a:off x="246247" y="5441832"/>
            <a:ext cx="31623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3EABA9-9E1A-4027-9601-2BAEB0805816}"/>
              </a:ext>
            </a:extLst>
          </p:cNvPr>
          <p:cNvCxnSpPr>
            <a:stCxn id="19" idx="2"/>
          </p:cNvCxnSpPr>
          <p:nvPr/>
        </p:nvCxnSpPr>
        <p:spPr>
          <a:xfrm>
            <a:off x="2315310" y="4460557"/>
            <a:ext cx="0" cy="981275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3B2EFB1-B61F-4164-806A-A49B848EB07A}"/>
              </a:ext>
            </a:extLst>
          </p:cNvPr>
          <p:cNvSpPr/>
          <p:nvPr/>
        </p:nvSpPr>
        <p:spPr>
          <a:xfrm>
            <a:off x="2083560" y="4580986"/>
            <a:ext cx="487223" cy="981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9BB081-7230-40F1-B94E-49926CD4D8A6}"/>
              </a:ext>
            </a:extLst>
          </p:cNvPr>
          <p:cNvSpPr/>
          <p:nvPr/>
        </p:nvSpPr>
        <p:spPr>
          <a:xfrm rot="5400000">
            <a:off x="2996244" y="5392781"/>
            <a:ext cx="487223" cy="981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04320D6-1B8F-4CD3-A720-54B639B94E53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2570783" y="4295229"/>
            <a:ext cx="696221" cy="334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AF1AA5-AD21-48C7-B009-F56AC62A9506}"/>
              </a:ext>
            </a:extLst>
          </p:cNvPr>
          <p:cNvCxnSpPr>
            <a:endCxn id="22" idx="1"/>
          </p:cNvCxnSpPr>
          <p:nvPr/>
        </p:nvCxnSpPr>
        <p:spPr>
          <a:xfrm flipH="1">
            <a:off x="3239855" y="4377971"/>
            <a:ext cx="242485" cy="8202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36B3F22-EE48-4E51-9567-56C506067861}"/>
              </a:ext>
            </a:extLst>
          </p:cNvPr>
          <p:cNvSpPr txBox="1"/>
          <p:nvPr/>
        </p:nvSpPr>
        <p:spPr>
          <a:xfrm>
            <a:off x="2907920" y="3991580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Filters with non-overlapping</a:t>
            </a:r>
          </a:p>
          <a:p>
            <a:pPr algn="ctr"/>
            <a:r>
              <a:rPr lang="en-US" sz="1000" dirty="0"/>
              <a:t> energy bands</a:t>
            </a:r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id="{9CC57FCA-4D91-48DE-BD51-83C88BFD2946}"/>
              </a:ext>
            </a:extLst>
          </p:cNvPr>
          <p:cNvSpPr/>
          <p:nvPr/>
        </p:nvSpPr>
        <p:spPr>
          <a:xfrm>
            <a:off x="9684" y="3613988"/>
            <a:ext cx="299244" cy="29924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4953A7-4B11-4C13-9DA2-530236954137}"/>
              </a:ext>
            </a:extLst>
          </p:cNvPr>
          <p:cNvSpPr txBox="1"/>
          <p:nvPr/>
        </p:nvSpPr>
        <p:spPr>
          <a:xfrm>
            <a:off x="277145" y="3682093"/>
            <a:ext cx="1293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Experiment idea #3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4F6A9A7F-4988-4DE2-A44C-D2C79E75541A}"/>
              </a:ext>
            </a:extLst>
          </p:cNvPr>
          <p:cNvSpPr/>
          <p:nvPr/>
        </p:nvSpPr>
        <p:spPr>
          <a:xfrm>
            <a:off x="4572000" y="4191635"/>
            <a:ext cx="678180" cy="134654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66A6455-663C-4686-97F3-5C8732DA8B40}"/>
              </a:ext>
            </a:extLst>
          </p:cNvPr>
          <p:cNvSpPr txBox="1"/>
          <p:nvPr/>
        </p:nvSpPr>
        <p:spPr>
          <a:xfrm>
            <a:off x="1827397" y="5796448"/>
            <a:ext cx="881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Beam splitter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97978A-5427-4078-86CB-9D33176BFB97}"/>
                  </a:ext>
                </a:extLst>
              </p:cNvPr>
              <p:cNvSpPr/>
              <p:nvPr/>
            </p:nvSpPr>
            <p:spPr>
              <a:xfrm>
                <a:off x="5455920" y="3962910"/>
                <a:ext cx="3441833" cy="1859131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indent="0" algn="just">
                  <a:buFont typeface="Arial" charset="0"/>
                  <a:buNone/>
                </a:pPr>
                <a:r>
                  <a:rPr lang="en-US" sz="1600" dirty="0">
                    <a:solidFill>
                      <a:srgbClr val="4E4E4E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If probability to detect a photon in PMT1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4E4E4E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 and probability to detect a photon in PMT2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4E4E4E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, then the probability to detect one photon in each PMT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4E4E4E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, not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i="1">
                            <a:solidFill>
                              <a:srgbClr val="4E4E4E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4E4E4E"/>
                    </a:solidFill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 (which would be true if the filters were identical)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97978A-5427-4078-86CB-9D33176BF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920" y="3962910"/>
                <a:ext cx="3441833" cy="18591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EA58CFE6-FF7C-4E4F-95D5-EEE646AE058A}"/>
              </a:ext>
            </a:extLst>
          </p:cNvPr>
          <p:cNvSpPr txBox="1"/>
          <p:nvPr/>
        </p:nvSpPr>
        <p:spPr>
          <a:xfrm>
            <a:off x="5379625" y="2408218"/>
            <a:ext cx="2371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Also does distribution of emissions</a:t>
            </a:r>
          </a:p>
          <a:p>
            <a:r>
              <a:rPr lang="en-US" sz="1100" dirty="0"/>
              <a:t> in time correspond to </a:t>
            </a:r>
            <a:r>
              <a:rPr lang="en-US" sz="1100" dirty="0" err="1"/>
              <a:t>Poissonian</a:t>
            </a:r>
            <a:r>
              <a:rPr lang="en-US" sz="1100" dirty="0"/>
              <a:t>?</a:t>
            </a:r>
          </a:p>
          <a:p>
            <a:r>
              <a:rPr lang="en-US" sz="1100" dirty="0"/>
              <a:t>(for single-photon and for two-photon</a:t>
            </a:r>
          </a:p>
          <a:p>
            <a:r>
              <a:rPr lang="en-US" sz="1100" dirty="0"/>
              <a:t> events)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F3E73D-097B-4A13-80E8-191A707BC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720" y="1910790"/>
            <a:ext cx="969290" cy="2404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3AEFC-5A8C-4521-BEF8-6F30BCDA9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3553" y="2186294"/>
            <a:ext cx="1081998" cy="4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7E7EDC-2FAE-47DB-BB76-843C34CB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410" y="4744585"/>
            <a:ext cx="4014651" cy="131111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97FFF2-86D0-457F-BF27-92AA05107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7274" y="1456668"/>
            <a:ext cx="3027894" cy="28206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0504E"/>
                </a:solidFill>
              </a:rPr>
              <a:t>It will allow us to measure the angle at which a photon is detected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0504E"/>
                </a:solidFill>
              </a:rPr>
              <a:t>It will be possible to see if there is any correlation between these angles in emitted photon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0504E"/>
                </a:solidFill>
              </a:rPr>
              <a:t>Also experiments aimed at polarization correlation in photon pairs may be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579DA-145D-4313-9F63-E12AFC31492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608706" y="1398850"/>
            <a:ext cx="5842317" cy="52309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Example: Large Area Picosecond Photon Detector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5B2D-728D-49B6-A40A-3F5A0565D37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24D4D-65EB-4C42-9C38-30988DA40FC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83EF7-DB4F-4B70-9F3D-539F0DDD70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254F97-DE4A-462C-9E41-F2CD0E58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with 2D array of single photon sensors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A5067B-049A-42EC-AF47-399C4CAD65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06" y="1716379"/>
            <a:ext cx="4999067" cy="2224409"/>
          </a:xfrm>
          <a:prstGeom prst="rect">
            <a:avLst/>
          </a:prstGeom>
          <a:noFill/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2C5A3DAC-EFAD-4408-B529-ABCF1830F41C}"/>
              </a:ext>
            </a:extLst>
          </p:cNvPr>
          <p:cNvSpPr/>
          <p:nvPr/>
        </p:nvSpPr>
        <p:spPr>
          <a:xfrm>
            <a:off x="857598" y="930507"/>
            <a:ext cx="299244" cy="29924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FE028-5120-4F86-A2B4-3EFF7E3375E6}"/>
              </a:ext>
            </a:extLst>
          </p:cNvPr>
          <p:cNvSpPr txBox="1"/>
          <p:nvPr/>
        </p:nvSpPr>
        <p:spPr>
          <a:xfrm>
            <a:off x="1125059" y="998612"/>
            <a:ext cx="1293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Experiment idea #4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53FDFE-1615-4EAB-A6DB-AB0B5A89D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39" y="4744585"/>
            <a:ext cx="3730920" cy="1360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9">
                <a:extLst>
                  <a:ext uri="{FF2B5EF4-FFF2-40B4-BE49-F238E27FC236}">
                    <a16:creationId xmlns:a16="http://schemas.microsoft.com/office/drawing/2014/main" id="{79D3FBF9-736D-4A6D-A026-047D654378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1938" y="4389302"/>
                <a:ext cx="7562827" cy="336551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600" b="1" i="0" kern="1200">
                    <a:solidFill>
                      <a:srgbClr val="004C97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4572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2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9144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10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3716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9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1828800" indent="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900" kern="1200">
                    <a:solidFill>
                      <a:srgbClr val="7F7F7F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/>
                  <a:t>There is some correlation and entanglement for optical undulator (much bigger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𝝌</m:t>
                    </m:r>
                  </m:oMath>
                </a14:m>
                <a:r>
                  <a:rPr lang="en-US" sz="1200" dirty="0"/>
                  <a:t>):</a:t>
                </a:r>
              </a:p>
            </p:txBody>
          </p:sp>
        </mc:Choice>
        <mc:Fallback xmlns="">
          <p:sp>
            <p:nvSpPr>
              <p:cNvPr id="13" name="Text Placeholder 9">
                <a:extLst>
                  <a:ext uri="{FF2B5EF4-FFF2-40B4-BE49-F238E27FC236}">
                    <a16:creationId xmlns:a16="http://schemas.microsoft.com/office/drawing/2014/main" id="{79D3FBF9-736D-4A6D-A026-047D65437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38" y="4389302"/>
                <a:ext cx="7562827" cy="336551"/>
              </a:xfrm>
              <a:prstGeom prst="rect">
                <a:avLst/>
              </a:prstGeom>
              <a:blipFill>
                <a:blip r:embed="rId5"/>
                <a:stretch>
                  <a:fillRect l="-1290" t="-1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8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D7B4D063-A97D-4591-AF00-7896F5F28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90" y="3034294"/>
            <a:ext cx="2505075" cy="6191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AB0DB5-9988-4F3D-9F95-4D948A34D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599" y="958850"/>
            <a:ext cx="5195833" cy="271107"/>
          </a:xfrm>
        </p:spPr>
        <p:txBody>
          <a:bodyPr/>
          <a:lstStyle/>
          <a:p>
            <a:r>
              <a:rPr lang="en-US" dirty="0"/>
              <a:t>A bunch of electrons can be used for this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8BF2D-C21B-4511-854D-E4CA4F7A3EB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C38BE-1981-4704-93B9-20666378137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B658B-D245-43E7-9285-9895528F5D6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BD6FB2-AA80-441B-AFC2-C36FF2BC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formation of radiation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15B93B61-9EB8-4BD3-BD7D-8243B2E0851A}"/>
              </a:ext>
            </a:extLst>
          </p:cNvPr>
          <p:cNvSpPr/>
          <p:nvPr/>
        </p:nvSpPr>
        <p:spPr>
          <a:xfrm>
            <a:off x="6231315" y="332880"/>
            <a:ext cx="299244" cy="299244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8D29D7-4FAC-47EA-ABFD-B7E2B2071DE6}"/>
              </a:ext>
            </a:extLst>
          </p:cNvPr>
          <p:cNvSpPr txBox="1"/>
          <p:nvPr/>
        </p:nvSpPr>
        <p:spPr>
          <a:xfrm>
            <a:off x="6498776" y="400985"/>
            <a:ext cx="1293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Experiment idea #5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9ACAC3-5B3C-45BF-B0E3-88B8A6198FC2}"/>
              </a:ext>
            </a:extLst>
          </p:cNvPr>
          <p:cNvGrpSpPr/>
          <p:nvPr/>
        </p:nvGrpSpPr>
        <p:grpSpPr>
          <a:xfrm>
            <a:off x="823064" y="1317883"/>
            <a:ext cx="7497871" cy="581645"/>
            <a:chOff x="1074512" y="4647874"/>
            <a:chExt cx="5515678" cy="4278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298BED-4543-4915-A1A6-16011B1367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6023" b="50000"/>
            <a:stretch/>
          </p:blipFill>
          <p:spPr>
            <a:xfrm>
              <a:off x="1074512" y="4660870"/>
              <a:ext cx="1720940" cy="4084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6A9333D-68F8-4F85-81DC-B10DC51EA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460" t="47616"/>
            <a:stretch/>
          </p:blipFill>
          <p:spPr>
            <a:xfrm>
              <a:off x="2767966" y="4647874"/>
              <a:ext cx="3822224" cy="42787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7D7E294-7DD2-4D4E-BC02-5931324C9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195" y="2021784"/>
            <a:ext cx="1076325" cy="5619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75C86D-F806-46D2-BF6F-36EC21353089}"/>
              </a:ext>
            </a:extLst>
          </p:cNvPr>
          <p:cNvSpPr txBox="1"/>
          <p:nvPr/>
        </p:nvSpPr>
        <p:spPr>
          <a:xfrm>
            <a:off x="2612967" y="5854979"/>
            <a:ext cx="332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Has it been done before?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33CE6-10E2-44E8-A5D8-7688D2C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034997"/>
            <a:ext cx="3800475" cy="619125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5086A5C-F7C4-4367-A5F1-613AE109F058}"/>
              </a:ext>
            </a:extLst>
          </p:cNvPr>
          <p:cNvSpPr txBox="1">
            <a:spLocks/>
          </p:cNvSpPr>
          <p:nvPr/>
        </p:nvSpPr>
        <p:spPr>
          <a:xfrm>
            <a:off x="4655820" y="2789471"/>
            <a:ext cx="4234497" cy="3238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dirty="0"/>
              <a:t>If formation length is shorter than undulator: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95A88A2-0C12-4FE4-ADB9-50501B8E1A3B}"/>
              </a:ext>
            </a:extLst>
          </p:cNvPr>
          <p:cNvSpPr txBox="1">
            <a:spLocks/>
          </p:cNvSpPr>
          <p:nvPr/>
        </p:nvSpPr>
        <p:spPr>
          <a:xfrm>
            <a:off x="636588" y="3769143"/>
            <a:ext cx="7819435" cy="3238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dirty="0"/>
              <a:t>We might have two undulators (SLAC/</a:t>
            </a:r>
            <a:r>
              <a:rPr lang="en-US" sz="1400" dirty="0" err="1"/>
              <a:t>JLab</a:t>
            </a:r>
            <a:r>
              <a:rPr lang="en-US" sz="1400" dirty="0"/>
              <a:t>) of different lengths to check the square law.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D13930-D30D-4657-9FD3-DA4535380A05}"/>
              </a:ext>
            </a:extLst>
          </p:cNvPr>
          <p:cNvCxnSpPr>
            <a:cxnSpLocks/>
          </p:cNvCxnSpPr>
          <p:nvPr/>
        </p:nvCxnSpPr>
        <p:spPr>
          <a:xfrm>
            <a:off x="228600" y="4092993"/>
            <a:ext cx="8828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466FB25-4200-4EA5-B8AF-811CCFEB13DE}"/>
              </a:ext>
            </a:extLst>
          </p:cNvPr>
          <p:cNvSpPr txBox="1">
            <a:spLocks/>
          </p:cNvSpPr>
          <p:nvPr/>
        </p:nvSpPr>
        <p:spPr>
          <a:xfrm>
            <a:off x="350519" y="4211089"/>
            <a:ext cx="8539797" cy="53772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One cannot determine formation length with big detector because after integration over the detector the dependence on length is linear: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CD72C3-A555-4CD1-BDE4-D710B64718C8}"/>
                  </a:ext>
                </a:extLst>
              </p:cNvPr>
              <p:cNvSpPr txBox="1"/>
              <p:nvPr/>
            </p:nvSpPr>
            <p:spPr>
              <a:xfrm>
                <a:off x="6152996" y="1067842"/>
                <a:ext cx="9482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1100" dirty="0"/>
                  <a:t> here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7CD72C3-A555-4CD1-BDE4-D710B6471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996" y="1067842"/>
                <a:ext cx="948296" cy="261610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6F52769E-7E2E-48E2-8E8E-8024DCE97F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789" y="2008540"/>
            <a:ext cx="1219200" cy="5905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14E1AC-4C7E-41E7-B9B8-E7987D3BF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793" y="4943905"/>
            <a:ext cx="3705225" cy="7334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D40D0F-883F-4DB2-8E8E-9058CE7563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3016" y="5071614"/>
            <a:ext cx="3267075" cy="581025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284225-7298-43D8-8BA6-ECDBB96D2751}"/>
              </a:ext>
            </a:extLst>
          </p:cNvPr>
          <p:cNvSpPr txBox="1">
            <a:spLocks/>
          </p:cNvSpPr>
          <p:nvPr/>
        </p:nvSpPr>
        <p:spPr>
          <a:xfrm>
            <a:off x="5089475" y="4843319"/>
            <a:ext cx="3462341" cy="32385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400" dirty="0"/>
              <a:t>If formation length is shorter than undulator: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2A04DE1-C9BA-4414-AD9D-8ED0625C3496}"/>
              </a:ext>
            </a:extLst>
          </p:cNvPr>
          <p:cNvSpPr/>
          <p:nvPr/>
        </p:nvSpPr>
        <p:spPr>
          <a:xfrm>
            <a:off x="2029096" y="4987450"/>
            <a:ext cx="391886" cy="357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23D66C9-B2AB-4350-90A9-ADC3A76EC3CA}"/>
              </a:ext>
            </a:extLst>
          </p:cNvPr>
          <p:cNvSpPr/>
          <p:nvPr/>
        </p:nvSpPr>
        <p:spPr>
          <a:xfrm>
            <a:off x="2921212" y="3004244"/>
            <a:ext cx="391886" cy="3579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8025474D-A97D-438F-BF2F-4AAEB95F6E5A}"/>
              </a:ext>
            </a:extLst>
          </p:cNvPr>
          <p:cNvSpPr/>
          <p:nvPr/>
        </p:nvSpPr>
        <p:spPr>
          <a:xfrm>
            <a:off x="1846217" y="2662976"/>
            <a:ext cx="1458172" cy="24463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468AC06-6AA1-4B0F-828E-1A2BD6714335}"/>
              </a:ext>
            </a:extLst>
          </p:cNvPr>
          <p:cNvSpPr txBox="1">
            <a:spLocks/>
          </p:cNvSpPr>
          <p:nvPr/>
        </p:nvSpPr>
        <p:spPr>
          <a:xfrm>
            <a:off x="284901" y="1925764"/>
            <a:ext cx="1076325" cy="7609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/>
              <a:t>Small aperture/small energy band detector: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68D545A-13C8-489E-8C4B-9CB7DBFDD1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5600" y="2183002"/>
            <a:ext cx="12382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CE10D-2A96-4169-B723-132C77BDB44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22250" y="748938"/>
            <a:ext cx="8668067" cy="5503816"/>
          </a:xfrm>
        </p:spPr>
        <p:txBody>
          <a:bodyPr/>
          <a:lstStyle/>
          <a:p>
            <a:r>
              <a:rPr lang="en-US" dirty="0"/>
              <a:t>Electron recoil and spin effects are negligible</a:t>
            </a:r>
          </a:p>
          <a:p>
            <a:r>
              <a:rPr lang="en-US" dirty="0"/>
              <a:t>Glauber’s model with classical current is sufficient</a:t>
            </a:r>
          </a:p>
          <a:p>
            <a:r>
              <a:rPr lang="en-US" dirty="0"/>
              <a:t>Difference in time of arrival of photons in a photon pair is too small to be measured according to Glauber’s model. Still, if electron’s wavefunction has a considerable size (several centimeters) we will be able to see it</a:t>
            </a:r>
          </a:p>
          <a:p>
            <a:r>
              <a:rPr lang="en-US" dirty="0"/>
              <a:t>Glauber’s model predicts Poisson photon statistics. It can readily be tested in IOTA, along with the experiment on “violation” of Poisson statistics. Distribution of emissions in time should be checked too</a:t>
            </a:r>
          </a:p>
          <a:p>
            <a:r>
              <a:rPr lang="en-US" dirty="0"/>
              <a:t>Absence of transverse correlations can be tested with 2D array of single photon detectors</a:t>
            </a:r>
          </a:p>
          <a:p>
            <a:r>
              <a:rPr lang="en-US" dirty="0"/>
              <a:t>Experiments with small aperture/small energy band detector can be done to determine formation length of radiation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783A5-E876-4283-9BE6-0CC076C4070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6B433-693B-4EE4-B000-8C6901D3C9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12E1-4989-4665-A3F5-59116CFC47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5E0370-99A3-4327-9B5F-7E302DCC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41219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5792" y="3951841"/>
            <a:ext cx="8995954" cy="1003049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Thank you for your attention!</a:t>
            </a:r>
            <a:endParaRPr lang="en-US" sz="2400" dirty="0">
              <a:solidFill>
                <a:srgbClr val="4E4E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2887" y="3024430"/>
            <a:ext cx="8672513" cy="1728107"/>
          </a:xfrm>
        </p:spPr>
        <p:txBody>
          <a:bodyPr/>
          <a:lstStyle/>
          <a:p>
            <a:r>
              <a:rPr lang="en-US" dirty="0"/>
              <a:t>Part 1: Theoretical predictions</a:t>
            </a:r>
          </a:p>
          <a:p>
            <a:pPr lvl="1"/>
            <a:r>
              <a:rPr lang="en-US" dirty="0"/>
              <a:t>QED approach with Dirac-</a:t>
            </a:r>
            <a:r>
              <a:rPr lang="en-US" dirty="0" err="1"/>
              <a:t>Volkov</a:t>
            </a:r>
            <a:r>
              <a:rPr lang="en-US" dirty="0"/>
              <a:t> solution</a:t>
            </a:r>
            <a:br>
              <a:rPr lang="en-US" dirty="0"/>
            </a:br>
            <a:r>
              <a:rPr lang="en-US" sz="2000" dirty="0">
                <a:solidFill>
                  <a:srgbClr val="A7A8AA"/>
                </a:solidFill>
              </a:rPr>
              <a:t>(classical undulator field + quantum electron + quantized radiation)</a:t>
            </a:r>
            <a:endParaRPr lang="en-US" dirty="0">
              <a:solidFill>
                <a:srgbClr val="A7A8AA"/>
              </a:solidFill>
            </a:endParaRPr>
          </a:p>
          <a:p>
            <a:pPr lvl="1"/>
            <a:r>
              <a:rPr lang="en-US" dirty="0"/>
              <a:t>Glauber’s approach </a:t>
            </a:r>
            <a:br>
              <a:rPr lang="en-US" dirty="0"/>
            </a:br>
            <a:r>
              <a:rPr lang="en-US" sz="2000" dirty="0">
                <a:solidFill>
                  <a:srgbClr val="A7A8AA"/>
                </a:solidFill>
              </a:rPr>
              <a:t>(classical current + quantized radiation)</a:t>
            </a:r>
            <a:endParaRPr lang="en-US" sz="1200" dirty="0">
              <a:solidFill>
                <a:srgbClr val="A7A8AA"/>
              </a:solidFill>
            </a:endParaRPr>
          </a:p>
          <a:p>
            <a:pPr lvl="1"/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presentation 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B12EF5-E784-4018-8D68-548D2F1329A1}"/>
              </a:ext>
            </a:extLst>
          </p:cNvPr>
          <p:cNvSpPr/>
          <p:nvPr/>
        </p:nvSpPr>
        <p:spPr>
          <a:xfrm>
            <a:off x="891475" y="28146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* figure from http://old.clio.lcp.u-psud.fr/clio_eng/FELrad.html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E1F7C6-3891-48F9-B598-57AAA01C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97" y="819639"/>
            <a:ext cx="3805646" cy="1998548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3C3C0A0-B275-4F8F-A534-AF410515709F}"/>
              </a:ext>
            </a:extLst>
          </p:cNvPr>
          <p:cNvSpPr/>
          <p:nvPr/>
        </p:nvSpPr>
        <p:spPr>
          <a:xfrm>
            <a:off x="4661662" y="1386747"/>
            <a:ext cx="964075" cy="10021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104FD8E-A9F7-46DF-8A4A-6B201F4B7DE6}"/>
              </a:ext>
            </a:extLst>
          </p:cNvPr>
          <p:cNvSpPr txBox="1">
            <a:spLocks/>
          </p:cNvSpPr>
          <p:nvPr/>
        </p:nvSpPr>
        <p:spPr>
          <a:xfrm>
            <a:off x="5821866" y="1741036"/>
            <a:ext cx="3067408" cy="71158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Differential rates?</a:t>
            </a:r>
          </a:p>
          <a:p>
            <a:r>
              <a:rPr lang="en-US" sz="2000" dirty="0"/>
              <a:t>Photons’ arrival times?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3A7815-4B20-4C49-8D76-6E8E9FD22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920"/>
          <a:stretch/>
        </p:blipFill>
        <p:spPr>
          <a:xfrm>
            <a:off x="2821555" y="5162988"/>
            <a:ext cx="2647426" cy="9662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CEE3439-E766-4D22-8BD1-5C39DB02494C}"/>
              </a:ext>
            </a:extLst>
          </p:cNvPr>
          <p:cNvSpPr/>
          <p:nvPr/>
        </p:nvSpPr>
        <p:spPr>
          <a:xfrm>
            <a:off x="276556" y="5154111"/>
            <a:ext cx="1950720" cy="984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Dirac-</a:t>
            </a:r>
            <a:r>
              <a:rPr lang="en-US" sz="1400" dirty="0" err="1"/>
              <a:t>Volkov</a:t>
            </a:r>
            <a:r>
              <a:rPr lang="en-US" sz="1400" dirty="0"/>
              <a:t> approach has already been used for electron in constant uniform magnetic field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54D532C-066D-44F6-A82D-D7931B517CF0}"/>
              </a:ext>
            </a:extLst>
          </p:cNvPr>
          <p:cNvSpPr/>
          <p:nvPr/>
        </p:nvSpPr>
        <p:spPr>
          <a:xfrm>
            <a:off x="2279039" y="5314671"/>
            <a:ext cx="575793" cy="66291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4DBD22DC-27CF-4798-A6DB-FD5C7C3F7E14}"/>
              </a:ext>
            </a:extLst>
          </p:cNvPr>
          <p:cNvSpPr txBox="1">
            <a:spLocks/>
          </p:cNvSpPr>
          <p:nvPr/>
        </p:nvSpPr>
        <p:spPr>
          <a:xfrm>
            <a:off x="5821866" y="1202574"/>
            <a:ext cx="3067408" cy="4278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Multi-photon emission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CCC1BE1-6021-414A-9574-509E7733C457}"/>
              </a:ext>
            </a:extLst>
          </p:cNvPr>
          <p:cNvSpPr/>
          <p:nvPr/>
        </p:nvSpPr>
        <p:spPr>
          <a:xfrm>
            <a:off x="5572978" y="5162988"/>
            <a:ext cx="575793" cy="3314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3AE93AF-2873-4185-B11E-E5ECBC9E0068}"/>
                  </a:ext>
                </a:extLst>
              </p:cNvPr>
              <p:cNvSpPr/>
              <p:nvPr/>
            </p:nvSpPr>
            <p:spPr>
              <a:xfrm>
                <a:off x="6167767" y="5203266"/>
                <a:ext cx="2702022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Formation length in uniform field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3AE93AF-2873-4185-B11E-E5ECBC9E0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767" y="5203266"/>
                <a:ext cx="2702022" cy="276999"/>
              </a:xfrm>
              <a:prstGeom prst="rect">
                <a:avLst/>
              </a:prstGeom>
              <a:blipFill>
                <a:blip r:embed="rId4"/>
                <a:stretch>
                  <a:fillRect l="-226"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D21A52C-F1A5-44CB-8EBF-0B630CBF5284}"/>
              </a:ext>
            </a:extLst>
          </p:cNvPr>
          <p:cNvSpPr/>
          <p:nvPr/>
        </p:nvSpPr>
        <p:spPr>
          <a:xfrm>
            <a:off x="5677482" y="5553369"/>
            <a:ext cx="3140603" cy="58477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/>
              <a:t>For undulator, formation length will</a:t>
            </a:r>
          </a:p>
          <a:p>
            <a:r>
              <a:rPr lang="en-US" sz="1600" dirty="0"/>
              <a:t>be the entire length of undulator</a:t>
            </a: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66B7B-5934-4433-A3E8-FA7202E0C9AE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263437" y="2438388"/>
                <a:ext cx="8540930" cy="364018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1800" dirty="0"/>
                  <a:t>The probability to detect 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single photon</a:t>
                </a: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1800" dirty="0">
                    <a:solidFill>
                      <a:srgbClr val="4E4E4E"/>
                    </a:solidFill>
                  </a:rPr>
                  <a:t>of any energy </a:t>
                </a:r>
                <a:r>
                  <a:rPr lang="en-US" sz="1800" dirty="0"/>
                  <a:t>at location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800" dirty="0"/>
                  <a:t> at time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1800" dirty="0"/>
                  <a:t> is given by correlation function of first order </a:t>
                </a:r>
              </a:p>
              <a:p>
                <a:pPr marL="0" indent="0" algn="just">
                  <a:buNone/>
                </a:pPr>
                <a:endParaRPr lang="en-US" sz="1800" dirty="0"/>
              </a:p>
              <a:p>
                <a:pPr marL="0" indent="0" algn="just">
                  <a:buNone/>
                </a:pPr>
                <a:r>
                  <a:rPr lang="en-US" sz="1800" dirty="0"/>
                  <a:t>The probability to detect </a:t>
                </a:r>
                <a:r>
                  <a:rPr lang="en-US" sz="1800" dirty="0">
                    <a:solidFill>
                      <a:srgbClr val="FF0000"/>
                    </a:solidFill>
                  </a:rPr>
                  <a:t>two photons</a:t>
                </a:r>
                <a:r>
                  <a:rPr lang="en-US" sz="1800" dirty="0"/>
                  <a:t> at location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1800" dirty="0"/>
                  <a:t> at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is given by correlation function of second order </a:t>
                </a:r>
              </a:p>
              <a:p>
                <a:pPr marL="0" indent="0" algn="just">
                  <a:buNone/>
                </a:pPr>
                <a:endParaRPr lang="en-US" sz="1800" dirty="0"/>
              </a:p>
              <a:p>
                <a:pPr marL="0" indent="0" algn="just">
                  <a:buNone/>
                </a:pPr>
                <a:r>
                  <a:rPr lang="en-US" sz="1800" dirty="0"/>
                  <a:t>If there is a filter, then only allowed components of electric field operator should be left with corresponding weights. If there is 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filter with infinitesimal band</a:t>
                </a:r>
                <a:r>
                  <a:rPr lang="en-US" sz="1800" dirty="0"/>
                  <a:t>, then the time dependence is lost (plane waves occupy all space) and for single photon and classical current we get </a:t>
                </a:r>
              </a:p>
              <a:p>
                <a:pPr marL="0" indent="0" algn="just">
                  <a:buNone/>
                </a:pPr>
                <a:r>
                  <a:rPr lang="en-US" sz="1800" dirty="0"/>
                  <a:t>If the electron is quantum the trace is also calculated over electron’s states and the usual </a:t>
                </a:r>
                <a:r>
                  <a:rPr lang="en-US" sz="1800" dirty="0">
                    <a:solidFill>
                      <a:srgbClr val="FF0000"/>
                    </a:solidFill>
                  </a:rPr>
                  <a:t>QED matrix element</a:t>
                </a:r>
                <a:r>
                  <a:rPr lang="en-US" sz="1800" dirty="0"/>
                  <a:t> will emerge in the calculation</a:t>
                </a:r>
              </a:p>
              <a:p>
                <a:pPr marL="0" indent="0" algn="just">
                  <a:buNone/>
                </a:pPr>
                <a:r>
                  <a:rPr lang="en-US" sz="1800" dirty="0"/>
                  <a:t>One can obtain similar results for two-photon differential rate.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66B7B-5934-4433-A3E8-FA7202E0C9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263437" y="2438388"/>
                <a:ext cx="8540930" cy="3640187"/>
              </a:xfrm>
              <a:blipFill>
                <a:blip r:embed="rId2"/>
                <a:stretch>
                  <a:fillRect l="-1642" t="-2178" r="-1713" b="-10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8655D90-BA9E-4A63-9050-8FD3745A1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10" b="4347"/>
          <a:stretch/>
        </p:blipFill>
        <p:spPr>
          <a:xfrm>
            <a:off x="449513" y="3892732"/>
            <a:ext cx="8134350" cy="4301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9CDA9-CF5A-495F-A444-10AB187A3C9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12E52-4906-440A-9279-3C830F9CE28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1F40D-E471-4338-809B-2A4A5ADE756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D78E214-7664-4E54-B914-B0AC3A8E9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part; General remarks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DEF5FF-CE32-4748-B368-9FD3995EC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13" y="1341523"/>
            <a:ext cx="2162175" cy="447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B495C5-6EEB-4053-8847-C73F4BB8D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5569" y="1365334"/>
            <a:ext cx="581025" cy="4000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4E8022A-97FD-4F19-BD0B-DAD4A4A20EF2}"/>
              </a:ext>
            </a:extLst>
          </p:cNvPr>
          <p:cNvSpPr/>
          <p:nvPr/>
        </p:nvSpPr>
        <p:spPr>
          <a:xfrm>
            <a:off x="2859082" y="1273622"/>
            <a:ext cx="573089" cy="5834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C64B2F6-61F9-4EAD-8E78-F81FC1690E62}"/>
              </a:ext>
            </a:extLst>
          </p:cNvPr>
          <p:cNvSpPr/>
          <p:nvPr/>
        </p:nvSpPr>
        <p:spPr>
          <a:xfrm>
            <a:off x="6838516" y="1280154"/>
            <a:ext cx="573089" cy="5834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91340F-CCDB-4B0B-8051-1424436D6B7E}"/>
              </a:ext>
            </a:extLst>
          </p:cNvPr>
          <p:cNvSpPr/>
          <p:nvPr/>
        </p:nvSpPr>
        <p:spPr>
          <a:xfrm>
            <a:off x="3567432" y="762037"/>
            <a:ext cx="3050027" cy="162410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electron + undulator + radiation</a:t>
            </a:r>
          </a:p>
          <a:p>
            <a:pPr algn="ctr"/>
            <a:r>
              <a:rPr lang="en-US" dirty="0"/>
              <a:t>interaction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296E9C-3E73-4AA5-AC9A-7B713B158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060" y="5163384"/>
            <a:ext cx="1485900" cy="2952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E38614-6EF2-4268-8D4A-BB1B153F2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402" y="5721150"/>
            <a:ext cx="1609725" cy="361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474DBED-FAB6-453A-B153-D2C8721ECC87}"/>
              </a:ext>
            </a:extLst>
          </p:cNvPr>
          <p:cNvSpPr txBox="1"/>
          <p:nvPr/>
        </p:nvSpPr>
        <p:spPr>
          <a:xfrm>
            <a:off x="7125060" y="3215554"/>
            <a:ext cx="1817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*introduced by R.J. Glauber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F75E3-8AD2-4CD8-A08C-80BE6BC667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1519" y="2729779"/>
            <a:ext cx="4400550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F4038-4D59-479A-8652-9884C7B507B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000" b="5843"/>
          <a:stretch/>
        </p:blipFill>
        <p:spPr>
          <a:xfrm>
            <a:off x="2773579" y="5139570"/>
            <a:ext cx="4010025" cy="3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14C09E7-2D9C-4BF9-BA27-A11EAA6F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345" y="4098721"/>
            <a:ext cx="5991225" cy="32385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FB4AF59-BB15-46F5-9D86-10D1EC576E2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01534" y="858565"/>
            <a:ext cx="8540930" cy="5263561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/>
              <a:t>Volkov</a:t>
            </a:r>
            <a:r>
              <a:rPr lang="en-US" sz="1800" b="1" dirty="0"/>
              <a:t> states</a:t>
            </a:r>
            <a:r>
              <a:rPr lang="en-US" sz="1800" dirty="0"/>
              <a:t> are exact solutions of the Dirac equation for electron in plane electromagnetic wave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Positive and negative energy solutions: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Where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How is it related to an electron in an undulator?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6A937D96-A7E1-EC4E-8ABD-C91279E0192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Dirac-</a:t>
            </a:r>
            <a:r>
              <a:rPr lang="en-US" dirty="0" err="1"/>
              <a:t>Volkov</a:t>
            </a:r>
            <a:r>
              <a:rPr lang="en-US" dirty="0"/>
              <a:t>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50867-59B3-40F7-83EB-1F37A158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131" y="2112875"/>
            <a:ext cx="4219575" cy="790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E3813-6505-482D-ACE1-600E4C464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92" y="3120096"/>
            <a:ext cx="7324725" cy="942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D8C09-73F9-4B92-B942-44789D78F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3765" y="1269747"/>
            <a:ext cx="2847975" cy="352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EF9D3E-5066-4D45-B488-F7169C9D8F84}"/>
              </a:ext>
            </a:extLst>
          </p:cNvPr>
          <p:cNvSpPr/>
          <p:nvPr/>
        </p:nvSpPr>
        <p:spPr>
          <a:xfrm>
            <a:off x="527812" y="4889795"/>
            <a:ext cx="3239588" cy="11191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Weizsäcker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n-US" dirty="0"/>
              <a:t>Williams approximation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B5D5476-0EC8-413C-933F-CA3C368692C9}"/>
              </a:ext>
            </a:extLst>
          </p:cNvPr>
          <p:cNvSpPr/>
          <p:nvPr/>
        </p:nvSpPr>
        <p:spPr>
          <a:xfrm>
            <a:off x="4164864" y="5082996"/>
            <a:ext cx="972094" cy="76558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6C2A1B-B266-45AF-AAB5-D460CD56E4BE}"/>
              </a:ext>
            </a:extLst>
          </p:cNvPr>
          <p:cNvSpPr/>
          <p:nvPr/>
        </p:nvSpPr>
        <p:spPr>
          <a:xfrm>
            <a:off x="5446117" y="4889795"/>
            <a:ext cx="3239588" cy="11191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electron’s rest frame undulator’s field looks like a plane wave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763742-BE06-4FF1-B8B7-F1ED18969E82}"/>
              </a:ext>
            </a:extLst>
          </p:cNvPr>
          <p:cNvSpPr txBox="1"/>
          <p:nvPr/>
        </p:nvSpPr>
        <p:spPr>
          <a:xfrm>
            <a:off x="5245981" y="6012552"/>
            <a:ext cx="3927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*this problem has been considered in dissertation of Daniel </a:t>
            </a:r>
            <a:r>
              <a:rPr lang="en-US" sz="1100" dirty="0" err="1"/>
              <a:t>Seipt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4C5FEB-1868-45C5-AE56-672D0EF9185B}"/>
              </a:ext>
            </a:extLst>
          </p:cNvPr>
          <p:cNvSpPr txBox="1"/>
          <p:nvPr/>
        </p:nvSpPr>
        <p:spPr>
          <a:xfrm>
            <a:off x="6422706" y="2112875"/>
            <a:ext cx="1817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*these are spinor functions</a:t>
            </a: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073201-B978-47F1-9A9D-2B23D699B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Takes into account: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Quantum nature of radiated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Quantum nature of electron, i.e.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Finite size of electron’s wavefunction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Electron’s spin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FAC37-4958-4D5C-BE7E-6C5B7EECB44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542712" y="863055"/>
            <a:ext cx="5347605" cy="5022675"/>
          </a:xfrm>
        </p:spPr>
        <p:txBody>
          <a:bodyPr/>
          <a:lstStyle/>
          <a:p>
            <a:r>
              <a:rPr lang="en-US" dirty="0"/>
              <a:t>Furry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56D9C-437C-4BFA-832F-776184FBD39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C34C9-D040-4E06-99FD-6D66086E6C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7D576-D50A-4E94-A6CF-810516EFBA9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525DD4-5E83-456F-A5C0-776E7CD5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Dirac-</a:t>
            </a:r>
            <a:r>
              <a:rPr lang="en-US" dirty="0" err="1"/>
              <a:t>Volkov</a:t>
            </a:r>
            <a:r>
              <a:rPr lang="en-US" dirty="0"/>
              <a:t>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B8482-86A3-426E-9613-AD1BB39B3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839" y="1591686"/>
            <a:ext cx="5295900" cy="1133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2BDC7-B4DE-4A5B-9B7D-68EA2CC8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792" y="2782622"/>
            <a:ext cx="3133725" cy="39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AE0F92-60D2-4CEE-B0A4-08670C7F4A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182"/>
          <a:stretch/>
        </p:blipFill>
        <p:spPr>
          <a:xfrm>
            <a:off x="340136" y="3918028"/>
            <a:ext cx="3974552" cy="368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600EF-5A9D-4675-96AA-04B4EB0A9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65" y="3904728"/>
            <a:ext cx="3735433" cy="368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772C22-0685-452C-8690-CC09C8F36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962" y="1276558"/>
            <a:ext cx="2800350" cy="2571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CF63F2-6B30-4061-A4C5-B8E2FB3A09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087" y="4511658"/>
            <a:ext cx="3483388" cy="749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124030-09B9-4949-A726-5D2DA323FF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6666" y="4529076"/>
            <a:ext cx="1709994" cy="7496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2F3CAE-0801-4C37-B427-01E347437D4B}"/>
              </a:ext>
            </a:extLst>
          </p:cNvPr>
          <p:cNvSpPr txBox="1"/>
          <p:nvPr/>
        </p:nvSpPr>
        <p:spPr>
          <a:xfrm>
            <a:off x="5245981" y="6012552"/>
            <a:ext cx="3927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*see Daniel </a:t>
            </a:r>
            <a:r>
              <a:rPr lang="en-US" sz="1100" dirty="0" err="1"/>
              <a:t>Seipt’s</a:t>
            </a:r>
            <a:r>
              <a:rPr lang="en-US" sz="1100" dirty="0"/>
              <a:t> dissertation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4E94DE-71FB-4217-B913-362BFAAF912B}"/>
              </a:ext>
            </a:extLst>
          </p:cNvPr>
          <p:cNvSpPr txBox="1"/>
          <p:nvPr/>
        </p:nvSpPr>
        <p:spPr>
          <a:xfrm>
            <a:off x="723242" y="3304585"/>
            <a:ext cx="310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Single-photon emission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3F90B8-4FE8-48A0-9633-4CC18D27A057}"/>
              </a:ext>
            </a:extLst>
          </p:cNvPr>
          <p:cNvSpPr txBox="1"/>
          <p:nvPr/>
        </p:nvSpPr>
        <p:spPr>
          <a:xfrm>
            <a:off x="4897923" y="3304585"/>
            <a:ext cx="2878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Two-photon emission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3EB0D25-4619-4368-BB3B-CC0A93072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945" y="5581442"/>
            <a:ext cx="2405403" cy="4385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4197CD-DCFF-4007-90CA-72F7028FAF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495" y="5581442"/>
            <a:ext cx="2976850" cy="4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3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8D6310-6AF9-4E7E-8CFD-C618191F8CE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Field strength parameter (undulator parameter)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76C54-DE65-4E08-BBE1-0FB18A4D6F07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Quantum parameter (electron recoil parameter)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3C197AC-A120-4A64-8DC5-F50A0488FE6B}"/>
                  </a:ext>
                </a:extLst>
              </p:cNvPr>
              <p:cNvSpPr>
                <a:spLocks noGrp="1"/>
              </p:cNvSpPr>
              <p:nvPr>
                <p:ph type="body" sz="half" idx="16"/>
              </p:nvPr>
            </p:nvSpPr>
            <p:spPr>
              <a:xfrm>
                <a:off x="229364" y="4765101"/>
                <a:ext cx="8818841" cy="389624"/>
              </a:xfrm>
            </p:spPr>
            <p:txBody>
              <a:bodyPr/>
              <a:lstStyle/>
              <a:p>
                <a:r>
                  <a:rPr lang="en-US" dirty="0"/>
                  <a:t>Scattering amplitude can be conveniently decomposed as a series in powers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𝝌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C3C197AC-A120-4A64-8DC5-F50A0488F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229364" y="4765101"/>
                <a:ext cx="8818841" cy="389624"/>
              </a:xfrm>
              <a:blipFill>
                <a:blip r:embed="rId2"/>
                <a:stretch>
                  <a:fillRect l="-1452" t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BDAF93-E7AE-415C-B105-03D760A08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4213"/>
            <a:ext cx="793775" cy="241300"/>
          </a:xfrm>
        </p:spPr>
        <p:txBody>
          <a:bodyPr/>
          <a:lstStyle/>
          <a:p>
            <a:pPr>
              <a:defRPr/>
            </a:pPr>
            <a:fld id="{B099EE7B-C01A-E94A-AA76-2F04CF97FC0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7096478-003A-465C-86E2-BFDFBA576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F07F68-5187-477A-891A-7A2982CF7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3896B02-BADA-4779-9948-6453A029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Crucial parameters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E0FE8B-42D2-47C2-81C4-DC1D938E3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02" y="2007394"/>
            <a:ext cx="1666875" cy="828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33322-2990-447D-BF92-2993C34FB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580" y="2055019"/>
            <a:ext cx="1819275" cy="781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D4AF2F-6C55-4D00-B249-A2C41F238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527" y="3385456"/>
            <a:ext cx="885825" cy="4000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4D467-F28A-4BA4-B4F3-7B827CADF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756" y="3127990"/>
            <a:ext cx="1466850" cy="428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2DE9E01-957F-4180-A5E0-25295D2E2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9910" y="3108940"/>
            <a:ext cx="2390775" cy="447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637D81-5CB1-4FBE-A36F-06E1FDD86F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183" y="3681413"/>
            <a:ext cx="1257300" cy="4762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B574DA-0A22-45BC-950E-123B513BB15C}"/>
              </a:ext>
            </a:extLst>
          </p:cNvPr>
          <p:cNvSpPr txBox="1"/>
          <p:nvPr/>
        </p:nvSpPr>
        <p:spPr>
          <a:xfrm>
            <a:off x="5141142" y="2836069"/>
            <a:ext cx="40028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*see E. </a:t>
            </a:r>
            <a:r>
              <a:rPr lang="en-US" sz="1100" dirty="0" err="1"/>
              <a:t>Lötstedt</a:t>
            </a:r>
            <a:r>
              <a:rPr lang="en-US" sz="1100" dirty="0"/>
              <a:t> and U.D. </a:t>
            </a:r>
            <a:r>
              <a:rPr lang="en-US" sz="1100" dirty="0" err="1"/>
              <a:t>Jentschura</a:t>
            </a:r>
            <a:r>
              <a:rPr lang="en-US" sz="1100" dirty="0"/>
              <a:t> Phys Rev A 80, 053419 (2009)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A57AAE46-0DAC-43B0-B265-D7DCCBA478FB}"/>
              </a:ext>
            </a:extLst>
          </p:cNvPr>
          <p:cNvSpPr/>
          <p:nvPr/>
        </p:nvSpPr>
        <p:spPr>
          <a:xfrm rot="16200000">
            <a:off x="4385391" y="137096"/>
            <a:ext cx="476251" cy="855034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B7AC74-0399-46BD-9255-5C8240264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7912" y="5259505"/>
            <a:ext cx="62103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5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E2EE2-C1B8-4C2C-B2EE-F7219392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" y="974089"/>
            <a:ext cx="3027894" cy="396648"/>
          </a:xfrm>
        </p:spPr>
        <p:txBody>
          <a:bodyPr/>
          <a:lstStyle/>
          <a:p>
            <a:r>
              <a:rPr lang="en-US" dirty="0"/>
              <a:t>Single-photon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43524-DB72-40FD-B78C-802D307E68FF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434340" y="3820857"/>
                <a:ext cx="8503920" cy="3378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200" dirty="0"/>
                  <a:t>Basically this is a classical result 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∼1</m:t>
                    </m:r>
                  </m:oMath>
                </a14:m>
                <a:r>
                  <a:rPr lang="en-US" sz="1200" dirty="0"/>
                  <a:t>. See for example V.I. </a:t>
                </a:r>
                <a:r>
                  <a:rPr lang="en-US" sz="1200" dirty="0" err="1"/>
                  <a:t>Ritus</a:t>
                </a:r>
                <a:r>
                  <a:rPr lang="en-US" sz="1200" dirty="0"/>
                  <a:t>, Journal of Soviet Laser Research 6.5 (1985): 497-617.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43524-DB72-40FD-B78C-802D307E6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434340" y="3820857"/>
                <a:ext cx="8503920" cy="337860"/>
              </a:xfrm>
              <a:blipFill>
                <a:blip r:embed="rId2"/>
                <a:stretch>
                  <a:fillRect l="-1075" t="-16364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FEBB-9007-49A7-8DBC-A20E69ACC72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DC7B-487C-47B9-AD3D-A39F7B8A67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FA289-D91E-4AB8-85DE-4674E9A097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400445-772F-46C3-9C91-A87E1EE1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rates in Dirac-</a:t>
            </a:r>
            <a:r>
              <a:rPr lang="en-US" dirty="0" err="1"/>
              <a:t>Volkov</a:t>
            </a:r>
            <a:r>
              <a:rPr lang="en-US" dirty="0"/>
              <a:t>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D0BF8F-30B5-4231-96BF-270A55094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257489"/>
            <a:ext cx="4811219" cy="513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CE5A1-F430-445C-9A21-D07464241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41" y="2147496"/>
            <a:ext cx="7354730" cy="581644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6A1F54B-0F71-4974-B1EB-DA794A63C483}"/>
              </a:ext>
            </a:extLst>
          </p:cNvPr>
          <p:cNvSpPr txBox="1">
            <a:spLocks/>
          </p:cNvSpPr>
          <p:nvPr/>
        </p:nvSpPr>
        <p:spPr>
          <a:xfrm>
            <a:off x="181791" y="1833433"/>
            <a:ext cx="3027894" cy="3966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Two-photon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A54F31E-8C9E-4ABB-8CDE-B1E8D1D52D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375" y="4356903"/>
                <a:ext cx="6411616" cy="237285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1200" dirty="0"/>
                  <a:t>For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1200" dirty="0"/>
                  <a:t>, I obtained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A54F31E-8C9E-4ABB-8CDE-B1E8D1D52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75" y="4356903"/>
                <a:ext cx="6411616" cy="237285"/>
              </a:xfrm>
              <a:prstGeom prst="rect">
                <a:avLst/>
              </a:prstGeom>
              <a:blipFill>
                <a:blip r:embed="rId5"/>
                <a:stretch>
                  <a:fillRect l="-1426" t="-23077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EA06998-242C-4C35-A578-0BEE93A2C77D}"/>
              </a:ext>
            </a:extLst>
          </p:cNvPr>
          <p:cNvGrpSpPr/>
          <p:nvPr/>
        </p:nvGrpSpPr>
        <p:grpSpPr>
          <a:xfrm>
            <a:off x="777344" y="4679392"/>
            <a:ext cx="7497871" cy="581645"/>
            <a:chOff x="1074512" y="4647874"/>
            <a:chExt cx="5515678" cy="42787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D6CA25D-8116-4CBC-8DA4-5C11A182D5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6023" b="50000"/>
            <a:stretch/>
          </p:blipFill>
          <p:spPr>
            <a:xfrm>
              <a:off x="1074512" y="4660870"/>
              <a:ext cx="1720940" cy="4084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2BA6F11-BD8C-471E-8EFB-8389D92D4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4460" t="47616"/>
            <a:stretch/>
          </p:blipFill>
          <p:spPr>
            <a:xfrm>
              <a:off x="2767966" y="4647874"/>
              <a:ext cx="3822224" cy="42787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153DE8-CE51-4BEA-A6AF-87E713713A51}"/>
              </a:ext>
            </a:extLst>
          </p:cNvPr>
          <p:cNvGrpSpPr/>
          <p:nvPr/>
        </p:nvGrpSpPr>
        <p:grpSpPr>
          <a:xfrm>
            <a:off x="598488" y="3153545"/>
            <a:ext cx="7978497" cy="626898"/>
            <a:chOff x="1403486" y="2878967"/>
            <a:chExt cx="6418759" cy="5043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923B08-ACF7-41DC-B2AA-ADB429AE93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2082" b="57943"/>
            <a:stretch/>
          </p:blipFill>
          <p:spPr>
            <a:xfrm>
              <a:off x="1403486" y="2964489"/>
              <a:ext cx="2027691" cy="34544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E526DD5-8B85-4269-9E45-D50BED996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7480" t="38598"/>
            <a:stretch/>
          </p:blipFill>
          <p:spPr>
            <a:xfrm>
              <a:off x="3409406" y="2878967"/>
              <a:ext cx="4412839" cy="504344"/>
            </a:xfrm>
            <a:prstGeom prst="rect">
              <a:avLst/>
            </a:prstGeom>
          </p:spPr>
        </p:pic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9EC3C3-87E8-4A5B-A8FB-843AC1849454}"/>
              </a:ext>
            </a:extLst>
          </p:cNvPr>
          <p:cNvSpPr txBox="1">
            <a:spLocks/>
          </p:cNvSpPr>
          <p:nvPr/>
        </p:nvSpPr>
        <p:spPr>
          <a:xfrm>
            <a:off x="391319" y="5440931"/>
            <a:ext cx="8503920" cy="33786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/>
              <a:t>which agrees with classical results from Jackson and, for example, V. </a:t>
            </a:r>
            <a:r>
              <a:rPr lang="en-US" sz="1200" dirty="0" err="1"/>
              <a:t>Kocharyan</a:t>
            </a:r>
            <a:r>
              <a:rPr lang="en-US" sz="1200" dirty="0"/>
              <a:t> and E. </a:t>
            </a:r>
            <a:r>
              <a:rPr lang="en-US" sz="1200" dirty="0" err="1"/>
              <a:t>Saldin</a:t>
            </a:r>
            <a:r>
              <a:rPr lang="en-US" sz="1200" dirty="0"/>
              <a:t>, arXiv:1202.0691v1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D520F-CA65-43A5-A817-4E0F8FFDCAE0}"/>
              </a:ext>
            </a:extLst>
          </p:cNvPr>
          <p:cNvSpPr txBox="1">
            <a:spLocks/>
          </p:cNvSpPr>
          <p:nvPr/>
        </p:nvSpPr>
        <p:spPr>
          <a:xfrm>
            <a:off x="391319" y="2955359"/>
            <a:ext cx="6411616" cy="23728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/>
              <a:t>where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1206E2-4854-4B7F-B01A-E2645FA5B50B}"/>
              </a:ext>
            </a:extLst>
          </p:cNvPr>
          <p:cNvSpPr/>
          <p:nvPr/>
        </p:nvSpPr>
        <p:spPr>
          <a:xfrm>
            <a:off x="7575733" y="2031575"/>
            <a:ext cx="1455420" cy="8078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*a factor of ½ will emerge after integration over a detector</a:t>
            </a:r>
          </a:p>
        </p:txBody>
      </p:sp>
    </p:spTree>
    <p:extLst>
      <p:ext uri="{BB962C8B-B14F-4D97-AF65-F5344CB8AC3E}">
        <p14:creationId xmlns:p14="http://schemas.microsoft.com/office/powerpoint/2010/main" val="113306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E2EE2-C1B8-4C2C-B2EE-F72193929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" y="974089"/>
            <a:ext cx="3027894" cy="396648"/>
          </a:xfrm>
        </p:spPr>
        <p:txBody>
          <a:bodyPr/>
          <a:lstStyle/>
          <a:p>
            <a:r>
              <a:rPr lang="en-US" dirty="0"/>
              <a:t>Single-photon 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FEBB-9007-49A7-8DBC-A20E69ACC72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DC7B-487C-47B9-AD3D-A39F7B8A67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FA289-D91E-4AB8-85DE-4674E9A097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2400445-772F-46C3-9C91-A87E1EE1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rates in Dirac-</a:t>
            </a:r>
            <a:r>
              <a:rPr lang="en-US" dirty="0" err="1"/>
              <a:t>Volkov</a:t>
            </a:r>
            <a:r>
              <a:rPr lang="en-US" dirty="0"/>
              <a:t>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D0BF8F-30B5-4231-96BF-270A55094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" y="1257489"/>
            <a:ext cx="4811219" cy="513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1CE5A1-F430-445C-9A21-D07464241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41" y="2147496"/>
            <a:ext cx="7354730" cy="581644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6A1F54B-0F71-4974-B1EB-DA794A63C483}"/>
              </a:ext>
            </a:extLst>
          </p:cNvPr>
          <p:cNvSpPr txBox="1">
            <a:spLocks/>
          </p:cNvSpPr>
          <p:nvPr/>
        </p:nvSpPr>
        <p:spPr>
          <a:xfrm>
            <a:off x="181791" y="1833433"/>
            <a:ext cx="3027894" cy="3966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Two-photon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2ACD520F-CA65-43A5-A817-4E0F8FFDCA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496" y="3071408"/>
                <a:ext cx="7354729" cy="427877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1200" dirty="0"/>
                  <a:t>Factorization of two-photon differential rate means absence of correlation between the two photons. To increase correlation one has to increase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200" dirty="0"/>
                  <a:t>. Is it at all possible to see correlation on experiment? Yes: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US" sz="1200" dirty="0"/>
                  <a:t>In D. </a:t>
                </a:r>
                <a:r>
                  <a:rPr lang="en-US" sz="1200" dirty="0" err="1"/>
                  <a:t>Seipt</a:t>
                </a:r>
                <a:r>
                  <a:rPr lang="en-US" sz="1200" dirty="0"/>
                  <a:t> and B. </a:t>
                </a:r>
                <a:r>
                  <a:rPr lang="en-US" sz="1200" dirty="0" err="1"/>
                  <a:t>Kampfer</a:t>
                </a:r>
                <a:r>
                  <a:rPr lang="en-US" sz="1200" dirty="0"/>
                  <a:t>, Phys Rev D 85, 101701(R) (2012):</a:t>
                </a:r>
              </a:p>
              <a:p>
                <a:pPr marL="0" indent="0">
                  <a:buFont typeface="Arial" charset="0"/>
                  <a:buNone/>
                </a:pPr>
                <a:endParaRPr lang="en-US" sz="1200" dirty="0"/>
              </a:p>
              <a:p>
                <a:pPr marL="0" indent="0">
                  <a:buFont typeface="Arial" charset="0"/>
                  <a:buNone/>
                </a:pPr>
                <a:endParaRPr lang="en-US" sz="1200" dirty="0"/>
              </a:p>
              <a:p>
                <a:pPr marL="0" indent="0">
                  <a:buFont typeface="Arial" charset="0"/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2ACD520F-CA65-43A5-A817-4E0F8FFDC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96" y="3071408"/>
                <a:ext cx="7354729" cy="427877"/>
              </a:xfrm>
              <a:prstGeom prst="rect">
                <a:avLst/>
              </a:prstGeom>
              <a:blipFill>
                <a:blip r:embed="rId4"/>
                <a:stretch>
                  <a:fillRect l="-1327" t="-12857" b="-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C1206E2-4854-4B7F-B01A-E2645FA5B50B}"/>
              </a:ext>
            </a:extLst>
          </p:cNvPr>
          <p:cNvSpPr/>
          <p:nvPr/>
        </p:nvSpPr>
        <p:spPr>
          <a:xfrm>
            <a:off x="7575733" y="2031575"/>
            <a:ext cx="1455420" cy="8078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*a factor of ½ will emerge after integration over a detector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CCFA5B3-1D30-45F6-B907-C354A1B04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89" y="4193278"/>
            <a:ext cx="809625" cy="3524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E993AB-895B-4C44-ADB8-08B35A929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121" y="4731376"/>
            <a:ext cx="952500" cy="342900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70B2A81D-2552-4A4A-A168-83CAAB2698F4}"/>
              </a:ext>
            </a:extLst>
          </p:cNvPr>
          <p:cNvSpPr/>
          <p:nvPr/>
        </p:nvSpPr>
        <p:spPr>
          <a:xfrm>
            <a:off x="2070215" y="4573580"/>
            <a:ext cx="288875" cy="6559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BB2BFF6-99ED-42F0-A2DB-AB3B487F45F4}"/>
              </a:ext>
            </a:extLst>
          </p:cNvPr>
          <p:cNvSpPr txBox="1">
            <a:spLocks/>
          </p:cNvSpPr>
          <p:nvPr/>
        </p:nvSpPr>
        <p:spPr>
          <a:xfrm>
            <a:off x="332909" y="4782828"/>
            <a:ext cx="1414825" cy="25003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200" dirty="0"/>
              <a:t>Optical undulator: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1EE6ACCF-B15B-4440-BBFD-AFA66902E72E}"/>
              </a:ext>
            </a:extLst>
          </p:cNvPr>
          <p:cNvSpPr/>
          <p:nvPr/>
        </p:nvSpPr>
        <p:spPr>
          <a:xfrm>
            <a:off x="1690833" y="4046143"/>
            <a:ext cx="288874" cy="16992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B65362-2C2A-4939-8756-B1A55C29E2B7}"/>
              </a:ext>
            </a:extLst>
          </p:cNvPr>
          <p:cNvCxnSpPr>
            <a:cxnSpLocks/>
            <a:stCxn id="40" idx="1"/>
            <a:endCxn id="37" idx="1"/>
          </p:cNvCxnSpPr>
          <p:nvPr/>
        </p:nvCxnSpPr>
        <p:spPr>
          <a:xfrm flipH="1">
            <a:off x="3402754" y="1024985"/>
            <a:ext cx="3011506" cy="1191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8BE1D2A-AF82-42D2-BB0A-2E7C8244E59D}"/>
              </a:ext>
            </a:extLst>
          </p:cNvPr>
          <p:cNvCxnSpPr>
            <a:cxnSpLocks/>
            <a:endCxn id="39" idx="1"/>
          </p:cNvCxnSpPr>
          <p:nvPr/>
        </p:nvCxnSpPr>
        <p:spPr>
          <a:xfrm flipH="1">
            <a:off x="5955919" y="1348929"/>
            <a:ext cx="458342" cy="714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33F6BEE5-B1E3-4937-900A-2D27C551FC1B}"/>
              </a:ext>
            </a:extLst>
          </p:cNvPr>
          <p:cNvSpPr/>
          <p:nvPr/>
        </p:nvSpPr>
        <p:spPr>
          <a:xfrm rot="5400000">
            <a:off x="3269325" y="382665"/>
            <a:ext cx="266857" cy="17898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4229A49C-ED0F-44B0-A4E5-90A7D9E1F6EF}"/>
              </a:ext>
            </a:extLst>
          </p:cNvPr>
          <p:cNvSpPr/>
          <p:nvPr/>
        </p:nvSpPr>
        <p:spPr>
          <a:xfrm rot="5400000">
            <a:off x="5822491" y="1333228"/>
            <a:ext cx="266857" cy="17279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F46CEF-DC71-47D6-963E-9CD31CDD372C}"/>
              </a:ext>
            </a:extLst>
          </p:cNvPr>
          <p:cNvSpPr/>
          <p:nvPr/>
        </p:nvSpPr>
        <p:spPr>
          <a:xfrm>
            <a:off x="6414260" y="701040"/>
            <a:ext cx="2074420" cy="6478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Spin does not change. Essentially electron can be regarded as </a:t>
            </a:r>
            <a:r>
              <a:rPr lang="en-US" sz="1400" dirty="0" err="1"/>
              <a:t>spinless</a:t>
            </a:r>
            <a:endParaRPr lang="en-US" sz="1400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6EF2A4C-185A-4F78-BD38-95356720FF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10" t="17750" r="76320" b="17964"/>
          <a:stretch/>
        </p:blipFill>
        <p:spPr>
          <a:xfrm>
            <a:off x="3912832" y="4154277"/>
            <a:ext cx="1990682" cy="18369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2A6B198-7BFE-4B8B-B175-62F1650E4B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068" t="14943" r="26162" b="20770"/>
          <a:stretch/>
        </p:blipFill>
        <p:spPr>
          <a:xfrm>
            <a:off x="5942153" y="4154278"/>
            <a:ext cx="1990682" cy="1836989"/>
          </a:xfrm>
          <a:prstGeom prst="rect">
            <a:avLst/>
          </a:prstGeom>
        </p:spPr>
      </p:pic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B5A24D26-0ED4-4CB1-8379-60C49B61FE6E}"/>
              </a:ext>
            </a:extLst>
          </p:cNvPr>
          <p:cNvSpPr txBox="1">
            <a:spLocks/>
          </p:cNvSpPr>
          <p:nvPr/>
        </p:nvSpPr>
        <p:spPr>
          <a:xfrm>
            <a:off x="3931334" y="3821524"/>
            <a:ext cx="4244437" cy="3966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Energy spectrum for two-photon emission for on axis photons</a:t>
            </a:r>
          </a:p>
          <a:p>
            <a:r>
              <a:rPr lang="en-US" sz="900" dirty="0"/>
              <a:t>	  </a:t>
            </a:r>
            <a:r>
              <a:rPr lang="en-US" sz="900" dirty="0">
                <a:solidFill>
                  <a:schemeClr val="accent6"/>
                </a:solidFill>
              </a:rPr>
              <a:t>Exact solution</a:t>
            </a:r>
            <a:r>
              <a:rPr lang="en-US" sz="900" dirty="0"/>
              <a:t>			     </a:t>
            </a:r>
            <a:r>
              <a:rPr lang="en-US" sz="900" dirty="0">
                <a:solidFill>
                  <a:schemeClr val="accent6"/>
                </a:solidFill>
              </a:rPr>
              <a:t>The factorized form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4516444C-224C-4C6B-B0D0-12BF76EF3E8C}"/>
              </a:ext>
            </a:extLst>
          </p:cNvPr>
          <p:cNvSpPr/>
          <p:nvPr/>
        </p:nvSpPr>
        <p:spPr>
          <a:xfrm>
            <a:off x="3440624" y="4579845"/>
            <a:ext cx="288875" cy="6559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6390565-D03F-4007-BAE5-22C196305039}"/>
              </a:ext>
            </a:extLst>
          </p:cNvPr>
          <p:cNvSpPr txBox="1"/>
          <p:nvPr/>
        </p:nvSpPr>
        <p:spPr>
          <a:xfrm>
            <a:off x="4019616" y="5990196"/>
            <a:ext cx="4668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*some difference can also be seen at 150 MeV and optical undulator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73D56-8E8A-4DD6-A867-ED84DA0933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062" y="4996766"/>
            <a:ext cx="1238250" cy="59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8EB052-5B1B-48CC-887F-A8BFF0F25655}"/>
              </a:ext>
            </a:extLst>
          </p:cNvPr>
          <p:cNvSpPr txBox="1"/>
          <p:nvPr/>
        </p:nvSpPr>
        <p:spPr>
          <a:xfrm>
            <a:off x="119937" y="3656683"/>
            <a:ext cx="2753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FACET-II parameters: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51B29B9-E2B1-4493-AB78-51E1BE46E93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4096"/>
          <a:stretch/>
        </p:blipFill>
        <p:spPr>
          <a:xfrm>
            <a:off x="8111450" y="4996683"/>
            <a:ext cx="754460" cy="309574"/>
          </a:xfrm>
          <a:prstGeom prst="rect">
            <a:avLst/>
          </a:prstGeom>
        </p:spPr>
      </p:pic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A71E3C97-423C-473C-8269-1365535702A7}"/>
              </a:ext>
            </a:extLst>
          </p:cNvPr>
          <p:cNvSpPr txBox="1">
            <a:spLocks/>
          </p:cNvSpPr>
          <p:nvPr/>
        </p:nvSpPr>
        <p:spPr>
          <a:xfrm>
            <a:off x="8002351" y="4660250"/>
            <a:ext cx="1260795" cy="39664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accent6"/>
                </a:solidFill>
              </a:rPr>
              <a:t>Color represents</a:t>
            </a:r>
          </a:p>
          <a:p>
            <a:r>
              <a:rPr lang="en-US" sz="900" dirty="0">
                <a:solidFill>
                  <a:schemeClr val="accent6"/>
                </a:solidFill>
              </a:rPr>
              <a:t>differential rate:</a:t>
            </a:r>
          </a:p>
        </p:txBody>
      </p:sp>
    </p:spTree>
    <p:extLst>
      <p:ext uri="{BB962C8B-B14F-4D97-AF65-F5344CB8AC3E}">
        <p14:creationId xmlns:p14="http://schemas.microsoft.com/office/powerpoint/2010/main" val="379352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9E544B8-246F-4D73-865A-5676D272A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30" y="4724691"/>
            <a:ext cx="1839372" cy="418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97A45-6C2B-4E83-BC53-D8C9D5E30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4" y="3755677"/>
            <a:ext cx="1499146" cy="529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1B13FD-341F-4BB5-B32B-F2C1F9BEF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920" y="1830940"/>
            <a:ext cx="2399085" cy="4349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BF031-A6F4-4236-9BDB-77B1CD2E2DD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793774" cy="241300"/>
          </a:xfrm>
        </p:spPr>
        <p:txBody>
          <a:bodyPr/>
          <a:lstStyle/>
          <a:p>
            <a:pPr>
              <a:defRPr/>
            </a:pPr>
            <a:fld id="{09EA2773-F02A-CC43-B1C5-479A1F34EDA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97F5F-0429-480E-B517-A385C6F661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Ihar</a:t>
            </a:r>
            <a:r>
              <a:rPr lang="en-US" dirty="0"/>
              <a:t> </a:t>
            </a:r>
            <a:r>
              <a:rPr lang="en-US" dirty="0" err="1"/>
              <a:t>Lobach</a:t>
            </a:r>
            <a:r>
              <a:rPr lang="en-US" dirty="0"/>
              <a:t> | Single-electron experiments in IOTA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BC687-A9AF-45CB-95B0-066645D1F6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65FC4DF-813B-4550-B40B-1CCE38C0E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Glauber’s model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2C335AD-2D14-4709-9631-E5475AEF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878660"/>
          </a:xfrm>
        </p:spPr>
        <p:txBody>
          <a:bodyPr/>
          <a:lstStyle/>
          <a:p>
            <a:r>
              <a:rPr lang="en-US" dirty="0"/>
              <a:t>Takes into account: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Quantum nature of radiated field</a:t>
            </a:r>
          </a:p>
          <a:p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82CD34D-F540-4094-877B-54302C091EE2}"/>
              </a:ext>
            </a:extLst>
          </p:cNvPr>
          <p:cNvSpPr txBox="1">
            <a:spLocks/>
          </p:cNvSpPr>
          <p:nvPr/>
        </p:nvSpPr>
        <p:spPr>
          <a:xfrm>
            <a:off x="222250" y="1837509"/>
            <a:ext cx="3027894" cy="10537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Negligible electron recoil (classical current)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EF3C7C-89AA-4D98-A12B-3025DC08CA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577"/>
          <a:stretch/>
        </p:blipFill>
        <p:spPr>
          <a:xfrm>
            <a:off x="4159995" y="254026"/>
            <a:ext cx="3796937" cy="125255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81997A-0336-482E-9898-B701DEE01B35}"/>
              </a:ext>
            </a:extLst>
          </p:cNvPr>
          <p:cNvCxnSpPr>
            <a:cxnSpLocks/>
          </p:cNvCxnSpPr>
          <p:nvPr/>
        </p:nvCxnSpPr>
        <p:spPr>
          <a:xfrm flipV="1">
            <a:off x="4920343" y="2152880"/>
            <a:ext cx="1031477" cy="504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EC7E21-FBE8-4FEA-920D-07AF3C4B8A8E}"/>
              </a:ext>
            </a:extLst>
          </p:cNvPr>
          <p:cNvSpPr/>
          <p:nvPr/>
        </p:nvSpPr>
        <p:spPr>
          <a:xfrm>
            <a:off x="3796594" y="2657846"/>
            <a:ext cx="1106607" cy="4849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Classical current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67AB11-D96E-47E2-B963-735BB3432627}"/>
              </a:ext>
            </a:extLst>
          </p:cNvPr>
          <p:cNvCxnSpPr/>
          <p:nvPr/>
        </p:nvCxnSpPr>
        <p:spPr>
          <a:xfrm flipH="1" flipV="1">
            <a:off x="6548307" y="2152880"/>
            <a:ext cx="113211" cy="4589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5901A85-A31F-4C7D-8E4B-57602C6FCA6B}"/>
              </a:ext>
            </a:extLst>
          </p:cNvPr>
          <p:cNvSpPr/>
          <p:nvPr/>
        </p:nvSpPr>
        <p:spPr>
          <a:xfrm>
            <a:off x="6058463" y="2599650"/>
            <a:ext cx="1239927" cy="3153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Operator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8110394-D9D2-4B38-8940-15D173E2D4C8}"/>
              </a:ext>
            </a:extLst>
          </p:cNvPr>
          <p:cNvSpPr/>
          <p:nvPr/>
        </p:nvSpPr>
        <p:spPr>
          <a:xfrm>
            <a:off x="1544259" y="3792737"/>
            <a:ext cx="413993" cy="47863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C289646-74A4-4968-A058-423414342D59}"/>
              </a:ext>
            </a:extLst>
          </p:cNvPr>
          <p:cNvSpPr txBox="1">
            <a:spLocks/>
          </p:cNvSpPr>
          <p:nvPr/>
        </p:nvSpPr>
        <p:spPr>
          <a:xfrm>
            <a:off x="2314759" y="5154934"/>
            <a:ext cx="2039040" cy="4463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dirty="0"/>
              <a:t>Displacement operator (creates coherent state):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5E2610F-4C07-4A1B-AF9A-DE271F5F1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910" y="3759515"/>
            <a:ext cx="3686175" cy="561975"/>
          </a:xfrm>
          <a:prstGeom prst="rect">
            <a:avLst/>
          </a:prstGeom>
        </p:spPr>
      </p:pic>
      <p:sp>
        <p:nvSpPr>
          <p:cNvPr id="31" name="Left Brace 30">
            <a:extLst>
              <a:ext uri="{FF2B5EF4-FFF2-40B4-BE49-F238E27FC236}">
                <a16:creationId xmlns:a16="http://schemas.microsoft.com/office/drawing/2014/main" id="{F40685E1-28B4-4881-B377-1A9FE3E47B89}"/>
              </a:ext>
            </a:extLst>
          </p:cNvPr>
          <p:cNvSpPr/>
          <p:nvPr/>
        </p:nvSpPr>
        <p:spPr>
          <a:xfrm rot="16200000">
            <a:off x="4033129" y="3338054"/>
            <a:ext cx="226148" cy="179211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100E11-FCBC-4DEF-8540-AB0EB6E68CF7}"/>
              </a:ext>
            </a:extLst>
          </p:cNvPr>
          <p:cNvCxnSpPr>
            <a:stCxn id="31" idx="1"/>
          </p:cNvCxnSpPr>
          <p:nvPr/>
        </p:nvCxnSpPr>
        <p:spPr>
          <a:xfrm flipH="1">
            <a:off x="3256494" y="4347188"/>
            <a:ext cx="889710" cy="3358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8709E977-74BB-421B-A3E5-1D58BF195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426" y="5326253"/>
            <a:ext cx="1704975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A2A3FBA-F3D4-4C94-80D6-48F6ED413C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6372"/>
          <a:stretch/>
        </p:blipFill>
        <p:spPr>
          <a:xfrm>
            <a:off x="5807443" y="5370711"/>
            <a:ext cx="870983" cy="561975"/>
          </a:xfrm>
          <a:prstGeom prst="rect">
            <a:avLst/>
          </a:prstGeom>
        </p:spPr>
      </p:pic>
      <p:sp>
        <p:nvSpPr>
          <p:cNvPr id="37" name="Arrow: Right 36">
            <a:extLst>
              <a:ext uri="{FF2B5EF4-FFF2-40B4-BE49-F238E27FC236}">
                <a16:creationId xmlns:a16="http://schemas.microsoft.com/office/drawing/2014/main" id="{2FB7A4ED-F1FD-4BCB-88AF-AD414AEDCE1C}"/>
              </a:ext>
            </a:extLst>
          </p:cNvPr>
          <p:cNvSpPr/>
          <p:nvPr/>
        </p:nvSpPr>
        <p:spPr>
          <a:xfrm>
            <a:off x="4971719" y="5227479"/>
            <a:ext cx="662139" cy="79089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BF599AF0-164C-4055-B3B0-C66E0C109052}"/>
              </a:ext>
            </a:extLst>
          </p:cNvPr>
          <p:cNvSpPr txBox="1">
            <a:spLocks/>
          </p:cNvSpPr>
          <p:nvPr/>
        </p:nvSpPr>
        <p:spPr>
          <a:xfrm>
            <a:off x="5730484" y="5089874"/>
            <a:ext cx="2652917" cy="4463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dirty="0"/>
              <a:t>Final state is a coherent state: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B7C2F0-9CFC-40C4-9035-0D287E5F3392}"/>
              </a:ext>
            </a:extLst>
          </p:cNvPr>
          <p:cNvSpPr/>
          <p:nvPr/>
        </p:nvSpPr>
        <p:spPr>
          <a:xfrm>
            <a:off x="5704085" y="4998720"/>
            <a:ext cx="2882566" cy="11022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E28A34-CCA4-49C7-A907-3ED59C603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7955" y="3029520"/>
            <a:ext cx="3022812" cy="453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813521-8601-4299-B4D2-622F097315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7169" y="2795892"/>
            <a:ext cx="1113598" cy="2382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F5DC3DF-1A80-4E5A-9613-D5C6ECFDBA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962" y="5629399"/>
            <a:ext cx="1757907" cy="342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52373E-E063-40A0-B925-53877087D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7443" y="3851472"/>
            <a:ext cx="3196853" cy="4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9317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14025</TotalTime>
  <Words>1528</Words>
  <Application>Microsoft Office PowerPoint</Application>
  <PresentationFormat>On-screen Show (4:3)</PresentationFormat>
  <Paragraphs>225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Cambria Math</vt:lpstr>
      <vt:lpstr>Geneva</vt:lpstr>
      <vt:lpstr>Helvetica</vt:lpstr>
      <vt:lpstr>Fermilab_PPT_090815</vt:lpstr>
      <vt:lpstr>PowerPoint Presentation</vt:lpstr>
      <vt:lpstr>Introduction and presentation outline</vt:lpstr>
      <vt:lpstr>Theoretical part; General remarks</vt:lpstr>
      <vt:lpstr>Dirac-Volkov model</vt:lpstr>
      <vt:lpstr>Dirac-Volkov model</vt:lpstr>
      <vt:lpstr>Crucial parameters</vt:lpstr>
      <vt:lpstr>Differential rates in Dirac-Volkov model</vt:lpstr>
      <vt:lpstr>Differential rates in Dirac-Volkov model</vt:lpstr>
      <vt:lpstr>Glauber’s model</vt:lpstr>
      <vt:lpstr>Glauber’s model: results for correlation function</vt:lpstr>
      <vt:lpstr>Part 2: Ideas for experiment in IOTA</vt:lpstr>
      <vt:lpstr>Two-photon events: time spread</vt:lpstr>
      <vt:lpstr>Experimental setup: Hanbury-Brown-Twiss intensity interferometer</vt:lpstr>
      <vt:lpstr>Photon statistics</vt:lpstr>
      <vt:lpstr>Experiment with 2D array of single photon sensors</vt:lpstr>
      <vt:lpstr>Length of formation of radiation</vt:lpstr>
      <vt:lpstr>Conclusions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Ihar Lobach</dc:creator>
  <cp:lastModifiedBy>Ihar Lobach</cp:lastModifiedBy>
  <cp:revision>146</cp:revision>
  <cp:lastPrinted>2014-01-20T19:40:21Z</cp:lastPrinted>
  <dcterms:created xsi:type="dcterms:W3CDTF">2018-10-22T16:24:30Z</dcterms:created>
  <dcterms:modified xsi:type="dcterms:W3CDTF">2018-11-08T18:17:20Z</dcterms:modified>
</cp:coreProperties>
</file>