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2"/>
  </p:notesMasterIdLst>
  <p:handoutMasterIdLst>
    <p:handoutMasterId r:id="rId23"/>
  </p:handoutMasterIdLst>
  <p:sldIdLst>
    <p:sldId id="265" r:id="rId3"/>
    <p:sldId id="270" r:id="rId4"/>
    <p:sldId id="281" r:id="rId5"/>
    <p:sldId id="282" r:id="rId6"/>
    <p:sldId id="283" r:id="rId7"/>
    <p:sldId id="284" r:id="rId8"/>
    <p:sldId id="309" r:id="rId9"/>
    <p:sldId id="307" r:id="rId10"/>
    <p:sldId id="296" r:id="rId11"/>
    <p:sldId id="308" r:id="rId12"/>
    <p:sldId id="271" r:id="rId13"/>
    <p:sldId id="278" r:id="rId14"/>
    <p:sldId id="276" r:id="rId15"/>
    <p:sldId id="266" r:id="rId16"/>
    <p:sldId id="274" r:id="rId17"/>
    <p:sldId id="273" r:id="rId18"/>
    <p:sldId id="277" r:id="rId19"/>
    <p:sldId id="279" r:id="rId20"/>
    <p:sldId id="310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0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Aleksandr Romanov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Aleksandr Romanov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Aleksandr Romanov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Aleksandr Romanov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Aleksandr Romanov | Presentation Title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Aleksandr Romanov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Aleksandr Romanov | Presentation Title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Aleksandr Romanov | Presentation Title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Aleksandr Romanov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11/9/2018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Aleksandr Romanov | Presentation Title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Obtaining a Single Electron in IOTA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9 November 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Injection: electrons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 |</a:t>
            </a:r>
            <a:r>
              <a:rPr lang="en-US" dirty="0"/>
              <a:t>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515845"/>
              </p:ext>
            </p:extLst>
          </p:nvPr>
        </p:nvGraphicFramePr>
        <p:xfrm>
          <a:off x="1184996" y="1341637"/>
          <a:ext cx="6543140" cy="7036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4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602">
                <a:tc>
                  <a:txBody>
                    <a:bodyPr/>
                    <a:lstStyle/>
                    <a:p>
                      <a:r>
                        <a:rPr lang="en-US" sz="2800" dirty="0"/>
                        <a:t>Clearance (Y):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3.8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18 </a:t>
                      </a:r>
                      <a:r>
                        <a:rPr lang="en-US" sz="2800" dirty="0" err="1"/>
                        <a:t>sigmas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7" y="2188033"/>
            <a:ext cx="8059118" cy="36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beam from FAST into IOTA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Several iterations of the following steps are necessary to achieve desired parameters:</a:t>
            </a:r>
          </a:p>
          <a:p>
            <a:pPr lvl="1"/>
            <a:r>
              <a:rPr lang="en-US" sz="2400" dirty="0"/>
              <a:t>Manual propagation of the beam as far as reasonably possible</a:t>
            </a:r>
          </a:p>
          <a:p>
            <a:pPr lvl="1"/>
            <a:r>
              <a:rPr lang="en-US" sz="2400" dirty="0"/>
              <a:t>Measurement of the beam parameters</a:t>
            </a:r>
          </a:p>
          <a:p>
            <a:pPr lvl="1"/>
            <a:r>
              <a:rPr lang="en-US" sz="2400" dirty="0"/>
              <a:t>Adjustment of the nominal lattice to get desired beam parameters at specified location</a:t>
            </a:r>
          </a:p>
          <a:p>
            <a:pPr lvl="1"/>
            <a:r>
              <a:rPr lang="en-US" sz="2400" dirty="0"/>
              <a:t>LOCO based correction of the focusing elements</a:t>
            </a:r>
          </a:p>
          <a:p>
            <a:pPr lvl="1"/>
            <a:r>
              <a:rPr lang="en-US" sz="2400" dirty="0"/>
              <a:t>Centering of the trajectory in focusing elements</a:t>
            </a:r>
          </a:p>
          <a:p>
            <a:pPr lvl="1"/>
            <a:r>
              <a:rPr lang="en-US" sz="2400" dirty="0"/>
              <a:t>Verification of the beam parameters close or at the point of interest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04801" y="3200400"/>
            <a:ext cx="8686800" cy="2624667"/>
          </a:xfrm>
          <a:prstGeom prst="rect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457201" y="4013201"/>
            <a:ext cx="7696199" cy="863600"/>
          </a:xfrm>
          <a:prstGeom prst="rect">
            <a:avLst/>
          </a:prstGeom>
          <a:noFill/>
          <a:ln w="635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beam characterization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conditions after CC2</a:t>
            </a:r>
          </a:p>
          <a:p>
            <a:pPr lvl="1"/>
            <a:r>
              <a:rPr lang="en-US" dirty="0"/>
              <a:t>Slits</a:t>
            </a:r>
          </a:p>
          <a:p>
            <a:pPr lvl="1"/>
            <a:r>
              <a:rPr lang="en-US" dirty="0"/>
              <a:t>Single quad scan</a:t>
            </a:r>
          </a:p>
          <a:p>
            <a:pPr lvl="1"/>
            <a:r>
              <a:rPr lang="en-US" dirty="0"/>
              <a:t>Beam phase space tomography</a:t>
            </a:r>
          </a:p>
          <a:p>
            <a:r>
              <a:rPr lang="en-US" dirty="0"/>
              <a:t>Beam parameters before D600 (close to IOTA):</a:t>
            </a:r>
          </a:p>
          <a:p>
            <a:pPr lvl="1"/>
            <a:r>
              <a:rPr lang="en-US" dirty="0"/>
              <a:t>Multi-quad scan</a:t>
            </a:r>
          </a:p>
          <a:p>
            <a:pPr lvl="1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08C74B-A5EE-4238-A666-F36892403855}"/>
              </a:ext>
            </a:extLst>
          </p:cNvPr>
          <p:cNvGrpSpPr/>
          <p:nvPr/>
        </p:nvGrpSpPr>
        <p:grpSpPr>
          <a:xfrm>
            <a:off x="4502304" y="4215650"/>
            <a:ext cx="4367928" cy="1414671"/>
            <a:chOff x="22400546" y="20926970"/>
            <a:chExt cx="20142857" cy="65238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9FCE35-6539-41EF-BF03-0F15B2A2F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00546" y="20926970"/>
              <a:ext cx="10085714" cy="64285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1DBE32-07FB-4179-9F1C-ADF982671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86260" y="20926970"/>
              <a:ext cx="10057143" cy="652380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A17AE3-4B1F-4217-99CB-3956F4E884C0}"/>
              </a:ext>
            </a:extLst>
          </p:cNvPr>
          <p:cNvGrpSpPr/>
          <p:nvPr/>
        </p:nvGrpSpPr>
        <p:grpSpPr>
          <a:xfrm>
            <a:off x="340294" y="4210087"/>
            <a:ext cx="3748627" cy="1503296"/>
            <a:chOff x="13487071" y="20822909"/>
            <a:chExt cx="12071686" cy="48410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B00960-3B76-45CF-8AD2-C4BAA9053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7071" y="20869745"/>
              <a:ext cx="7290129" cy="479422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95E108-22C4-4194-9747-CE390F971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82929" y="20822909"/>
              <a:ext cx="4675828" cy="44051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quads in FAST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LOCO integrated with ACNED by </a:t>
            </a:r>
            <a:r>
              <a:rPr lang="en-US" dirty="0" err="1"/>
              <a:t>Sixdsimulation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33BF0D-D05F-47C8-9D4A-F0B47CA03702}"/>
              </a:ext>
            </a:extLst>
          </p:cNvPr>
          <p:cNvGrpSpPr/>
          <p:nvPr/>
        </p:nvGrpSpPr>
        <p:grpSpPr>
          <a:xfrm>
            <a:off x="2063867" y="1673290"/>
            <a:ext cx="4949408" cy="4468713"/>
            <a:chOff x="29887922" y="21207312"/>
            <a:chExt cx="4952138" cy="4471179"/>
          </a:xfrm>
        </p:grpSpPr>
        <p:pic>
          <p:nvPicPr>
            <p:cNvPr id="8" name="Picture 2" descr="H:\Dropbox\Screenshots\Screenshot 2017-12-04 18.34.08.png">
              <a:extLst>
                <a:ext uri="{FF2B5EF4-FFF2-40B4-BE49-F238E27FC236}">
                  <a16:creationId xmlns:a16="http://schemas.microsoft.com/office/drawing/2014/main" id="{67F30E7D-78C6-4ABB-B563-A09DE93DA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87922" y="21570343"/>
              <a:ext cx="2391575" cy="1385082"/>
            </a:xfrm>
            <a:prstGeom prst="rect">
              <a:avLst/>
            </a:prstGeom>
            <a:noFill/>
          </p:spPr>
        </p:pic>
        <p:pic>
          <p:nvPicPr>
            <p:cNvPr id="9" name="Picture 3" descr="H:\Dropbox\Screenshots\Screenshot 2017-12-04 18.34.13.png">
              <a:extLst>
                <a:ext uri="{FF2B5EF4-FFF2-40B4-BE49-F238E27FC236}">
                  <a16:creationId xmlns:a16="http://schemas.microsoft.com/office/drawing/2014/main" id="{1E837A6D-ECA3-4DF5-93AC-66C0C0710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80229" y="21570343"/>
              <a:ext cx="2414388" cy="1375305"/>
            </a:xfrm>
            <a:prstGeom prst="rect">
              <a:avLst/>
            </a:prstGeom>
            <a:noFill/>
          </p:spPr>
        </p:pic>
        <p:pic>
          <p:nvPicPr>
            <p:cNvPr id="10" name="Picture 5" descr="H:\Dropbox\Al6ka\writing\2017 meetings\20171205_AAC_slide\FastFit_it5.png">
              <a:extLst>
                <a:ext uri="{FF2B5EF4-FFF2-40B4-BE49-F238E27FC236}">
                  <a16:creationId xmlns:a16="http://schemas.microsoft.com/office/drawing/2014/main" id="{95FE3166-EAD6-40E4-AEEF-BED7D3FC2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887922" y="23395680"/>
              <a:ext cx="2459832" cy="1919779"/>
            </a:xfrm>
            <a:prstGeom prst="rect">
              <a:avLst/>
            </a:prstGeom>
            <a:noFill/>
          </p:spPr>
        </p:pic>
        <p:pic>
          <p:nvPicPr>
            <p:cNvPr id="11" name="Picture 7" descr="H:\Dropbox\Al6ka\writing\2017 meetings\20171205_AAC_slide\FastFit_it1.png">
              <a:extLst>
                <a:ext uri="{FF2B5EF4-FFF2-40B4-BE49-F238E27FC236}">
                  <a16:creationId xmlns:a16="http://schemas.microsoft.com/office/drawing/2014/main" id="{41826181-012D-4988-B480-EB6D85F0F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80228" y="23395680"/>
              <a:ext cx="2459832" cy="1919779"/>
            </a:xfrm>
            <a:prstGeom prst="rect">
              <a:avLst/>
            </a:prstGeom>
            <a:noFill/>
          </p:spPr>
        </p:pic>
        <p:sp>
          <p:nvSpPr>
            <p:cNvPr id="12" name="Curved Down Arrow 14">
              <a:extLst>
                <a:ext uri="{FF2B5EF4-FFF2-40B4-BE49-F238E27FC236}">
                  <a16:creationId xmlns:a16="http://schemas.microsoft.com/office/drawing/2014/main" id="{3413CD5F-9E28-4CE0-8701-4C8AD18E6AFF}"/>
                </a:ext>
              </a:extLst>
            </p:cNvPr>
            <p:cNvSpPr/>
            <p:nvPr/>
          </p:nvSpPr>
          <p:spPr>
            <a:xfrm>
              <a:off x="30227664" y="21207312"/>
              <a:ext cx="4299448" cy="363031"/>
            </a:xfrm>
            <a:prstGeom prst="curvedDownArrow">
              <a:avLst>
                <a:gd name="adj1" fmla="val 140720"/>
                <a:gd name="adj2" fmla="val 285941"/>
                <a:gd name="adj3" fmla="val 483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13" name="Up-Down Arrow 15">
              <a:extLst>
                <a:ext uri="{FF2B5EF4-FFF2-40B4-BE49-F238E27FC236}">
                  <a16:creationId xmlns:a16="http://schemas.microsoft.com/office/drawing/2014/main" id="{82E52CBC-1DCB-4E69-903F-FB2741D6A24F}"/>
                </a:ext>
              </a:extLst>
            </p:cNvPr>
            <p:cNvSpPr/>
            <p:nvPr/>
          </p:nvSpPr>
          <p:spPr>
            <a:xfrm>
              <a:off x="30518964" y="22945648"/>
              <a:ext cx="1329267" cy="427313"/>
            </a:xfrm>
            <a:prstGeom prst="upDownArrow">
              <a:avLst>
                <a:gd name="adj1" fmla="val 50000"/>
                <a:gd name="adj2" fmla="val 2297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4" name="Up-Down Arrow 16">
              <a:extLst>
                <a:ext uri="{FF2B5EF4-FFF2-40B4-BE49-F238E27FC236}">
                  <a16:creationId xmlns:a16="http://schemas.microsoft.com/office/drawing/2014/main" id="{0E79F698-40B6-498A-B6C3-4CC34D2C355B}"/>
                </a:ext>
              </a:extLst>
            </p:cNvPr>
            <p:cNvSpPr/>
            <p:nvPr/>
          </p:nvSpPr>
          <p:spPr>
            <a:xfrm>
              <a:off x="32991217" y="22945648"/>
              <a:ext cx="1329267" cy="427313"/>
            </a:xfrm>
            <a:prstGeom prst="upDownArrow">
              <a:avLst>
                <a:gd name="adj1" fmla="val 50000"/>
                <a:gd name="adj2" fmla="val 2297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499111-88EC-4101-8C4D-DF4FA56C6927}"/>
                </a:ext>
              </a:extLst>
            </p:cNvPr>
            <p:cNvSpPr txBox="1"/>
            <p:nvPr/>
          </p:nvSpPr>
          <p:spPr>
            <a:xfrm>
              <a:off x="30923757" y="21289471"/>
              <a:ext cx="2614528" cy="338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Fit model to measurements</a:t>
              </a:r>
              <a:endParaRPr lang="ru-RU" sz="1600" dirty="0"/>
            </a:p>
          </p:txBody>
        </p:sp>
        <p:sp>
          <p:nvSpPr>
            <p:cNvPr id="16" name="Curved Down Arrow 18">
              <a:extLst>
                <a:ext uri="{FF2B5EF4-FFF2-40B4-BE49-F238E27FC236}">
                  <a16:creationId xmlns:a16="http://schemas.microsoft.com/office/drawing/2014/main" id="{17443253-1B7C-49A4-8777-428D07BFFFB2}"/>
                </a:ext>
              </a:extLst>
            </p:cNvPr>
            <p:cNvSpPr/>
            <p:nvPr/>
          </p:nvSpPr>
          <p:spPr>
            <a:xfrm rot="10800000">
              <a:off x="30227664" y="25315459"/>
              <a:ext cx="4010522" cy="363032"/>
            </a:xfrm>
            <a:prstGeom prst="curvedDownArrow">
              <a:avLst>
                <a:gd name="adj1" fmla="val 140720"/>
                <a:gd name="adj2" fmla="val 285941"/>
                <a:gd name="adj3" fmla="val 483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C8589E-7F69-463D-B77A-3F24736155E8}"/>
                </a:ext>
              </a:extLst>
            </p:cNvPr>
            <p:cNvSpPr txBox="1"/>
            <p:nvPr/>
          </p:nvSpPr>
          <p:spPr>
            <a:xfrm>
              <a:off x="31011692" y="25302840"/>
              <a:ext cx="3022600" cy="338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Implement correction</a:t>
              </a:r>
              <a:endParaRPr lang="ru-RU" sz="16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err="1"/>
              <a:t>Betatron</a:t>
            </a:r>
            <a:r>
              <a:rPr lang="en-US" dirty="0"/>
              <a:t> capture into IOTA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596" y="1738266"/>
            <a:ext cx="8672513" cy="5629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Model lattice and corresponding sample responses compared to measured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11/9/2018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Aleksandr Romanov | Obtaining a Single Electron in IOTA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1817DF-923E-4227-A1B1-D5FBE6940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2855"/>
            <a:ext cx="3522940" cy="16516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7909C5-3FF4-4BD9-8231-FD0456E7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9419"/>
            <a:ext cx="3522940" cy="16516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90FA7D-8FA1-40C8-9F57-7B7A55CA0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31" y="4106183"/>
            <a:ext cx="2870696" cy="1674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473ADA-816C-417E-AF75-026CF6124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31" y="2039921"/>
            <a:ext cx="2870696" cy="1674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CBBEA2-4BF6-4A2B-955A-B9899FF9D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146" y="4109419"/>
            <a:ext cx="2870696" cy="16745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8DBC6A-A6FF-4AB6-A43B-34906F19C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0138" y="2036054"/>
            <a:ext cx="2870696" cy="1674573"/>
          </a:xfrm>
          <a:prstGeom prst="rect">
            <a:avLst/>
          </a:prstGeom>
        </p:spPr>
      </p:pic>
      <p:sp>
        <p:nvSpPr>
          <p:cNvPr id="31" name="Content Placeholder 29">
            <a:extLst>
              <a:ext uri="{FF2B5EF4-FFF2-40B4-BE49-F238E27FC236}">
                <a16:creationId xmlns:a16="http://schemas.microsoft.com/office/drawing/2014/main" id="{A8C5AE92-D6BB-49F8-8C9E-682CB28CA220}"/>
              </a:ext>
            </a:extLst>
          </p:cNvPr>
          <p:cNvSpPr txBox="1">
            <a:spLocks/>
          </p:cNvSpPr>
          <p:nvPr/>
        </p:nvSpPr>
        <p:spPr bwMode="auto">
          <a:xfrm>
            <a:off x="228598" y="5868982"/>
            <a:ext cx="8672513" cy="5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First correction iteration made stable </a:t>
            </a:r>
            <a:r>
              <a:rPr lang="en-US" altLang="en-US" b="1" dirty="0" err="1">
                <a:latin typeface="Helvetica" panose="020B0604020202020204" pitchFamily="34" charset="0"/>
                <a:ea typeface="Geneva" pitchFamily="121" charset="-128"/>
              </a:rPr>
              <a:t>betatron</a:t>
            </a:r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 lattice</a:t>
            </a:r>
          </a:p>
        </p:txBody>
      </p:sp>
      <p:sp>
        <p:nvSpPr>
          <p:cNvPr id="32" name="Content Placeholder 29">
            <a:extLst>
              <a:ext uri="{FF2B5EF4-FFF2-40B4-BE49-F238E27FC236}">
                <a16:creationId xmlns:a16="http://schemas.microsoft.com/office/drawing/2014/main" id="{CCBE5F9F-7FDE-4DE4-A5CF-DA6A539DFC5B}"/>
              </a:ext>
            </a:extLst>
          </p:cNvPr>
          <p:cNvSpPr txBox="1">
            <a:spLocks/>
          </p:cNvSpPr>
          <p:nvPr/>
        </p:nvSpPr>
        <p:spPr bwMode="auto">
          <a:xfrm>
            <a:off x="228599" y="3790271"/>
            <a:ext cx="8672513" cy="3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Fitted model has clear instability in X plane</a:t>
            </a:r>
          </a:p>
        </p:txBody>
      </p:sp>
      <p:sp>
        <p:nvSpPr>
          <p:cNvPr id="33" name="Content Placeholder 29">
            <a:extLst>
              <a:ext uri="{FF2B5EF4-FFF2-40B4-BE49-F238E27FC236}">
                <a16:creationId xmlns:a16="http://schemas.microsoft.com/office/drawing/2014/main" id="{68F0EE76-5AB2-42BE-892A-E534FB8606E2}"/>
              </a:ext>
            </a:extLst>
          </p:cNvPr>
          <p:cNvSpPr txBox="1">
            <a:spLocks/>
          </p:cNvSpPr>
          <p:nvPr/>
        </p:nvSpPr>
        <p:spPr bwMode="auto">
          <a:xfrm>
            <a:off x="228595" y="903024"/>
            <a:ext cx="8672513" cy="7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Measured data: 21 BPMs x 20 trims</a:t>
            </a:r>
          </a:p>
          <a:p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Model adjusted to match measured data by tuning 39 quads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electron injector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8672513" cy="1916113"/>
          </a:xfrm>
        </p:spPr>
        <p:txBody>
          <a:bodyPr/>
          <a:lstStyle/>
          <a:p>
            <a:r>
              <a:rPr lang="en-US" dirty="0"/>
              <a:t>Block laser with shutter to get only dark current</a:t>
            </a:r>
          </a:p>
          <a:p>
            <a:r>
              <a:rPr lang="en-US" dirty="0"/>
              <a:t>Insert several OTR foils in LE and HE lines</a:t>
            </a:r>
          </a:p>
          <a:p>
            <a:r>
              <a:rPr lang="en-US" dirty="0"/>
              <a:t>Decrease last injection quadrupole to stretch phase volume and distort incoming trajectory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84AFB-C40D-4166-AD48-4E0702071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924512"/>
            <a:ext cx="8672513" cy="27290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505223-C4A3-4EBD-AF63-12B982FDAD80}"/>
              </a:ext>
            </a:extLst>
          </p:cNvPr>
          <p:cNvCxnSpPr>
            <a:cxnSpLocks/>
          </p:cNvCxnSpPr>
          <p:nvPr/>
        </p:nvCxnSpPr>
        <p:spPr>
          <a:xfrm>
            <a:off x="2254909" y="1227551"/>
            <a:ext cx="0" cy="6513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23488C-4CAD-4175-BD94-79E9F4C5331B}"/>
              </a:ext>
            </a:extLst>
          </p:cNvPr>
          <p:cNvCxnSpPr>
            <a:cxnSpLocks/>
          </p:cNvCxnSpPr>
          <p:nvPr/>
        </p:nvCxnSpPr>
        <p:spPr>
          <a:xfrm>
            <a:off x="6904547" y="1227551"/>
            <a:ext cx="0" cy="6513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F619D-7D30-4631-B287-534A7E28A3A8}"/>
              </a:ext>
            </a:extLst>
          </p:cNvPr>
          <p:cNvCxnSpPr>
            <a:cxnSpLocks/>
          </p:cNvCxnSpPr>
          <p:nvPr/>
        </p:nvCxnSpPr>
        <p:spPr>
          <a:xfrm flipH="1">
            <a:off x="7166755" y="1337094"/>
            <a:ext cx="207723" cy="5418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1CC9924-E3FA-4AA1-9F8D-3A7D079A0638}"/>
              </a:ext>
            </a:extLst>
          </p:cNvPr>
          <p:cNvSpPr txBox="1"/>
          <p:nvPr/>
        </p:nvSpPr>
        <p:spPr>
          <a:xfrm>
            <a:off x="492039" y="1570966"/>
            <a:ext cx="74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4A43B-03E2-43DC-91F1-A2A5A8CEC97F}"/>
              </a:ext>
            </a:extLst>
          </p:cNvPr>
          <p:cNvSpPr txBox="1"/>
          <p:nvPr/>
        </p:nvSpPr>
        <p:spPr>
          <a:xfrm>
            <a:off x="7526338" y="1596287"/>
            <a:ext cx="74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electron capture probability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7275"/>
            <a:ext cx="8672513" cy="1527626"/>
          </a:xfrm>
        </p:spPr>
        <p:txBody>
          <a:bodyPr/>
          <a:lstStyle/>
          <a:p>
            <a:r>
              <a:rPr lang="en-US" dirty="0"/>
              <a:t>To test selected method of intensity attenuation 53 injections were done with interval of 21 seconds</a:t>
            </a:r>
          </a:p>
          <a:p>
            <a:r>
              <a:rPr lang="en-US" dirty="0"/>
              <a:t>Resulting probability of single electron injection:  32%</a:t>
            </a:r>
          </a:p>
          <a:p>
            <a:pPr lvl="1"/>
            <a:r>
              <a:rPr lang="en-US" sz="2000" dirty="0"/>
              <a:t>For purely Poisson distribution maximum probability is 36.8%</a:t>
            </a:r>
            <a:endParaRPr lang="ru-R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77258E-C4FA-436A-923A-BF45BD56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3058065"/>
            <a:ext cx="4169921" cy="2728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22620E-39DB-4DAA-A612-D360EFC1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473" y="3060605"/>
            <a:ext cx="4466234" cy="2820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continued…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Technical </a:t>
            </a:r>
            <a:r>
              <a:rPr lang="en-US" dirty="0"/>
              <a:t>goal of reliable injection </a:t>
            </a:r>
            <a:r>
              <a:rPr lang="en-US"/>
              <a:t>of a single </a:t>
            </a:r>
            <a:r>
              <a:rPr lang="en-US" dirty="0"/>
              <a:t>electron into IOTA is achieved.</a:t>
            </a:r>
          </a:p>
          <a:p>
            <a:r>
              <a:rPr lang="en-US" dirty="0"/>
              <a:t>Diagnostics tools are in good shape and continue being developed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lot of interesting experiments are imminent! 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CE0B-16E9-4B1E-BD50-DE54F42D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electron in </a:t>
            </a:r>
            <a:r>
              <a:rPr lang="en-US" dirty="0" smtClean="0"/>
              <a:t>IOTA: “Rectangular” beam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22AEB0-D26D-4634-8D15-8BB36A9FF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7" y="2172083"/>
            <a:ext cx="8140859" cy="1559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FF33-5581-4188-AD89-4219AFE7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72E19-1B07-4B33-BB6D-08845F7B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912F-BF70-4CAD-ABF2-C47D8C6A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917A8D-9834-4A60-AEB6-5FB737BAB149}"/>
              </a:ext>
            </a:extLst>
          </p:cNvPr>
          <p:cNvSpPr txBox="1">
            <a:spLocks/>
          </p:cNvSpPr>
          <p:nvPr/>
        </p:nvSpPr>
        <p:spPr>
          <a:xfrm>
            <a:off x="228600" y="1043047"/>
            <a:ext cx="8672513" cy="123432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Real time footage from M2R camera after specially developed noise cancellation </a:t>
            </a:r>
            <a:r>
              <a:rPr lang="en-US" sz="2000" dirty="0" smtClean="0"/>
              <a:t>algorithms</a:t>
            </a:r>
          </a:p>
          <a:p>
            <a:pPr lvl="1"/>
            <a:r>
              <a:rPr lang="en-US" sz="1600" dirty="0" smtClean="0"/>
              <a:t>Clearly visible “stopping” points due to integration time of less than damping time</a:t>
            </a:r>
            <a:endParaRPr lang="ru-RU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7208B5-5726-47D4-BF21-EDA9BFB39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473" y="3799131"/>
            <a:ext cx="3980321" cy="24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45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E1D4-FD6F-436B-867B-A7BF8895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experiments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31BE-A7AA-4C4E-BA60-650888370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1,2,3… electron tomography in 3D using 8 cameras</a:t>
            </a:r>
          </a:p>
          <a:p>
            <a:pPr lvl="1"/>
            <a:r>
              <a:rPr lang="en-US" dirty="0"/>
              <a:t>Knowing exact number of particles will allow to recover their amplitudes in 6D phase space from 2D images</a:t>
            </a:r>
          </a:p>
          <a:p>
            <a:pPr lvl="2"/>
            <a:r>
              <a:rPr lang="en-US" dirty="0"/>
              <a:t>May be possible to recover phase by adding fast diagnostics tools  </a:t>
            </a:r>
          </a:p>
          <a:p>
            <a:r>
              <a:rPr lang="en-US" dirty="0"/>
              <a:t>Looking at correlations</a:t>
            </a:r>
          </a:p>
          <a:p>
            <a:pPr lvl="1"/>
            <a:r>
              <a:rPr lang="en-US" dirty="0"/>
              <a:t>Random walk due to synchrotron radiation</a:t>
            </a:r>
          </a:p>
          <a:p>
            <a:pPr lvl="1"/>
            <a:r>
              <a:rPr lang="en-US" dirty="0"/>
              <a:t>Gas scattering</a:t>
            </a:r>
          </a:p>
          <a:p>
            <a:pPr lvl="1"/>
            <a:r>
              <a:rPr lang="en-US" dirty="0" err="1"/>
              <a:t>Intrabeam</a:t>
            </a:r>
            <a:r>
              <a:rPr lang="en-US" dirty="0"/>
              <a:t> scattering for 2,3... electrons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C5BC3-B877-460B-9C19-CA64C110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5310C-6357-4874-A976-29017FB8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D2C8B-7008-40D0-B831-D5011D86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7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accelerator complex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81887"/>
            <a:ext cx="8672513" cy="2149026"/>
          </a:xfrm>
        </p:spPr>
        <p:txBody>
          <a:bodyPr/>
          <a:lstStyle/>
          <a:p>
            <a:r>
              <a:rPr lang="en-US" dirty="0"/>
              <a:t>IOTA gets electrons from the FAST, </a:t>
            </a:r>
            <a:r>
              <a:rPr lang="en-GB" dirty="0"/>
              <a:t>1.3 GHz superconducting RF electron linear accelerator</a:t>
            </a:r>
          </a:p>
          <a:p>
            <a:pPr lvl="1"/>
            <a:r>
              <a:rPr lang="en-GB" dirty="0"/>
              <a:t>Beam energy to IOTA: 40-200 MeV</a:t>
            </a:r>
          </a:p>
          <a:p>
            <a:pPr lvl="1"/>
            <a:r>
              <a:rPr lang="en-US" dirty="0"/>
              <a:t>Bunch charge: 1e- to 3 </a:t>
            </a:r>
            <a:r>
              <a:rPr lang="en-US" dirty="0" err="1"/>
              <a:t>nC</a:t>
            </a:r>
            <a:r>
              <a:rPr lang="en-US" dirty="0"/>
              <a:t> (160 </a:t>
            </a:r>
            <a:r>
              <a:rPr lang="en-US" dirty="0" err="1"/>
              <a:t>pC</a:t>
            </a:r>
            <a:r>
              <a:rPr lang="en-US" dirty="0"/>
              <a:t> nominal)</a:t>
            </a:r>
          </a:p>
          <a:p>
            <a:pPr lvl="1"/>
            <a:r>
              <a:rPr lang="en-US" dirty="0"/>
              <a:t>Injection frequency: up to 5 Hz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684AFB-C40D-4166-AD48-4E070207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3046"/>
            <a:ext cx="8672513" cy="27290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layout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 |</a:t>
            </a:r>
            <a:r>
              <a:rPr lang="en-US" dirty="0"/>
              <a:t>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 descr="H:\Dropbox\Al6ka\work FNAL\IOTA\latticeDesign\iota_v83\6dsim\IOTA_sket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314" y="1097496"/>
            <a:ext cx="8244914" cy="4686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91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912658"/>
              </p:ext>
            </p:extLst>
          </p:nvPr>
        </p:nvGraphicFramePr>
        <p:xfrm>
          <a:off x="228600" y="1318561"/>
          <a:ext cx="8672514" cy="457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295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7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Momentum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&lt; 200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Perimeter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40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RF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&lt;1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30 MHz &amp; 7.5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3 Experimental gaps</a:t>
                      </a:r>
                      <a:r>
                        <a:rPr lang="en-US" sz="2400" b="0" baseline="0" dirty="0"/>
                        <a:t>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2x180 cm, 1x150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Main vacuum</a:t>
                      </a:r>
                      <a:r>
                        <a:rPr lang="en-US" sz="2400" b="0" baseline="0" dirty="0"/>
                        <a:t> chamber aperture (R)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25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/>
                        <a:t>Lambertson</a:t>
                      </a:r>
                      <a:r>
                        <a:rPr lang="en-US" sz="2400" b="0" baseline="0" dirty="0"/>
                        <a:t> and kickers aperture (R)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20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en-US" sz="2400" b="0" baseline="0" dirty="0"/>
                        <a:t>e, 1.2 mA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0" baseline="0" dirty="0"/>
                        <a:t>, 35 mA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6x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r>
                        <a:rPr lang="en-US" sz="2400" b="0" baseline="0" dirty="0"/>
                        <a:t> </a:t>
                      </a:r>
                      <a:r>
                        <a:rPr lang="en-US" sz="2400" b="0" baseline="0" dirty="0" err="1"/>
                        <a:t>torr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 |</a:t>
            </a:r>
            <a:r>
              <a:rPr lang="en-US" dirty="0"/>
              <a:t>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8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components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042988"/>
          <a:ext cx="8454081" cy="5191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6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2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0" dirty="0" err="1"/>
                        <a:t>Lambertson</a:t>
                      </a:r>
                      <a:r>
                        <a:rPr lang="en-US" b="0" dirty="0"/>
                        <a:t> magnet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Horizontal,</a:t>
                      </a:r>
                      <a:r>
                        <a:rPr lang="en-US" sz="1600" b="0" baseline="0" dirty="0"/>
                        <a:t> i</a:t>
                      </a:r>
                      <a:r>
                        <a:rPr lang="en-US" sz="1600" b="0" dirty="0"/>
                        <a:t>njection in vertical plane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0" dirty="0"/>
                        <a:t>Kickers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  <a:r>
                        <a:rPr lang="en-US" b="0" baseline="0" dirty="0"/>
                        <a:t> hor. &amp; 1 vert.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Horizontal for studies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0" dirty="0"/>
                        <a:t>Main dipoles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4x60 </a:t>
                      </a:r>
                      <a:r>
                        <a:rPr lang="en-US" b="0" dirty="0" err="1"/>
                        <a:t>deg</a:t>
                      </a:r>
                      <a:r>
                        <a:rPr lang="en-US" b="0" baseline="0" dirty="0"/>
                        <a:t> &amp; 4x30 </a:t>
                      </a:r>
                      <a:r>
                        <a:rPr lang="en-US" b="0" baseline="0" dirty="0" err="1"/>
                        <a:t>deg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Powered in series with </a:t>
                      </a:r>
                      <a:r>
                        <a:rPr lang="en-US" sz="1600" b="0" dirty="0" err="1"/>
                        <a:t>Lambertson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0" dirty="0"/>
                        <a:t>Quads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Powered in pairs with</a:t>
                      </a:r>
                      <a:r>
                        <a:rPr lang="en-US" sz="1600" b="0" baseline="0" dirty="0"/>
                        <a:t> individual shunts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Trims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 main dipoles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Vert.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For injection bump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Combined correctors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Vert.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20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0" dirty="0"/>
                        <a:t>Skew-quads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0" dirty="0"/>
                        <a:t>Pickups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Turn-by</a:t>
                      </a:r>
                      <a:r>
                        <a:rPr lang="en-US" b="0" baseline="0" dirty="0"/>
                        <a:t> turn position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0" dirty="0"/>
                        <a:t>Sync. light monitors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Shape and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0" dirty="0"/>
                        <a:t>RF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Dual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Solenoid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For electron and</a:t>
                      </a:r>
                      <a:r>
                        <a:rPr lang="en-US" b="0" baseline="0" dirty="0"/>
                        <a:t> McMillan lenses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Sextupoles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</a:t>
                      </a:r>
                      <a:r>
                        <a:rPr lang="en-US" b="0" baseline="0" dirty="0"/>
                        <a:t> six families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 |</a:t>
            </a:r>
            <a:r>
              <a:rPr lang="en-US" dirty="0"/>
              <a:t>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19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configuration: one nonlinear magnet (1NL)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 |</a:t>
            </a:r>
            <a:r>
              <a:rPr lang="en-US" dirty="0"/>
              <a:t>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0735"/>
            <a:ext cx="8672513" cy="3659377"/>
          </a:xfrm>
        </p:spPr>
      </p:pic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351604"/>
              </p:ext>
            </p:extLst>
          </p:nvPr>
        </p:nvGraphicFramePr>
        <p:xfrm>
          <a:off x="676275" y="4525889"/>
          <a:ext cx="3475595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218">
                <a:tc>
                  <a:txBody>
                    <a:bodyPr/>
                    <a:lstStyle/>
                    <a:p>
                      <a:r>
                        <a:rPr lang="en-US" sz="1800" b="0" dirty="0"/>
                        <a:t>Momentum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150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b="0" dirty="0"/>
                        <a:t>Tunes, </a:t>
                      </a:r>
                      <a:r>
                        <a:rPr lang="en-US" sz="1800" b="0" dirty="0" err="1"/>
                        <a:t>x,y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5.3,  5.3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dirty="0"/>
                        <a:t>Mom. comp.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dirty="0"/>
                        <a:t>Emittances,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x,y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1.65 E-6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65199"/>
              </p:ext>
            </p:extLst>
          </p:nvPr>
        </p:nvGraphicFramePr>
        <p:xfrm>
          <a:off x="4415482" y="4525889"/>
          <a:ext cx="4250724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40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218">
                <a:tc>
                  <a:txBody>
                    <a:bodyPr/>
                    <a:lstStyle/>
                    <a:p>
                      <a:r>
                        <a:rPr lang="en-US" sz="1800" b="0" dirty="0"/>
                        <a:t>Bunch</a:t>
                      </a:r>
                      <a:r>
                        <a:rPr lang="en-US" sz="1800" b="0" baseline="0" dirty="0"/>
                        <a:t> length @1kV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7.5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b="0" dirty="0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1.35 E-4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dirty="0"/>
                        <a:t>Sync. Tune @1kV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3.7 E-4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dirty="0"/>
                        <a:t>Damp. times (</a:t>
                      </a:r>
                      <a:r>
                        <a:rPr lang="en-US" sz="1800" dirty="0" err="1"/>
                        <a:t>x,y,s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(0.8,0.8,0.3)</a:t>
                      </a:r>
                      <a:r>
                        <a:rPr lang="en-US" sz="1800" baseline="0" dirty="0"/>
                        <a:t> 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Down Arrow 13"/>
          <p:cNvSpPr/>
          <p:nvPr/>
        </p:nvSpPr>
        <p:spPr>
          <a:xfrm>
            <a:off x="1696995" y="1318054"/>
            <a:ext cx="247135" cy="89792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configuration: one nonlinear magnet (1NL)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 |</a:t>
            </a:r>
            <a:r>
              <a:rPr lang="en-US" dirty="0"/>
              <a:t>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0735"/>
            <a:ext cx="8672513" cy="3659377"/>
          </a:xfrm>
        </p:spPr>
      </p:pic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595335"/>
              </p:ext>
            </p:extLst>
          </p:nvPr>
        </p:nvGraphicFramePr>
        <p:xfrm>
          <a:off x="676275" y="4525889"/>
          <a:ext cx="3475595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218">
                <a:tc>
                  <a:txBody>
                    <a:bodyPr/>
                    <a:lstStyle/>
                    <a:p>
                      <a:r>
                        <a:rPr lang="en-US" sz="1800" b="0" dirty="0"/>
                        <a:t>Momentum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100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b="0" dirty="0"/>
                        <a:t>Tunes, </a:t>
                      </a:r>
                      <a:r>
                        <a:rPr lang="en-US" sz="1800" b="0" dirty="0" err="1"/>
                        <a:t>x,y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5.3,  5.3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dirty="0"/>
                        <a:t>Mom. comp.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dirty="0"/>
                        <a:t>Emittances,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x,y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0.74 E-6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307818"/>
              </p:ext>
            </p:extLst>
          </p:nvPr>
        </p:nvGraphicFramePr>
        <p:xfrm>
          <a:off x="4415482" y="4525889"/>
          <a:ext cx="4250724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40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218">
                <a:tc>
                  <a:txBody>
                    <a:bodyPr/>
                    <a:lstStyle/>
                    <a:p>
                      <a:r>
                        <a:rPr lang="en-US" sz="1800" b="0" dirty="0"/>
                        <a:t>Bunch</a:t>
                      </a:r>
                      <a:r>
                        <a:rPr lang="en-US" sz="1800" b="0" baseline="0" dirty="0"/>
                        <a:t> length @1kV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4.1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b="0" dirty="0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0.90 E-4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dirty="0"/>
                        <a:t>Sync. Tune @1kV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4.5 E-4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218">
                <a:tc>
                  <a:txBody>
                    <a:bodyPr/>
                    <a:lstStyle/>
                    <a:p>
                      <a:r>
                        <a:rPr lang="en-US" sz="1800" dirty="0"/>
                        <a:t>Damp. times (</a:t>
                      </a:r>
                      <a:r>
                        <a:rPr lang="en-US" sz="1800" dirty="0" err="1"/>
                        <a:t>x,y,s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(2.8,2.8,1.0)</a:t>
                      </a:r>
                      <a:r>
                        <a:rPr lang="en-US" sz="1800" baseline="0" dirty="0"/>
                        <a:t> 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Down Arrow 13"/>
          <p:cNvSpPr/>
          <p:nvPr/>
        </p:nvSpPr>
        <p:spPr>
          <a:xfrm>
            <a:off x="1696995" y="1318054"/>
            <a:ext cx="247135" cy="89792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266"/>
            <a:ext cx="8672513" cy="549040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Extended LOCO method of beam based model dependent analysis and correction using </a:t>
            </a:r>
            <a:r>
              <a:rPr lang="en-US" sz="2800" dirty="0" err="1"/>
              <a:t>Sixdsimulation</a:t>
            </a:r>
            <a:r>
              <a:rPr lang="en-US" sz="2800" dirty="0"/>
              <a:t> will allow to have online correction capabilities. </a:t>
            </a:r>
          </a:p>
          <a:p>
            <a:pPr lvl="1" algn="just"/>
            <a:r>
              <a:rPr lang="en-US" sz="2400" dirty="0"/>
              <a:t>Fit model so that it best describes measured experimental data using multiple iterations of SVD based inverse task solver.</a:t>
            </a:r>
          </a:p>
          <a:p>
            <a:pPr algn="just"/>
            <a:r>
              <a:rPr lang="en-US" sz="2800" dirty="0"/>
              <a:t>Simulations shows that with BPMs precision of 1um and better lattice can be corrected to required levels.</a:t>
            </a:r>
          </a:p>
          <a:p>
            <a:pPr algn="just"/>
            <a:r>
              <a:rPr lang="en-US" sz="2800" dirty="0"/>
              <a:t>Recent work demonstrated that it </a:t>
            </a:r>
          </a:p>
          <a:p>
            <a:pPr algn="just">
              <a:buNone/>
            </a:pPr>
            <a:r>
              <a:rPr lang="en-US" sz="2800" dirty="0"/>
              <a:t>should be possible to correct lattice </a:t>
            </a:r>
          </a:p>
          <a:p>
            <a:pPr algn="just">
              <a:buNone/>
            </a:pPr>
            <a:r>
              <a:rPr lang="en-US" sz="2800" dirty="0"/>
              <a:t>parameters to required precision </a:t>
            </a:r>
          </a:p>
          <a:p>
            <a:pPr algn="just">
              <a:buNone/>
            </a:pPr>
            <a:r>
              <a:rPr lang="en-US" sz="2000" dirty="0"/>
              <a:t>(THPOA24, NAPAC 2016)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 |</a:t>
            </a:r>
            <a:r>
              <a:rPr lang="en-US" dirty="0"/>
              <a:t>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247447"/>
              </p:ext>
            </p:extLst>
          </p:nvPr>
        </p:nvGraphicFramePr>
        <p:xfrm>
          <a:off x="5997816" y="4658562"/>
          <a:ext cx="2913062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300" dirty="0"/>
                        <a:t>Parameter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/>
                        <a:t>Max error</a:t>
                      </a:r>
                      <a:endParaRPr lang="en-US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300" dirty="0"/>
                        <a:t>Betas at the insertion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/>
                        <a:t>1%</a:t>
                      </a:r>
                      <a:endParaRPr lang="en-US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300" dirty="0"/>
                        <a:t>Beta beating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/>
                        <a:t>3%</a:t>
                      </a:r>
                      <a:endParaRPr lang="en-US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300" dirty="0"/>
                        <a:t>Dispersion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/>
                        <a:t>1 cm</a:t>
                      </a:r>
                      <a:endParaRPr lang="en-US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/>
                        <a:t>Phase adv in T-ins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/>
                        <a:t>0.001</a:t>
                      </a:r>
                      <a:endParaRPr lang="en-US" sz="1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7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Protons fill all injection channel (d=15 mm)</a:t>
            </a:r>
          </a:p>
          <a:p>
            <a:r>
              <a:rPr lang="en-US" dirty="0"/>
              <a:t>Aperture limitations</a:t>
            </a:r>
          </a:p>
          <a:p>
            <a:pPr lvl="1"/>
            <a:r>
              <a:rPr lang="en-US" dirty="0"/>
              <a:t>20 mm radius in </a:t>
            </a:r>
            <a:r>
              <a:rPr lang="en-US" dirty="0" err="1"/>
              <a:t>Lambertson</a:t>
            </a:r>
            <a:endParaRPr lang="en-US" dirty="0"/>
          </a:p>
          <a:p>
            <a:pPr lvl="1"/>
            <a:r>
              <a:rPr lang="en-US" dirty="0"/>
              <a:t>20 mm radius for plates in kickers</a:t>
            </a:r>
          </a:p>
          <a:p>
            <a:r>
              <a:rPr lang="en-US" dirty="0"/>
              <a:t>Kicker strength limited to equivalent of 70 G for electrons and around 500 G for protons</a:t>
            </a:r>
          </a:p>
          <a:p>
            <a:r>
              <a:rPr lang="en-US" dirty="0"/>
              <a:t>Field in combined correctors limited to 120 G</a:t>
            </a:r>
          </a:p>
          <a:p>
            <a:r>
              <a:rPr lang="en-US" dirty="0"/>
              <a:t>Field in bump correctors limited to 1 </a:t>
            </a:r>
            <a:r>
              <a:rPr lang="en-US" dirty="0" err="1"/>
              <a:t>kG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Obtaining a Single Electron in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16" y="4385936"/>
            <a:ext cx="2970271" cy="1811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712" y="4385936"/>
            <a:ext cx="5306634" cy="18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9624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888</TotalTime>
  <Words>1055</Words>
  <Application>Microsoft Office PowerPoint</Application>
  <PresentationFormat>On-screen Show (4:3)</PresentationFormat>
  <Paragraphs>245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Obtaining a Single Electron in IOTA</vt:lpstr>
      <vt:lpstr>IOTA accelerator complex</vt:lpstr>
      <vt:lpstr>IOTA layout</vt:lpstr>
      <vt:lpstr>Parameters</vt:lpstr>
      <vt:lpstr>Main components</vt:lpstr>
      <vt:lpstr>Lattice configuration: one nonlinear magnet (1NL)</vt:lpstr>
      <vt:lpstr>Lattice configuration: one nonlinear magnet (1NL)</vt:lpstr>
      <vt:lpstr>Lattice correction</vt:lpstr>
      <vt:lpstr>Injection</vt:lpstr>
      <vt:lpstr>Injection: electrons</vt:lpstr>
      <vt:lpstr>Matching beam from FAST into IOTA</vt:lpstr>
      <vt:lpstr>FAST beam characterization</vt:lpstr>
      <vt:lpstr>Tuning quads in FAST </vt:lpstr>
      <vt:lpstr>Betatron capture into IOTA</vt:lpstr>
      <vt:lpstr>Single electron injector</vt:lpstr>
      <vt:lpstr>Single electron capture probability</vt:lpstr>
      <vt:lpstr>To be continued…</vt:lpstr>
      <vt:lpstr>Single electron in IOTA: “Rectangular” beam</vt:lpstr>
      <vt:lpstr>Planned experiments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Betatron capture into IOTA</dc:title>
  <dc:creator>Alexander L. Romanov x 13883N</dc:creator>
  <cp:lastModifiedBy>Alexander L. Romanov x 13883N</cp:lastModifiedBy>
  <cp:revision>43</cp:revision>
  <cp:lastPrinted>2014-01-20T19:40:21Z</cp:lastPrinted>
  <dcterms:created xsi:type="dcterms:W3CDTF">2018-09-10T15:28:51Z</dcterms:created>
  <dcterms:modified xsi:type="dcterms:W3CDTF">2018-11-09T17:44:18Z</dcterms:modified>
</cp:coreProperties>
</file>