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8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r>
              <a:rPr lang="en-US" sz="2100" b="0" i="0" u="none" strike="noStrike" baseline="0">
                <a:solidFill>
                  <a:srgbClr val="000000"/>
                </a:solidFill>
                <a:latin typeface="Tw Cen MT"/>
              </a:rPr>
              <a:t>Cumulative Effective Dose per Week of Shutdown</a:t>
            </a:r>
          </a:p>
        </c:rich>
      </c:tx>
      <c:layout>
        <c:manualLayout>
          <c:xMode val="edge"/>
          <c:yMode val="edge"/>
          <c:x val="0.23616787647637796"/>
          <c:y val="2.020122484689413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70036745406824E-2"/>
          <c:y val="9.3768503937007877E-2"/>
          <c:w val="0.89593112860892388"/>
          <c:h val="0.8158782152230971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'Plot Data'!$B$2:$B$20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xVal>
          <c:yVal>
            <c:numRef>
              <c:f>'Plot Data'!$E$2:$E$20</c:f>
              <c:numCache>
                <c:formatCode>0</c:formatCode>
                <c:ptCount val="19"/>
                <c:pt idx="0" formatCode="General">
                  <c:v>0</c:v>
                </c:pt>
                <c:pt idx="1">
                  <c:v>390</c:v>
                </c:pt>
                <c:pt idx="2">
                  <c:v>737</c:v>
                </c:pt>
                <c:pt idx="3">
                  <c:v>956</c:v>
                </c:pt>
                <c:pt idx="4">
                  <c:v>1280</c:v>
                </c:pt>
                <c:pt idx="5">
                  <c:v>1704</c:v>
                </c:pt>
                <c:pt idx="6">
                  <c:v>2096</c:v>
                </c:pt>
                <c:pt idx="7">
                  <c:v>2460</c:v>
                </c:pt>
                <c:pt idx="8">
                  <c:v>2917</c:v>
                </c:pt>
                <c:pt idx="9">
                  <c:v>3338</c:v>
                </c:pt>
                <c:pt idx="10">
                  <c:v>3338</c:v>
                </c:pt>
                <c:pt idx="11">
                  <c:v>3338</c:v>
                </c:pt>
                <c:pt idx="12">
                  <c:v>3338</c:v>
                </c:pt>
                <c:pt idx="13">
                  <c:v>3338</c:v>
                </c:pt>
                <c:pt idx="14">
                  <c:v>3338</c:v>
                </c:pt>
                <c:pt idx="15">
                  <c:v>3338</c:v>
                </c:pt>
                <c:pt idx="16">
                  <c:v>3338</c:v>
                </c:pt>
                <c:pt idx="17">
                  <c:v>3338</c:v>
                </c:pt>
                <c:pt idx="18">
                  <c:v>3338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D1-4C9A-865D-2CD2C912D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735536"/>
        <c:axId val="287735144"/>
      </c:scatterChart>
      <c:valAx>
        <c:axId val="287735536"/>
        <c:scaling>
          <c:orientation val="minMax"/>
          <c:max val="9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Week of Shutdown</a:t>
                </a:r>
              </a:p>
            </c:rich>
          </c:tx>
          <c:layout>
            <c:manualLayout>
              <c:xMode val="edge"/>
              <c:yMode val="edge"/>
              <c:x val="0.44219201115485562"/>
              <c:y val="0.949896617089530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endParaRPr lang="en-US"/>
          </a:p>
        </c:txPr>
        <c:crossAx val="287735144"/>
        <c:crosses val="autoZero"/>
        <c:crossBetween val="midCat"/>
        <c:majorUnit val="1"/>
      </c:valAx>
      <c:valAx>
        <c:axId val="287735144"/>
        <c:scaling>
          <c:orientation val="minMax"/>
          <c:max val="400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00" b="0" i="0" u="none" strike="noStrike" baseline="0">
                    <a:solidFill>
                      <a:srgbClr val="FF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Cumulative Eff. Dose</a:t>
                </a:r>
              </a:p>
              <a:p>
                <a:pPr algn="ctr">
                  <a:defRPr sz="1400" b="0" i="0" u="none" strike="noStrike" baseline="0">
                    <a:solidFill>
                      <a:srgbClr val="FF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(person-mrem)</a:t>
                </a:r>
              </a:p>
            </c:rich>
          </c:tx>
          <c:layout>
            <c:manualLayout>
              <c:xMode val="edge"/>
              <c:yMode val="edge"/>
              <c:x val="1.3197579780511942E-3"/>
              <c:y val="7.7019051800975187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endParaRPr lang="en-US"/>
          </a:p>
        </c:txPr>
        <c:crossAx val="287735536"/>
        <c:crosses val="autoZero"/>
        <c:crossBetween val="midCat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ln w="19050">
      <a:solidFill>
        <a:sysClr val="windowText" lastClr="000000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w Cen MT"/>
          <a:ea typeface="Tw Cen MT"/>
          <a:cs typeface="Tw Cen M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9/14/2018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640973" y="46652"/>
            <a:ext cx="776533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2018 Shutdown Pocket Dosimeter Reports – Week 9</a:t>
            </a:r>
            <a:endParaRPr lang="en-US" altLang="en-US" dirty="0">
              <a:highlight>
                <a:srgbClr val="FFFF00"/>
              </a:highlight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9/14/2018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 Wolter | AD Operation Meeting – 2018 Shutdown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836653"/>
              </p:ext>
            </p:extLst>
          </p:nvPr>
        </p:nvGraphicFramePr>
        <p:xfrm>
          <a:off x="452437" y="1058373"/>
          <a:ext cx="8142402" cy="488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9CC39348-F4FA-42DB-ABF0-34877C5916AD}"/>
              </a:ext>
            </a:extLst>
          </p:cNvPr>
          <p:cNvSpPr txBox="1"/>
          <p:nvPr/>
        </p:nvSpPr>
        <p:spPr>
          <a:xfrm>
            <a:off x="1191903" y="2420114"/>
            <a:ext cx="508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Total shutdown dose estimate: 6,800 person-mrem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06339C8-B49F-4E23-BFF9-24CB85105968}"/>
              </a:ext>
            </a:extLst>
          </p:cNvPr>
          <p:cNvSpPr txBox="1"/>
          <p:nvPr/>
        </p:nvSpPr>
        <p:spPr>
          <a:xfrm>
            <a:off x="2298460" y="1550992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421 person-mrem</a:t>
            </a:r>
          </a:p>
          <a:p>
            <a:r>
              <a:rPr lang="en-US" dirty="0"/>
              <a:t>64 people reported some dose, with average dose of 7.62 mrem</a:t>
            </a:r>
          </a:p>
          <a:p>
            <a:endParaRPr lang="en-US" sz="1100" dirty="0"/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9E7D4981-4761-4105-8020-0D2FD6DEB6E3}"/>
              </a:ext>
            </a:extLst>
          </p:cNvPr>
          <p:cNvSpPr txBox="1"/>
          <p:nvPr/>
        </p:nvSpPr>
        <p:spPr>
          <a:xfrm>
            <a:off x="1321164" y="1643725"/>
            <a:ext cx="904303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WEEK </a:t>
            </a:r>
            <a:r>
              <a:rPr lang="en-US" dirty="0"/>
              <a:t>9</a:t>
            </a:r>
            <a:endParaRPr lang="en-US" sz="11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1E00B370-0BEC-4EB0-8B57-41E64A695718}"/>
              </a:ext>
            </a:extLst>
          </p:cNvPr>
          <p:cNvSpPr txBox="1"/>
          <p:nvPr/>
        </p:nvSpPr>
        <p:spPr>
          <a:xfrm>
            <a:off x="2298460" y="1981851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3338 person-mrem</a:t>
            </a:r>
          </a:p>
          <a:p>
            <a:r>
              <a:rPr lang="en-US" dirty="0"/>
              <a:t>148 people reported some dose, with average dose of 22.55 mrem</a:t>
            </a:r>
          </a:p>
          <a:p>
            <a:endParaRPr lang="en-US" sz="1100" dirty="0"/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6C234222-9AE4-4967-8FC7-7F1FA8E4B091}"/>
              </a:ext>
            </a:extLst>
          </p:cNvPr>
          <p:cNvSpPr txBox="1"/>
          <p:nvPr/>
        </p:nvSpPr>
        <p:spPr>
          <a:xfrm>
            <a:off x="1321164" y="1996910"/>
            <a:ext cx="1032237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SHUTDOWN SO FAR:</a:t>
            </a:r>
            <a:endParaRPr lang="en-US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4402657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1396</TotalTime>
  <Words>77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Geneva</vt:lpstr>
      <vt:lpstr>Helvetica</vt:lpstr>
      <vt:lpstr>Tw Cen MT</vt:lpstr>
      <vt:lpstr>FNAL_TemplateMac_060514</vt:lpstr>
      <vt:lpstr>Fermilab: Footer Only</vt:lpstr>
      <vt:lpstr>2018 Shutdown Pocket Dosimeter Reports – Week 9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Shutdown Pocket Dosimeter Reports – Week 1</dc:title>
  <dc:creator>Madelyn R. Wolter x4807 16344N</dc:creator>
  <cp:lastModifiedBy>Nino Chelidze</cp:lastModifiedBy>
  <cp:revision>19</cp:revision>
  <cp:lastPrinted>2014-01-20T19:40:21Z</cp:lastPrinted>
  <dcterms:created xsi:type="dcterms:W3CDTF">2017-07-20T19:04:46Z</dcterms:created>
  <dcterms:modified xsi:type="dcterms:W3CDTF">2018-09-14T14:13:03Z</dcterms:modified>
</cp:coreProperties>
</file>