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5.jpg" ContentType="image/jpe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 id="2147483675" r:id="rId6"/>
    <p:sldMasterId id="2147483684" r:id="rId7"/>
  </p:sldMasterIdLst>
  <p:notesMasterIdLst>
    <p:notesMasterId r:id="rId34"/>
  </p:notesMasterIdLst>
  <p:handoutMasterIdLst>
    <p:handoutMasterId r:id="rId35"/>
  </p:handoutMasterIdLst>
  <p:sldIdLst>
    <p:sldId id="256" r:id="rId8"/>
    <p:sldId id="296" r:id="rId9"/>
    <p:sldId id="430" r:id="rId10"/>
    <p:sldId id="527" r:id="rId11"/>
    <p:sldId id="445" r:id="rId12"/>
    <p:sldId id="451" r:id="rId13"/>
    <p:sldId id="452" r:id="rId14"/>
    <p:sldId id="464" r:id="rId15"/>
    <p:sldId id="498" r:id="rId16"/>
    <p:sldId id="534" r:id="rId17"/>
    <p:sldId id="531" r:id="rId18"/>
    <p:sldId id="356" r:id="rId19"/>
    <p:sldId id="529" r:id="rId20"/>
    <p:sldId id="530" r:id="rId21"/>
    <p:sldId id="358" r:id="rId22"/>
    <p:sldId id="359" r:id="rId23"/>
    <p:sldId id="357" r:id="rId24"/>
    <p:sldId id="355" r:id="rId25"/>
    <p:sldId id="520" r:id="rId26"/>
    <p:sldId id="525" r:id="rId27"/>
    <p:sldId id="532" r:id="rId28"/>
    <p:sldId id="523" r:id="rId29"/>
    <p:sldId id="524" r:id="rId30"/>
    <p:sldId id="526" r:id="rId31"/>
    <p:sldId id="272" r:id="rId32"/>
    <p:sldId id="533"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ie R. Macier x2353 11220N" initials="JRMx1" lastIdx="1" clrIdx="0">
    <p:extLst>
      <p:ext uri="{19B8F6BF-5375-455C-9EA6-DF929625EA0E}">
        <p15:presenceInfo xmlns:p15="http://schemas.microsoft.com/office/powerpoint/2012/main" userId="S-1-5-21-1644491937-1202660629-839522115-25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3667" autoAdjust="0"/>
  </p:normalViewPr>
  <p:slideViewPr>
    <p:cSldViewPr>
      <p:cViewPr varScale="1">
        <p:scale>
          <a:sx n="79" d="100"/>
          <a:sy n="79" d="100"/>
        </p:scale>
        <p:origin x="1522" y="77"/>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6" d="100"/>
          <a:sy n="86" d="100"/>
        </p:scale>
        <p:origin x="201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1" cy="482282"/>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4012" y="1"/>
            <a:ext cx="3169921" cy="482282"/>
          </a:xfrm>
          <a:prstGeom prst="rect">
            <a:avLst/>
          </a:prstGeom>
        </p:spPr>
        <p:txBody>
          <a:bodyPr vert="horz" lIns="96656" tIns="48328" rIns="96656" bIns="48328" rtlCol="0"/>
          <a:lstStyle>
            <a:lvl1pPr algn="r">
              <a:defRPr sz="1200"/>
            </a:lvl1pPr>
          </a:lstStyle>
          <a:p>
            <a:fld id="{04D06D4B-F083-4F0B-B6C9-2D493B329ED9}" type="datetimeFigureOut">
              <a:rPr lang="en-US" smtClean="0"/>
              <a:t>9/18/2018</a:t>
            </a:fld>
            <a:endParaRPr lang="en-US" dirty="0"/>
          </a:p>
        </p:txBody>
      </p:sp>
      <p:sp>
        <p:nvSpPr>
          <p:cNvPr id="4" name="Footer Placeholder 3"/>
          <p:cNvSpPr>
            <a:spLocks noGrp="1"/>
          </p:cNvSpPr>
          <p:nvPr>
            <p:ph type="ftr" sz="quarter" idx="2"/>
          </p:nvPr>
        </p:nvSpPr>
        <p:spPr>
          <a:xfrm>
            <a:off x="2" y="9118920"/>
            <a:ext cx="3169921" cy="482281"/>
          </a:xfrm>
          <a:prstGeom prst="rect">
            <a:avLst/>
          </a:prstGeom>
        </p:spPr>
        <p:txBody>
          <a:bodyPr vert="horz" lIns="96656" tIns="48328" rIns="96656" bIns="483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4012" y="9118920"/>
            <a:ext cx="3169921" cy="482281"/>
          </a:xfrm>
          <a:prstGeom prst="rect">
            <a:avLst/>
          </a:prstGeom>
        </p:spPr>
        <p:txBody>
          <a:bodyPr vert="horz" lIns="96656" tIns="48328" rIns="96656" bIns="48328" rtlCol="0" anchor="b"/>
          <a:lstStyle>
            <a:lvl1pPr algn="r">
              <a:defRPr sz="1200"/>
            </a:lvl1pPr>
          </a:lstStyle>
          <a:p>
            <a:fld id="{BC3C506F-2269-46DF-AAD8-716176AB6A1F}" type="slidenum">
              <a:rPr lang="en-US" smtClean="0"/>
              <a:t>‹#›</a:t>
            </a:fld>
            <a:endParaRPr lang="en-US" dirty="0"/>
          </a:p>
        </p:txBody>
      </p:sp>
    </p:spTree>
    <p:extLst>
      <p:ext uri="{BB962C8B-B14F-4D97-AF65-F5344CB8AC3E}">
        <p14:creationId xmlns:p14="http://schemas.microsoft.com/office/powerpoint/2010/main" val="738336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072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56" tIns="48328" rIns="96656" bIns="48328">
            <a:normAutofit fontScale="25000" lnSpcReduction="20000"/>
          </a:bodyPr>
          <a:lstStyle/>
          <a:p>
            <a:endParaRPr dirty="0"/>
          </a:p>
        </p:txBody>
      </p:sp>
    </p:spTree>
    <p:extLst>
      <p:ext uri="{BB962C8B-B14F-4D97-AF65-F5344CB8AC3E}">
        <p14:creationId xmlns:p14="http://schemas.microsoft.com/office/powerpoint/2010/main" val="33759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680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56" tIns="48328" rIns="96656" bIns="48328">
            <a:normAutofit fontScale="25000" lnSpcReduction="20000"/>
          </a:bodyPr>
          <a:lstStyle/>
          <a:p>
            <a:endParaRPr dirty="0"/>
          </a:p>
        </p:txBody>
      </p:sp>
    </p:spTree>
    <p:extLst>
      <p:ext uri="{BB962C8B-B14F-4D97-AF65-F5344CB8AC3E}">
        <p14:creationId xmlns:p14="http://schemas.microsoft.com/office/powerpoint/2010/main" val="358675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56" tIns="48328" rIns="96656" bIns="48328">
            <a:normAutofit fontScale="25000" lnSpcReduction="20000"/>
          </a:bodyPr>
          <a:lstStyle/>
          <a:p>
            <a:endParaRPr dirty="0"/>
          </a:p>
        </p:txBody>
      </p:sp>
    </p:spTree>
    <p:extLst>
      <p:ext uri="{BB962C8B-B14F-4D97-AF65-F5344CB8AC3E}">
        <p14:creationId xmlns:p14="http://schemas.microsoft.com/office/powerpoint/2010/main" val="366434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a:xfrm>
            <a:off x="302520"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7" name="Holder 4"/>
          <p:cNvSpPr>
            <a:spLocks noGrp="1"/>
          </p:cNvSpPr>
          <p:nvPr>
            <p:ph type="ftr" sz="quarter" idx="5"/>
          </p:nvPr>
        </p:nvSpPr>
        <p:spPr>
          <a:xfrm>
            <a:off x="866647" y="6538623"/>
            <a:ext cx="763269"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8" name="Holder 5"/>
          <p:cNvSpPr>
            <a:spLocks noGrp="1"/>
          </p:cNvSpPr>
          <p:nvPr>
            <p:ph type="dt" sz="half" idx="6"/>
          </p:nvPr>
        </p:nvSpPr>
        <p:spPr>
          <a:xfrm>
            <a:off x="1865502" y="6538623"/>
            <a:ext cx="1944498"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5"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8"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extLst>
      <p:ext uri="{BB962C8B-B14F-4D97-AF65-F5344CB8AC3E}">
        <p14:creationId xmlns:p14="http://schemas.microsoft.com/office/powerpoint/2010/main" val="133281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1"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2"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extLst>
      <p:ext uri="{BB962C8B-B14F-4D97-AF65-F5344CB8AC3E}">
        <p14:creationId xmlns:p14="http://schemas.microsoft.com/office/powerpoint/2010/main" val="367676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0"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1"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2"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extLst>
      <p:ext uri="{BB962C8B-B14F-4D97-AF65-F5344CB8AC3E}">
        <p14:creationId xmlns:p14="http://schemas.microsoft.com/office/powerpoint/2010/main" val="2136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6"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7"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extLst>
      <p:ext uri="{BB962C8B-B14F-4D97-AF65-F5344CB8AC3E}">
        <p14:creationId xmlns:p14="http://schemas.microsoft.com/office/powerpoint/2010/main" val="88681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1"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3"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4"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extLst>
      <p:ext uri="{BB962C8B-B14F-4D97-AF65-F5344CB8AC3E}">
        <p14:creationId xmlns:p14="http://schemas.microsoft.com/office/powerpoint/2010/main" val="27482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p>
        </p:txBody>
      </p:sp>
      <p:sp>
        <p:nvSpPr>
          <p:cNvPr id="2" name="Title 1"/>
          <p:cNvSpPr>
            <a:spLocks noGrp="1"/>
          </p:cNvSpPr>
          <p:nvPr>
            <p:ph type="title"/>
          </p:nvPr>
        </p:nvSpPr>
        <p:spPr>
          <a:xfrm>
            <a:off x="457201" y="432610"/>
            <a:ext cx="8293100" cy="569268"/>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September-2018</a:t>
            </a:r>
            <a:endParaRPr lang="en-US" dirty="0"/>
          </a:p>
        </p:txBody>
      </p:sp>
      <p:sp>
        <p:nvSpPr>
          <p:cNvPr id="5" name="Footer Placeholder 4"/>
          <p:cNvSpPr>
            <a:spLocks noGrp="1"/>
          </p:cNvSpPr>
          <p:nvPr>
            <p:ph type="ftr" sz="quarter" idx="11"/>
          </p:nvPr>
        </p:nvSpPr>
        <p:spPr/>
        <p:txBody>
          <a:bodyPr/>
          <a:lstStyle/>
          <a:p>
            <a:pPr>
              <a:defRPr/>
            </a:pPr>
            <a:r>
              <a:rPr lang="en-US"/>
              <a:t>Macier | DUNE PMG</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1" y="1238250"/>
            <a:ext cx="8293100" cy="4846638"/>
          </a:xfrm>
          <a:prstGeom prst="rect">
            <a:avLst/>
          </a:prstGeom>
        </p:spPr>
        <p:txBody>
          <a:bodyPr lIns="0" rIns="0"/>
          <a:lstStyle>
            <a:lvl1pPr marL="192024" indent="-198882">
              <a:lnSpc>
                <a:spcPct val="100000"/>
              </a:lnSpc>
              <a:spcBef>
                <a:spcPts val="450"/>
              </a:spcBef>
              <a:spcAft>
                <a:spcPts val="450"/>
              </a:spcAft>
              <a:buFont typeface="Arial"/>
              <a:buChar char="•"/>
              <a:defRPr sz="1650" b="0" i="0">
                <a:solidFill>
                  <a:srgbClr val="63666A"/>
                </a:solidFill>
                <a:latin typeface="Helvetica"/>
              </a:defRPr>
            </a:lvl1pPr>
            <a:lvl2pPr marL="240030" indent="192024">
              <a:lnSpc>
                <a:spcPct val="100000"/>
              </a:lnSpc>
              <a:spcBef>
                <a:spcPts val="225"/>
              </a:spcBef>
              <a:spcAft>
                <a:spcPts val="225"/>
              </a:spcAft>
              <a:buSzPct val="90000"/>
              <a:buFont typeface="Lucida Grande"/>
              <a:buChar char="-"/>
              <a:defRPr sz="1500" b="0" i="0">
                <a:solidFill>
                  <a:srgbClr val="63666A"/>
                </a:solidFill>
                <a:latin typeface="Helvetica"/>
              </a:defRPr>
            </a:lvl2pPr>
            <a:lvl3pPr marL="480060" indent="171450">
              <a:lnSpc>
                <a:spcPct val="100000"/>
              </a:lnSpc>
              <a:spcBef>
                <a:spcPts val="225"/>
              </a:spcBef>
              <a:spcAft>
                <a:spcPts val="225"/>
              </a:spcAft>
              <a:buSzPct val="88000"/>
              <a:buFont typeface="Arial"/>
              <a:buChar char="•"/>
              <a:defRPr sz="1350" b="0" i="0">
                <a:solidFill>
                  <a:srgbClr val="63666A"/>
                </a:solidFill>
                <a:latin typeface="Helvetica"/>
              </a:defRPr>
            </a:lvl3pPr>
            <a:lvl4pPr marL="685800" indent="171450">
              <a:lnSpc>
                <a:spcPct val="100000"/>
              </a:lnSpc>
              <a:spcBef>
                <a:spcPts val="225"/>
              </a:spcBef>
              <a:spcAft>
                <a:spcPts val="225"/>
              </a:spcAft>
              <a:buSzPct val="90000"/>
              <a:buFont typeface="Lucida Grande"/>
              <a:buChar char="-"/>
              <a:defRPr sz="1200" b="0" i="0">
                <a:solidFill>
                  <a:srgbClr val="63666A"/>
                </a:solidFill>
                <a:latin typeface="Helvetica"/>
              </a:defRPr>
            </a:lvl4pPr>
            <a:lvl5pPr marL="857250" indent="144018">
              <a:lnSpc>
                <a:spcPct val="100000"/>
              </a:lnSpc>
              <a:spcBef>
                <a:spcPts val="225"/>
              </a:spcBef>
              <a:spcAft>
                <a:spcPts val="225"/>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01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1" y="432611"/>
            <a:ext cx="8293100" cy="548785"/>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September-2018</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Macier | DUNE PMG</a:t>
            </a:r>
            <a:endParaRPr lang="en-US" dirty="0"/>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1" y="1238250"/>
            <a:ext cx="3998846"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5" y="1238250"/>
            <a:ext cx="3998846"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3822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5" y="5347370"/>
            <a:ext cx="4003605" cy="737519"/>
          </a:xfrm>
          <a:prstGeom prst="rect">
            <a:avLst/>
          </a:prstGeom>
        </p:spPr>
        <p:txBody>
          <a:bodyPr lIns="0" tIns="0" rIns="0" bIns="0" anchor="t" anchorCtr="0"/>
          <a:lstStyle>
            <a:lvl1pPr marL="0" indent="0">
              <a:buNone/>
              <a:defRPr sz="1200" b="0" i="0" baseline="0">
                <a:solidFill>
                  <a:srgbClr val="00B5E2"/>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itle 1"/>
          <p:cNvSpPr>
            <a:spLocks noGrp="1"/>
          </p:cNvSpPr>
          <p:nvPr>
            <p:ph type="title"/>
          </p:nvPr>
        </p:nvSpPr>
        <p:spPr>
          <a:xfrm>
            <a:off x="446059" y="432612"/>
            <a:ext cx="8304267" cy="579507"/>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70"/>
            <a:ext cx="4067130" cy="737519"/>
          </a:xfrm>
          <a:prstGeom prst="rect">
            <a:avLst/>
          </a:prstGeom>
        </p:spPr>
        <p:txBody>
          <a:bodyPr lIns="0" tIns="0" rIns="0" bIns="0" anchor="t" anchorCtr="0"/>
          <a:lstStyle>
            <a:lvl1pPr marL="0" indent="0">
              <a:buNone/>
              <a:defRPr sz="1200" b="0" i="0" baseline="0">
                <a:solidFill>
                  <a:srgbClr val="00B5E2"/>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Date Placeholder 3"/>
          <p:cNvSpPr>
            <a:spLocks noGrp="1"/>
          </p:cNvSpPr>
          <p:nvPr>
            <p:ph type="dt" sz="half" idx="16"/>
          </p:nvPr>
        </p:nvSpPr>
        <p:spPr/>
        <p:txBody>
          <a:bodyPr/>
          <a:lstStyle>
            <a:lvl1pPr>
              <a:defRPr/>
            </a:lvl1pPr>
          </a:lstStyle>
          <a:p>
            <a:pPr>
              <a:defRPr/>
            </a:pPr>
            <a:r>
              <a:rPr lang="en-US"/>
              <a:t>September-2018</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Macier | DUNE PMG</a:t>
            </a:r>
            <a:endParaRPr lang="en-US" dirty="0"/>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457201" y="1238250"/>
            <a:ext cx="3998846" cy="3892550"/>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5" y="1238250"/>
            <a:ext cx="3998846" cy="3892550"/>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8179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1" y="432611"/>
            <a:ext cx="8293100" cy="646957"/>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1" y="1238252"/>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September-2018</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Macier | DUNE PMG</a:t>
            </a: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3208372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2"/>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September-2018</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Macier | DUNE PMG</a:t>
            </a:r>
            <a:endParaRPr lang="en-US" dirty="0"/>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273512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BB5F2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0" i="0">
                <a:solidFill>
                  <a:srgbClr val="3B5A77"/>
                </a:solidFill>
                <a:latin typeface="Arial"/>
                <a:cs typeface="Arial"/>
              </a:defRPr>
            </a:lvl1pPr>
          </a:lstStyle>
          <a:p>
            <a:endParaRPr/>
          </a:p>
        </p:txBody>
      </p:sp>
      <p:sp>
        <p:nvSpPr>
          <p:cNvPr id="6" name="Holder 6"/>
          <p:cNvSpPr>
            <a:spLocks noGrp="1"/>
          </p:cNvSpPr>
          <p:nvPr>
            <p:ph type="sldNum" sz="quarter" idx="7"/>
          </p:nvPr>
        </p:nvSpPr>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7"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8"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200" b="0" i="0" baseline="0">
                <a:solidFill>
                  <a:srgbClr val="00B5E2"/>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Picture Placeholder 12"/>
          <p:cNvSpPr>
            <a:spLocks noGrp="1"/>
          </p:cNvSpPr>
          <p:nvPr>
            <p:ph type="pic" sz="quarter" idx="15"/>
          </p:nvPr>
        </p:nvSpPr>
        <p:spPr>
          <a:xfrm>
            <a:off x="3716339"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6" name="Date Placeholder 3"/>
          <p:cNvSpPr>
            <a:spLocks noGrp="1"/>
          </p:cNvSpPr>
          <p:nvPr>
            <p:ph type="dt" sz="half" idx="16"/>
          </p:nvPr>
        </p:nvSpPr>
        <p:spPr/>
        <p:txBody>
          <a:bodyPr/>
          <a:lstStyle>
            <a:lvl1pPr>
              <a:defRPr sz="900" baseline="0" smtClean="0">
                <a:solidFill>
                  <a:srgbClr val="004C97"/>
                </a:solidFill>
                <a:latin typeface="Helvetica"/>
              </a:defRPr>
            </a:lvl1pPr>
          </a:lstStyle>
          <a:p>
            <a:pPr>
              <a:defRPr/>
            </a:pPr>
            <a:r>
              <a:rPr lang="en-US"/>
              <a:t>September-2018</a:t>
            </a:r>
            <a:endParaRPr lang="en-US" dirty="0"/>
          </a:p>
        </p:txBody>
      </p:sp>
      <p:sp>
        <p:nvSpPr>
          <p:cNvPr id="7" name="Footer Placeholder 4"/>
          <p:cNvSpPr>
            <a:spLocks noGrp="1"/>
          </p:cNvSpPr>
          <p:nvPr>
            <p:ph type="ftr" sz="quarter" idx="17"/>
          </p:nvPr>
        </p:nvSpPr>
        <p:spPr/>
        <p:txBody>
          <a:bodyPr/>
          <a:lstStyle>
            <a:lvl1pPr>
              <a:defRPr sz="900" baseline="0" dirty="0">
                <a:solidFill>
                  <a:srgbClr val="004C97"/>
                </a:solidFill>
                <a:latin typeface="Helvetica"/>
              </a:defRPr>
            </a:lvl1pPr>
          </a:lstStyle>
          <a:p>
            <a:pPr>
              <a:defRPr/>
            </a:pPr>
            <a:r>
              <a:rPr lang="en-US"/>
              <a:t>Macier | DUNE PMG</a:t>
            </a:r>
            <a:endParaRPr lang="en-US" dirty="0"/>
          </a:p>
        </p:txBody>
      </p:sp>
      <p:sp>
        <p:nvSpPr>
          <p:cNvPr id="8" name="Slide Number Placeholder 5"/>
          <p:cNvSpPr>
            <a:spLocks noGrp="1"/>
          </p:cNvSpPr>
          <p:nvPr>
            <p:ph type="sldNum" sz="quarter" idx="18"/>
          </p:nvPr>
        </p:nvSpPr>
        <p:spPr/>
        <p:txBody>
          <a:bodyPr/>
          <a:lstStyle>
            <a:lvl1pPr>
              <a:defRPr sz="9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457201" y="429098"/>
            <a:ext cx="8293100" cy="647102"/>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0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9"/>
            <a:ext cx="8296275" cy="4241851"/>
          </a:xfrm>
          <a:prstGeom prst="rect">
            <a:avLst/>
          </a:prstGeom>
        </p:spPr>
        <p:txBody>
          <a:bodyPr/>
          <a:lstStyle>
            <a:lvl1pPr marL="0" indent="0">
              <a:buNone/>
              <a:defRPr sz="2400">
                <a:solidFill>
                  <a:srgbClr val="63666A"/>
                </a:solidFill>
                <a:latin typeface="Helvetica"/>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2" name="Text Placeholder 2"/>
          <p:cNvSpPr>
            <a:spLocks noGrp="1"/>
          </p:cNvSpPr>
          <p:nvPr>
            <p:ph type="body" idx="11"/>
          </p:nvPr>
        </p:nvSpPr>
        <p:spPr>
          <a:xfrm>
            <a:off x="457204" y="5686118"/>
            <a:ext cx="8293095" cy="439738"/>
          </a:xfrm>
          <a:prstGeom prst="rect">
            <a:avLst/>
          </a:prstGeom>
        </p:spPr>
        <p:txBody>
          <a:bodyPr lIns="0" tIns="0" rIns="0" bIns="0" anchor="t" anchorCtr="0"/>
          <a:lstStyle>
            <a:lvl1pPr marL="0" indent="0">
              <a:buNone/>
              <a:defRPr sz="1200" b="0" i="0" baseline="0">
                <a:solidFill>
                  <a:srgbClr val="00B5E2"/>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Date Placeholder 3"/>
          <p:cNvSpPr>
            <a:spLocks noGrp="1"/>
          </p:cNvSpPr>
          <p:nvPr>
            <p:ph type="dt" sz="half" idx="12"/>
          </p:nvPr>
        </p:nvSpPr>
        <p:spPr/>
        <p:txBody>
          <a:bodyPr/>
          <a:lstStyle>
            <a:lvl1pPr>
              <a:defRPr sz="900" baseline="0" smtClean="0">
                <a:solidFill>
                  <a:srgbClr val="004C97"/>
                </a:solidFill>
                <a:latin typeface="Helvetica"/>
              </a:defRPr>
            </a:lvl1pPr>
          </a:lstStyle>
          <a:p>
            <a:pPr>
              <a:defRPr/>
            </a:pPr>
            <a:r>
              <a:rPr lang="en-US"/>
              <a:t>September-2018</a:t>
            </a:r>
            <a:endParaRPr lang="en-US" dirty="0"/>
          </a:p>
        </p:txBody>
      </p:sp>
      <p:sp>
        <p:nvSpPr>
          <p:cNvPr id="6" name="Footer Placeholder 4"/>
          <p:cNvSpPr>
            <a:spLocks noGrp="1"/>
          </p:cNvSpPr>
          <p:nvPr>
            <p:ph type="ftr" sz="quarter" idx="13"/>
          </p:nvPr>
        </p:nvSpPr>
        <p:spPr/>
        <p:txBody>
          <a:bodyPr/>
          <a:lstStyle>
            <a:lvl1pPr>
              <a:defRPr sz="900" baseline="0" dirty="0">
                <a:solidFill>
                  <a:srgbClr val="004C97"/>
                </a:solidFill>
                <a:latin typeface="Helvetica"/>
              </a:defRPr>
            </a:lvl1pPr>
          </a:lstStyle>
          <a:p>
            <a:pPr>
              <a:defRPr/>
            </a:pPr>
            <a:r>
              <a:rPr lang="en-US"/>
              <a:t>Macier | DUNE PMG</a:t>
            </a:r>
            <a:endParaRPr lang="en-US" dirty="0"/>
          </a:p>
        </p:txBody>
      </p:sp>
      <p:sp>
        <p:nvSpPr>
          <p:cNvPr id="7" name="Slide Number Placeholder 5"/>
          <p:cNvSpPr>
            <a:spLocks noGrp="1"/>
          </p:cNvSpPr>
          <p:nvPr>
            <p:ph type="sldNum" sz="quarter" idx="14"/>
          </p:nvPr>
        </p:nvSpPr>
        <p:spPr/>
        <p:txBody>
          <a:bodyPr/>
          <a:lstStyle>
            <a:lvl1pPr>
              <a:defRPr sz="9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457205" y="425570"/>
            <a:ext cx="8293096" cy="603767"/>
          </a:xfrm>
          <a:prstGeom prst="rect">
            <a:avLst/>
          </a:prstGeom>
        </p:spPr>
        <p:txBody>
          <a:bodyPr vert="horz" lIns="0" tIns="0" rIns="0" bIns="0"/>
          <a:lstStyle>
            <a:lvl1pPr algn="l">
              <a:defRPr sz="165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1557880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September-2018</a:t>
            </a:r>
            <a:endParaRPr lang="en-US" dirty="0"/>
          </a:p>
        </p:txBody>
      </p:sp>
      <p:sp>
        <p:nvSpPr>
          <p:cNvPr id="4" name="Footer Placeholder 3"/>
          <p:cNvSpPr>
            <a:spLocks noGrp="1"/>
          </p:cNvSpPr>
          <p:nvPr>
            <p:ph type="ftr" sz="quarter" idx="11"/>
          </p:nvPr>
        </p:nvSpPr>
        <p:spPr/>
        <p:txBody>
          <a:bodyPr/>
          <a:lstStyle/>
          <a:p>
            <a:r>
              <a:rPr lang="en-US"/>
              <a:t>Macier | DUNE PMG</a:t>
            </a:r>
            <a:endParaRPr lang="en-US" dirty="0"/>
          </a:p>
        </p:txBody>
      </p:sp>
      <p:sp>
        <p:nvSpPr>
          <p:cNvPr id="5" name="Slide Number Placeholder 4"/>
          <p:cNvSpPr>
            <a:spLocks noGrp="1"/>
          </p:cNvSpPr>
          <p:nvPr>
            <p:ph type="sldNum" sz="quarter" idx="12"/>
          </p:nvPr>
        </p:nvSpPr>
        <p:spPr/>
        <p:txBody>
          <a:bodyPr/>
          <a:lstStyle/>
          <a:p>
            <a:fld id="{4B49009C-6C5E-44F5-8A86-17792D67C94B}" type="slidenum">
              <a:rPr lang="en-US" smtClean="0"/>
              <a:t>‹#›</a:t>
            </a:fld>
            <a:endParaRPr lang="en-US" dirty="0"/>
          </a:p>
        </p:txBody>
      </p:sp>
    </p:spTree>
    <p:extLst>
      <p:ext uri="{BB962C8B-B14F-4D97-AF65-F5344CB8AC3E}">
        <p14:creationId xmlns:p14="http://schemas.microsoft.com/office/powerpoint/2010/main" val="2987862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September-2018</a:t>
            </a:r>
            <a:endParaRPr lang="en-US" dirty="0"/>
          </a:p>
        </p:txBody>
      </p:sp>
      <p:sp>
        <p:nvSpPr>
          <p:cNvPr id="5" name="Footer Placeholder 4"/>
          <p:cNvSpPr>
            <a:spLocks noGrp="1"/>
          </p:cNvSpPr>
          <p:nvPr>
            <p:ph type="ftr" sz="quarter" idx="11"/>
          </p:nvPr>
        </p:nvSpPr>
        <p:spPr/>
        <p:txBody>
          <a:bodyPr/>
          <a:lstStyle/>
          <a:p>
            <a:pPr>
              <a:defRPr/>
            </a:pPr>
            <a:r>
              <a:rPr lang="en-US"/>
              <a:t>Macier | DUNE PMG</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680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432609"/>
            <a:ext cx="8293100"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September-2018</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Macier | DUNE PMG</a:t>
            </a:r>
            <a:endParaRPr lang="en-US" dirty="0"/>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0"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4"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8887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446058" y="432610"/>
            <a:ext cx="8304267"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68"/>
            <a:ext cx="406713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3"/>
          <p:cNvSpPr>
            <a:spLocks noGrp="1"/>
          </p:cNvSpPr>
          <p:nvPr>
            <p:ph type="dt" sz="half" idx="16"/>
          </p:nvPr>
        </p:nvSpPr>
        <p:spPr/>
        <p:txBody>
          <a:bodyPr/>
          <a:lstStyle>
            <a:lvl1pPr>
              <a:defRPr/>
            </a:lvl1pPr>
          </a:lstStyle>
          <a:p>
            <a:pPr>
              <a:defRPr/>
            </a:pPr>
            <a:r>
              <a:rPr lang="en-US"/>
              <a:t>September-2018</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Macier | DUNE PMG</a:t>
            </a:r>
            <a:endParaRPr lang="en-US" dirty="0"/>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457200"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4"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0187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0" y="432609"/>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0" y="1238250"/>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September-2018</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Macier | DUNE PMG</a:t>
            </a: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1717253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September-2018</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Macier | DUNE PMG</a:t>
            </a:r>
            <a:endParaRPr lang="en-US" dirty="0"/>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1053125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6" name="Date Placeholder 3"/>
          <p:cNvSpPr>
            <a:spLocks noGrp="1"/>
          </p:cNvSpPr>
          <p:nvPr>
            <p:ph type="dt" sz="half" idx="16"/>
          </p:nvPr>
        </p:nvSpPr>
        <p:spPr/>
        <p:txBody>
          <a:bodyPr/>
          <a:lstStyle>
            <a:lvl1pPr>
              <a:defRPr sz="1200" baseline="0" smtClean="0">
                <a:solidFill>
                  <a:srgbClr val="004C97"/>
                </a:solidFill>
                <a:latin typeface="Helvetica"/>
              </a:defRPr>
            </a:lvl1pPr>
          </a:lstStyle>
          <a:p>
            <a:pPr>
              <a:defRPr/>
            </a:pPr>
            <a:r>
              <a:rPr lang="en-US"/>
              <a:t>September-2018</a:t>
            </a:r>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Macier | DUNE PMG</a:t>
            </a:r>
            <a:endParaRPr lang="en-US" dirty="0"/>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457200" y="429098"/>
            <a:ext cx="8293100"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6641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4" y="1227137"/>
            <a:ext cx="8296275"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3" y="5686118"/>
            <a:ext cx="8293095"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Helvetica"/>
              </a:defRPr>
            </a:lvl1pPr>
          </a:lstStyle>
          <a:p>
            <a:pPr>
              <a:defRPr/>
            </a:pPr>
            <a:r>
              <a:rPr lang="en-US"/>
              <a:t>September-2018</a:t>
            </a:r>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Macier | DUNE PMG</a:t>
            </a:r>
            <a:endParaRPr lang="en-US" dirty="0"/>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457204" y="425568"/>
            <a:ext cx="8293096"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212323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962" y="6358890"/>
            <a:ext cx="8229600" cy="0"/>
          </a:xfrm>
          <a:custGeom>
            <a:avLst/>
            <a:gdLst/>
            <a:ahLst/>
            <a:cxnLst/>
            <a:rect l="l" t="t" r="r" b="b"/>
            <a:pathLst>
              <a:path w="8229600">
                <a:moveTo>
                  <a:pt x="0" y="0"/>
                </a:moveTo>
                <a:lnTo>
                  <a:pt x="8229600" y="0"/>
                </a:lnTo>
              </a:path>
            </a:pathLst>
          </a:custGeom>
          <a:ln w="25908">
            <a:solidFill>
              <a:srgbClr val="BB5F2B"/>
            </a:solidFill>
          </a:ln>
        </p:spPr>
        <p:txBody>
          <a:bodyPr wrap="square" lIns="0" tIns="0" rIns="0" bIns="0" rtlCol="0"/>
          <a:lstStyle/>
          <a:p>
            <a:endParaRPr dirty="0"/>
          </a:p>
        </p:txBody>
      </p:sp>
      <p:sp>
        <p:nvSpPr>
          <p:cNvPr id="17" name="bk object 17"/>
          <p:cNvSpPr/>
          <p:nvPr/>
        </p:nvSpPr>
        <p:spPr>
          <a:xfrm>
            <a:off x="8156447" y="6499859"/>
            <a:ext cx="541020" cy="220979"/>
          </a:xfrm>
          <a:prstGeom prst="rect">
            <a:avLst/>
          </a:prstGeom>
          <a:blipFill>
            <a:blip r:embed="rId2" cstate="print"/>
            <a:stretch>
              <a:fillRect/>
            </a:stretch>
          </a:blipFill>
        </p:spPr>
        <p:txBody>
          <a:bodyPr wrap="square" lIns="0" tIns="0" rIns="0" bIns="0" rtlCol="0"/>
          <a:lstStyle/>
          <a:p>
            <a:endParaRPr dirty="0"/>
          </a:p>
        </p:txBody>
      </p:sp>
      <p:sp>
        <p:nvSpPr>
          <p:cNvPr id="18" name="bk object 18"/>
          <p:cNvSpPr/>
          <p:nvPr/>
        </p:nvSpPr>
        <p:spPr>
          <a:xfrm>
            <a:off x="6851904" y="6480046"/>
            <a:ext cx="1185672" cy="254508"/>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200" b="1" i="0">
                <a:solidFill>
                  <a:srgbClr val="BB5F2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13"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4"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5"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September-2018</a:t>
            </a:r>
            <a:endParaRPr lang="en-US" dirty="0"/>
          </a:p>
        </p:txBody>
      </p:sp>
      <p:sp>
        <p:nvSpPr>
          <p:cNvPr id="4" name="Footer Placeholder 3"/>
          <p:cNvSpPr>
            <a:spLocks noGrp="1"/>
          </p:cNvSpPr>
          <p:nvPr>
            <p:ph type="ftr" sz="quarter" idx="11"/>
          </p:nvPr>
        </p:nvSpPr>
        <p:spPr/>
        <p:txBody>
          <a:bodyPr/>
          <a:lstStyle/>
          <a:p>
            <a:r>
              <a:rPr lang="en-US"/>
              <a:t>Macier | DUNE PMG</a:t>
            </a:r>
            <a:endParaRPr lang="en-US" dirty="0"/>
          </a:p>
        </p:txBody>
      </p:sp>
      <p:sp>
        <p:nvSpPr>
          <p:cNvPr id="5" name="Slide Number Placeholder 4"/>
          <p:cNvSpPr>
            <a:spLocks noGrp="1"/>
          </p:cNvSpPr>
          <p:nvPr>
            <p:ph type="sldNum" sz="quarter" idx="12"/>
          </p:nvPr>
        </p:nvSpPr>
        <p:spPr/>
        <p:txBody>
          <a:bodyPr/>
          <a:lstStyle/>
          <a:p>
            <a:fld id="{4B49009C-6C5E-44F5-8A86-17792D67C94B}" type="slidenum">
              <a:rPr lang="en-US" smtClean="0"/>
              <a:t>‹#›</a:t>
            </a:fld>
            <a:endParaRPr lang="en-US" dirty="0"/>
          </a:p>
        </p:txBody>
      </p:sp>
    </p:spTree>
    <p:extLst>
      <p:ext uri="{BB962C8B-B14F-4D97-AF65-F5344CB8AC3E}">
        <p14:creationId xmlns:p14="http://schemas.microsoft.com/office/powerpoint/2010/main" val="146668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962" y="6358890"/>
            <a:ext cx="8229600" cy="0"/>
          </a:xfrm>
          <a:custGeom>
            <a:avLst/>
            <a:gdLst/>
            <a:ahLst/>
            <a:cxnLst/>
            <a:rect l="l" t="t" r="r" b="b"/>
            <a:pathLst>
              <a:path w="8229600">
                <a:moveTo>
                  <a:pt x="0" y="0"/>
                </a:moveTo>
                <a:lnTo>
                  <a:pt x="8229600" y="0"/>
                </a:lnTo>
              </a:path>
            </a:pathLst>
          </a:custGeom>
          <a:ln w="25908">
            <a:solidFill>
              <a:srgbClr val="BB5F2B"/>
            </a:solidFill>
          </a:ln>
        </p:spPr>
        <p:txBody>
          <a:bodyPr wrap="square" lIns="0" tIns="0" rIns="0" bIns="0" rtlCol="0"/>
          <a:lstStyle/>
          <a:p>
            <a:endParaRPr dirty="0"/>
          </a:p>
        </p:txBody>
      </p:sp>
      <p:sp>
        <p:nvSpPr>
          <p:cNvPr id="17" name="bk object 17"/>
          <p:cNvSpPr/>
          <p:nvPr/>
        </p:nvSpPr>
        <p:spPr>
          <a:xfrm>
            <a:off x="8156447" y="6499859"/>
            <a:ext cx="541020" cy="220979"/>
          </a:xfrm>
          <a:prstGeom prst="rect">
            <a:avLst/>
          </a:prstGeom>
          <a:blipFill>
            <a:blip r:embed="rId2" cstate="print"/>
            <a:stretch>
              <a:fillRect/>
            </a:stretch>
          </a:blipFill>
        </p:spPr>
        <p:txBody>
          <a:bodyPr wrap="square" lIns="0" tIns="0" rIns="0" bIns="0" rtlCol="0"/>
          <a:lstStyle/>
          <a:p>
            <a:endParaRPr dirty="0"/>
          </a:p>
        </p:txBody>
      </p:sp>
      <p:sp>
        <p:nvSpPr>
          <p:cNvPr id="18" name="bk object 18"/>
          <p:cNvSpPr/>
          <p:nvPr/>
        </p:nvSpPr>
        <p:spPr>
          <a:xfrm>
            <a:off x="6851904" y="6480046"/>
            <a:ext cx="1185672" cy="254508"/>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200" b="1" i="0">
                <a:solidFill>
                  <a:srgbClr val="BB5F2B"/>
                </a:solidFill>
                <a:latin typeface="Arial"/>
                <a:cs typeface="Arial"/>
              </a:defRPr>
            </a:lvl1pPr>
          </a:lstStyle>
          <a:p>
            <a:endParaRPr/>
          </a:p>
        </p:txBody>
      </p:sp>
      <p:sp>
        <p:nvSpPr>
          <p:cNvPr id="11" name="Holder 6"/>
          <p:cNvSpPr>
            <a:spLocks noGrp="1"/>
          </p:cNvSpPr>
          <p:nvPr>
            <p:ph type="sldNum" sz="quarter" idx="7"/>
          </p:nvPr>
        </p:nvSpPr>
        <p:spPr>
          <a:xfrm>
            <a:off x="240159" y="65634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2" name="Holder 4"/>
          <p:cNvSpPr>
            <a:spLocks noGrp="1"/>
          </p:cNvSpPr>
          <p:nvPr>
            <p:ph type="ftr" sz="quarter" idx="5"/>
          </p:nvPr>
        </p:nvSpPr>
        <p:spPr>
          <a:xfrm>
            <a:off x="866647" y="65634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3" name="Holder 5"/>
          <p:cNvSpPr>
            <a:spLocks noGrp="1"/>
          </p:cNvSpPr>
          <p:nvPr>
            <p:ph type="dt" sz="half" idx="6"/>
          </p:nvPr>
        </p:nvSpPr>
        <p:spPr>
          <a:xfrm>
            <a:off x="4038600" y="65532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7"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8"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9"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1"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2"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extLst>
      <p:ext uri="{BB962C8B-B14F-4D97-AF65-F5344CB8AC3E}">
        <p14:creationId xmlns:p14="http://schemas.microsoft.com/office/powerpoint/2010/main" val="1738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CA3DBA5-4DA0-4083-9B1C-5D61BB8DB84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C3A68-F998-446E-973E-CBB5845D7394}" type="slidenum">
              <a:rPr lang="en-US" smtClean="0"/>
              <a:t>‹#›</a:t>
            </a:fld>
            <a:endParaRPr lang="en-US"/>
          </a:p>
        </p:txBody>
      </p:sp>
    </p:spTree>
    <p:extLst>
      <p:ext uri="{BB962C8B-B14F-4D97-AF65-F5344CB8AC3E}">
        <p14:creationId xmlns:p14="http://schemas.microsoft.com/office/powerpoint/2010/main" val="108490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2"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3"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extLst>
      <p:ext uri="{BB962C8B-B14F-4D97-AF65-F5344CB8AC3E}">
        <p14:creationId xmlns:p14="http://schemas.microsoft.com/office/powerpoint/2010/main" val="212117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Holder 6"/>
          <p:cNvSpPr>
            <a:spLocks noGrp="1"/>
          </p:cNvSpPr>
          <p:nvPr>
            <p:ph type="sldNum" sz="quarter" idx="7"/>
          </p:nvPr>
        </p:nvSpPr>
        <p:spPr>
          <a:xfrm>
            <a:off x="240159"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3" name="Holder 4"/>
          <p:cNvSpPr>
            <a:spLocks noGrp="1"/>
          </p:cNvSpPr>
          <p:nvPr>
            <p:ph type="ftr" sz="quarter" idx="5"/>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5" name="Holder 5"/>
          <p:cNvSpPr>
            <a:spLocks noGrp="1"/>
          </p:cNvSpPr>
          <p:nvPr>
            <p:ph type="dt" sz="half" idx="6"/>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extLst>
      <p:ext uri="{BB962C8B-B14F-4D97-AF65-F5344CB8AC3E}">
        <p14:creationId xmlns:p14="http://schemas.microsoft.com/office/powerpoint/2010/main" val="22438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962" y="6358890"/>
            <a:ext cx="8229600" cy="0"/>
          </a:xfrm>
          <a:custGeom>
            <a:avLst/>
            <a:gdLst/>
            <a:ahLst/>
            <a:cxnLst/>
            <a:rect l="l" t="t" r="r" b="b"/>
            <a:pathLst>
              <a:path w="8229600">
                <a:moveTo>
                  <a:pt x="0" y="0"/>
                </a:moveTo>
                <a:lnTo>
                  <a:pt x="8229600" y="0"/>
                </a:lnTo>
              </a:path>
            </a:pathLst>
          </a:custGeom>
          <a:ln w="25908">
            <a:solidFill>
              <a:srgbClr val="BB5F2B"/>
            </a:solidFill>
          </a:ln>
        </p:spPr>
        <p:txBody>
          <a:bodyPr wrap="square" lIns="0" tIns="0" rIns="0" bIns="0" rtlCol="0"/>
          <a:lstStyle/>
          <a:p>
            <a:endParaRPr dirty="0"/>
          </a:p>
        </p:txBody>
      </p:sp>
      <p:sp>
        <p:nvSpPr>
          <p:cNvPr id="17" name="bk object 17"/>
          <p:cNvSpPr/>
          <p:nvPr/>
        </p:nvSpPr>
        <p:spPr>
          <a:xfrm>
            <a:off x="8156447" y="6499859"/>
            <a:ext cx="541020" cy="220979"/>
          </a:xfrm>
          <a:prstGeom prst="rect">
            <a:avLst/>
          </a:prstGeom>
          <a:blipFill>
            <a:blip r:embed="rId9"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444500" y="495242"/>
            <a:ext cx="8255000" cy="304800"/>
          </a:xfrm>
          <a:prstGeom prst="rect">
            <a:avLst/>
          </a:prstGeom>
        </p:spPr>
        <p:txBody>
          <a:bodyPr wrap="square" lIns="0" tIns="0" rIns="0" bIns="0">
            <a:spAutoFit/>
          </a:bodyPr>
          <a:lstStyle>
            <a:lvl1pPr>
              <a:defRPr sz="2200" b="1" i="0">
                <a:solidFill>
                  <a:srgbClr val="BB5F2B"/>
                </a:solidFill>
                <a:latin typeface="Arial"/>
                <a:cs typeface="Arial"/>
              </a:defRPr>
            </a:lvl1pPr>
          </a:lstStyle>
          <a:p>
            <a:endParaRPr/>
          </a:p>
        </p:txBody>
      </p:sp>
      <p:sp>
        <p:nvSpPr>
          <p:cNvPr id="3" name="Holder 3"/>
          <p:cNvSpPr>
            <a:spLocks noGrp="1"/>
          </p:cNvSpPr>
          <p:nvPr>
            <p:ph type="body" idx="1"/>
          </p:nvPr>
        </p:nvSpPr>
        <p:spPr>
          <a:xfrm>
            <a:off x="382904" y="1317059"/>
            <a:ext cx="8378190" cy="1779905"/>
          </a:xfrm>
          <a:prstGeom prst="rect">
            <a:avLst/>
          </a:prstGeom>
        </p:spPr>
        <p:txBody>
          <a:bodyPr wrap="square" lIns="0" tIns="0" rIns="0" bIns="0">
            <a:spAutoFit/>
          </a:bodyPr>
          <a:lstStyle>
            <a:lvl1pPr>
              <a:defRPr sz="2200" b="0" i="0">
                <a:solidFill>
                  <a:srgbClr val="3B5A77"/>
                </a:solidFill>
                <a:latin typeface="Arial"/>
                <a:cs typeface="Arial"/>
              </a:defRPr>
            </a:lvl1pPr>
          </a:lstStyle>
          <a:p>
            <a:endParaRPr/>
          </a:p>
        </p:txBody>
      </p:sp>
      <p:sp>
        <p:nvSpPr>
          <p:cNvPr id="4" name="Holder 4"/>
          <p:cNvSpPr>
            <a:spLocks noGrp="1"/>
          </p:cNvSpPr>
          <p:nvPr>
            <p:ph type="ftr" sz="quarter" idx="5"/>
          </p:nvPr>
        </p:nvSpPr>
        <p:spPr>
          <a:xfrm>
            <a:off x="866647" y="6538623"/>
            <a:ext cx="763269"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5" name="Holder 5"/>
          <p:cNvSpPr>
            <a:spLocks noGrp="1"/>
          </p:cNvSpPr>
          <p:nvPr>
            <p:ph type="dt" sz="half" idx="6"/>
          </p:nvPr>
        </p:nvSpPr>
        <p:spPr>
          <a:xfrm>
            <a:off x="1865502" y="6538623"/>
            <a:ext cx="1944498"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
        <p:nvSpPr>
          <p:cNvPr id="6" name="Holder 6"/>
          <p:cNvSpPr>
            <a:spLocks noGrp="1"/>
          </p:cNvSpPr>
          <p:nvPr>
            <p:ph type="sldNum" sz="quarter" idx="7"/>
          </p:nvPr>
        </p:nvSpPr>
        <p:spPr>
          <a:xfrm>
            <a:off x="240159" y="6538623"/>
            <a:ext cx="336679" cy="184666"/>
          </a:xfrm>
          <a:prstGeom prst="rect">
            <a:avLst/>
          </a:prstGeom>
        </p:spPr>
        <p:txBody>
          <a:bodyPr wrap="square" lIns="0" tIns="0" rIns="0" bIns="0">
            <a:spAutoFit/>
          </a:bodyPr>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94" r:id="rId7"/>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sp>
        <p:nvSpPr>
          <p:cNvPr id="9" name="Holder 6"/>
          <p:cNvSpPr>
            <a:spLocks noGrp="1"/>
          </p:cNvSpPr>
          <p:nvPr>
            <p:ph type="sldNum" sz="quarter" idx="4"/>
          </p:nvPr>
        </p:nvSpPr>
        <p:spPr>
          <a:xfrm>
            <a:off x="240159" y="6538623"/>
            <a:ext cx="336679" cy="184666"/>
          </a:xfrm>
          <a:prstGeom prst="rect">
            <a:avLst/>
          </a:prstGeo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0" name="Holder 4"/>
          <p:cNvSpPr>
            <a:spLocks noGrp="1"/>
          </p:cNvSpPr>
          <p:nvPr>
            <p:ph type="ftr" sz="quarter" idx="3"/>
          </p:nvPr>
        </p:nvSpPr>
        <p:spPr>
          <a:xfrm>
            <a:off x="866647" y="6538623"/>
            <a:ext cx="21051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a:t>Macier | DUNE PMG</a:t>
            </a:r>
            <a:endParaRPr dirty="0"/>
          </a:p>
        </p:txBody>
      </p:sp>
      <p:sp>
        <p:nvSpPr>
          <p:cNvPr id="11" name="Holder 5"/>
          <p:cNvSpPr>
            <a:spLocks noGrp="1"/>
          </p:cNvSpPr>
          <p:nvPr>
            <p:ph type="dt" sz="half" idx="2"/>
          </p:nvPr>
        </p:nvSpPr>
        <p:spPr>
          <a:xfrm>
            <a:off x="4038600" y="6528400"/>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a:t>September-2018</a:t>
            </a:r>
            <a:endParaRPr lang="en-US" dirty="0"/>
          </a:p>
        </p:txBody>
      </p:sp>
    </p:spTree>
    <p:extLst>
      <p:ext uri="{BB962C8B-B14F-4D97-AF65-F5344CB8AC3E}">
        <p14:creationId xmlns:p14="http://schemas.microsoft.com/office/powerpoint/2010/main" val="12496687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7"/>
          <p:cNvSpPr txBox="1">
            <a:spLocks/>
          </p:cNvSpPr>
          <p:nvPr/>
        </p:nvSpPr>
        <p:spPr>
          <a:xfrm>
            <a:off x="8337550" y="6483731"/>
            <a:ext cx="419100" cy="192024"/>
          </a:xfrm>
          <a:prstGeom prst="rect">
            <a:avLst/>
          </a:prstGeom>
        </p:spPr>
        <p:txBody>
          <a:bodyPr lIns="0" tIns="0" rIns="0" bIns="0" anchor="b"/>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900" dirty="0"/>
              <a:t>LBNF</a:t>
            </a:r>
          </a:p>
        </p:txBody>
      </p:sp>
      <p:cxnSp>
        <p:nvCxnSpPr>
          <p:cNvPr id="13" name="Straight Connector 12"/>
          <p:cNvCxnSpPr/>
          <p:nvPr/>
        </p:nvCxnSpPr>
        <p:spPr>
          <a:xfrm>
            <a:off x="457201"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2"/>
            <a:ext cx="1136650" cy="187325"/>
          </a:xfrm>
          <a:prstGeom prst="rect">
            <a:avLst/>
          </a:prstGeom>
        </p:spPr>
        <p:txBody>
          <a:bodyPr lIns="0" tIns="0" rIns="0" bIns="0" anchor="b" anchorCtr="0"/>
          <a:lstStyle>
            <a:lvl1pPr fontAlgn="auto">
              <a:spcBef>
                <a:spcPts val="0"/>
              </a:spcBef>
              <a:spcAft>
                <a:spcPts val="0"/>
              </a:spcAft>
              <a:defRPr sz="900" baseline="0" smtClean="0">
                <a:solidFill>
                  <a:srgbClr val="004C97"/>
                </a:solidFill>
                <a:latin typeface="Helvetica"/>
                <a:ea typeface="+mn-ea"/>
                <a:cs typeface="+mn-cs"/>
              </a:defRPr>
            </a:lvl1pPr>
          </a:lstStyle>
          <a:p>
            <a:pPr>
              <a:defRPr/>
            </a:pPr>
            <a:r>
              <a:rPr lang="en-US"/>
              <a:t>September-2018</a:t>
            </a:r>
            <a:endParaRPr lang="en-US" dirty="0"/>
          </a:p>
        </p:txBody>
      </p:sp>
      <p:sp>
        <p:nvSpPr>
          <p:cNvPr id="5" name="Footer Placeholder 4"/>
          <p:cNvSpPr>
            <a:spLocks noGrp="1"/>
          </p:cNvSpPr>
          <p:nvPr>
            <p:ph type="ftr" sz="quarter" idx="3"/>
          </p:nvPr>
        </p:nvSpPr>
        <p:spPr>
          <a:xfrm>
            <a:off x="2116139" y="6488432"/>
            <a:ext cx="5616575" cy="187325"/>
          </a:xfrm>
          <a:prstGeom prst="rect">
            <a:avLst/>
          </a:prstGeom>
        </p:spPr>
        <p:txBody>
          <a:bodyPr lIns="0" tIns="0" rIns="0" bIns="0" anchor="b" anchorCtr="0"/>
          <a:lstStyle>
            <a:lvl1pPr fontAlgn="auto">
              <a:spcBef>
                <a:spcPts val="0"/>
              </a:spcBef>
              <a:spcAft>
                <a:spcPts val="0"/>
              </a:spcAft>
              <a:defRPr sz="900" baseline="0" dirty="0">
                <a:solidFill>
                  <a:srgbClr val="004C97"/>
                </a:solidFill>
                <a:latin typeface="Helvetica"/>
                <a:ea typeface="+mn-ea"/>
                <a:cs typeface="+mn-cs"/>
              </a:defRPr>
            </a:lvl1pPr>
          </a:lstStyle>
          <a:p>
            <a:pPr>
              <a:defRPr/>
            </a:pPr>
            <a:r>
              <a:rPr lang="en-US"/>
              <a:t>Macier | DUNE PMG</a:t>
            </a:r>
            <a:endParaRPr lang="en-US" dirty="0"/>
          </a:p>
        </p:txBody>
      </p:sp>
      <p:sp>
        <p:nvSpPr>
          <p:cNvPr id="6" name="Slide Number Placeholder 5"/>
          <p:cNvSpPr>
            <a:spLocks noGrp="1"/>
          </p:cNvSpPr>
          <p:nvPr>
            <p:ph type="sldNum" sz="quarter" idx="4"/>
          </p:nvPr>
        </p:nvSpPr>
        <p:spPr>
          <a:xfrm>
            <a:off x="454026" y="6488432"/>
            <a:ext cx="525463" cy="187325"/>
          </a:xfrm>
          <a:prstGeom prst="rect">
            <a:avLst/>
          </a:prstGeom>
        </p:spPr>
        <p:txBody>
          <a:bodyPr lIns="0" tIns="0" rIns="0" bIns="0" anchor="b" anchorCtr="0"/>
          <a:lstStyle>
            <a:lvl1pPr fontAlgn="auto">
              <a:spcBef>
                <a:spcPts val="0"/>
              </a:spcBef>
              <a:spcAft>
                <a:spcPts val="0"/>
              </a:spcAft>
              <a:defRPr sz="9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6237107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hdr="0"/>
  <p:txStyles>
    <p:titleStyle>
      <a:lvl1pPr algn="ctr" defTabSz="342900" rtl="0" fontAlgn="base">
        <a:spcBef>
          <a:spcPct val="0"/>
        </a:spcBef>
        <a:spcAft>
          <a:spcPct val="0"/>
        </a:spcAft>
        <a:defRPr sz="3300" kern="1200">
          <a:solidFill>
            <a:schemeClr val="tx1"/>
          </a:solidFill>
          <a:latin typeface="+mj-lt"/>
          <a:ea typeface="Geneva" charset="0"/>
          <a:cs typeface="Geneva" charset="0"/>
        </a:defRPr>
      </a:lvl1pPr>
      <a:lvl2pPr algn="ctr" defTabSz="342900" rtl="0" fontAlgn="base">
        <a:spcBef>
          <a:spcPct val="0"/>
        </a:spcBef>
        <a:spcAft>
          <a:spcPct val="0"/>
        </a:spcAft>
        <a:defRPr sz="3300">
          <a:solidFill>
            <a:schemeClr val="tx1"/>
          </a:solidFill>
          <a:latin typeface="Calibri" charset="0"/>
          <a:ea typeface="Geneva" charset="0"/>
          <a:cs typeface="Geneva" charset="0"/>
        </a:defRPr>
      </a:lvl2pPr>
      <a:lvl3pPr algn="ctr" defTabSz="342900" rtl="0" fontAlgn="base">
        <a:spcBef>
          <a:spcPct val="0"/>
        </a:spcBef>
        <a:spcAft>
          <a:spcPct val="0"/>
        </a:spcAft>
        <a:defRPr sz="3300">
          <a:solidFill>
            <a:schemeClr val="tx1"/>
          </a:solidFill>
          <a:latin typeface="Calibri" charset="0"/>
          <a:ea typeface="Geneva" charset="0"/>
          <a:cs typeface="Geneva" charset="0"/>
        </a:defRPr>
      </a:lvl3pPr>
      <a:lvl4pPr algn="ctr" defTabSz="342900" rtl="0" fontAlgn="base">
        <a:spcBef>
          <a:spcPct val="0"/>
        </a:spcBef>
        <a:spcAft>
          <a:spcPct val="0"/>
        </a:spcAft>
        <a:defRPr sz="3300">
          <a:solidFill>
            <a:schemeClr val="tx1"/>
          </a:solidFill>
          <a:latin typeface="Calibri" charset="0"/>
          <a:ea typeface="Geneva" charset="0"/>
          <a:cs typeface="Geneva" charset="0"/>
        </a:defRPr>
      </a:lvl4pPr>
      <a:lvl5pPr algn="ctr" defTabSz="342900" rtl="0" fontAlgn="base">
        <a:spcBef>
          <a:spcPct val="0"/>
        </a:spcBef>
        <a:spcAft>
          <a:spcPct val="0"/>
        </a:spcAft>
        <a:defRPr sz="3300">
          <a:solidFill>
            <a:schemeClr val="tx1"/>
          </a:solidFill>
          <a:latin typeface="Calibri" charset="0"/>
          <a:ea typeface="Geneva" charset="0"/>
          <a:cs typeface="Geneva" charset="0"/>
        </a:defRPr>
      </a:lvl5pPr>
      <a:lvl6pPr marL="342900" algn="ctr" defTabSz="342900" rtl="0" fontAlgn="base">
        <a:spcBef>
          <a:spcPct val="0"/>
        </a:spcBef>
        <a:spcAft>
          <a:spcPct val="0"/>
        </a:spcAft>
        <a:defRPr sz="3300">
          <a:solidFill>
            <a:schemeClr val="tx1"/>
          </a:solidFill>
          <a:latin typeface="Calibri" charset="0"/>
          <a:ea typeface="Geneva" charset="0"/>
          <a:cs typeface="Geneva" charset="0"/>
        </a:defRPr>
      </a:lvl6pPr>
      <a:lvl7pPr marL="685800" algn="ctr" defTabSz="342900" rtl="0" fontAlgn="base">
        <a:spcBef>
          <a:spcPct val="0"/>
        </a:spcBef>
        <a:spcAft>
          <a:spcPct val="0"/>
        </a:spcAft>
        <a:defRPr sz="3300">
          <a:solidFill>
            <a:schemeClr val="tx1"/>
          </a:solidFill>
          <a:latin typeface="Calibri" charset="0"/>
          <a:ea typeface="Geneva" charset="0"/>
          <a:cs typeface="Geneva" charset="0"/>
        </a:defRPr>
      </a:lvl7pPr>
      <a:lvl8pPr marL="1028700" algn="ctr" defTabSz="342900" rtl="0" fontAlgn="base">
        <a:spcBef>
          <a:spcPct val="0"/>
        </a:spcBef>
        <a:spcAft>
          <a:spcPct val="0"/>
        </a:spcAft>
        <a:defRPr sz="3300">
          <a:solidFill>
            <a:schemeClr val="tx1"/>
          </a:solidFill>
          <a:latin typeface="Calibri" charset="0"/>
          <a:ea typeface="Geneva" charset="0"/>
          <a:cs typeface="Geneva" charset="0"/>
        </a:defRPr>
      </a:lvl8pPr>
      <a:lvl9pPr marL="1371600" algn="ctr" defTabSz="342900" rtl="0" fontAlgn="base">
        <a:spcBef>
          <a:spcPct val="0"/>
        </a:spcBef>
        <a:spcAft>
          <a:spcPct val="0"/>
        </a:spcAft>
        <a:defRPr sz="3300">
          <a:solidFill>
            <a:schemeClr val="tx1"/>
          </a:solidFill>
          <a:latin typeface="Calibri" charset="0"/>
          <a:ea typeface="Geneva" charset="0"/>
          <a:cs typeface="Geneva" charset="0"/>
        </a:defRPr>
      </a:lvl9pPr>
    </p:titleStyle>
    <p:bodyStyle>
      <a:lvl1pPr marL="257175" indent="-257175" algn="l" defTabSz="342900" rtl="0" fontAlgn="base">
        <a:spcBef>
          <a:spcPct val="20000"/>
        </a:spcBef>
        <a:spcAft>
          <a:spcPct val="0"/>
        </a:spcAft>
        <a:buFont typeface="Arial" charset="0"/>
        <a:buChar char="•"/>
        <a:defRPr sz="2400" kern="1200">
          <a:solidFill>
            <a:schemeClr val="tx1"/>
          </a:solidFill>
          <a:latin typeface="+mn-lt"/>
          <a:ea typeface="Geneva" charset="0"/>
          <a:cs typeface="Geneva" charset="0"/>
        </a:defRPr>
      </a:lvl1pPr>
      <a:lvl2pPr marL="557213" indent="-214313" algn="l" defTabSz="342900" rtl="0" fontAlgn="base">
        <a:spcBef>
          <a:spcPct val="20000"/>
        </a:spcBef>
        <a:spcAft>
          <a:spcPct val="0"/>
        </a:spcAft>
        <a:buFont typeface="Arial" charset="0"/>
        <a:buChar char="–"/>
        <a:defRPr sz="2100" kern="1200">
          <a:solidFill>
            <a:schemeClr val="tx1"/>
          </a:solidFill>
          <a:latin typeface="+mn-lt"/>
          <a:ea typeface="Geneva" charset="0"/>
          <a:cs typeface="+mn-cs"/>
        </a:defRPr>
      </a:lvl2pPr>
      <a:lvl3pPr marL="857250" indent="-171450" algn="l" defTabSz="342900" rtl="0" fontAlgn="base">
        <a:spcBef>
          <a:spcPct val="20000"/>
        </a:spcBef>
        <a:spcAft>
          <a:spcPct val="0"/>
        </a:spcAft>
        <a:buFont typeface="Arial" charset="0"/>
        <a:buChar char="•"/>
        <a:defRPr sz="1800" kern="1200">
          <a:solidFill>
            <a:schemeClr val="tx1"/>
          </a:solidFill>
          <a:latin typeface="+mn-lt"/>
          <a:ea typeface="Geneva" charset="0"/>
          <a:cs typeface="+mn-cs"/>
        </a:defRPr>
      </a:lvl3pPr>
      <a:lvl4pPr marL="1200150" indent="-171450" algn="l" defTabSz="342900" rtl="0" fontAlgn="base">
        <a:spcBef>
          <a:spcPct val="20000"/>
        </a:spcBef>
        <a:spcAft>
          <a:spcPct val="0"/>
        </a:spcAft>
        <a:buFont typeface="Arial" charset="0"/>
        <a:buChar char="–"/>
        <a:defRPr sz="1500" kern="1200">
          <a:solidFill>
            <a:schemeClr val="tx1"/>
          </a:solidFill>
          <a:latin typeface="+mn-lt"/>
          <a:ea typeface="Geneva" charset="0"/>
          <a:cs typeface="+mn-cs"/>
        </a:defRPr>
      </a:lvl4pPr>
      <a:lvl5pPr marL="1543050" indent="-171450" algn="l" defTabSz="342900" rtl="0" fontAlgn="base">
        <a:spcBef>
          <a:spcPct val="20000"/>
        </a:spcBef>
        <a:spcAft>
          <a:spcPct val="0"/>
        </a:spcAft>
        <a:buFont typeface="Arial" charset="0"/>
        <a:buChar char="»"/>
        <a:defRPr sz="1500" kern="1200">
          <a:solidFill>
            <a:schemeClr val="tx1"/>
          </a:solidFill>
          <a:latin typeface="+mn-lt"/>
          <a:ea typeface="Geneva"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7"/>
          <p:cNvSpPr txBox="1">
            <a:spLocks/>
          </p:cNvSpPr>
          <p:nvPr/>
        </p:nvSpPr>
        <p:spPr>
          <a:xfrm>
            <a:off x="8337550" y="6483731"/>
            <a:ext cx="419100" cy="192024"/>
          </a:xfrm>
          <a:prstGeom prst="rect">
            <a:avLst/>
          </a:prstGeom>
        </p:spPr>
        <p:txBody>
          <a:bodyPr lIns="0" tIns="0" rIns="0" bIns="0" anchor="b"/>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200" dirty="0"/>
              <a:t>LBNF</a:t>
            </a:r>
          </a:p>
        </p:txBody>
      </p:sp>
      <p:cxnSp>
        <p:nvCxnSpPr>
          <p:cNvPr id="13" name="Straight Connector 12"/>
          <p:cNvCxnSpPr/>
          <p:nvPr/>
        </p:nvCxnSpPr>
        <p:spPr>
          <a:xfrm>
            <a:off x="457200"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September-2018</a:t>
            </a:r>
            <a:endParaRPr lang="en-US" dirty="0"/>
          </a:p>
        </p:txBody>
      </p:sp>
      <p:sp>
        <p:nvSpPr>
          <p:cNvPr id="5" name="Footer Placeholder 4"/>
          <p:cNvSpPr>
            <a:spLocks noGrp="1"/>
          </p:cNvSpPr>
          <p:nvPr>
            <p:ph type="ftr" sz="quarter" idx="3"/>
          </p:nvPr>
        </p:nvSpPr>
        <p:spPr>
          <a:xfrm>
            <a:off x="2116138" y="6488430"/>
            <a:ext cx="5616575"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a:t>Macier | DUNE PMG</a:t>
            </a:r>
            <a:endParaRPr lang="en-US" dirty="0"/>
          </a:p>
        </p:txBody>
      </p:sp>
      <p:sp>
        <p:nvSpPr>
          <p:cNvPr id="6" name="Slide Number Placeholder 5"/>
          <p:cNvSpPr>
            <a:spLocks noGrp="1"/>
          </p:cNvSpPr>
          <p:nvPr>
            <p:ph type="sldNum" sz="quarter" idx="4"/>
          </p:nvPr>
        </p:nvSpPr>
        <p:spPr>
          <a:xfrm>
            <a:off x="454025" y="6488430"/>
            <a:ext cx="525463"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730874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dunescience.org/cgi-bin/private/ShowDocument?docid=9658" TargetMode="External"/><Relationship Id="rId2" Type="http://schemas.openxmlformats.org/officeDocument/2006/relationships/hyperlink" Target="https://indico.fnal.gov/event/1771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HNg49L4BNAE" TargetMode="External"/><Relationship Id="rId2" Type="http://schemas.openxmlformats.org/officeDocument/2006/relationships/slideLayout" Target="../slideLayouts/slideLayout2.xml"/><Relationship Id="rId1" Type="http://schemas.openxmlformats.org/officeDocument/2006/relationships/video" Target="https://www.youtube.com/embed/HNg49L4BNAE"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962" y="5761482"/>
            <a:ext cx="8229600" cy="0"/>
          </a:xfrm>
          <a:custGeom>
            <a:avLst/>
            <a:gdLst/>
            <a:ahLst/>
            <a:cxnLst/>
            <a:rect l="l" t="t" r="r" b="b"/>
            <a:pathLst>
              <a:path w="8229600">
                <a:moveTo>
                  <a:pt x="0" y="0"/>
                </a:moveTo>
                <a:lnTo>
                  <a:pt x="8229600" y="0"/>
                </a:lnTo>
              </a:path>
            </a:pathLst>
          </a:custGeom>
          <a:ln w="25908">
            <a:solidFill>
              <a:srgbClr val="BB5F2B"/>
            </a:solidFill>
          </a:ln>
        </p:spPr>
        <p:txBody>
          <a:bodyPr wrap="square" lIns="0" tIns="0" rIns="0" bIns="0" rtlCol="0"/>
          <a:lstStyle/>
          <a:p>
            <a:endParaRPr dirty="0"/>
          </a:p>
        </p:txBody>
      </p:sp>
      <p:sp>
        <p:nvSpPr>
          <p:cNvPr id="3" name="object 3"/>
          <p:cNvSpPr/>
          <p:nvPr/>
        </p:nvSpPr>
        <p:spPr>
          <a:xfrm>
            <a:off x="457962" y="473201"/>
            <a:ext cx="8229600" cy="0"/>
          </a:xfrm>
          <a:custGeom>
            <a:avLst/>
            <a:gdLst/>
            <a:ahLst/>
            <a:cxnLst/>
            <a:rect l="l" t="t" r="r" b="b"/>
            <a:pathLst>
              <a:path w="8229600">
                <a:moveTo>
                  <a:pt x="0" y="0"/>
                </a:moveTo>
                <a:lnTo>
                  <a:pt x="8229600" y="0"/>
                </a:lnTo>
              </a:path>
            </a:pathLst>
          </a:custGeom>
          <a:ln w="25908">
            <a:solidFill>
              <a:srgbClr val="BB5F2B"/>
            </a:solidFill>
          </a:ln>
        </p:spPr>
        <p:txBody>
          <a:bodyPr wrap="square" lIns="0" tIns="0" rIns="0" bIns="0" rtlCol="0"/>
          <a:lstStyle/>
          <a:p>
            <a:endParaRPr dirty="0"/>
          </a:p>
        </p:txBody>
      </p:sp>
      <p:sp>
        <p:nvSpPr>
          <p:cNvPr id="4" name="object 4"/>
          <p:cNvSpPr/>
          <p:nvPr/>
        </p:nvSpPr>
        <p:spPr>
          <a:xfrm>
            <a:off x="5135879" y="211836"/>
            <a:ext cx="3598164" cy="214883"/>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7316723" y="5974079"/>
            <a:ext cx="1370076" cy="55778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444500" y="1951450"/>
            <a:ext cx="4023360" cy="407034"/>
          </a:xfrm>
          <a:prstGeom prst="rect">
            <a:avLst/>
          </a:prstGeom>
        </p:spPr>
        <p:txBody>
          <a:bodyPr vert="horz" wrap="square" lIns="0" tIns="0" rIns="0" bIns="0" rtlCol="0">
            <a:spAutoFit/>
          </a:bodyPr>
          <a:lstStyle/>
          <a:p>
            <a:pPr marL="12700">
              <a:lnSpc>
                <a:spcPts val="3810"/>
              </a:lnSpc>
            </a:pPr>
            <a:r>
              <a:rPr sz="3200" b="1" dirty="0">
                <a:solidFill>
                  <a:srgbClr val="BB5F2B"/>
                </a:solidFill>
                <a:latin typeface="Arial"/>
                <a:cs typeface="Arial"/>
              </a:rPr>
              <a:t>DUNE Pro</a:t>
            </a:r>
            <a:r>
              <a:rPr sz="3200" b="1" spc="-15" dirty="0">
                <a:solidFill>
                  <a:srgbClr val="BB5F2B"/>
                </a:solidFill>
                <a:latin typeface="Arial"/>
                <a:cs typeface="Arial"/>
              </a:rPr>
              <a:t>j</a:t>
            </a:r>
            <a:r>
              <a:rPr sz="3200" b="1" dirty="0">
                <a:solidFill>
                  <a:srgbClr val="BB5F2B"/>
                </a:solidFill>
                <a:latin typeface="Arial"/>
                <a:cs typeface="Arial"/>
              </a:rPr>
              <a:t>e</a:t>
            </a:r>
            <a:r>
              <a:rPr sz="3200" b="1" spc="-10" dirty="0">
                <a:solidFill>
                  <a:srgbClr val="BB5F2B"/>
                </a:solidFill>
                <a:latin typeface="Arial"/>
                <a:cs typeface="Arial"/>
              </a:rPr>
              <a:t>c</a:t>
            </a:r>
            <a:r>
              <a:rPr sz="3200" b="1" dirty="0">
                <a:solidFill>
                  <a:srgbClr val="BB5F2B"/>
                </a:solidFill>
                <a:latin typeface="Arial"/>
                <a:cs typeface="Arial"/>
              </a:rPr>
              <a:t>t</a:t>
            </a:r>
            <a:r>
              <a:rPr sz="3200" b="1" spc="-15" dirty="0">
                <a:solidFill>
                  <a:srgbClr val="BB5F2B"/>
                </a:solidFill>
                <a:latin typeface="Arial"/>
                <a:cs typeface="Arial"/>
              </a:rPr>
              <a:t> </a:t>
            </a:r>
            <a:r>
              <a:rPr sz="3200" b="1" dirty="0">
                <a:solidFill>
                  <a:srgbClr val="BB5F2B"/>
                </a:solidFill>
                <a:latin typeface="Arial"/>
                <a:cs typeface="Arial"/>
              </a:rPr>
              <a:t>Status</a:t>
            </a:r>
            <a:endParaRPr sz="3200" dirty="0">
              <a:latin typeface="Arial"/>
              <a:cs typeface="Arial"/>
            </a:endParaRPr>
          </a:p>
        </p:txBody>
      </p:sp>
      <p:sp>
        <p:nvSpPr>
          <p:cNvPr id="7" name="object 7"/>
          <p:cNvSpPr txBox="1"/>
          <p:nvPr/>
        </p:nvSpPr>
        <p:spPr>
          <a:xfrm>
            <a:off x="441451" y="2742761"/>
            <a:ext cx="8245348" cy="1472198"/>
          </a:xfrm>
          <a:prstGeom prst="rect">
            <a:avLst/>
          </a:prstGeom>
        </p:spPr>
        <p:txBody>
          <a:bodyPr vert="horz" wrap="square" lIns="0" tIns="0" rIns="0" bIns="0" rtlCol="0">
            <a:spAutoFit/>
          </a:bodyPr>
          <a:lstStyle/>
          <a:p>
            <a:pPr marL="12700">
              <a:lnSpc>
                <a:spcPct val="100000"/>
              </a:lnSpc>
            </a:pPr>
            <a:r>
              <a:rPr lang="en-US" sz="2200" spc="-10" dirty="0">
                <a:solidFill>
                  <a:srgbClr val="BB5F2B"/>
                </a:solidFill>
                <a:latin typeface="Arial"/>
                <a:cs typeface="Arial"/>
              </a:rPr>
              <a:t>Jolie Macier</a:t>
            </a:r>
            <a:endParaRPr sz="2200" dirty="0">
              <a:latin typeface="Arial"/>
              <a:cs typeface="Arial"/>
            </a:endParaRPr>
          </a:p>
          <a:p>
            <a:pPr marL="12700">
              <a:lnSpc>
                <a:spcPct val="100000"/>
              </a:lnSpc>
            </a:pPr>
            <a:r>
              <a:rPr sz="2200" spc="-20" dirty="0">
                <a:solidFill>
                  <a:srgbClr val="BB5F2B"/>
                </a:solidFill>
                <a:latin typeface="Arial"/>
                <a:cs typeface="Arial"/>
              </a:rPr>
              <a:t>DU</a:t>
            </a:r>
            <a:r>
              <a:rPr sz="2200" spc="-30" dirty="0">
                <a:solidFill>
                  <a:srgbClr val="BB5F2B"/>
                </a:solidFill>
                <a:latin typeface="Arial"/>
                <a:cs typeface="Arial"/>
              </a:rPr>
              <a:t>N</a:t>
            </a:r>
            <a:r>
              <a:rPr sz="2200" spc="-15" dirty="0">
                <a:solidFill>
                  <a:srgbClr val="BB5F2B"/>
                </a:solidFill>
                <a:latin typeface="Arial"/>
                <a:cs typeface="Arial"/>
              </a:rPr>
              <a:t>E</a:t>
            </a:r>
            <a:r>
              <a:rPr sz="2200" spc="5" dirty="0">
                <a:solidFill>
                  <a:srgbClr val="BB5F2B"/>
                </a:solidFill>
                <a:latin typeface="Arial"/>
                <a:cs typeface="Arial"/>
              </a:rPr>
              <a:t> </a:t>
            </a:r>
            <a:r>
              <a:rPr sz="2200" spc="-15" dirty="0">
                <a:solidFill>
                  <a:srgbClr val="BB5F2B"/>
                </a:solidFill>
                <a:latin typeface="Arial"/>
                <a:cs typeface="Arial"/>
              </a:rPr>
              <a:t>P</a:t>
            </a:r>
            <a:r>
              <a:rPr sz="2200" spc="-30" dirty="0">
                <a:solidFill>
                  <a:srgbClr val="BB5F2B"/>
                </a:solidFill>
                <a:latin typeface="Arial"/>
                <a:cs typeface="Arial"/>
              </a:rPr>
              <a:t>M</a:t>
            </a:r>
            <a:r>
              <a:rPr sz="2200" spc="-20" dirty="0">
                <a:solidFill>
                  <a:srgbClr val="BB5F2B"/>
                </a:solidFill>
                <a:latin typeface="Arial"/>
                <a:cs typeface="Arial"/>
              </a:rPr>
              <a:t>G</a:t>
            </a:r>
            <a:r>
              <a:rPr sz="2200" spc="15" dirty="0">
                <a:solidFill>
                  <a:srgbClr val="BB5F2B"/>
                </a:solidFill>
                <a:latin typeface="Arial"/>
                <a:cs typeface="Arial"/>
              </a:rPr>
              <a:t> </a:t>
            </a:r>
            <a:r>
              <a:rPr sz="2200" spc="-30" dirty="0">
                <a:solidFill>
                  <a:srgbClr val="BB5F2B"/>
                </a:solidFill>
                <a:latin typeface="Arial"/>
                <a:cs typeface="Arial"/>
              </a:rPr>
              <a:t>M</a:t>
            </a:r>
            <a:r>
              <a:rPr sz="2200" spc="-15" dirty="0">
                <a:solidFill>
                  <a:srgbClr val="BB5F2B"/>
                </a:solidFill>
                <a:latin typeface="Arial"/>
                <a:cs typeface="Arial"/>
              </a:rPr>
              <a:t>eet</a:t>
            </a:r>
            <a:r>
              <a:rPr sz="2200" dirty="0">
                <a:solidFill>
                  <a:srgbClr val="BB5F2B"/>
                </a:solidFill>
                <a:latin typeface="Arial"/>
                <a:cs typeface="Arial"/>
              </a:rPr>
              <a:t>i</a:t>
            </a:r>
            <a:r>
              <a:rPr sz="2200" spc="-15" dirty="0">
                <a:solidFill>
                  <a:srgbClr val="BB5F2B"/>
                </a:solidFill>
                <a:latin typeface="Arial"/>
                <a:cs typeface="Arial"/>
              </a:rPr>
              <a:t>ng</a:t>
            </a:r>
            <a:endParaRPr sz="2200" dirty="0">
              <a:latin typeface="Arial"/>
              <a:cs typeface="Arial"/>
            </a:endParaRPr>
          </a:p>
          <a:p>
            <a:pPr marL="12700">
              <a:lnSpc>
                <a:spcPts val="2615"/>
              </a:lnSpc>
              <a:spcBef>
                <a:spcPts val="530"/>
              </a:spcBef>
            </a:pPr>
            <a:r>
              <a:rPr lang="en-US" sz="2200" spc="-15" dirty="0">
                <a:solidFill>
                  <a:srgbClr val="BB5F2B"/>
                </a:solidFill>
                <a:latin typeface="Arial"/>
                <a:cs typeface="Arial"/>
              </a:rPr>
              <a:t>18 September 2018</a:t>
            </a:r>
            <a:endParaRPr lang="en-US" sz="2200" spc="-10" dirty="0">
              <a:solidFill>
                <a:srgbClr val="BB5F2B"/>
              </a:solidFill>
              <a:latin typeface="Arial"/>
              <a:cs typeface="Arial"/>
            </a:endParaRPr>
          </a:p>
          <a:p>
            <a:pPr marL="12700">
              <a:lnSpc>
                <a:spcPts val="2615"/>
              </a:lnSpc>
              <a:spcBef>
                <a:spcPts val="530"/>
              </a:spcBef>
            </a:pPr>
            <a:endParaRPr lang="en-US" sz="2200" spc="-10" dirty="0">
              <a:solidFill>
                <a:srgbClr val="BB5F2B"/>
              </a:solidFill>
              <a:latin typeface="Arial"/>
              <a:cs typeface="Arial"/>
            </a:endParaRPr>
          </a:p>
        </p:txBody>
      </p:sp>
      <p:sp>
        <p:nvSpPr>
          <p:cNvPr id="8" name="object 8"/>
          <p:cNvSpPr/>
          <p:nvPr/>
        </p:nvSpPr>
        <p:spPr>
          <a:xfrm>
            <a:off x="4553711" y="5993891"/>
            <a:ext cx="2519172" cy="537971"/>
          </a:xfrm>
          <a:prstGeom prst="rect">
            <a:avLst/>
          </a:prstGeom>
          <a:blipFill>
            <a:blip r:embed="rId5"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D93941-61E1-416D-B576-74872A4E117A}"/>
              </a:ext>
            </a:extLst>
          </p:cNvPr>
          <p:cNvSpPr>
            <a:spLocks noGrp="1"/>
          </p:cNvSpPr>
          <p:nvPr>
            <p:ph type="sldNum" sz="quarter" idx="7"/>
          </p:nvPr>
        </p:nvSpPr>
        <p:spPr/>
        <p:txBody>
          <a:bodyPr/>
          <a:lstStyle/>
          <a:p>
            <a:fld id="{B6F15528-21DE-4FAA-801E-634DDDAF4B2B}" type="slidenum">
              <a:rPr lang="en-US" smtClean="0"/>
              <a:pPr/>
              <a:t>10</a:t>
            </a:fld>
            <a:endParaRPr lang="en-US" dirty="0"/>
          </a:p>
        </p:txBody>
      </p:sp>
      <p:sp>
        <p:nvSpPr>
          <p:cNvPr id="5" name="Footer Placeholder 4">
            <a:extLst>
              <a:ext uri="{FF2B5EF4-FFF2-40B4-BE49-F238E27FC236}">
                <a16:creationId xmlns:a16="http://schemas.microsoft.com/office/drawing/2014/main" id="{13AB76D0-7311-4928-A44A-5C74015DE247}"/>
              </a:ext>
            </a:extLst>
          </p:cNvPr>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a:extLst>
              <a:ext uri="{FF2B5EF4-FFF2-40B4-BE49-F238E27FC236}">
                <a16:creationId xmlns:a16="http://schemas.microsoft.com/office/drawing/2014/main" id="{2FED0C0E-9021-464C-AC83-C85BF4A38B92}"/>
              </a:ext>
            </a:extLst>
          </p:cNvPr>
          <p:cNvSpPr>
            <a:spLocks noGrp="1"/>
          </p:cNvSpPr>
          <p:nvPr>
            <p:ph type="dt" sz="half" idx="6"/>
          </p:nvPr>
        </p:nvSpPr>
        <p:spPr/>
        <p:txBody>
          <a:bodyPr/>
          <a:lstStyle/>
          <a:p>
            <a:pPr marL="12700"/>
            <a:r>
              <a:rPr lang="en-US"/>
              <a:t>September-2018</a:t>
            </a:r>
            <a:endParaRPr lang="en-US" dirty="0"/>
          </a:p>
        </p:txBody>
      </p:sp>
      <p:pic>
        <p:nvPicPr>
          <p:cNvPr id="7" name="Picture 6">
            <a:extLst>
              <a:ext uri="{FF2B5EF4-FFF2-40B4-BE49-F238E27FC236}">
                <a16:creationId xmlns:a16="http://schemas.microsoft.com/office/drawing/2014/main" id="{FB83604A-0C03-49E3-979B-EE9FDBF464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64" t="2594" r="10731" b="2780"/>
          <a:stretch/>
        </p:blipFill>
        <p:spPr>
          <a:xfrm>
            <a:off x="3038475" y="952500"/>
            <a:ext cx="5876925" cy="3790950"/>
          </a:xfrm>
          <a:prstGeom prst="rect">
            <a:avLst/>
          </a:prstGeom>
        </p:spPr>
      </p:pic>
      <p:pic>
        <p:nvPicPr>
          <p:cNvPr id="8" name="Picture 7">
            <a:extLst>
              <a:ext uri="{FF2B5EF4-FFF2-40B4-BE49-F238E27FC236}">
                <a16:creationId xmlns:a16="http://schemas.microsoft.com/office/drawing/2014/main" id="{948C44B9-1EF4-4E64-8C25-049AAE5B55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33" t="40159" r="4798" b="17520"/>
          <a:stretch/>
        </p:blipFill>
        <p:spPr>
          <a:xfrm>
            <a:off x="60013" y="3952875"/>
            <a:ext cx="5956925" cy="1800225"/>
          </a:xfrm>
          <a:prstGeom prst="rect">
            <a:avLst/>
          </a:prstGeom>
        </p:spPr>
      </p:pic>
      <p:sp>
        <p:nvSpPr>
          <p:cNvPr id="9" name="TextBox 8">
            <a:extLst>
              <a:ext uri="{FF2B5EF4-FFF2-40B4-BE49-F238E27FC236}">
                <a16:creationId xmlns:a16="http://schemas.microsoft.com/office/drawing/2014/main" id="{50DF0520-DF90-476F-8C22-A4670FDFE494}"/>
              </a:ext>
            </a:extLst>
          </p:cNvPr>
          <p:cNvSpPr txBox="1"/>
          <p:nvPr/>
        </p:nvSpPr>
        <p:spPr>
          <a:xfrm>
            <a:off x="-300987" y="2363227"/>
            <a:ext cx="3700463" cy="507831"/>
          </a:xfrm>
          <a:prstGeom prst="rect">
            <a:avLst/>
          </a:prstGeom>
          <a:noFill/>
        </p:spPr>
        <p:txBody>
          <a:bodyPr wrap="square" rtlCol="0">
            <a:spAutoFit/>
          </a:bodyPr>
          <a:lstStyle/>
          <a:p>
            <a:pPr algn="ctr"/>
            <a:r>
              <a:rPr lang="en-US" sz="2700" dirty="0"/>
              <a:t>The new mezzanine</a:t>
            </a:r>
          </a:p>
        </p:txBody>
      </p:sp>
      <p:cxnSp>
        <p:nvCxnSpPr>
          <p:cNvPr id="10" name="Straight Arrow Connector 9">
            <a:extLst>
              <a:ext uri="{FF2B5EF4-FFF2-40B4-BE49-F238E27FC236}">
                <a16:creationId xmlns:a16="http://schemas.microsoft.com/office/drawing/2014/main" id="{0B106AE9-3045-47B2-8E7C-56A68BB4F1DB}"/>
              </a:ext>
            </a:extLst>
          </p:cNvPr>
          <p:cNvCxnSpPr>
            <a:stCxn id="9" idx="2"/>
          </p:cNvCxnSpPr>
          <p:nvPr/>
        </p:nvCxnSpPr>
        <p:spPr>
          <a:xfrm>
            <a:off x="1549245" y="2871058"/>
            <a:ext cx="365281" cy="150091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777A48EB-48C4-4263-AEA5-1C1F57179FCC}"/>
              </a:ext>
            </a:extLst>
          </p:cNvPr>
          <p:cNvCxnSpPr/>
          <p:nvPr/>
        </p:nvCxnSpPr>
        <p:spPr>
          <a:xfrm flipV="1">
            <a:off x="2924175" y="1690687"/>
            <a:ext cx="2329812" cy="81438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Title 1">
            <a:extLst>
              <a:ext uri="{FF2B5EF4-FFF2-40B4-BE49-F238E27FC236}">
                <a16:creationId xmlns:a16="http://schemas.microsoft.com/office/drawing/2014/main" id="{8CACB4D7-FF06-486E-A84E-9F22C21398E4}"/>
              </a:ext>
            </a:extLst>
          </p:cNvPr>
          <p:cNvSpPr txBox="1">
            <a:spLocks/>
          </p:cNvSpPr>
          <p:nvPr/>
        </p:nvSpPr>
        <p:spPr>
          <a:xfrm>
            <a:off x="444500" y="495242"/>
            <a:ext cx="8255000" cy="492443"/>
          </a:xfrm>
          <a:prstGeom prst="rect">
            <a:avLst/>
          </a:prstGeom>
        </p:spPr>
        <p:txBody>
          <a:bodyPr wrap="square" lIns="0" tIns="0" rIns="0" bIns="0">
            <a:spAutoFit/>
          </a:bodyPr>
          <a:lstStyle>
            <a:lvl1pPr>
              <a:defRPr sz="2200" b="1" i="0">
                <a:solidFill>
                  <a:srgbClr val="BB5F2B"/>
                </a:solidFill>
                <a:latin typeface="Arial"/>
                <a:ea typeface="+mj-ea"/>
                <a:cs typeface="Arial"/>
              </a:defRPr>
            </a:lvl1pPr>
          </a:lstStyle>
          <a:p>
            <a:r>
              <a:rPr lang="en-US" sz="3200" kern="0"/>
              <a:t>Far Detector Engineering</a:t>
            </a:r>
            <a:endParaRPr lang="en-US" sz="2800" kern="0" dirty="0"/>
          </a:p>
        </p:txBody>
      </p:sp>
    </p:spTree>
    <p:extLst>
      <p:ext uri="{BB962C8B-B14F-4D97-AF65-F5344CB8AC3E}">
        <p14:creationId xmlns:p14="http://schemas.microsoft.com/office/powerpoint/2010/main" val="403233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278" y="513350"/>
            <a:ext cx="8255000" cy="369332"/>
          </a:xfrm>
        </p:spPr>
        <p:txBody>
          <a:bodyPr/>
          <a:lstStyle/>
          <a:p>
            <a:r>
              <a:rPr lang="en-US" sz="2400" dirty="0"/>
              <a:t>Detector Support Structure DSS 30% Design Review</a:t>
            </a:r>
          </a:p>
        </p:txBody>
      </p:sp>
      <p:sp>
        <p:nvSpPr>
          <p:cNvPr id="3" name="Text Placeholder 2"/>
          <p:cNvSpPr>
            <a:spLocks noGrp="1"/>
          </p:cNvSpPr>
          <p:nvPr>
            <p:ph type="body" idx="1"/>
          </p:nvPr>
        </p:nvSpPr>
        <p:spPr>
          <a:xfrm>
            <a:off x="382904" y="1156107"/>
            <a:ext cx="8456296" cy="4739759"/>
          </a:xfrm>
        </p:spPr>
        <p:txBody>
          <a:bodyPr/>
          <a:lstStyle/>
          <a:p>
            <a:pPr marL="342900" indent="-342900">
              <a:buFont typeface="Arial" panose="020B0604020202020204" pitchFamily="34" charset="0"/>
              <a:buChar char="•"/>
            </a:pPr>
            <a:r>
              <a:rPr lang="en-US" dirty="0"/>
              <a:t>DUNE  DSS CDR took place August 20-21 at CERN</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hlinkClick r:id="rId2"/>
              </a:rPr>
              <a:t>Review Indico Page </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err="1">
                <a:latin typeface="Arial" panose="020B0604020202020204" pitchFamily="34" charset="0"/>
                <a:cs typeface="Arial" panose="020B0604020202020204" pitchFamily="34" charset="0"/>
                <a:hlinkClick r:id="rId3"/>
              </a:rPr>
              <a:t>Revew</a:t>
            </a:r>
            <a:r>
              <a:rPr lang="en-US" dirty="0">
                <a:latin typeface="Arial" panose="020B0604020202020204" pitchFamily="34" charset="0"/>
                <a:cs typeface="Arial" panose="020B0604020202020204" pitchFamily="34" charset="0"/>
                <a:hlinkClick r:id="rId3"/>
              </a:rPr>
              <a:t> Charge</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Review Committee</a:t>
            </a:r>
          </a:p>
          <a:p>
            <a:pPr marL="1200150" lvl="2"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Steve Kettell (chair), </a:t>
            </a:r>
            <a:r>
              <a:rPr lang="en-US" dirty="0" err="1">
                <a:solidFill>
                  <a:schemeClr val="tx1">
                    <a:lumMod val="75000"/>
                    <a:lumOff val="25000"/>
                  </a:schemeClr>
                </a:solidFill>
                <a:latin typeface="Arial" panose="020B0604020202020204" pitchFamily="34" charset="0"/>
                <a:cs typeface="Arial" panose="020B0604020202020204" pitchFamily="34" charset="0"/>
              </a:rPr>
              <a:t>Farshid</a:t>
            </a:r>
            <a:r>
              <a:rPr lang="en-US" dirty="0">
                <a:solidFill>
                  <a:schemeClr val="tx1">
                    <a:lumMod val="75000"/>
                    <a:lumOff val="25000"/>
                  </a:schemeClr>
                </a:solidFill>
                <a:latin typeface="Arial" panose="020B0604020202020204" pitchFamily="34" charset="0"/>
                <a:cs typeface="Arial" panose="020B0604020202020204" pitchFamily="34" charset="0"/>
              </a:rPr>
              <a:t> Feyzi, Olga </a:t>
            </a:r>
            <a:r>
              <a:rPr lang="en-US" dirty="0" err="1">
                <a:solidFill>
                  <a:schemeClr val="tx1">
                    <a:lumMod val="75000"/>
                    <a:lumOff val="25000"/>
                  </a:schemeClr>
                </a:solidFill>
                <a:latin typeface="Arial" panose="020B0604020202020204" pitchFamily="34" charset="0"/>
                <a:cs typeface="Arial" panose="020B0604020202020204" pitchFamily="34" charset="0"/>
              </a:rPr>
              <a:t>Beltramello</a:t>
            </a:r>
            <a:r>
              <a:rPr lang="en-US" dirty="0">
                <a:solidFill>
                  <a:schemeClr val="tx1">
                    <a:lumMod val="75000"/>
                    <a:lumOff val="25000"/>
                  </a:schemeClr>
                </a:solidFill>
                <a:latin typeface="Arial" panose="020B0604020202020204" pitchFamily="34" charset="0"/>
                <a:cs typeface="Arial" panose="020B0604020202020204" pitchFamily="34" charset="0"/>
              </a:rPr>
              <a:t>, Dan </a:t>
            </a:r>
            <a:r>
              <a:rPr lang="en-US" dirty="0" err="1">
                <a:solidFill>
                  <a:schemeClr val="tx1">
                    <a:lumMod val="75000"/>
                    <a:lumOff val="25000"/>
                  </a:schemeClr>
                </a:solidFill>
                <a:latin typeface="Arial" panose="020B0604020202020204" pitchFamily="34" charset="0"/>
                <a:cs typeface="Arial" panose="020B0604020202020204" pitchFamily="34" charset="0"/>
              </a:rPr>
              <a:t>Wenman</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Dmitar</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Mladenov</a:t>
            </a:r>
            <a:r>
              <a:rPr lang="en-US" dirty="0">
                <a:solidFill>
                  <a:schemeClr val="tx1">
                    <a:lumMod val="75000"/>
                    <a:lumOff val="25000"/>
                  </a:schemeClr>
                </a:solidFill>
                <a:latin typeface="Arial" panose="020B0604020202020204" pitchFamily="34" charset="0"/>
                <a:cs typeface="Arial" panose="020B0604020202020204" pitchFamily="34" charset="0"/>
              </a:rPr>
              <a:t>, Peter Sutcliffe, </a:t>
            </a:r>
            <a:r>
              <a:rPr lang="en-US" dirty="0" err="1">
                <a:solidFill>
                  <a:schemeClr val="tx1">
                    <a:lumMod val="75000"/>
                    <a:lumOff val="25000"/>
                  </a:schemeClr>
                </a:solidFill>
                <a:latin typeface="Arial" panose="020B0604020202020204" pitchFamily="34" charset="0"/>
                <a:cs typeface="Arial" panose="020B0604020202020204" pitchFamily="34" charset="0"/>
              </a:rPr>
              <a:t>Marzio</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Nessi</a:t>
            </a:r>
            <a:r>
              <a:rPr lang="en-US" dirty="0">
                <a:solidFill>
                  <a:schemeClr val="tx1">
                    <a:lumMod val="75000"/>
                    <a:lumOff val="25000"/>
                  </a:schemeClr>
                </a:solidFill>
                <a:latin typeface="Arial" panose="020B0604020202020204" pitchFamily="34" charset="0"/>
                <a:cs typeface="Arial" panose="020B0604020202020204" pitchFamily="34" charset="0"/>
              </a:rPr>
              <a:t>, Mike Andrews, Kevin Fahey, Terri Shaw, Jack Fowler, </a:t>
            </a:r>
            <a:r>
              <a:rPr lang="en-US" dirty="0" err="1">
                <a:solidFill>
                  <a:schemeClr val="tx1">
                    <a:lumMod val="75000"/>
                    <a:lumOff val="25000"/>
                  </a:schemeClr>
                </a:solidFill>
                <a:latin typeface="Arial" panose="020B0604020202020204" pitchFamily="34" charset="0"/>
                <a:cs typeface="Arial" panose="020B0604020202020204" pitchFamily="34" charset="0"/>
              </a:rPr>
              <a:t>Diamanto</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Smargianaki</a:t>
            </a:r>
            <a:r>
              <a:rPr lang="en-US" dirty="0">
                <a:solidFill>
                  <a:schemeClr val="tx1">
                    <a:lumMod val="75000"/>
                    <a:lumOff val="25000"/>
                  </a:schemeClr>
                </a:solidFill>
                <a:latin typeface="Arial" panose="020B0604020202020204" pitchFamily="34" charset="0"/>
                <a:cs typeface="Arial" panose="020B0604020202020204" pitchFamily="34" charset="0"/>
              </a:rPr>
              <a:t>, Bill Miller, Eric James (ex-officio)</a:t>
            </a:r>
          </a:p>
          <a:p>
            <a:pPr marL="742950" lvl="1" indent="-285750">
              <a:buFont typeface="Arial" panose="020B0604020202020204" pitchFamily="34" charset="0"/>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Requirements, DSS design, Engineering Analysis, Interfaces, Quality Assurance, Installation, and Cost.</a:t>
            </a:r>
          </a:p>
          <a:p>
            <a:pPr marL="285750" indent="-285750">
              <a:buFont typeface="Arial" panose="020B0604020202020204" pitchFamily="34" charset="0"/>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Several suggestions for design improvement</a:t>
            </a:r>
          </a:p>
          <a:p>
            <a:pPr marL="285750"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In general it was felt that what was presented met the requirements for a 30% design.</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 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44711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4500" y="495242"/>
            <a:ext cx="8255000" cy="492443"/>
          </a:xfrm>
        </p:spPr>
        <p:txBody>
          <a:bodyPr/>
          <a:lstStyle/>
          <a:p>
            <a:r>
              <a:rPr lang="en-US" sz="3200" dirty="0"/>
              <a:t>Installation</a:t>
            </a:r>
          </a:p>
        </p:txBody>
      </p:sp>
      <p:sp>
        <p:nvSpPr>
          <p:cNvPr id="8" name="Text Placeholder 7"/>
          <p:cNvSpPr>
            <a:spLocks noGrp="1"/>
          </p:cNvSpPr>
          <p:nvPr>
            <p:ph type="body" idx="1"/>
          </p:nvPr>
        </p:nvSpPr>
        <p:spPr>
          <a:xfrm>
            <a:off x="382904" y="1317059"/>
            <a:ext cx="8378190" cy="2123658"/>
          </a:xfrm>
        </p:spPr>
        <p:txBody>
          <a:bodyPr/>
          <a:lstStyle/>
          <a:p>
            <a:pPr marL="342900" indent="-342900">
              <a:buFont typeface="Arial"/>
              <a:buChar char="•"/>
            </a:pPr>
            <a:r>
              <a:rPr lang="en-US" dirty="0"/>
              <a:t>During LBNF/DUNE Interface meeting, 21-23 August, safety concerns were raised related to working near the cryostat during filling. </a:t>
            </a:r>
          </a:p>
          <a:p>
            <a:pPr marL="800100" lvl="1" indent="-342900">
              <a:buFont typeface="Arial"/>
              <a:buChar char="•"/>
            </a:pPr>
            <a:r>
              <a:rPr lang="en-US" dirty="0"/>
              <a:t>The concern is related to pressure and stored energy from the gas in the vessel.</a:t>
            </a:r>
          </a:p>
          <a:p>
            <a:pPr marL="800100" lvl="1" indent="-342900">
              <a:buFont typeface="Arial"/>
              <a:buChar char="•"/>
            </a:pPr>
            <a:r>
              <a:rPr lang="en-US" dirty="0"/>
              <a:t>This is being evaluated by FNAL safety and LBNF Cryogenics Safety Committee</a:t>
            </a:r>
          </a:p>
          <a:p>
            <a:pPr marL="800100" lvl="1" indent="-342900">
              <a:buFont typeface="Arial"/>
              <a:buChar char="•"/>
            </a:pPr>
            <a:r>
              <a:rPr lang="en-US" dirty="0"/>
              <a:t>The installation process could be significantly impacted by this so work is paused on installation planning while the evaluation is ongoing. </a:t>
            </a:r>
          </a:p>
        </p:txBody>
      </p:sp>
      <p:sp>
        <p:nvSpPr>
          <p:cNvPr id="4" name="Slide Number Placeholder 3"/>
          <p:cNvSpPr>
            <a:spLocks noGrp="1"/>
          </p:cNvSpPr>
          <p:nvPr>
            <p:ph type="sldNum" sz="quarter" idx="7"/>
          </p:nvPr>
        </p:nvSpPr>
        <p:spPr/>
        <p:txBody>
          <a:bodyPr/>
          <a:lstStyle/>
          <a:p>
            <a:fld id="{B6F15528-21DE-4FAA-801E-634DDDAF4B2B}" type="slidenum">
              <a:rPr lang="en-US" smtClean="0"/>
              <a:pPr/>
              <a:t>12</a:t>
            </a:fld>
            <a:endParaRPr lang="en-US" dirty="0"/>
          </a:p>
        </p:txBody>
      </p:sp>
      <p:sp>
        <p:nvSpPr>
          <p:cNvPr id="5" name="Footer Placeholder 4"/>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p:cNvSpPr>
            <a:spLocks noGrp="1"/>
          </p:cNvSpPr>
          <p:nvPr>
            <p:ph type="dt" sz="half" idx="6"/>
          </p:nvPr>
        </p:nvSpPr>
        <p:spPr/>
        <p:txBody>
          <a:bodyPr/>
          <a:lstStyle/>
          <a:p>
            <a:pPr marL="12700"/>
            <a:r>
              <a:rPr lang="en-US"/>
              <a:t>September 2018</a:t>
            </a:r>
            <a:endParaRPr lang="en-US" dirty="0"/>
          </a:p>
        </p:txBody>
      </p:sp>
    </p:spTree>
    <p:extLst>
      <p:ext uri="{BB962C8B-B14F-4D97-AF65-F5344CB8AC3E}">
        <p14:creationId xmlns:p14="http://schemas.microsoft.com/office/powerpoint/2010/main" val="384380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95242"/>
            <a:ext cx="8255000" cy="492443"/>
          </a:xfrm>
        </p:spPr>
        <p:txBody>
          <a:bodyPr/>
          <a:lstStyle/>
          <a:p>
            <a:r>
              <a:rPr lang="en-US" sz="3200" dirty="0"/>
              <a:t>Cold Electronics – ASIC Submissions</a:t>
            </a:r>
          </a:p>
        </p:txBody>
      </p:sp>
      <p:sp>
        <p:nvSpPr>
          <p:cNvPr id="3" name="Text Placeholder 2"/>
          <p:cNvSpPr>
            <a:spLocks noGrp="1"/>
          </p:cNvSpPr>
          <p:nvPr>
            <p:ph type="body" idx="1"/>
          </p:nvPr>
        </p:nvSpPr>
        <p:spPr>
          <a:xfrm>
            <a:off x="408498" y="997344"/>
            <a:ext cx="5270500" cy="5038794"/>
          </a:xfrm>
        </p:spPr>
        <p:txBody>
          <a:bodyPr/>
          <a:lstStyle/>
          <a:p>
            <a:pPr marL="342900" indent="-342900">
              <a:buFont typeface="Arial" panose="020B0604020202020204" pitchFamily="34" charset="0"/>
              <a:buChar char="•"/>
            </a:pPr>
            <a:r>
              <a:rPr lang="en-US" dirty="0" err="1"/>
              <a:t>LArASIC</a:t>
            </a:r>
            <a:r>
              <a:rPr lang="en-US" dirty="0"/>
              <a:t> v8 (Front-End ASIC) </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First 240 chips received at BNL at the end of August</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Tests ongoing, all the design changes implemented in this version are working properly (address problem of non-uniform baseline, new default setting for gain)</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New Cold ADC</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Running full chip simulation and fixing minor mistakes in the design</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Discussing the scope of mixed-mode simulations and how many to perform prior to October submission</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First internal full layout of the chip available at the end of this week, but we still need a visit to </a:t>
            </a:r>
            <a:r>
              <a:rPr lang="en-US" dirty="0" err="1">
                <a:solidFill>
                  <a:schemeClr val="tx1">
                    <a:lumMod val="75000"/>
                    <a:lumOff val="25000"/>
                  </a:schemeClr>
                </a:solidFill>
                <a:latin typeface="Arial" panose="020B0604020202020204" pitchFamily="34" charset="0"/>
                <a:cs typeface="Arial" panose="020B0604020202020204" pitchFamily="34" charset="0"/>
              </a:rPr>
              <a:t>Fermilab</a:t>
            </a:r>
            <a:r>
              <a:rPr lang="en-US" dirty="0">
                <a:solidFill>
                  <a:schemeClr val="tx1">
                    <a:lumMod val="75000"/>
                    <a:lumOff val="25000"/>
                  </a:schemeClr>
                </a:solidFill>
                <a:latin typeface="Arial" panose="020B0604020202020204" pitchFamily="34" charset="0"/>
                <a:cs typeface="Arial" panose="020B0604020202020204" pitchFamily="34" charset="0"/>
              </a:rPr>
              <a:t> from a BNL engineer to address a few remaining issues on their part of the design (cannot be done at BNL due to differences in the design kit used).</a:t>
            </a:r>
          </a:p>
          <a:p>
            <a:pPr marL="742950" lvl="1" indent="-285750">
              <a:buFont typeface="Arial" panose="020B0604020202020204" pitchFamily="34" charset="0"/>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 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13</a:t>
            </a:fld>
            <a:endParaRPr lang="en-US" dirty="0"/>
          </a:p>
        </p:txBody>
      </p:sp>
      <p:pic>
        <p:nvPicPr>
          <p:cNvPr id="5" name="Picture 4">
            <a:extLst>
              <a:ext uri="{FF2B5EF4-FFF2-40B4-BE49-F238E27FC236}">
                <a16:creationId xmlns:a16="http://schemas.microsoft.com/office/drawing/2014/main" id="{185275B4-FA07-4CE5-8A81-D4E4452B5E9F}"/>
              </a:ext>
            </a:extLst>
          </p:cNvPr>
          <p:cNvPicPr>
            <a:picLocks noChangeAspect="1"/>
          </p:cNvPicPr>
          <p:nvPr/>
        </p:nvPicPr>
        <p:blipFill>
          <a:blip r:embed="rId2"/>
          <a:stretch>
            <a:fillRect/>
          </a:stretch>
        </p:blipFill>
        <p:spPr>
          <a:xfrm>
            <a:off x="5943600" y="1124658"/>
            <a:ext cx="2989421" cy="4891088"/>
          </a:xfrm>
          <a:prstGeom prst="rect">
            <a:avLst/>
          </a:prstGeom>
        </p:spPr>
      </p:pic>
    </p:spTree>
    <p:extLst>
      <p:ext uri="{BB962C8B-B14F-4D97-AF65-F5344CB8AC3E}">
        <p14:creationId xmlns:p14="http://schemas.microsoft.com/office/powerpoint/2010/main" val="292798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95242"/>
            <a:ext cx="8255000" cy="492443"/>
          </a:xfrm>
        </p:spPr>
        <p:txBody>
          <a:bodyPr/>
          <a:lstStyle/>
          <a:p>
            <a:r>
              <a:rPr lang="en-US" sz="3200" dirty="0"/>
              <a:t>Cold Electronics – ASIC Submissions (i)</a:t>
            </a:r>
          </a:p>
        </p:txBody>
      </p:sp>
      <p:sp>
        <p:nvSpPr>
          <p:cNvPr id="3" name="Text Placeholder 2"/>
          <p:cNvSpPr>
            <a:spLocks noGrp="1"/>
          </p:cNvSpPr>
          <p:nvPr>
            <p:ph type="body" idx="1"/>
          </p:nvPr>
        </p:nvSpPr>
        <p:spPr>
          <a:xfrm>
            <a:off x="238605" y="997344"/>
            <a:ext cx="5608732" cy="5386090"/>
          </a:xfrm>
        </p:spPr>
        <p:txBody>
          <a:bodyPr/>
          <a:lstStyle/>
          <a:p>
            <a:pPr marL="342900" indent="-342900">
              <a:buFont typeface="Arial" panose="020B0604020202020204" pitchFamily="34" charset="0"/>
              <a:buChar char="•"/>
            </a:pPr>
            <a:r>
              <a:rPr lang="en-US" dirty="0"/>
              <a:t>COLDATA </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Design of line driver with pre-emphasis progressing at SMU, results for 1.28 Gbit/s transmission (this will be included in November prototype) are promising</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Timeline for November submission is getting tight (main FNAL digital engineer was supposed to transition from </a:t>
            </a:r>
            <a:r>
              <a:rPr lang="en-US" dirty="0" err="1">
                <a:solidFill>
                  <a:schemeClr val="tx1">
                    <a:lumMod val="75000"/>
                    <a:lumOff val="25000"/>
                  </a:schemeClr>
                </a:solidFill>
                <a:latin typeface="Arial" panose="020B0604020202020204" pitchFamily="34" charset="0"/>
                <a:cs typeface="Arial" panose="020B0604020202020204" pitchFamily="34" charset="0"/>
              </a:rPr>
              <a:t>ColdADC</a:t>
            </a:r>
            <a:r>
              <a:rPr lang="en-US" dirty="0">
                <a:solidFill>
                  <a:schemeClr val="tx1">
                    <a:lumMod val="75000"/>
                    <a:lumOff val="25000"/>
                  </a:schemeClr>
                </a:solidFill>
                <a:latin typeface="Arial" panose="020B0604020202020204" pitchFamily="34" charset="0"/>
                <a:cs typeface="Arial" panose="020B0604020202020204" pitchFamily="34" charset="0"/>
              </a:rPr>
              <a:t> to COLDATA, may need another 2-3 weeks)</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SLAC CRYO</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Work on CRYO for DUNE put on hold at SLAC, higher priority given to other developments (SLAC is short of ASIC engineers, like other national labs)</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Submission now likely postponed to November</a:t>
            </a:r>
          </a:p>
          <a:p>
            <a:pPr marL="742950" lvl="1" indent="-285750">
              <a:buFont typeface="Arial" panose="020B0604020202020204" pitchFamily="34" charset="0"/>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 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14</a:t>
            </a:fld>
            <a:endParaRPr lang="en-US" dirty="0"/>
          </a:p>
        </p:txBody>
      </p:sp>
      <p:pic>
        <p:nvPicPr>
          <p:cNvPr id="5" name="Picture 4">
            <a:extLst>
              <a:ext uri="{FF2B5EF4-FFF2-40B4-BE49-F238E27FC236}">
                <a16:creationId xmlns:a16="http://schemas.microsoft.com/office/drawing/2014/main" id="{87317387-AFC2-4865-98D4-B12729A6BF51}"/>
              </a:ext>
            </a:extLst>
          </p:cNvPr>
          <p:cNvPicPr>
            <a:picLocks noChangeAspect="1"/>
          </p:cNvPicPr>
          <p:nvPr/>
        </p:nvPicPr>
        <p:blipFill>
          <a:blip r:embed="rId2"/>
          <a:stretch>
            <a:fillRect/>
          </a:stretch>
        </p:blipFill>
        <p:spPr>
          <a:xfrm>
            <a:off x="5847337" y="997344"/>
            <a:ext cx="3058059" cy="1494052"/>
          </a:xfrm>
          <a:prstGeom prst="rect">
            <a:avLst/>
          </a:prstGeom>
        </p:spPr>
      </p:pic>
      <p:pic>
        <p:nvPicPr>
          <p:cNvPr id="8" name="Picture 7">
            <a:extLst>
              <a:ext uri="{FF2B5EF4-FFF2-40B4-BE49-F238E27FC236}">
                <a16:creationId xmlns:a16="http://schemas.microsoft.com/office/drawing/2014/main" id="{7F1972BE-4745-4132-BDB6-3EB40FA59F3F}"/>
              </a:ext>
            </a:extLst>
          </p:cNvPr>
          <p:cNvPicPr>
            <a:picLocks noChangeAspect="1"/>
          </p:cNvPicPr>
          <p:nvPr/>
        </p:nvPicPr>
        <p:blipFill>
          <a:blip r:embed="rId3"/>
          <a:stretch>
            <a:fillRect/>
          </a:stretch>
        </p:blipFill>
        <p:spPr>
          <a:xfrm>
            <a:off x="5888369" y="2590800"/>
            <a:ext cx="3017027" cy="1437215"/>
          </a:xfrm>
          <a:prstGeom prst="rect">
            <a:avLst/>
          </a:prstGeom>
        </p:spPr>
      </p:pic>
      <p:sp>
        <p:nvSpPr>
          <p:cNvPr id="10" name="Text Placeholder 2">
            <a:extLst>
              <a:ext uri="{FF2B5EF4-FFF2-40B4-BE49-F238E27FC236}">
                <a16:creationId xmlns:a16="http://schemas.microsoft.com/office/drawing/2014/main" id="{68E5A7B2-114E-45D3-8F72-0E0D0179F046}"/>
              </a:ext>
            </a:extLst>
          </p:cNvPr>
          <p:cNvSpPr txBox="1">
            <a:spLocks/>
          </p:cNvSpPr>
          <p:nvPr/>
        </p:nvSpPr>
        <p:spPr>
          <a:xfrm>
            <a:off x="241232" y="5313287"/>
            <a:ext cx="8466854" cy="1169551"/>
          </a:xfrm>
          <a:prstGeom prst="rect">
            <a:avLst/>
          </a:prstGeom>
        </p:spPr>
        <p:txBody>
          <a:bodyPr wrap="square" lIns="0" tIns="0" rIns="0" bIns="0">
            <a:spAutoFit/>
          </a:bodyPr>
          <a:lstStyle>
            <a:lvl1pPr marL="0">
              <a:defRPr sz="2200" b="0" i="0">
                <a:solidFill>
                  <a:srgbClr val="3B5A77"/>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kern="0" dirty="0"/>
              <a:t>System Tests </a:t>
            </a:r>
          </a:p>
          <a:p>
            <a:pPr marL="742950" lvl="1" indent="-285750">
              <a:buFont typeface="Arial" panose="020B0604020202020204" pitchFamily="34" charset="0"/>
              <a:buChar char="•"/>
            </a:pPr>
            <a:r>
              <a:rPr lang="en-US" kern="0" dirty="0">
                <a:solidFill>
                  <a:schemeClr val="tx1">
                    <a:lumMod val="75000"/>
                    <a:lumOff val="25000"/>
                  </a:schemeClr>
                </a:solidFill>
                <a:latin typeface="Arial" panose="020B0604020202020204" pitchFamily="34" charset="0"/>
                <a:cs typeface="Arial" panose="020B0604020202020204" pitchFamily="34" charset="0"/>
              </a:rPr>
              <a:t>Delays in ASIC submissions are reducing the time available for the completion of system tests prior to the CD-2/3b review in Fall 2019</a:t>
            </a:r>
          </a:p>
          <a:p>
            <a:pPr marL="742950" lvl="1" indent="-285750">
              <a:buFont typeface="Arial" panose="020B0604020202020204" pitchFamily="34" charset="0"/>
              <a:buChar char="•"/>
            </a:pPr>
            <a:endParaRPr lang="en-US"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16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495242"/>
            <a:ext cx="8488521" cy="984885"/>
          </a:xfrm>
        </p:spPr>
        <p:txBody>
          <a:bodyPr/>
          <a:lstStyle/>
          <a:p>
            <a:r>
              <a:rPr lang="en-US" sz="3200" dirty="0"/>
              <a:t>Cold Electronics – Small TPC Construction</a:t>
            </a:r>
          </a:p>
        </p:txBody>
      </p:sp>
      <p:sp>
        <p:nvSpPr>
          <p:cNvPr id="3" name="Text Placeholder 2"/>
          <p:cNvSpPr>
            <a:spLocks noGrp="1"/>
          </p:cNvSpPr>
          <p:nvPr>
            <p:ph type="body" idx="1"/>
          </p:nvPr>
        </p:nvSpPr>
        <p:spPr>
          <a:xfrm>
            <a:off x="408497" y="997344"/>
            <a:ext cx="8291003" cy="1723549"/>
          </a:xfrm>
        </p:spPr>
        <p:txBody>
          <a:bodyPr/>
          <a:lstStyle/>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Steady progress according to schedule</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Expecting APA at </a:t>
            </a:r>
            <a:r>
              <a:rPr lang="en-US" dirty="0" err="1">
                <a:solidFill>
                  <a:schemeClr val="tx1">
                    <a:lumMod val="85000"/>
                    <a:lumOff val="15000"/>
                  </a:schemeClr>
                </a:solidFill>
                <a:latin typeface="Arial" panose="020B0604020202020204" pitchFamily="34" charset="0"/>
                <a:cs typeface="Arial" panose="020B0604020202020204" pitchFamily="34" charset="0"/>
              </a:rPr>
              <a:t>Fermilab</a:t>
            </a:r>
            <a:r>
              <a:rPr lang="en-US" dirty="0">
                <a:solidFill>
                  <a:schemeClr val="tx1">
                    <a:lumMod val="85000"/>
                    <a:lumOff val="15000"/>
                  </a:schemeClr>
                </a:solidFill>
                <a:latin typeface="Arial" panose="020B0604020202020204" pitchFamily="34" charset="0"/>
                <a:cs typeface="Arial" panose="020B0604020202020204" pitchFamily="34" charset="0"/>
              </a:rPr>
              <a:t> in early October</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Expecting cryostat at </a:t>
            </a:r>
            <a:r>
              <a:rPr lang="en-US" dirty="0" err="1">
                <a:solidFill>
                  <a:schemeClr val="tx1">
                    <a:lumMod val="85000"/>
                    <a:lumOff val="15000"/>
                  </a:schemeClr>
                </a:solidFill>
                <a:latin typeface="Arial" panose="020B0604020202020204" pitchFamily="34" charset="0"/>
                <a:cs typeface="Arial" panose="020B0604020202020204" pitchFamily="34" charset="0"/>
              </a:rPr>
              <a:t>Fermilab</a:t>
            </a:r>
            <a:r>
              <a:rPr lang="en-US" dirty="0">
                <a:solidFill>
                  <a:schemeClr val="tx1">
                    <a:lumMod val="85000"/>
                    <a:lumOff val="15000"/>
                  </a:schemeClr>
                </a:solidFill>
                <a:latin typeface="Arial" panose="020B0604020202020204" pitchFamily="34" charset="0"/>
                <a:cs typeface="Arial" panose="020B0604020202020204" pitchFamily="34" charset="0"/>
              </a:rPr>
              <a:t> toward the end of October</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DAQ commissioning progressing at </a:t>
            </a:r>
            <a:r>
              <a:rPr lang="en-US" dirty="0" err="1">
                <a:solidFill>
                  <a:schemeClr val="tx1">
                    <a:lumMod val="85000"/>
                    <a:lumOff val="15000"/>
                  </a:schemeClr>
                </a:solidFill>
                <a:latin typeface="Arial" panose="020B0604020202020204" pitchFamily="34" charset="0"/>
                <a:cs typeface="Arial" panose="020B0604020202020204" pitchFamily="34" charset="0"/>
              </a:rPr>
              <a:t>Fermilab</a:t>
            </a: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Will be fully commissioned with </a:t>
            </a:r>
            <a:r>
              <a:rPr lang="en-US" dirty="0" err="1">
                <a:solidFill>
                  <a:schemeClr val="tx1">
                    <a:lumMod val="85000"/>
                    <a:lumOff val="15000"/>
                  </a:schemeClr>
                </a:solidFill>
                <a:latin typeface="Arial" panose="020B0604020202020204" pitchFamily="34" charset="0"/>
                <a:cs typeface="Arial" panose="020B0604020202020204" pitchFamily="34" charset="0"/>
              </a:rPr>
              <a:t>protoDUNE</a:t>
            </a:r>
            <a:r>
              <a:rPr lang="en-US" dirty="0">
                <a:solidFill>
                  <a:schemeClr val="tx1">
                    <a:lumMod val="85000"/>
                    <a:lumOff val="15000"/>
                  </a:schemeClr>
                </a:solidFill>
                <a:latin typeface="Arial" panose="020B0604020202020204" pitchFamily="34" charset="0"/>
                <a:cs typeface="Arial" panose="020B0604020202020204" pitchFamily="34" charset="0"/>
              </a:rPr>
              <a:t> electronics by year’s end</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 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15</a:t>
            </a:fld>
            <a:endParaRPr lang="en-US" dirty="0"/>
          </a:p>
        </p:txBody>
      </p:sp>
      <p:sp>
        <p:nvSpPr>
          <p:cNvPr id="4" name="AutoShape 2" descr="https://indico.fnal.gov/event/18278/contribution/0/material/slides/0.jpg">
            <a:extLst>
              <a:ext uri="{FF2B5EF4-FFF2-40B4-BE49-F238E27FC236}">
                <a16:creationId xmlns:a16="http://schemas.microsoft.com/office/drawing/2014/main" id="{82BF1CEA-01CE-43BA-985A-575C0D65D53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indico.fnal.gov/event/18278/contribution/0/material/slides/0.jpg">
            <a:extLst>
              <a:ext uri="{FF2B5EF4-FFF2-40B4-BE49-F238E27FC236}">
                <a16:creationId xmlns:a16="http://schemas.microsoft.com/office/drawing/2014/main" id="{1599EDEC-CFA7-4287-8AB6-2BC435ED6DA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6FA90AB-2DB2-4F27-8766-A5BC5F87D7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59" y="2715640"/>
            <a:ext cx="3756484" cy="3581400"/>
          </a:xfrm>
          <a:prstGeom prst="rect">
            <a:avLst/>
          </a:prstGeom>
        </p:spPr>
      </p:pic>
      <p:pic>
        <p:nvPicPr>
          <p:cNvPr id="13" name="Picture 12">
            <a:extLst>
              <a:ext uri="{FF2B5EF4-FFF2-40B4-BE49-F238E27FC236}">
                <a16:creationId xmlns:a16="http://schemas.microsoft.com/office/drawing/2014/main" id="{1131DD74-B242-428E-A82E-4E1F0AB57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2704" y="2715640"/>
            <a:ext cx="4775200" cy="3581400"/>
          </a:xfrm>
          <a:prstGeom prst="rect">
            <a:avLst/>
          </a:prstGeom>
        </p:spPr>
      </p:pic>
    </p:spTree>
    <p:extLst>
      <p:ext uri="{BB962C8B-B14F-4D97-AF65-F5344CB8AC3E}">
        <p14:creationId xmlns:p14="http://schemas.microsoft.com/office/powerpoint/2010/main" val="122380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495242"/>
            <a:ext cx="8488521" cy="492443"/>
          </a:xfrm>
        </p:spPr>
        <p:txBody>
          <a:bodyPr/>
          <a:lstStyle/>
          <a:p>
            <a:r>
              <a:rPr lang="en-US" sz="3200" dirty="0"/>
              <a:t>Cold Electronics – Schedule</a:t>
            </a:r>
          </a:p>
        </p:txBody>
      </p:sp>
      <p:sp>
        <p:nvSpPr>
          <p:cNvPr id="3" name="Text Placeholder 2"/>
          <p:cNvSpPr>
            <a:spLocks noGrp="1"/>
          </p:cNvSpPr>
          <p:nvPr>
            <p:ph type="body" idx="1"/>
          </p:nvPr>
        </p:nvSpPr>
        <p:spPr>
          <a:xfrm>
            <a:off x="408497" y="997344"/>
            <a:ext cx="8488521" cy="5170646"/>
          </a:xfrm>
        </p:spPr>
        <p:txBody>
          <a:bodyPr/>
          <a:lstStyle/>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Significant progress with P6 schedule</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Fully resource loaded schedule available in P6 since last week</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First cost roll-up done on Thursday (and mistakes fixed)</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Cost uncertainty added today</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Started to write fully detailed BoE files (over 20 to be done, half of them needed to get to 92% of total cost)</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Initial cost estimate is $60M from FY19 to FY27</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Expect small reduction when university resources are properly implemented (for the moment we are using FNAL costs without overheads, this is an overestimate)</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Small revisions (hopefully downward) still possible</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Discussions on SOWs with BNL and LBNL almost complete</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For most other institutions starting extending old SOWs / start new ones not as urgent</a:t>
            </a:r>
          </a:p>
          <a:p>
            <a:pPr marL="742950" lvl="1" indent="-285750">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Will discuss involvement of each institutions in the full construction project in the coming weeks, then work on SOWs for FY19 </a:t>
            </a:r>
            <a:r>
              <a:rPr lang="en-US">
                <a:solidFill>
                  <a:schemeClr val="tx1">
                    <a:lumMod val="85000"/>
                    <a:lumOff val="15000"/>
                  </a:schemeClr>
                </a:solidFill>
                <a:latin typeface="Arial" panose="020B0604020202020204" pitchFamily="34" charset="0"/>
                <a:cs typeface="Arial" panose="020B0604020202020204" pitchFamily="34" charset="0"/>
              </a:rPr>
              <a:t>for Universities</a:t>
            </a: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 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16</a:t>
            </a:fld>
            <a:endParaRPr lang="en-US" dirty="0"/>
          </a:p>
        </p:txBody>
      </p:sp>
      <p:sp>
        <p:nvSpPr>
          <p:cNvPr id="4" name="AutoShape 2" descr="https://indico.fnal.gov/event/18278/contribution/0/material/slides/0.jpg">
            <a:extLst>
              <a:ext uri="{FF2B5EF4-FFF2-40B4-BE49-F238E27FC236}">
                <a16:creationId xmlns:a16="http://schemas.microsoft.com/office/drawing/2014/main" id="{82BF1CEA-01CE-43BA-985A-575C0D65D53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indico.fnal.gov/event/18278/contribution/0/material/slides/0.jpg">
            <a:extLst>
              <a:ext uri="{FF2B5EF4-FFF2-40B4-BE49-F238E27FC236}">
                <a16:creationId xmlns:a16="http://schemas.microsoft.com/office/drawing/2014/main" id="{1599EDEC-CFA7-4287-8AB6-2BC435ED6DA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28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64344"/>
            <a:ext cx="8255000" cy="492443"/>
          </a:xfrm>
        </p:spPr>
        <p:txBody>
          <a:bodyPr/>
          <a:lstStyle/>
          <a:p>
            <a:r>
              <a:rPr lang="en-US" sz="3200" dirty="0"/>
              <a:t>FD APA</a:t>
            </a:r>
          </a:p>
        </p:txBody>
      </p:sp>
      <p:sp>
        <p:nvSpPr>
          <p:cNvPr id="3" name="Text Placeholder 2"/>
          <p:cNvSpPr>
            <a:spLocks noGrp="1"/>
          </p:cNvSpPr>
          <p:nvPr>
            <p:ph type="body" idx="1"/>
          </p:nvPr>
        </p:nvSpPr>
        <p:spPr>
          <a:xfrm>
            <a:off x="343852" y="689788"/>
            <a:ext cx="8456296" cy="5293757"/>
          </a:xfrm>
        </p:spPr>
        <p:txBody>
          <a:bodyPr/>
          <a:lstStyle/>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Major effort in the last month to input APA cost &amp; schedule in P6, with essential input from PSL, University of Wisconsin, on </a:t>
            </a:r>
            <a:r>
              <a:rPr lang="en-US" sz="2000" dirty="0" err="1">
                <a:solidFill>
                  <a:schemeClr val="tx1">
                    <a:lumMod val="75000"/>
                    <a:lumOff val="25000"/>
                  </a:schemeClr>
                </a:solidFill>
                <a:latin typeface="Arial" panose="020B0604020202020204" pitchFamily="34" charset="0"/>
                <a:cs typeface="Arial" panose="020B0604020202020204" pitchFamily="34" charset="0"/>
              </a:rPr>
              <a:t>ProtoDUNE</a:t>
            </a:r>
            <a:r>
              <a:rPr lang="en-US" sz="2000" dirty="0">
                <a:solidFill>
                  <a:schemeClr val="tx1">
                    <a:lumMod val="75000"/>
                    <a:lumOff val="25000"/>
                  </a:schemeClr>
                </a:solidFill>
                <a:latin typeface="Arial" panose="020B0604020202020204" pitchFamily="34" charset="0"/>
                <a:cs typeface="Arial" panose="020B0604020202020204" pitchFamily="34" charset="0"/>
              </a:rPr>
              <a:t> actual costs.</a:t>
            </a: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Assumes 3 APA production sites in the US (U. Chicago, Yale U., PSL), with 2 + 2 + 1 winders</a:t>
            </a:r>
          </a:p>
          <a:p>
            <a:pPr marL="800100" lvl="1" indent="-3429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No attempts to customize costs to the different facilities</a:t>
            </a: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Included activities for FY19, preparation of SOWs well underway for FY19 </a:t>
            </a:r>
          </a:p>
          <a:p>
            <a:pPr marL="800100" lvl="1" indent="-3429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PSL, University of Madison, for designing and engineering in preparation of the TDR and CD2/CD3 review (~$1M). NSF contribution for FY19 has been taken into account.</a:t>
            </a:r>
          </a:p>
          <a:p>
            <a:pPr marL="800100" lvl="1" indent="-3429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Harvard University, for contribution to the Wire Measurement Task Force (~$70k)</a:t>
            </a:r>
          </a:p>
          <a:p>
            <a:pPr marL="800100" lvl="1" indent="-3429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University of Iowa, for participation in frame assembly at PSL and a machining test of APA frame components, (~$40k)</a:t>
            </a: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Includes contingency estimates</a:t>
            </a: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Total cost for 150 APAS (two 10 </a:t>
            </a:r>
            <a:r>
              <a:rPr lang="en-US" sz="2000" dirty="0" err="1">
                <a:solidFill>
                  <a:schemeClr val="tx1">
                    <a:lumMod val="75000"/>
                    <a:lumOff val="25000"/>
                  </a:schemeClr>
                </a:solidFill>
                <a:latin typeface="Arial" panose="020B0604020202020204" pitchFamily="34" charset="0"/>
                <a:cs typeface="Arial" panose="020B0604020202020204" pitchFamily="34" charset="0"/>
              </a:rPr>
              <a:t>kt</a:t>
            </a:r>
            <a:r>
              <a:rPr lang="en-US" sz="2000" dirty="0">
                <a:solidFill>
                  <a:schemeClr val="tx1">
                    <a:lumMod val="75000"/>
                    <a:lumOff val="25000"/>
                  </a:schemeClr>
                </a:solidFill>
                <a:latin typeface="Arial" panose="020B0604020202020204" pitchFamily="34" charset="0"/>
                <a:cs typeface="Arial" panose="020B0604020202020204" pitchFamily="34" charset="0"/>
              </a:rPr>
              <a:t> modules) dominated by labor, in the range $50-55M (without contingency)</a:t>
            </a: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 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401600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64344"/>
            <a:ext cx="8255000" cy="492443"/>
          </a:xfrm>
        </p:spPr>
        <p:txBody>
          <a:bodyPr/>
          <a:lstStyle/>
          <a:p>
            <a:r>
              <a:rPr lang="en-US" sz="3200" dirty="0"/>
              <a:t>FD APA</a:t>
            </a:r>
          </a:p>
        </p:txBody>
      </p:sp>
      <p:sp>
        <p:nvSpPr>
          <p:cNvPr id="3" name="Text Placeholder 2"/>
          <p:cNvSpPr>
            <a:spLocks noGrp="1"/>
          </p:cNvSpPr>
          <p:nvPr>
            <p:ph type="body" idx="1"/>
          </p:nvPr>
        </p:nvSpPr>
        <p:spPr>
          <a:xfrm>
            <a:off x="421075" y="884107"/>
            <a:ext cx="8456296" cy="1938992"/>
          </a:xfrm>
        </p:spPr>
        <p:txBody>
          <a:bodyPr/>
          <a:lstStyle/>
          <a:p>
            <a:pPr marL="342900" indent="-342900">
              <a:buFont typeface="Arial" panose="020B0604020202020204" pitchFamily="34" charset="0"/>
              <a:buChar char="•"/>
            </a:pPr>
            <a:r>
              <a:rPr lang="en-US" sz="1800" dirty="0">
                <a:solidFill>
                  <a:schemeClr val="tx1">
                    <a:lumMod val="75000"/>
                    <a:lumOff val="25000"/>
                  </a:schemeClr>
                </a:solidFill>
                <a:latin typeface="Arial" panose="020B0604020202020204" pitchFamily="34" charset="0"/>
                <a:cs typeface="Arial" panose="020B0604020202020204" pitchFamily="34" charset="0"/>
              </a:rPr>
              <a:t>All mesh panels delivered to Daresbury Lab and assembled on </a:t>
            </a:r>
            <a:r>
              <a:rPr lang="en-US" sz="1800" dirty="0" err="1">
                <a:solidFill>
                  <a:schemeClr val="tx1">
                    <a:lumMod val="75000"/>
                    <a:lumOff val="25000"/>
                  </a:schemeClr>
                </a:solidFill>
                <a:latin typeface="Arial" panose="020B0604020202020204" pitchFamily="34" charset="0"/>
                <a:cs typeface="Arial" panose="020B0604020202020204" pitchFamily="34" charset="0"/>
              </a:rPr>
              <a:t>ProtoDUNE</a:t>
            </a:r>
            <a:r>
              <a:rPr lang="en-US" sz="1800" dirty="0">
                <a:solidFill>
                  <a:schemeClr val="tx1">
                    <a:lumMod val="75000"/>
                    <a:lumOff val="25000"/>
                  </a:schemeClr>
                </a:solidFill>
                <a:latin typeface="Arial" panose="020B0604020202020204" pitchFamily="34" charset="0"/>
                <a:cs typeface="Arial" panose="020B0604020202020204" pitchFamily="34" charset="0"/>
              </a:rPr>
              <a:t>-style APA#7.</a:t>
            </a:r>
          </a:p>
          <a:p>
            <a:pPr marL="342900" indent="-342900">
              <a:buFont typeface="Arial" panose="020B0604020202020204" pitchFamily="34" charset="0"/>
              <a:buChar char="•"/>
            </a:pPr>
            <a:r>
              <a:rPr lang="en-US" sz="1800" dirty="0">
                <a:solidFill>
                  <a:schemeClr val="tx1">
                    <a:lumMod val="75000"/>
                    <a:lumOff val="25000"/>
                  </a:schemeClr>
                </a:solidFill>
                <a:latin typeface="Arial" panose="020B0604020202020204" pitchFamily="34" charset="0"/>
                <a:cs typeface="Arial" panose="020B0604020202020204" pitchFamily="34" charset="0"/>
              </a:rPr>
              <a:t>Good progress in commissioning the modified winder, with participation of PSL personnel. Tested all wire configurations, in the order: X, V and U wires.</a:t>
            </a:r>
          </a:p>
          <a:p>
            <a:pPr marL="342900" indent="-342900">
              <a:buFont typeface="Arial" panose="020B0604020202020204" pitchFamily="34" charset="0"/>
              <a:buChar char="•"/>
            </a:pPr>
            <a:r>
              <a:rPr lang="en-US" sz="1800" dirty="0">
                <a:solidFill>
                  <a:schemeClr val="tx1">
                    <a:lumMod val="75000"/>
                    <a:lumOff val="25000"/>
                  </a:schemeClr>
                </a:solidFill>
                <a:latin typeface="Arial" panose="020B0604020202020204" pitchFamily="34" charset="0"/>
                <a:cs typeface="Arial" panose="020B0604020202020204" pitchFamily="34" charset="0"/>
              </a:rPr>
              <a:t>Assembled the new winding head, with tensioning feedback mechanism. It will not be used, at least initially, for </a:t>
            </a:r>
            <a:r>
              <a:rPr lang="en-US" sz="1800" dirty="0" err="1">
                <a:solidFill>
                  <a:schemeClr val="tx1">
                    <a:lumMod val="75000"/>
                    <a:lumOff val="25000"/>
                  </a:schemeClr>
                </a:solidFill>
                <a:latin typeface="Arial" panose="020B0604020202020204" pitchFamily="34" charset="0"/>
                <a:cs typeface="Arial" panose="020B0604020202020204" pitchFamily="34" charset="0"/>
              </a:rPr>
              <a:t>ProtoDUNE</a:t>
            </a:r>
            <a:r>
              <a:rPr lang="en-US" sz="1800" dirty="0">
                <a:solidFill>
                  <a:schemeClr val="tx1">
                    <a:lumMod val="75000"/>
                    <a:lumOff val="25000"/>
                  </a:schemeClr>
                </a:solidFill>
                <a:latin typeface="Arial" panose="020B0604020202020204" pitchFamily="34" charset="0"/>
                <a:cs typeface="Arial" panose="020B0604020202020204" pitchFamily="34" charset="0"/>
              </a:rPr>
              <a:t>-style APA#7.</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 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18</a:t>
            </a:fld>
            <a:endParaRPr lang="en-US" dirty="0"/>
          </a:p>
        </p:txBody>
      </p:sp>
      <p:pic>
        <p:nvPicPr>
          <p:cNvPr id="5" name="Picture 4">
            <a:extLst>
              <a:ext uri="{FF2B5EF4-FFF2-40B4-BE49-F238E27FC236}">
                <a16:creationId xmlns:a16="http://schemas.microsoft.com/office/drawing/2014/main" id="{BDC88592-9442-47A1-8928-76C8CF5A4A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472192"/>
            <a:ext cx="3293336" cy="1852408"/>
          </a:xfrm>
          <a:prstGeom prst="rect">
            <a:avLst/>
          </a:prstGeom>
          <a:ln w="28575">
            <a:solidFill>
              <a:srgbClr val="FFFF00"/>
            </a:solidFill>
          </a:ln>
        </p:spPr>
      </p:pic>
      <p:pic>
        <p:nvPicPr>
          <p:cNvPr id="10" name="Picture 9">
            <a:extLst>
              <a:ext uri="{FF2B5EF4-FFF2-40B4-BE49-F238E27FC236}">
                <a16:creationId xmlns:a16="http://schemas.microsoft.com/office/drawing/2014/main" id="{CCCF74AB-F260-43F5-97A2-6A27302C9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392" y="2743200"/>
            <a:ext cx="3293336" cy="1852408"/>
          </a:xfrm>
          <a:prstGeom prst="rect">
            <a:avLst/>
          </a:prstGeom>
          <a:ln w="28575">
            <a:solidFill>
              <a:srgbClr val="FFFF00"/>
            </a:solidFill>
          </a:ln>
        </p:spPr>
      </p:pic>
      <p:pic>
        <p:nvPicPr>
          <p:cNvPr id="12" name="Picture 11">
            <a:extLst>
              <a:ext uri="{FF2B5EF4-FFF2-40B4-BE49-F238E27FC236}">
                <a16:creationId xmlns:a16="http://schemas.microsoft.com/office/drawing/2014/main" id="{8ED21762-1F2D-4AB8-8E0F-86DAA8FC0B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68" y="2689832"/>
            <a:ext cx="5348520" cy="3564719"/>
          </a:xfrm>
          <a:prstGeom prst="rect">
            <a:avLst/>
          </a:prstGeom>
          <a:ln w="28575">
            <a:solidFill>
              <a:srgbClr val="FFFF00"/>
            </a:solidFill>
          </a:ln>
        </p:spPr>
      </p:pic>
      <p:sp>
        <p:nvSpPr>
          <p:cNvPr id="13" name="TextBox 12">
            <a:extLst>
              <a:ext uri="{FF2B5EF4-FFF2-40B4-BE49-F238E27FC236}">
                <a16:creationId xmlns:a16="http://schemas.microsoft.com/office/drawing/2014/main" id="{58F96DF5-CEE6-4D54-80B5-01BB24D29FB2}"/>
              </a:ext>
            </a:extLst>
          </p:cNvPr>
          <p:cNvSpPr txBox="1"/>
          <p:nvPr/>
        </p:nvSpPr>
        <p:spPr>
          <a:xfrm>
            <a:off x="576838" y="3048000"/>
            <a:ext cx="3002617" cy="369332"/>
          </a:xfrm>
          <a:prstGeom prst="rect">
            <a:avLst/>
          </a:prstGeom>
          <a:noFill/>
        </p:spPr>
        <p:txBody>
          <a:bodyPr wrap="none" rtlCol="0">
            <a:spAutoFit/>
          </a:bodyPr>
          <a:lstStyle/>
          <a:p>
            <a:r>
              <a:rPr lang="en-US" dirty="0"/>
              <a:t>4 U wires in the upper corner</a:t>
            </a:r>
          </a:p>
        </p:txBody>
      </p:sp>
    </p:spTree>
    <p:extLst>
      <p:ext uri="{BB962C8B-B14F-4D97-AF65-F5344CB8AC3E}">
        <p14:creationId xmlns:p14="http://schemas.microsoft.com/office/powerpoint/2010/main" val="335110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FD26-2C6A-4A9D-A309-0363CF0A15F2}"/>
              </a:ext>
            </a:extLst>
          </p:cNvPr>
          <p:cNvSpPr>
            <a:spLocks noGrp="1"/>
          </p:cNvSpPr>
          <p:nvPr>
            <p:ph type="title"/>
          </p:nvPr>
        </p:nvSpPr>
        <p:spPr>
          <a:xfrm>
            <a:off x="444500" y="495242"/>
            <a:ext cx="8255000" cy="430887"/>
          </a:xfrm>
        </p:spPr>
        <p:txBody>
          <a:bodyPr/>
          <a:lstStyle/>
          <a:p>
            <a:r>
              <a:rPr lang="en-US" sz="2800" dirty="0" err="1"/>
              <a:t>ProtoDUNE</a:t>
            </a:r>
            <a:r>
              <a:rPr lang="en-US" sz="2800" dirty="0"/>
              <a:t>-SP Onsite</a:t>
            </a:r>
          </a:p>
        </p:txBody>
      </p:sp>
      <p:sp>
        <p:nvSpPr>
          <p:cNvPr id="3" name="Text Placeholder 2">
            <a:extLst>
              <a:ext uri="{FF2B5EF4-FFF2-40B4-BE49-F238E27FC236}">
                <a16:creationId xmlns:a16="http://schemas.microsoft.com/office/drawing/2014/main" id="{7BA4CEB4-AD16-4460-ACA3-31B9519DF4A3}"/>
              </a:ext>
            </a:extLst>
          </p:cNvPr>
          <p:cNvSpPr>
            <a:spLocks noGrp="1"/>
          </p:cNvSpPr>
          <p:nvPr>
            <p:ph type="body" idx="1"/>
          </p:nvPr>
        </p:nvSpPr>
        <p:spPr>
          <a:xfrm>
            <a:off x="382904" y="1317059"/>
            <a:ext cx="8378190" cy="3724096"/>
          </a:xfrm>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Filling of </a:t>
            </a:r>
            <a:r>
              <a:rPr lang="en-US" dirty="0" err="1">
                <a:latin typeface="Arial" panose="020B0604020202020204" pitchFamily="34" charset="0"/>
                <a:cs typeface="Arial" panose="020B0604020202020204" pitchFamily="34" charset="0"/>
              </a:rPr>
              <a:t>ProtoDUNE</a:t>
            </a:r>
            <a:r>
              <a:rPr lang="en-US" dirty="0">
                <a:latin typeface="Arial" panose="020B0604020202020204" pitchFamily="34" charset="0"/>
                <a:cs typeface="Arial" panose="020B0604020202020204" pitchFamily="34" charset="0"/>
              </a:rPr>
              <a:t>-SP complete on 13 September</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Shifts began 23 August, with activation procedures.  </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"light version" shifts (i.e., two 4-hours shifts each day on weekdays, no nights, no weekends) </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(1)  develop experts on running the DAQ and performing basic troubleshooting. Almost all the first shifts are taken by people who will be at CERN throughout the beam run, to ensure there is a pool of people, in addition to the DAQ experts, who can assist or replace shifters as needed </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(2) exercise DAQ and online monitoring, to assess stability, identify issues and debug</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(3) Develop and constantly improve shifter manual and procedures.  DAQ operations are progressively becoming more smooth and stable, and the documentation is being updated daily </a:t>
            </a:r>
          </a:p>
        </p:txBody>
      </p:sp>
      <p:sp>
        <p:nvSpPr>
          <p:cNvPr id="4" name="Slide Number Placeholder 3">
            <a:extLst>
              <a:ext uri="{FF2B5EF4-FFF2-40B4-BE49-F238E27FC236}">
                <a16:creationId xmlns:a16="http://schemas.microsoft.com/office/drawing/2014/main" id="{DC47FC43-23F6-482D-9089-38944C800904}"/>
              </a:ext>
            </a:extLst>
          </p:cNvPr>
          <p:cNvSpPr>
            <a:spLocks noGrp="1"/>
          </p:cNvSpPr>
          <p:nvPr>
            <p:ph type="sldNum" sz="quarter" idx="7"/>
          </p:nvPr>
        </p:nvSpPr>
        <p:spPr/>
        <p:txBody>
          <a:bodyPr/>
          <a:lstStyle/>
          <a:p>
            <a:fld id="{B6F15528-21DE-4FAA-801E-634DDDAF4B2B}" type="slidenum">
              <a:rPr lang="en-US" smtClean="0"/>
              <a:pPr/>
              <a:t>19</a:t>
            </a:fld>
            <a:endParaRPr lang="en-US" dirty="0"/>
          </a:p>
        </p:txBody>
      </p:sp>
      <p:sp>
        <p:nvSpPr>
          <p:cNvPr id="5" name="Footer Placeholder 4">
            <a:extLst>
              <a:ext uri="{FF2B5EF4-FFF2-40B4-BE49-F238E27FC236}">
                <a16:creationId xmlns:a16="http://schemas.microsoft.com/office/drawing/2014/main" id="{10B6934B-A2F1-401F-AB6C-1E6D97A365EF}"/>
              </a:ext>
            </a:extLst>
          </p:cNvPr>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a:extLst>
              <a:ext uri="{FF2B5EF4-FFF2-40B4-BE49-F238E27FC236}">
                <a16:creationId xmlns:a16="http://schemas.microsoft.com/office/drawing/2014/main" id="{10262211-7A43-43C8-A010-B5CE29A3F4C7}"/>
              </a:ext>
            </a:extLst>
          </p:cNvPr>
          <p:cNvSpPr>
            <a:spLocks noGrp="1"/>
          </p:cNvSpPr>
          <p:nvPr>
            <p:ph type="dt" sz="half" idx="6"/>
          </p:nvPr>
        </p:nvSpPr>
        <p:spPr/>
        <p:txBody>
          <a:bodyPr/>
          <a:lstStyle/>
          <a:p>
            <a:pPr marL="12700"/>
            <a:r>
              <a:rPr lang="en-US"/>
              <a:t>September-2018</a:t>
            </a:r>
            <a:endParaRPr lang="en-US" dirty="0"/>
          </a:p>
        </p:txBody>
      </p:sp>
    </p:spTree>
    <p:extLst>
      <p:ext uri="{BB962C8B-B14F-4D97-AF65-F5344CB8AC3E}">
        <p14:creationId xmlns:p14="http://schemas.microsoft.com/office/powerpoint/2010/main" val="76350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95242"/>
            <a:ext cx="8255000" cy="492443"/>
          </a:xfrm>
        </p:spPr>
        <p:txBody>
          <a:bodyPr/>
          <a:lstStyle/>
          <a:p>
            <a:r>
              <a:rPr lang="en-US" sz="3200" dirty="0"/>
              <a:t>Outline</a:t>
            </a:r>
          </a:p>
        </p:txBody>
      </p:sp>
      <p:sp>
        <p:nvSpPr>
          <p:cNvPr id="3" name="Text Placeholder 2"/>
          <p:cNvSpPr>
            <a:spLocks noGrp="1"/>
          </p:cNvSpPr>
          <p:nvPr>
            <p:ph type="body" idx="1"/>
          </p:nvPr>
        </p:nvSpPr>
        <p:spPr>
          <a:xfrm>
            <a:off x="382904" y="1066800"/>
            <a:ext cx="8378190" cy="4739759"/>
          </a:xfrm>
        </p:spPr>
        <p:txBody>
          <a:bodyPr/>
          <a:lstStyle/>
          <a:p>
            <a:pPr marL="342900" indent="-342900">
              <a:buFont typeface="Arial" panose="020B0604020202020204" pitchFamily="34" charset="0"/>
              <a:buChar char="•"/>
            </a:pPr>
            <a:r>
              <a:rPr lang="en-US" sz="2800" dirty="0"/>
              <a:t>ES&amp;H Update</a:t>
            </a:r>
          </a:p>
          <a:p>
            <a:pPr marL="342900" indent="-342900">
              <a:buFont typeface="Arial" panose="020B0604020202020204" pitchFamily="34" charset="0"/>
              <a:buChar char="•"/>
            </a:pPr>
            <a:r>
              <a:rPr lang="en-US" sz="2800" dirty="0"/>
              <a:t>QA Update</a:t>
            </a:r>
          </a:p>
          <a:p>
            <a:pPr marL="342900" indent="-342900">
              <a:buFont typeface="Arial" panose="020B0604020202020204" pitchFamily="34" charset="0"/>
              <a:buChar char="•"/>
            </a:pPr>
            <a:r>
              <a:rPr lang="en-US" sz="2800" dirty="0"/>
              <a:t>Schedule &amp; Budget Status</a:t>
            </a:r>
          </a:p>
          <a:p>
            <a:pPr marL="342900" indent="-342900">
              <a:buFont typeface="Arial" panose="020B0604020202020204" pitchFamily="34" charset="0"/>
              <a:buChar char="•"/>
            </a:pPr>
            <a:r>
              <a:rPr lang="en-US" sz="2800" dirty="0"/>
              <a:t>PM Update</a:t>
            </a:r>
          </a:p>
          <a:p>
            <a:pPr marL="342900" indent="-342900">
              <a:buFont typeface="Arial" panose="020B0604020202020204" pitchFamily="34" charset="0"/>
              <a:buChar char="•"/>
            </a:pPr>
            <a:r>
              <a:rPr lang="en-US" sz="2800" dirty="0"/>
              <a:t>DUNE Update</a:t>
            </a:r>
          </a:p>
          <a:p>
            <a:pPr marL="742950" lvl="1" indent="-285750" algn="l" defTabSz="457200" rtl="0" fontAlgn="base">
              <a:spcBef>
                <a:spcPts val="600"/>
              </a:spcBef>
              <a:spcAft>
                <a:spcPts val="6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FD Engineering</a:t>
            </a:r>
          </a:p>
          <a:p>
            <a:pPr marL="742950" lvl="1" indent="-285750" algn="l" defTabSz="457200" rtl="0" fontAlgn="base">
              <a:spcBef>
                <a:spcPts val="600"/>
              </a:spcBef>
              <a:spcAft>
                <a:spcPts val="6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FD Installation</a:t>
            </a:r>
          </a:p>
          <a:p>
            <a:pPr marL="742950" lvl="1" indent="-285750" algn="l" defTabSz="457200" rtl="0" fontAlgn="base">
              <a:spcBef>
                <a:spcPts val="600"/>
              </a:spcBef>
              <a:spcAft>
                <a:spcPts val="6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FD TPC Electronics</a:t>
            </a:r>
          </a:p>
          <a:p>
            <a:pPr marL="742950" lvl="1" indent="-285750" algn="l" defTabSz="457200" rtl="0" fontAlgn="base">
              <a:spcBef>
                <a:spcPts val="600"/>
              </a:spcBef>
              <a:spcAft>
                <a:spcPts val="6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FD APA</a:t>
            </a:r>
          </a:p>
          <a:p>
            <a:pPr marL="342900" indent="-342900">
              <a:buFont typeface="Arial" panose="020B0604020202020204" pitchFamily="34" charset="0"/>
              <a:buChar char="•"/>
            </a:pPr>
            <a:r>
              <a:rPr lang="en-US" sz="2800" dirty="0" err="1"/>
              <a:t>ProtoDUNE</a:t>
            </a:r>
            <a:r>
              <a:rPr lang="en-US" sz="2800" dirty="0"/>
              <a:t> Onsite Report</a:t>
            </a:r>
          </a:p>
          <a:p>
            <a:pPr marL="342900" indent="-342900">
              <a:buFont typeface="Arial" panose="020B0604020202020204" pitchFamily="34" charset="0"/>
              <a:buChar char="•"/>
            </a:pPr>
            <a:r>
              <a:rPr lang="en-US" sz="2800" dirty="0"/>
              <a:t>Upcoming Events</a:t>
            </a: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8" name="Date Placeholder 7"/>
          <p:cNvSpPr>
            <a:spLocks noGrp="1"/>
          </p:cNvSpPr>
          <p:nvPr>
            <p:ph type="dt" sz="half" idx="6"/>
          </p:nvPr>
        </p:nvSpPr>
        <p:spPr>
          <a:xfrm>
            <a:off x="3232706" y="6538623"/>
            <a:ext cx="1524000" cy="184666"/>
          </a:xfrm>
        </p:spPr>
        <p:txBody>
          <a:bodyPr/>
          <a:lstStyle/>
          <a:p>
            <a:pPr marL="12700"/>
            <a:r>
              <a:rPr lang="en-US"/>
              <a:t>September-2018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40418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D62F-AF30-4E19-8F20-276B0073514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ECDEBBE-138F-43B1-AE29-57C8199460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8689D3-9507-4DBA-936A-6DDEF3BF4FA0}"/>
              </a:ext>
            </a:extLst>
          </p:cNvPr>
          <p:cNvSpPr>
            <a:spLocks noGrp="1"/>
          </p:cNvSpPr>
          <p:nvPr>
            <p:ph type="sldNum" sz="quarter" idx="7"/>
          </p:nvPr>
        </p:nvSpPr>
        <p:spPr/>
        <p:txBody>
          <a:bodyPr/>
          <a:lstStyle/>
          <a:p>
            <a:fld id="{B6F15528-21DE-4FAA-801E-634DDDAF4B2B}" type="slidenum">
              <a:rPr lang="en-US" smtClean="0"/>
              <a:pPr/>
              <a:t>20</a:t>
            </a:fld>
            <a:endParaRPr lang="en-US" dirty="0"/>
          </a:p>
        </p:txBody>
      </p:sp>
      <p:sp>
        <p:nvSpPr>
          <p:cNvPr id="5" name="Footer Placeholder 4">
            <a:extLst>
              <a:ext uri="{FF2B5EF4-FFF2-40B4-BE49-F238E27FC236}">
                <a16:creationId xmlns:a16="http://schemas.microsoft.com/office/drawing/2014/main" id="{5951818D-D6CD-461E-B80A-490BA048BB3A}"/>
              </a:ext>
            </a:extLst>
          </p:cNvPr>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a:extLst>
              <a:ext uri="{FF2B5EF4-FFF2-40B4-BE49-F238E27FC236}">
                <a16:creationId xmlns:a16="http://schemas.microsoft.com/office/drawing/2014/main" id="{7681FB7D-0829-4100-B968-4ED343CEF7E0}"/>
              </a:ext>
            </a:extLst>
          </p:cNvPr>
          <p:cNvSpPr>
            <a:spLocks noGrp="1"/>
          </p:cNvSpPr>
          <p:nvPr>
            <p:ph type="dt" sz="half" idx="6"/>
          </p:nvPr>
        </p:nvSpPr>
        <p:spPr/>
        <p:txBody>
          <a:bodyPr/>
          <a:lstStyle/>
          <a:p>
            <a:pPr marL="12700"/>
            <a:r>
              <a:rPr lang="en-US"/>
              <a:t>September-2018</a:t>
            </a:r>
            <a:endParaRPr lang="en-US" dirty="0"/>
          </a:p>
        </p:txBody>
      </p:sp>
      <p:pic>
        <p:nvPicPr>
          <p:cNvPr id="4098" name="Picture 2" descr="https://lh3.googleusercontent.com/M1BbwBpD-RNzDHkWLjX6kNpQzU3AmJbT8ZXwrn5EAXANjbC9qLQePlBiwjltpu09wUALQoUSFuVEyhHGCbMX5bs_sf7Pk1lFLGCkWwyt81zKkVEyyEzsCH3p3r_W-_YRrSQgN2h8DktbeGcn33TqJPifTQQ_Mx-nMu1YuueAzyxlykZzftOCHol0-n5RcKIdsYW-Pa2XJ0HJGE5I-X5zQk-nuScIGxdumna0Acw8ZaJniInXo9TDsNJsprzWLvV3aQnXKYVjFRmv6FQ3H-3h62b_pXz979emHeJr1TL7-VqlxafsQLT1rs0CLR3g931GfJOVjpVXDTbPjhITxE23h43xvxxcdW_zEtZ8joDwvJpG1_dUmvJENLUNYOrlIlf1fC3dEeSevE54uktSEsWeaRewcFIJAXG9CFFJNsbzYCUcq_8VlkeEZPlsie9JJN23-46uPx64qutJaJyQUDtACASILEipIfOS4F_tppyohETuJUzpaBBqawKz16OKt1N0__CISyanrJGEqIdUDqKbeLXZgFb7Ee6N-gyCu45crIJ-mFN_OZ6yj5SWfQV97JRDM8kFzeIicpnWvUWQu3Qeo3bJYPi0JGXafqqk3MU-PQRB3p9nYIKb7vbl5gdxB1xfHnoRgS_wbeA1q7uGz2VrMGu6_8jOndep3Sltyj3QdkpFzU-xMIIIG4uABg=w496-h879-no">
            <a:extLst>
              <a:ext uri="{FF2B5EF4-FFF2-40B4-BE49-F238E27FC236}">
                <a16:creationId xmlns:a16="http://schemas.microsoft.com/office/drawing/2014/main" id="{BA7AEFE7-66FB-46D2-B801-ABD976640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 y="-30018"/>
            <a:ext cx="38544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3.googleusercontent.com/QME27611SFhJnsfD0820uhNHyYQ6sB0nUq9O5aEH7EGtIpUlZu3ac1ULxaBKpmqIwGVBbyfGFHJAEX7Pw8eTD0u4CyzhT4IjNgrTusCC6muhMZKDN5A4AnxuHJxiDhnBkTNTUG0Bl-9o-_hDU5DDqZoWYWYbBnXX6xLfZ6lFKGhcs2a4DiRNTfuk3hnmXYvx3gheNZRL4bXa1I-L3J3XVBqHWMp6a6LBIajtYn18TbHUbykDZYqIRKH33XPQMrMsuU0SNe10uPy_1ZzzcshQMW2klWglJi7qBoFSdmkJonbUXVd3YWPGI9litSSctKB8zVSkjCx8Fw3Jd7OzAZHdHJNPOJJllbN_0Aw2jBbps0VIutGE-LF01PoTUZMj9JGDLhJzCsOeRRRheJ8094WO4RhffD5rxbEx3wRVpGRMeUi4-TCF8WOP8N__cfDdfIxP7nDFcPAiOj9CNSQB7A_JRL0yM-zmWtf322AAHJF9kL50NSbJamBSmwjpk5ZAcgEjtKORIiZ8p0oXknRDpZU6EnB9r5rw5eja6oaFsrPEuI4yDkm_JfpOF2_yRNtgJptY26OQt85fv5yY79tN2VMnibmI4Nie4a3wFjrUlTZxJ7cc6oS-ktP_Ss_qOki1iYyr9eL5pyaPc0WwlN4z3zYfb02r5eH2nuTktHnGnVbqf4SFu-P48yhOnIZ3Ag=w1172-h879-no">
            <a:extLst>
              <a:ext uri="{FF2B5EF4-FFF2-40B4-BE49-F238E27FC236}">
                <a16:creationId xmlns:a16="http://schemas.microsoft.com/office/drawing/2014/main" id="{9B518341-8CB1-4A7E-BF07-4D6A256E0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193" y="762872"/>
            <a:ext cx="5891637" cy="441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79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146D-AB33-44D2-80EC-7015C58838F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B33A18A-FEC2-4B1D-8983-6B6710AC25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39EFBD-C8D8-44CF-8674-84615CCDCFAD}"/>
              </a:ext>
            </a:extLst>
          </p:cNvPr>
          <p:cNvSpPr>
            <a:spLocks noGrp="1"/>
          </p:cNvSpPr>
          <p:nvPr>
            <p:ph type="sldNum" sz="quarter" idx="7"/>
          </p:nvPr>
        </p:nvSpPr>
        <p:spPr/>
        <p:txBody>
          <a:bodyPr/>
          <a:lstStyle/>
          <a:p>
            <a:fld id="{B6F15528-21DE-4FAA-801E-634DDDAF4B2B}" type="slidenum">
              <a:rPr lang="en-US" smtClean="0"/>
              <a:pPr/>
              <a:t>21</a:t>
            </a:fld>
            <a:endParaRPr lang="en-US" dirty="0"/>
          </a:p>
        </p:txBody>
      </p:sp>
      <p:sp>
        <p:nvSpPr>
          <p:cNvPr id="5" name="Footer Placeholder 4">
            <a:extLst>
              <a:ext uri="{FF2B5EF4-FFF2-40B4-BE49-F238E27FC236}">
                <a16:creationId xmlns:a16="http://schemas.microsoft.com/office/drawing/2014/main" id="{A7AF387A-8EE1-4866-8B24-64DEFCF2FF6E}"/>
              </a:ext>
            </a:extLst>
          </p:cNvPr>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a:extLst>
              <a:ext uri="{FF2B5EF4-FFF2-40B4-BE49-F238E27FC236}">
                <a16:creationId xmlns:a16="http://schemas.microsoft.com/office/drawing/2014/main" id="{243DB0FA-B25E-47F8-8110-452FBD726FB2}"/>
              </a:ext>
            </a:extLst>
          </p:cNvPr>
          <p:cNvSpPr>
            <a:spLocks noGrp="1"/>
          </p:cNvSpPr>
          <p:nvPr>
            <p:ph type="dt" sz="half" idx="6"/>
          </p:nvPr>
        </p:nvSpPr>
        <p:spPr/>
        <p:txBody>
          <a:bodyPr/>
          <a:lstStyle/>
          <a:p>
            <a:pPr marL="12700"/>
            <a:r>
              <a:rPr lang="en-US"/>
              <a:t>September-2018</a:t>
            </a:r>
            <a:endParaRPr lang="en-US" dirty="0"/>
          </a:p>
        </p:txBody>
      </p:sp>
      <p:pic>
        <p:nvPicPr>
          <p:cNvPr id="7" name="Picture 6">
            <a:extLst>
              <a:ext uri="{FF2B5EF4-FFF2-40B4-BE49-F238E27FC236}">
                <a16:creationId xmlns:a16="http://schemas.microsoft.com/office/drawing/2014/main" id="{5BCE05E3-12B2-4055-8828-4562C77FA724}"/>
              </a:ext>
            </a:extLst>
          </p:cNvPr>
          <p:cNvPicPr>
            <a:picLocks noChangeAspect="1"/>
          </p:cNvPicPr>
          <p:nvPr/>
        </p:nvPicPr>
        <p:blipFill>
          <a:blip r:embed="rId2"/>
          <a:stretch>
            <a:fillRect/>
          </a:stretch>
        </p:blipFill>
        <p:spPr>
          <a:xfrm>
            <a:off x="0" y="516808"/>
            <a:ext cx="9144000" cy="5907132"/>
          </a:xfrm>
          <a:prstGeom prst="rect">
            <a:avLst/>
          </a:prstGeom>
        </p:spPr>
      </p:pic>
    </p:spTree>
    <p:extLst>
      <p:ext uri="{BB962C8B-B14F-4D97-AF65-F5344CB8AC3E}">
        <p14:creationId xmlns:p14="http://schemas.microsoft.com/office/powerpoint/2010/main" val="400022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D331-7A90-4048-9811-A01A3E1CDE1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7C0F284-E5D3-4290-822F-52E8EE00B3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6922E9-5974-48DB-A119-9431F707EBCA}"/>
              </a:ext>
            </a:extLst>
          </p:cNvPr>
          <p:cNvSpPr>
            <a:spLocks noGrp="1"/>
          </p:cNvSpPr>
          <p:nvPr>
            <p:ph type="sldNum" sz="quarter" idx="7"/>
          </p:nvPr>
        </p:nvSpPr>
        <p:spPr/>
        <p:txBody>
          <a:bodyPr/>
          <a:lstStyle/>
          <a:p>
            <a:fld id="{B6F15528-21DE-4FAA-801E-634DDDAF4B2B}" type="slidenum">
              <a:rPr lang="en-US" smtClean="0"/>
              <a:pPr/>
              <a:t>22</a:t>
            </a:fld>
            <a:endParaRPr lang="en-US" dirty="0"/>
          </a:p>
        </p:txBody>
      </p:sp>
      <p:sp>
        <p:nvSpPr>
          <p:cNvPr id="5" name="Footer Placeholder 4">
            <a:extLst>
              <a:ext uri="{FF2B5EF4-FFF2-40B4-BE49-F238E27FC236}">
                <a16:creationId xmlns:a16="http://schemas.microsoft.com/office/drawing/2014/main" id="{801EB35D-481B-4638-A49F-9D6408A4A651}"/>
              </a:ext>
            </a:extLst>
          </p:cNvPr>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a:extLst>
              <a:ext uri="{FF2B5EF4-FFF2-40B4-BE49-F238E27FC236}">
                <a16:creationId xmlns:a16="http://schemas.microsoft.com/office/drawing/2014/main" id="{1B807654-2A9A-4898-B64C-D49098999333}"/>
              </a:ext>
            </a:extLst>
          </p:cNvPr>
          <p:cNvSpPr>
            <a:spLocks noGrp="1"/>
          </p:cNvSpPr>
          <p:nvPr>
            <p:ph type="dt" sz="half" idx="6"/>
          </p:nvPr>
        </p:nvSpPr>
        <p:spPr/>
        <p:txBody>
          <a:bodyPr/>
          <a:lstStyle/>
          <a:p>
            <a:pPr marL="12700"/>
            <a:r>
              <a:rPr lang="en-US"/>
              <a:t>September-2018</a:t>
            </a:r>
            <a:endParaRPr lang="en-US" dirty="0"/>
          </a:p>
        </p:txBody>
      </p:sp>
      <p:pic>
        <p:nvPicPr>
          <p:cNvPr id="2050" name="Picture 2" descr="https://lh3.googleusercontent.com/qMowMvg-4x3E9xInf3cLC1r4e2vmtGjaNEIRAXvWBe7uq-Ahmg_dJUY3UOy-TKjHw2ZQtgAGkljcAkwNYkCW-Rj0Cys4vhH6_V5Cf1QPeAIVWsS-UuxqXbURr9M4NVIjDcIPqqq5KbUJJWnZaynI59jCmx2McgbgLRDJQzlLAcyq9HFLNnJfXVkJaFPH-aTRCLkoNtu-7QyMmTaP5ENABFTwZx0X0dk8r9SipJxQM9RUNNSKhdkiouyh6JJVjOzwhkGIXCmIVQASrufGXseMnTKOLUPOAydmcwtvLtESGW2pdbIW6SQzwuDbpdYqRqryNxSDASzDow3VBF-ZEXXqRLG17nZfXCfLy_G_w0R6OTUIMnlPQiKIdlD-aFOY3WqKZbSS3Kjss5lo0Yqur184qcf_-48Yp1RKQJIMLkssgsinKNSyJyOXptVK806lAUdsmSCnAp1TULBYiwL6-hystYnj5rcVrbctJHCF9Kp_VdLrwfPNLsLDyvLMqM6jBoYX0mxexQ3Uuk-IuqBqCNWn5e9LCanUKO28kYC_GIF8TSfp9y6OwP6myYj9cZ8_Gaj55FYLbCG1dhjNLr15t_I5pNyMEjE5331hHLWxqi__gth25osENsgXTvVTC2M35G_BXflt_GTrPXgyBGLQxUNHbS-zIdXiLt1rfm-eAWrgizn_YnO4GdY8wLFg0A=w1172-h879-no">
            <a:extLst>
              <a:ext uri="{FF2B5EF4-FFF2-40B4-BE49-F238E27FC236}">
                <a16:creationId xmlns:a16="http://schemas.microsoft.com/office/drawing/2014/main" id="{3CC50162-B5A1-4E2C-84A4-FDD3990FE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3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E911-9373-4675-B45A-14A369FAF36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CB746F6-C49B-4DBD-BA75-F54B11E337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68CACA-C793-4AB7-9736-BEF05348F45B}"/>
              </a:ext>
            </a:extLst>
          </p:cNvPr>
          <p:cNvSpPr>
            <a:spLocks noGrp="1"/>
          </p:cNvSpPr>
          <p:nvPr>
            <p:ph type="sldNum" sz="quarter" idx="7"/>
          </p:nvPr>
        </p:nvSpPr>
        <p:spPr/>
        <p:txBody>
          <a:bodyPr/>
          <a:lstStyle/>
          <a:p>
            <a:fld id="{B6F15528-21DE-4FAA-801E-634DDDAF4B2B}" type="slidenum">
              <a:rPr lang="en-US" smtClean="0"/>
              <a:pPr/>
              <a:t>23</a:t>
            </a:fld>
            <a:endParaRPr lang="en-US" dirty="0"/>
          </a:p>
        </p:txBody>
      </p:sp>
      <p:sp>
        <p:nvSpPr>
          <p:cNvPr id="5" name="Footer Placeholder 4">
            <a:extLst>
              <a:ext uri="{FF2B5EF4-FFF2-40B4-BE49-F238E27FC236}">
                <a16:creationId xmlns:a16="http://schemas.microsoft.com/office/drawing/2014/main" id="{DDAA159F-F9B6-4EB6-8357-C3F747E16E4D}"/>
              </a:ext>
            </a:extLst>
          </p:cNvPr>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a:extLst>
              <a:ext uri="{FF2B5EF4-FFF2-40B4-BE49-F238E27FC236}">
                <a16:creationId xmlns:a16="http://schemas.microsoft.com/office/drawing/2014/main" id="{2A36BAF4-3CB5-4C81-B848-2842BDB85FBB}"/>
              </a:ext>
            </a:extLst>
          </p:cNvPr>
          <p:cNvSpPr>
            <a:spLocks noGrp="1"/>
          </p:cNvSpPr>
          <p:nvPr>
            <p:ph type="dt" sz="half" idx="6"/>
          </p:nvPr>
        </p:nvSpPr>
        <p:spPr/>
        <p:txBody>
          <a:bodyPr/>
          <a:lstStyle/>
          <a:p>
            <a:pPr marL="12700"/>
            <a:r>
              <a:rPr lang="en-US"/>
              <a:t>September-2018</a:t>
            </a:r>
            <a:endParaRPr lang="en-US" dirty="0"/>
          </a:p>
        </p:txBody>
      </p:sp>
      <p:pic>
        <p:nvPicPr>
          <p:cNvPr id="3074" name="Picture 2" descr="https://lh3.googleusercontent.com/hW8bWe22sZl6W6TV082cGYKQV6VqRFBChWjKGk4FLveKM45eEP_5w0AyFi0RZXg0qow6CuVDMiyWhBXeo5w9AkXXTHrCObXi8QJFwl2PHwiHk4YFLjMl4i-8VVbXcbDCP1C3uC85r9cVELir_vFDV4WmzoYtSNsDY-OJYqOiOlD6uury3NYDSrRvqwKIGw4_ucSiTRi8WlXlUuphT6vnCuyB7byNnhJRJ-QALctlBKG2oRS7485cmoi_cR-z8pmunVXMuURlMm4lK3tL5gHLOrZyw9SwiacgINhP3Bu1fOcQ_VmDypIhWxtOvRXlMfFvMtqP7thX55dxfCjlutiAF_OvVAUYtVzuZ_uKWfFm4nClutDSL37CcHCB2VV9DumOvpGxgPYWYAKYuPKAOMC4mfj0zthGx1QrqOPhaTixflh8HhgQRxoQ7nyKsbxnpw5nBsG5o_FLimsOEhCBwTVuOCB6ul-tEIsbB7AeBwA-NtdDPZL7P-HO9NiG_o3iG_5JUQGMzl7VqxDHmz9iDc_wnK7GEoMr2izGbgKzg6qX52WjB4foP4MDVR6eb4Z301xkYxbNan1mk39Eyiog0BjIcc9IiQF1CUq0ME9vdomTSh6CZugmBKEDwMrQWgoA1Z_UXjcKSQGVVcddbllNpsefNeVuYISIaw1GmqTubzdXOua9Ki2aKbq0APLF=w1172-h879-no">
            <a:extLst>
              <a:ext uri="{FF2B5EF4-FFF2-40B4-BE49-F238E27FC236}">
                <a16:creationId xmlns:a16="http://schemas.microsoft.com/office/drawing/2014/main" id="{110CB12E-BD09-4946-9DA4-7D90C784C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1B6B-9251-4AA4-BFFB-4AC5207C7EF4}"/>
              </a:ext>
            </a:extLst>
          </p:cNvPr>
          <p:cNvSpPr>
            <a:spLocks noGrp="1"/>
          </p:cNvSpPr>
          <p:nvPr>
            <p:ph type="title"/>
          </p:nvPr>
        </p:nvSpPr>
        <p:spPr>
          <a:xfrm>
            <a:off x="444500" y="495242"/>
            <a:ext cx="8255000" cy="430887"/>
          </a:xfrm>
        </p:spPr>
        <p:txBody>
          <a:bodyPr/>
          <a:lstStyle/>
          <a:p>
            <a:r>
              <a:rPr lang="en-US" sz="2800" dirty="0" err="1"/>
              <a:t>ProtoDUNE</a:t>
            </a:r>
            <a:r>
              <a:rPr lang="en-US" sz="2800" dirty="0"/>
              <a:t> Event Display, 120kV</a:t>
            </a:r>
          </a:p>
        </p:txBody>
      </p:sp>
      <p:sp>
        <p:nvSpPr>
          <p:cNvPr id="3" name="Text Placeholder 2">
            <a:extLst>
              <a:ext uri="{FF2B5EF4-FFF2-40B4-BE49-F238E27FC236}">
                <a16:creationId xmlns:a16="http://schemas.microsoft.com/office/drawing/2014/main" id="{72FC4E6A-A8CA-47AF-822E-5BFEC409DD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39869D-77C3-4135-BA69-D212E82AF807}"/>
              </a:ext>
            </a:extLst>
          </p:cNvPr>
          <p:cNvSpPr>
            <a:spLocks noGrp="1"/>
          </p:cNvSpPr>
          <p:nvPr>
            <p:ph type="sldNum" sz="quarter" idx="7"/>
          </p:nvPr>
        </p:nvSpPr>
        <p:spPr/>
        <p:txBody>
          <a:bodyPr/>
          <a:lstStyle/>
          <a:p>
            <a:fld id="{B6F15528-21DE-4FAA-801E-634DDDAF4B2B}" type="slidenum">
              <a:rPr lang="en-US" smtClean="0"/>
              <a:pPr/>
              <a:t>24</a:t>
            </a:fld>
            <a:endParaRPr lang="en-US" dirty="0"/>
          </a:p>
        </p:txBody>
      </p:sp>
      <p:sp>
        <p:nvSpPr>
          <p:cNvPr id="5" name="Footer Placeholder 4">
            <a:extLst>
              <a:ext uri="{FF2B5EF4-FFF2-40B4-BE49-F238E27FC236}">
                <a16:creationId xmlns:a16="http://schemas.microsoft.com/office/drawing/2014/main" id="{3B6AE4AD-EDB4-4003-BC0F-6A4F8F5BD4C8}"/>
              </a:ext>
            </a:extLst>
          </p:cNvPr>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a:extLst>
              <a:ext uri="{FF2B5EF4-FFF2-40B4-BE49-F238E27FC236}">
                <a16:creationId xmlns:a16="http://schemas.microsoft.com/office/drawing/2014/main" id="{6998FDD0-F818-4A86-AFA5-543A66867A94}"/>
              </a:ext>
            </a:extLst>
          </p:cNvPr>
          <p:cNvSpPr>
            <a:spLocks noGrp="1"/>
          </p:cNvSpPr>
          <p:nvPr>
            <p:ph type="dt" sz="half" idx="6"/>
          </p:nvPr>
        </p:nvSpPr>
        <p:spPr/>
        <p:txBody>
          <a:bodyPr/>
          <a:lstStyle/>
          <a:p>
            <a:pPr marL="12700"/>
            <a:r>
              <a:rPr lang="en-US"/>
              <a:t>September-2018</a:t>
            </a:r>
            <a:endParaRPr lang="en-US" dirty="0"/>
          </a:p>
        </p:txBody>
      </p:sp>
      <p:pic>
        <p:nvPicPr>
          <p:cNvPr id="8" name="Picture 7">
            <a:extLst>
              <a:ext uri="{FF2B5EF4-FFF2-40B4-BE49-F238E27FC236}">
                <a16:creationId xmlns:a16="http://schemas.microsoft.com/office/drawing/2014/main" id="{BB82F5DA-09A4-40EC-9143-B4A384822B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3" b="11562"/>
          <a:stretch/>
        </p:blipFill>
        <p:spPr>
          <a:xfrm>
            <a:off x="0" y="1250431"/>
            <a:ext cx="9144000" cy="5105400"/>
          </a:xfrm>
          <a:prstGeom prst="rect">
            <a:avLst/>
          </a:prstGeom>
        </p:spPr>
      </p:pic>
    </p:spTree>
    <p:extLst>
      <p:ext uri="{BB962C8B-B14F-4D97-AF65-F5344CB8AC3E}">
        <p14:creationId xmlns:p14="http://schemas.microsoft.com/office/powerpoint/2010/main" val="131407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1904" y="6480046"/>
            <a:ext cx="1185672" cy="254508"/>
          </a:xfrm>
          <a:prstGeom prst="rect">
            <a:avLst/>
          </a:prstGeom>
          <a:blipFill>
            <a:blip r:embed="rId3" cstate="print"/>
            <a:stretch>
              <a:fillRect/>
            </a:stretch>
          </a:blipFill>
        </p:spPr>
        <p:txBody>
          <a:bodyPr wrap="square" lIns="0" tIns="0" rIns="0" bIns="0" rtlCol="0"/>
          <a:lstStyle/>
          <a:p>
            <a:endParaRPr dirty="0"/>
          </a:p>
        </p:txBody>
      </p:sp>
      <p:sp>
        <p:nvSpPr>
          <p:cNvPr id="7" name="Title 6"/>
          <p:cNvSpPr>
            <a:spLocks noGrp="1"/>
          </p:cNvSpPr>
          <p:nvPr>
            <p:ph type="title"/>
          </p:nvPr>
        </p:nvSpPr>
        <p:spPr>
          <a:xfrm>
            <a:off x="444500" y="495242"/>
            <a:ext cx="8255000" cy="430887"/>
          </a:xfrm>
        </p:spPr>
        <p:txBody>
          <a:bodyPr/>
          <a:lstStyle/>
          <a:p>
            <a:r>
              <a:rPr lang="en-US" sz="2800" spc="-15" dirty="0"/>
              <a:t>Upcoming</a:t>
            </a:r>
            <a:r>
              <a:rPr lang="en-US" sz="2800" spc="25" dirty="0"/>
              <a:t> </a:t>
            </a:r>
            <a:r>
              <a:rPr lang="en-US" sz="2800" spc="-15" dirty="0"/>
              <a:t>Events</a:t>
            </a:r>
            <a:endParaRPr lang="en-US" sz="2800" dirty="0"/>
          </a:p>
        </p:txBody>
      </p:sp>
      <p:sp>
        <p:nvSpPr>
          <p:cNvPr id="8" name="Text Placeholder 7"/>
          <p:cNvSpPr>
            <a:spLocks noGrp="1"/>
          </p:cNvSpPr>
          <p:nvPr>
            <p:ph type="body" idx="1"/>
          </p:nvPr>
        </p:nvSpPr>
        <p:spPr>
          <a:xfrm>
            <a:off x="382904" y="1317059"/>
            <a:ext cx="7999096" cy="4154984"/>
          </a:xfrm>
        </p:spPr>
        <p:txBody>
          <a:bodyPr/>
          <a:lstStyle/>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DUNE Collaboration Meeting, 24-28 September at </a:t>
            </a:r>
            <a:r>
              <a:rPr lang="en-US" sz="2000" spc="-15" dirty="0" err="1">
                <a:latin typeface="Arial" panose="020B0604020202020204" pitchFamily="34" charset="0"/>
                <a:cs typeface="Arial" panose="020B0604020202020204" pitchFamily="34" charset="0"/>
              </a:rPr>
              <a:t>Fermilab</a:t>
            </a:r>
            <a:endParaRPr lang="en-US" sz="2000" spc="-15" dirty="0">
              <a:latin typeface="Arial" panose="020B0604020202020204" pitchFamily="34" charset="0"/>
              <a:cs typeface="Arial" panose="020B0604020202020204" pitchFamily="34" charset="0"/>
            </a:endParaRPr>
          </a:p>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Director’s Cost/Schedule Review, 25-26 October at </a:t>
            </a:r>
            <a:r>
              <a:rPr lang="en-US" sz="2000" spc="-15" dirty="0" err="1">
                <a:latin typeface="Arial" panose="020B0604020202020204" pitchFamily="34" charset="0"/>
                <a:cs typeface="Arial" panose="020B0604020202020204" pitchFamily="34" charset="0"/>
              </a:rPr>
              <a:t>Fermilab</a:t>
            </a:r>
            <a:endParaRPr lang="en-US" sz="2000" spc="-15" dirty="0">
              <a:latin typeface="Arial" panose="020B0604020202020204" pitchFamily="34" charset="0"/>
              <a:cs typeface="Arial" panose="020B0604020202020204" pitchFamily="34" charset="0"/>
            </a:endParaRPr>
          </a:p>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LBNF/DUNE Integration Meeting, week of 29 Oct at SURF</a:t>
            </a:r>
          </a:p>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Integration Test Facility planning workshop, week of 29 Oct at SURF</a:t>
            </a:r>
          </a:p>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Installation 30% design review, TBD</a:t>
            </a:r>
          </a:p>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SP Photon Detector 30% design review, Nov TBD at </a:t>
            </a:r>
            <a:r>
              <a:rPr lang="en-US" sz="2000" spc="-15" dirty="0" err="1">
                <a:latin typeface="Arial" panose="020B0604020202020204" pitchFamily="34" charset="0"/>
                <a:cs typeface="Arial" panose="020B0604020202020204" pitchFamily="34" charset="0"/>
              </a:rPr>
              <a:t>Fermilab</a:t>
            </a:r>
            <a:endParaRPr lang="en-US" sz="2000" spc="-15" dirty="0">
              <a:latin typeface="Arial" panose="020B0604020202020204" pitchFamily="34" charset="0"/>
              <a:cs typeface="Arial" panose="020B0604020202020204" pitchFamily="34" charset="0"/>
            </a:endParaRPr>
          </a:p>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DAQ 30% design review, Dec TBD at CERN</a:t>
            </a:r>
          </a:p>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LBNC, 13-15 Dec at CERN</a:t>
            </a:r>
          </a:p>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DOE IPR, 8-10 January 2019 at </a:t>
            </a:r>
            <a:r>
              <a:rPr lang="en-US" sz="2000" spc="-15" dirty="0" err="1">
                <a:latin typeface="Arial" panose="020B0604020202020204" pitchFamily="34" charset="0"/>
                <a:cs typeface="Arial" panose="020B0604020202020204" pitchFamily="34" charset="0"/>
              </a:rPr>
              <a:t>Fermilab</a:t>
            </a:r>
            <a:endParaRPr lang="en-US" sz="2000" spc="-15" dirty="0">
              <a:latin typeface="Arial" panose="020B0604020202020204" pitchFamily="34" charset="0"/>
              <a:cs typeface="Arial" panose="020B0604020202020204" pitchFamily="34" charset="0"/>
            </a:endParaRPr>
          </a:p>
          <a:p>
            <a:pPr marL="325120" indent="-264795">
              <a:spcBef>
                <a:spcPts val="600"/>
              </a:spcBef>
              <a:buClr>
                <a:srgbClr val="3B5A77"/>
              </a:buClr>
              <a:buFont typeface="Arial"/>
              <a:buChar char="•"/>
              <a:tabLst>
                <a:tab pos="325755" algn="l"/>
                <a:tab pos="3025140" algn="l"/>
              </a:tabLst>
            </a:pPr>
            <a:r>
              <a:rPr lang="en-US" sz="2000" spc="-15" dirty="0">
                <a:latin typeface="Arial" panose="020B0604020202020204" pitchFamily="34" charset="0"/>
                <a:cs typeface="Arial" panose="020B0604020202020204" pitchFamily="34" charset="0"/>
              </a:rPr>
              <a:t>DUNE Collaboration Meeting, 28 Jan – 1 Feb 2019 at CERN</a:t>
            </a:r>
          </a:p>
          <a:p>
            <a:pPr marL="60325">
              <a:lnSpc>
                <a:spcPct val="100000"/>
              </a:lnSpc>
              <a:spcBef>
                <a:spcPts val="600"/>
              </a:spcBef>
              <a:buClr>
                <a:srgbClr val="3B5A77"/>
              </a:buClr>
              <a:tabLst>
                <a:tab pos="325755" algn="l"/>
                <a:tab pos="3025140" algn="l"/>
              </a:tabLst>
            </a:pPr>
            <a:endParaRPr lang="en-US" sz="2000" spc="-15" dirty="0"/>
          </a:p>
        </p:txBody>
      </p:sp>
      <p:sp>
        <p:nvSpPr>
          <p:cNvPr id="4" name="Footer Placeholder 3"/>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p:cNvSpPr>
            <a:spLocks noGrp="1"/>
          </p:cNvSpPr>
          <p:nvPr>
            <p:ph type="dt" sz="half" idx="6"/>
          </p:nvPr>
        </p:nvSpPr>
        <p:spPr/>
        <p:txBody>
          <a:bodyPr/>
          <a:lstStyle/>
          <a:p>
            <a:pPr marL="12700"/>
            <a:r>
              <a:rPr lang="en-US"/>
              <a:t>September-2018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6BEF-37CC-405A-A708-B550B404333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6B52D86-5809-4570-9069-1DB2BA3D2CDA}"/>
              </a:ext>
            </a:extLst>
          </p:cNvPr>
          <p:cNvSpPr>
            <a:spLocks noGrp="1"/>
          </p:cNvSpPr>
          <p:nvPr>
            <p:ph type="body" idx="1"/>
          </p:nvPr>
        </p:nvSpPr>
        <p:spPr>
          <a:xfrm>
            <a:off x="382904" y="915460"/>
            <a:ext cx="8378190" cy="338554"/>
          </a:xfrm>
        </p:spPr>
        <p:txBody>
          <a:bodyPr/>
          <a:lstStyle/>
          <a:p>
            <a:r>
              <a:rPr lang="en-US" dirty="0">
                <a:hlinkClick r:id="rId3"/>
              </a:rPr>
              <a:t>https://youtu.be/HNg49L4BNAE</a:t>
            </a:r>
            <a:endParaRPr lang="en-US" dirty="0"/>
          </a:p>
        </p:txBody>
      </p:sp>
      <p:sp>
        <p:nvSpPr>
          <p:cNvPr id="4" name="Slide Number Placeholder 3">
            <a:extLst>
              <a:ext uri="{FF2B5EF4-FFF2-40B4-BE49-F238E27FC236}">
                <a16:creationId xmlns:a16="http://schemas.microsoft.com/office/drawing/2014/main" id="{C53F1405-2EA6-4721-8976-80A571163296}"/>
              </a:ext>
            </a:extLst>
          </p:cNvPr>
          <p:cNvSpPr>
            <a:spLocks noGrp="1"/>
          </p:cNvSpPr>
          <p:nvPr>
            <p:ph type="sldNum" sz="quarter" idx="7"/>
          </p:nvPr>
        </p:nvSpPr>
        <p:spPr/>
        <p:txBody>
          <a:bodyPr/>
          <a:lstStyle/>
          <a:p>
            <a:fld id="{B6F15528-21DE-4FAA-801E-634DDDAF4B2B}" type="slidenum">
              <a:rPr lang="en-US" smtClean="0"/>
              <a:pPr/>
              <a:t>26</a:t>
            </a:fld>
            <a:endParaRPr lang="en-US" dirty="0"/>
          </a:p>
        </p:txBody>
      </p:sp>
      <p:sp>
        <p:nvSpPr>
          <p:cNvPr id="5" name="Footer Placeholder 4">
            <a:extLst>
              <a:ext uri="{FF2B5EF4-FFF2-40B4-BE49-F238E27FC236}">
                <a16:creationId xmlns:a16="http://schemas.microsoft.com/office/drawing/2014/main" id="{57D28C7C-A9AB-49F8-8F9D-76FCB14978D8}"/>
              </a:ext>
            </a:extLst>
          </p:cNvPr>
          <p:cNvSpPr>
            <a:spLocks noGrp="1"/>
          </p:cNvSpPr>
          <p:nvPr>
            <p:ph type="ftr" sz="quarter" idx="5"/>
          </p:nvPr>
        </p:nvSpPr>
        <p:spPr/>
        <p:txBody>
          <a:bodyPr/>
          <a:lstStyle/>
          <a:p>
            <a:pPr marL="12700">
              <a:lnSpc>
                <a:spcPct val="100000"/>
              </a:lnSpc>
            </a:pPr>
            <a:r>
              <a:rPr lang="en-US"/>
              <a:t>Macier | DUNE PMG</a:t>
            </a:r>
            <a:endParaRPr lang="en-US" dirty="0"/>
          </a:p>
        </p:txBody>
      </p:sp>
      <p:sp>
        <p:nvSpPr>
          <p:cNvPr id="6" name="Date Placeholder 5">
            <a:extLst>
              <a:ext uri="{FF2B5EF4-FFF2-40B4-BE49-F238E27FC236}">
                <a16:creationId xmlns:a16="http://schemas.microsoft.com/office/drawing/2014/main" id="{49F401C5-CF7E-4434-982F-A0E4A6C4A3C8}"/>
              </a:ext>
            </a:extLst>
          </p:cNvPr>
          <p:cNvSpPr>
            <a:spLocks noGrp="1"/>
          </p:cNvSpPr>
          <p:nvPr>
            <p:ph type="dt" sz="half" idx="6"/>
          </p:nvPr>
        </p:nvSpPr>
        <p:spPr/>
        <p:txBody>
          <a:bodyPr/>
          <a:lstStyle/>
          <a:p>
            <a:pPr marL="12700"/>
            <a:r>
              <a:rPr lang="en-US"/>
              <a:t>September-2018</a:t>
            </a:r>
            <a:endParaRPr lang="en-US" dirty="0"/>
          </a:p>
        </p:txBody>
      </p:sp>
      <p:pic>
        <p:nvPicPr>
          <p:cNvPr id="7" name="Online Media 4" title="Prototype detectors for the Deep Underground Neutrino Experiment">
            <a:hlinkClick r:id="" action="ppaction://media"/>
            <a:extLst>
              <a:ext uri="{FF2B5EF4-FFF2-40B4-BE49-F238E27FC236}">
                <a16:creationId xmlns:a16="http://schemas.microsoft.com/office/drawing/2014/main" id="{4E0BDDA7-D2F2-49C9-A539-AD7FD454A84A}"/>
              </a:ext>
            </a:extLst>
          </p:cNvPr>
          <p:cNvPicPr>
            <a:picLocks noRot="1" noChangeAspect="1"/>
          </p:cNvPicPr>
          <p:nvPr>
            <a:videoFile r:link="rId1"/>
          </p:nvPr>
        </p:nvPicPr>
        <p:blipFill>
          <a:blip r:embed="rId4"/>
          <a:stretch>
            <a:fillRect/>
          </a:stretch>
        </p:blipFill>
        <p:spPr>
          <a:xfrm>
            <a:off x="278101" y="1460246"/>
            <a:ext cx="8587798" cy="4830637"/>
          </a:xfrm>
          <a:prstGeom prst="rect">
            <a:avLst/>
          </a:prstGeom>
        </p:spPr>
      </p:pic>
    </p:spTree>
    <p:extLst>
      <p:ext uri="{BB962C8B-B14F-4D97-AF65-F5344CB8AC3E}">
        <p14:creationId xmlns:p14="http://schemas.microsoft.com/office/powerpoint/2010/main" val="191482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95242"/>
            <a:ext cx="8255000" cy="492443"/>
          </a:xfrm>
        </p:spPr>
        <p:txBody>
          <a:bodyPr/>
          <a:lstStyle/>
          <a:p>
            <a:r>
              <a:rPr lang="en-US" sz="3200" dirty="0"/>
              <a:t>ES&amp;H Update</a:t>
            </a:r>
          </a:p>
        </p:txBody>
      </p:sp>
      <p:sp>
        <p:nvSpPr>
          <p:cNvPr id="3" name="Text Placeholder 2"/>
          <p:cNvSpPr>
            <a:spLocks noGrp="1"/>
          </p:cNvSpPr>
          <p:nvPr>
            <p:ph type="body" idx="1"/>
          </p:nvPr>
        </p:nvSpPr>
        <p:spPr>
          <a:xfrm>
            <a:off x="382904" y="1142999"/>
            <a:ext cx="8532496" cy="5216813"/>
          </a:xfrm>
        </p:spPr>
        <p:txBody>
          <a:bodyPr/>
          <a:lstStyle/>
          <a:p>
            <a:pPr marL="342900" indent="-342900">
              <a:buFont typeface="Arial" panose="020B0604020202020204" pitchFamily="34" charset="0"/>
              <a:buChar char="•"/>
            </a:pPr>
            <a:r>
              <a:rPr lang="en-US" dirty="0"/>
              <a:t>LBNF/DUNE ESH Introduction video is complete</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Video will be shown as part of the SURF site ESH orientation training</a:t>
            </a:r>
          </a:p>
          <a:p>
            <a:pPr marL="256032" indent="-265176" algn="l" defTabSz="457200" rtl="0" fontAlgn="base">
              <a:spcBef>
                <a:spcPts val="600"/>
              </a:spcBef>
              <a:spcAft>
                <a:spcPts val="600"/>
              </a:spcAft>
              <a:buFont typeface="Arial"/>
              <a:buChar char="•"/>
            </a:pPr>
            <a:r>
              <a:rPr lang="en-US" dirty="0">
                <a:latin typeface="Arial" panose="020B0604020202020204" pitchFamily="34" charset="0"/>
                <a:cs typeface="Arial" panose="020B0604020202020204" pitchFamily="34" charset="0"/>
              </a:rPr>
              <a:t>Meeting with LBNF Cryogenic Safety Committee chairs to discuss to discuss DUNE detector filling process</a:t>
            </a:r>
          </a:p>
          <a:p>
            <a:pPr marL="742950" lvl="1" indent="-285750" algn="l" defTabSz="457200" rtl="0" fontAlgn="base">
              <a:spcBef>
                <a:spcPts val="600"/>
              </a:spcBef>
              <a:spcAft>
                <a:spcPts val="6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Personnel access to the 4950L</a:t>
            </a:r>
          </a:p>
          <a:p>
            <a:pPr marL="256032" marR="0" lvl="0" indent="-265176" algn="l" defTabSz="457200" rtl="0" eaLnBrk="1" fontAlgn="base" latinLnBrk="0" hangingPunct="1">
              <a:lnSpc>
                <a:spcPct val="100000"/>
              </a:lnSpc>
              <a:spcBef>
                <a:spcPts val="600"/>
              </a:spcBef>
              <a:spcAft>
                <a:spcPts val="600"/>
              </a:spcAft>
              <a:buClrTx/>
              <a:buSzTx/>
              <a:buFont typeface="Arial"/>
              <a:buChar char="•"/>
              <a:tabLst/>
              <a:defRPr/>
            </a:pPr>
            <a:r>
              <a:rPr lang="en-US" dirty="0"/>
              <a:t>  Participate in the LBNF/DUNE Interface Meeting at CERN​</a:t>
            </a:r>
          </a:p>
          <a:p>
            <a:pPr marL="742950" lvl="1" indent="-285750" algn="l" defTabSz="457200" rtl="0" fontAlgn="base">
              <a:spcBef>
                <a:spcPts val="600"/>
              </a:spcBef>
              <a:spcAft>
                <a:spcPts val="600"/>
              </a:spcAft>
              <a:buFont typeface="Arial" panose="020B0604020202020204" pitchFamily="34" charset="0"/>
              <a:buChar char="•"/>
              <a:defRPr/>
            </a:pPr>
            <a:r>
              <a:rPr lang="en-US" dirty="0">
                <a:solidFill>
                  <a:schemeClr val="tx1">
                    <a:lumMod val="75000"/>
                    <a:lumOff val="25000"/>
                  </a:schemeClr>
                </a:solidFill>
                <a:latin typeface="Arial" panose="020B0604020202020204" pitchFamily="34" charset="0"/>
                <a:cs typeface="Arial" panose="020B0604020202020204" pitchFamily="34" charset="0"/>
              </a:rPr>
              <a:t>Site tour to observe </a:t>
            </a:r>
            <a:r>
              <a:rPr lang="en-US" dirty="0" err="1">
                <a:solidFill>
                  <a:schemeClr val="tx1">
                    <a:lumMod val="75000"/>
                    <a:lumOff val="25000"/>
                  </a:schemeClr>
                </a:solidFill>
                <a:latin typeface="Arial" panose="020B0604020202020204" pitchFamily="34" charset="0"/>
                <a:cs typeface="Arial" panose="020B0604020202020204" pitchFamily="34" charset="0"/>
              </a:rPr>
              <a:t>ProtoDUNE</a:t>
            </a:r>
            <a:r>
              <a:rPr lang="en-US" dirty="0">
                <a:solidFill>
                  <a:schemeClr val="tx1">
                    <a:lumMod val="75000"/>
                    <a:lumOff val="25000"/>
                  </a:schemeClr>
                </a:solidFill>
                <a:latin typeface="Arial" panose="020B0604020202020204" pitchFamily="34" charset="0"/>
                <a:cs typeface="Arial" panose="020B0604020202020204" pitchFamily="34" charset="0"/>
              </a:rPr>
              <a:t> detector filling operations</a:t>
            </a:r>
          </a:p>
          <a:p>
            <a:pPr marL="256032" marR="0" lvl="0" indent="-265176" algn="l" defTabSz="457200" rtl="0" eaLnBrk="1" fontAlgn="base" latinLnBrk="0" hangingPunct="1">
              <a:lnSpc>
                <a:spcPct val="100000"/>
              </a:lnSpc>
              <a:spcBef>
                <a:spcPts val="600"/>
              </a:spcBef>
              <a:spcAft>
                <a:spcPts val="600"/>
              </a:spcAft>
              <a:buClrTx/>
              <a:buSzTx/>
              <a:buFont typeface="Arial"/>
              <a:buChar char="•"/>
              <a:tabLst/>
              <a:defRPr/>
            </a:pPr>
            <a:r>
              <a:rPr lang="en-US" dirty="0"/>
              <a:t>Supporting the development of the DUNE design review process</a:t>
            </a:r>
          </a:p>
          <a:p>
            <a:pPr marL="742950" lvl="1" indent="-285750" algn="l" defTabSz="457200" rtl="0" fontAlgn="base">
              <a:spcBef>
                <a:spcPts val="600"/>
              </a:spcBef>
              <a:spcAft>
                <a:spcPts val="600"/>
              </a:spcAft>
              <a:buFont typeface="Arial" panose="020B0604020202020204" pitchFamily="34" charset="0"/>
              <a:buChar char="•"/>
              <a:defRPr/>
            </a:pPr>
            <a:r>
              <a:rPr lang="en-US" dirty="0">
                <a:solidFill>
                  <a:schemeClr val="tx1">
                    <a:lumMod val="75000"/>
                    <a:lumOff val="25000"/>
                  </a:schemeClr>
                </a:solidFill>
                <a:latin typeface="Arial" panose="020B0604020202020204" pitchFamily="34" charset="0"/>
                <a:cs typeface="Arial" panose="020B0604020202020204" pitchFamily="34" charset="0"/>
              </a:rPr>
              <a:t>Supported DUNE Detector Support System conceptual design review &amp; interface meetings at CERN </a:t>
            </a:r>
          </a:p>
          <a:p>
            <a:pPr marL="713232" lvl="1" indent="-265176" algn="l" defTabSz="457200" rtl="0" fontAlgn="base">
              <a:spcBef>
                <a:spcPts val="600"/>
              </a:spcBef>
              <a:spcAft>
                <a:spcPts val="600"/>
              </a:spcAft>
              <a:buFont typeface="Arial"/>
              <a:buChar char="•"/>
            </a:pPr>
            <a:endParaRPr lang="en-US" dirty="0">
              <a:latin typeface="Arial" panose="020B0604020202020204" pitchFamily="34" charset="0"/>
              <a:cs typeface="Arial" panose="020B0604020202020204" pitchFamily="34" charset="0"/>
            </a:endParaRPr>
          </a:p>
          <a:p>
            <a:pPr marL="713232" lvl="1" indent="-265176" algn="l" defTabSz="457200" rtl="0" fontAlgn="base">
              <a:spcBef>
                <a:spcPts val="600"/>
              </a:spcBef>
              <a:spcAft>
                <a:spcPts val="600"/>
              </a:spcAft>
              <a:buFont typeface="Arial"/>
              <a:buChar char="•"/>
            </a:pPr>
            <a:endParaRPr lang="en-US" dirty="0">
              <a:latin typeface="Arial" panose="020B0604020202020204" pitchFamily="34" charset="0"/>
              <a:cs typeface="Arial" panose="020B0604020202020204" pitchFamily="34" charset="0"/>
            </a:endParaRPr>
          </a:p>
          <a:p>
            <a:pPr marL="713232" lvl="1" indent="-265176" algn="l" defTabSz="457200" rtl="0" fontAlgn="base">
              <a:spcBef>
                <a:spcPts val="600"/>
              </a:spcBef>
              <a:spcAft>
                <a:spcPts val="600"/>
              </a:spcAft>
              <a:buFont typeface="Arial"/>
              <a:buChar char="•"/>
            </a:pP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05168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95242"/>
            <a:ext cx="8255000" cy="492443"/>
          </a:xfrm>
        </p:spPr>
        <p:txBody>
          <a:bodyPr/>
          <a:lstStyle/>
          <a:p>
            <a:r>
              <a:rPr lang="en-US" sz="3200" dirty="0"/>
              <a:t>Quality Assurance</a:t>
            </a:r>
          </a:p>
        </p:txBody>
      </p:sp>
      <p:sp>
        <p:nvSpPr>
          <p:cNvPr id="3" name="Text Placeholder 2"/>
          <p:cNvSpPr>
            <a:spLocks noGrp="1"/>
          </p:cNvSpPr>
          <p:nvPr>
            <p:ph type="body" idx="1"/>
          </p:nvPr>
        </p:nvSpPr>
        <p:spPr>
          <a:xfrm>
            <a:off x="382904" y="1156107"/>
            <a:ext cx="8456296" cy="2616101"/>
          </a:xfrm>
        </p:spPr>
        <p:txBody>
          <a:bodyPr/>
          <a:lstStyle/>
          <a:p>
            <a:pPr marL="342900" indent="-342900">
              <a:buFont typeface="Arial" panose="020B0604020202020204" pitchFamily="34" charset="0"/>
              <a:buChar char="•"/>
            </a:pPr>
            <a:r>
              <a:rPr lang="en-US" dirty="0"/>
              <a:t>DUNE Detector Support System (DSS)  </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Participated remotely in the review of the DUNE Detector Support System (DSS) conceptual design (30% design)</a:t>
            </a:r>
          </a:p>
          <a:p>
            <a:pPr marL="742950" lvl="1" indent="-285750">
              <a:buFont typeface="Arial" panose="020B0604020202020204" pitchFamily="34" charset="0"/>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DUNE Quality Assurance Specialist</a:t>
            </a:r>
          </a:p>
          <a:p>
            <a:pPr marL="742950" lvl="1"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Position description has been developed and a job has been posted for the QA Specialist to assist the Consortia in the development of QA/QC procedures and plans.</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 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7247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95242"/>
            <a:ext cx="8255000" cy="492443"/>
          </a:xfrm>
        </p:spPr>
        <p:txBody>
          <a:bodyPr/>
          <a:lstStyle/>
          <a:p>
            <a:r>
              <a:rPr lang="en-US" sz="3200" dirty="0"/>
              <a:t>DUNE Milestones</a:t>
            </a:r>
          </a:p>
        </p:txBody>
      </p:sp>
      <p:sp>
        <p:nvSpPr>
          <p:cNvPr id="4" name="Footer Placeholder 3"/>
          <p:cNvSpPr>
            <a:spLocks noGrp="1"/>
          </p:cNvSpPr>
          <p:nvPr>
            <p:ph type="ftr" sz="quarter" idx="5"/>
          </p:nvPr>
        </p:nvSpPr>
        <p:spPr>
          <a:xfrm>
            <a:off x="866775" y="6538623"/>
            <a:ext cx="2181225" cy="184440"/>
          </a:xfrm>
        </p:spPr>
        <p:txBody>
          <a:bodyPr/>
          <a:lstStyle/>
          <a:p>
            <a:r>
              <a:rPr lang="en-US"/>
              <a:t>Macier | DUNE PMG</a:t>
            </a:r>
            <a:endParaRPr lang="en-US" dirty="0"/>
          </a:p>
        </p:txBody>
      </p:sp>
      <p:sp>
        <p:nvSpPr>
          <p:cNvPr id="3" name="Date Placeholder 2"/>
          <p:cNvSpPr>
            <a:spLocks noGrp="1"/>
          </p:cNvSpPr>
          <p:nvPr>
            <p:ph type="dt" sz="half" idx="6"/>
          </p:nvPr>
        </p:nvSpPr>
        <p:spPr/>
        <p:txBody>
          <a:bodyPr/>
          <a:lstStyle/>
          <a:p>
            <a:pPr marL="12700"/>
            <a:r>
              <a:rPr lang="en-US"/>
              <a:t>September-2018</a:t>
            </a:r>
            <a:endParaRPr lang="en-US" dirty="0"/>
          </a:p>
        </p:txBody>
      </p:sp>
      <p:sp>
        <p:nvSpPr>
          <p:cNvPr id="6" name="Slide Number Placeholder 5"/>
          <p:cNvSpPr>
            <a:spLocks noGrp="1"/>
          </p:cNvSpPr>
          <p:nvPr>
            <p:ph type="sldNum" sz="quarter" idx="7"/>
          </p:nvPr>
        </p:nvSpPr>
        <p:spPr/>
        <p:txBody>
          <a:bodyPr/>
          <a:lstStyle/>
          <a:p>
            <a:fld id="{B6F15528-21DE-4FAA-801E-634DDDAF4B2B}" type="slidenum">
              <a:rPr lang="en-US" smtClean="0"/>
              <a:pPr/>
              <a:t>5</a:t>
            </a:fld>
            <a:endParaRPr lang="en-US" dirty="0"/>
          </a:p>
        </p:txBody>
      </p:sp>
      <p:pic>
        <p:nvPicPr>
          <p:cNvPr id="7" name="Picture 6">
            <a:extLst>
              <a:ext uri="{FF2B5EF4-FFF2-40B4-BE49-F238E27FC236}">
                <a16:creationId xmlns:a16="http://schemas.microsoft.com/office/drawing/2014/main" id="{7AE15481-4B4F-4672-8E4F-56C481343675}"/>
              </a:ext>
            </a:extLst>
          </p:cNvPr>
          <p:cNvPicPr>
            <a:picLocks noChangeAspect="1"/>
          </p:cNvPicPr>
          <p:nvPr/>
        </p:nvPicPr>
        <p:blipFill>
          <a:blip r:embed="rId3"/>
          <a:stretch>
            <a:fillRect/>
          </a:stretch>
        </p:blipFill>
        <p:spPr>
          <a:xfrm>
            <a:off x="0" y="1524000"/>
            <a:ext cx="9144000" cy="2316334"/>
          </a:xfrm>
          <a:prstGeom prst="rect">
            <a:avLst/>
          </a:prstGeom>
        </p:spPr>
      </p:pic>
      <p:sp>
        <p:nvSpPr>
          <p:cNvPr id="8" name="Oval 7">
            <a:extLst>
              <a:ext uri="{FF2B5EF4-FFF2-40B4-BE49-F238E27FC236}">
                <a16:creationId xmlns:a16="http://schemas.microsoft.com/office/drawing/2014/main" id="{5E49AD74-B94C-4A7B-BA61-A86053B40B82}"/>
              </a:ext>
            </a:extLst>
          </p:cNvPr>
          <p:cNvSpPr/>
          <p:nvPr/>
        </p:nvSpPr>
        <p:spPr>
          <a:xfrm>
            <a:off x="3810000" y="3014930"/>
            <a:ext cx="762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6F2384-E98B-404B-9446-9BAA87C2D769}"/>
              </a:ext>
            </a:extLst>
          </p:cNvPr>
          <p:cNvSpPr txBox="1"/>
          <p:nvPr/>
        </p:nvSpPr>
        <p:spPr>
          <a:xfrm>
            <a:off x="4229100" y="618353"/>
            <a:ext cx="4134209" cy="369332"/>
          </a:xfrm>
          <a:prstGeom prst="rect">
            <a:avLst/>
          </a:prstGeom>
          <a:noFill/>
        </p:spPr>
        <p:txBody>
          <a:bodyPr wrap="none" rtlCol="0">
            <a:spAutoFit/>
          </a:bodyPr>
          <a:lstStyle/>
          <a:p>
            <a:r>
              <a:rPr lang="en-US" dirty="0"/>
              <a:t>Filling complete 13 Sept, 1am (CERN time)</a:t>
            </a:r>
          </a:p>
        </p:txBody>
      </p:sp>
      <p:cxnSp>
        <p:nvCxnSpPr>
          <p:cNvPr id="11" name="Straight Arrow Connector 10">
            <a:extLst>
              <a:ext uri="{FF2B5EF4-FFF2-40B4-BE49-F238E27FC236}">
                <a16:creationId xmlns:a16="http://schemas.microsoft.com/office/drawing/2014/main" id="{64A98A6D-5D46-419E-9EF0-258E21BDEEA9}"/>
              </a:ext>
            </a:extLst>
          </p:cNvPr>
          <p:cNvCxnSpPr>
            <a:cxnSpLocks/>
          </p:cNvCxnSpPr>
          <p:nvPr/>
        </p:nvCxnSpPr>
        <p:spPr>
          <a:xfrm flipV="1">
            <a:off x="4526320" y="1017877"/>
            <a:ext cx="579952" cy="20175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0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95242"/>
            <a:ext cx="8255000" cy="492443"/>
          </a:xfrm>
        </p:spPr>
        <p:txBody>
          <a:bodyPr/>
          <a:lstStyle/>
          <a:p>
            <a:r>
              <a:rPr lang="en-US" sz="3200" dirty="0"/>
              <a:t>DUNE Stop Light Report for Current Month</a:t>
            </a:r>
          </a:p>
        </p:txBody>
      </p:sp>
      <p:sp>
        <p:nvSpPr>
          <p:cNvPr id="10" name="Slide Number Placeholder 9"/>
          <p:cNvSpPr>
            <a:spLocks noGrp="1"/>
          </p:cNvSpPr>
          <p:nvPr>
            <p:ph type="sldNum" sz="quarter" idx="7"/>
          </p:nvPr>
        </p:nvSpPr>
        <p:spPr/>
        <p:txBody>
          <a:bodyPr/>
          <a:lstStyle/>
          <a:p>
            <a:fld id="{B6F15528-21DE-4FAA-801E-634DDDAF4B2B}" type="slidenum">
              <a:rPr lang="en-US" smtClean="0"/>
              <a:pPr/>
              <a:t>6</a:t>
            </a:fld>
            <a:endParaRPr lang="en-US" dirty="0"/>
          </a:p>
        </p:txBody>
      </p:sp>
      <p:sp>
        <p:nvSpPr>
          <p:cNvPr id="8" name="Footer Placeholder 6"/>
          <p:cNvSpPr>
            <a:spLocks noGrp="1"/>
          </p:cNvSpPr>
          <p:nvPr>
            <p:ph type="ftr" sz="quarter" idx="5"/>
          </p:nvPr>
        </p:nvSpPr>
        <p:spPr/>
        <p:txBody>
          <a:bodyPr/>
          <a:lstStyle/>
          <a:p>
            <a:r>
              <a:rPr lang="en-US"/>
              <a:t>Macier | DUNE PMG</a:t>
            </a:r>
            <a:endParaRPr lang="en-US" dirty="0"/>
          </a:p>
        </p:txBody>
      </p:sp>
      <p:sp>
        <p:nvSpPr>
          <p:cNvPr id="9" name="Date Placeholder 8"/>
          <p:cNvSpPr>
            <a:spLocks noGrp="1"/>
          </p:cNvSpPr>
          <p:nvPr>
            <p:ph type="dt" sz="half" idx="6"/>
          </p:nvPr>
        </p:nvSpPr>
        <p:spPr/>
        <p:txBody>
          <a:bodyPr/>
          <a:lstStyle/>
          <a:p>
            <a:r>
              <a:rPr lang="en-US"/>
              <a:t>September-2018</a:t>
            </a:r>
            <a:endParaRPr lang="en-US" dirty="0"/>
          </a:p>
        </p:txBody>
      </p:sp>
      <p:sp>
        <p:nvSpPr>
          <p:cNvPr id="3" name="TextBox 2">
            <a:extLst>
              <a:ext uri="{FF2B5EF4-FFF2-40B4-BE49-F238E27FC236}">
                <a16:creationId xmlns:a16="http://schemas.microsoft.com/office/drawing/2014/main" id="{A889F88D-6A8D-499A-A640-FF26FD08D49B}"/>
              </a:ext>
            </a:extLst>
          </p:cNvPr>
          <p:cNvSpPr txBox="1"/>
          <p:nvPr/>
        </p:nvSpPr>
        <p:spPr>
          <a:xfrm>
            <a:off x="408498" y="4300307"/>
            <a:ext cx="6804940" cy="369332"/>
          </a:xfrm>
          <a:prstGeom prst="rect">
            <a:avLst/>
          </a:prstGeom>
          <a:noFill/>
        </p:spPr>
        <p:txBody>
          <a:bodyPr wrap="none" rtlCol="0">
            <a:spAutoFit/>
          </a:bodyPr>
          <a:lstStyle/>
          <a:p>
            <a:pPr marL="285750" indent="-285750">
              <a:buFont typeface="Arial" panose="020B0604020202020204" pitchFamily="34" charset="0"/>
              <a:buChar char="•"/>
            </a:pPr>
            <a:r>
              <a:rPr lang="en-US" dirty="0"/>
              <a:t>Still unraveling lingering costs on </a:t>
            </a:r>
            <a:r>
              <a:rPr lang="en-US" dirty="0" err="1"/>
              <a:t>ProtoDUNE</a:t>
            </a:r>
            <a:r>
              <a:rPr lang="en-US" dirty="0"/>
              <a:t> Design &amp; Construction</a:t>
            </a:r>
          </a:p>
        </p:txBody>
      </p:sp>
      <p:pic>
        <p:nvPicPr>
          <p:cNvPr id="4" name="Picture 3">
            <a:extLst>
              <a:ext uri="{FF2B5EF4-FFF2-40B4-BE49-F238E27FC236}">
                <a16:creationId xmlns:a16="http://schemas.microsoft.com/office/drawing/2014/main" id="{88825759-CE68-458B-B81F-5B4E0F596DAF}"/>
              </a:ext>
            </a:extLst>
          </p:cNvPr>
          <p:cNvPicPr>
            <a:picLocks noChangeAspect="1"/>
          </p:cNvPicPr>
          <p:nvPr/>
        </p:nvPicPr>
        <p:blipFill>
          <a:blip r:embed="rId2"/>
          <a:stretch>
            <a:fillRect/>
          </a:stretch>
        </p:blipFill>
        <p:spPr>
          <a:xfrm>
            <a:off x="208529" y="1641092"/>
            <a:ext cx="8694042" cy="2362200"/>
          </a:xfrm>
          <a:prstGeom prst="rect">
            <a:avLst/>
          </a:prstGeom>
        </p:spPr>
      </p:pic>
    </p:spTree>
    <p:extLst>
      <p:ext uri="{BB962C8B-B14F-4D97-AF65-F5344CB8AC3E}">
        <p14:creationId xmlns:p14="http://schemas.microsoft.com/office/powerpoint/2010/main" val="237363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95242"/>
            <a:ext cx="8255000" cy="492443"/>
          </a:xfrm>
        </p:spPr>
        <p:txBody>
          <a:bodyPr/>
          <a:lstStyle/>
          <a:p>
            <a:r>
              <a:rPr lang="en-US" sz="3200" dirty="0"/>
              <a:t>DUNE Stop Light Report – Cumulative</a:t>
            </a:r>
          </a:p>
        </p:txBody>
      </p:sp>
      <p:sp>
        <p:nvSpPr>
          <p:cNvPr id="10" name="Slide Number Placeholder 9"/>
          <p:cNvSpPr>
            <a:spLocks noGrp="1"/>
          </p:cNvSpPr>
          <p:nvPr>
            <p:ph type="sldNum" sz="quarter" idx="7"/>
          </p:nvPr>
        </p:nvSpPr>
        <p:spPr/>
        <p:txBody>
          <a:bodyPr/>
          <a:lstStyle/>
          <a:p>
            <a:fld id="{B6F15528-21DE-4FAA-801E-634DDDAF4B2B}" type="slidenum">
              <a:rPr lang="en-US" smtClean="0"/>
              <a:pPr/>
              <a:t>7</a:t>
            </a:fld>
            <a:endParaRPr lang="en-US" dirty="0"/>
          </a:p>
        </p:txBody>
      </p:sp>
      <p:sp>
        <p:nvSpPr>
          <p:cNvPr id="8" name="Footer Placeholder 6"/>
          <p:cNvSpPr>
            <a:spLocks noGrp="1"/>
          </p:cNvSpPr>
          <p:nvPr>
            <p:ph type="ftr" sz="quarter" idx="5"/>
          </p:nvPr>
        </p:nvSpPr>
        <p:spPr/>
        <p:txBody>
          <a:bodyPr/>
          <a:lstStyle/>
          <a:p>
            <a:r>
              <a:rPr lang="en-US"/>
              <a:t>Macier | DUNE PMG</a:t>
            </a:r>
            <a:endParaRPr lang="en-US" dirty="0"/>
          </a:p>
        </p:txBody>
      </p:sp>
      <p:sp>
        <p:nvSpPr>
          <p:cNvPr id="9" name="Date Placeholder 8"/>
          <p:cNvSpPr>
            <a:spLocks noGrp="1"/>
          </p:cNvSpPr>
          <p:nvPr>
            <p:ph type="dt" sz="half" idx="6"/>
          </p:nvPr>
        </p:nvSpPr>
        <p:spPr/>
        <p:txBody>
          <a:bodyPr/>
          <a:lstStyle/>
          <a:p>
            <a:r>
              <a:rPr lang="en-US"/>
              <a:t>September-2018</a:t>
            </a:r>
            <a:endParaRPr lang="en-US" dirty="0"/>
          </a:p>
        </p:txBody>
      </p:sp>
      <p:pic>
        <p:nvPicPr>
          <p:cNvPr id="4" name="Picture 3">
            <a:extLst>
              <a:ext uri="{FF2B5EF4-FFF2-40B4-BE49-F238E27FC236}">
                <a16:creationId xmlns:a16="http://schemas.microsoft.com/office/drawing/2014/main" id="{BE2E8DF7-1189-449F-80B0-B89AAA1BFC94}"/>
              </a:ext>
            </a:extLst>
          </p:cNvPr>
          <p:cNvPicPr>
            <a:picLocks noChangeAspect="1"/>
          </p:cNvPicPr>
          <p:nvPr/>
        </p:nvPicPr>
        <p:blipFill>
          <a:blip r:embed="rId2"/>
          <a:stretch>
            <a:fillRect/>
          </a:stretch>
        </p:blipFill>
        <p:spPr>
          <a:xfrm>
            <a:off x="0" y="1828800"/>
            <a:ext cx="9144000" cy="2108757"/>
          </a:xfrm>
          <a:prstGeom prst="rect">
            <a:avLst/>
          </a:prstGeom>
        </p:spPr>
      </p:pic>
    </p:spTree>
    <p:extLst>
      <p:ext uri="{BB962C8B-B14F-4D97-AF65-F5344CB8AC3E}">
        <p14:creationId xmlns:p14="http://schemas.microsoft.com/office/powerpoint/2010/main" val="322580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1904" y="6480046"/>
            <a:ext cx="1185672" cy="254508"/>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444500" y="495242"/>
            <a:ext cx="8255000" cy="369332"/>
          </a:xfrm>
          <a:prstGeom prst="rect">
            <a:avLst/>
          </a:prstGeom>
        </p:spPr>
        <p:txBody>
          <a:bodyPr vert="horz" wrap="square" lIns="0" tIns="0" rIns="0" bIns="0" rtlCol="0">
            <a:spAutoFit/>
          </a:bodyPr>
          <a:lstStyle/>
          <a:p>
            <a:pPr marL="12700">
              <a:lnSpc>
                <a:spcPct val="100000"/>
              </a:lnSpc>
            </a:pPr>
            <a:r>
              <a:rPr sz="2400" spc="-15" dirty="0"/>
              <a:t>Project</a:t>
            </a:r>
            <a:r>
              <a:rPr sz="2400" spc="5" dirty="0"/>
              <a:t> </a:t>
            </a:r>
            <a:r>
              <a:rPr sz="2400" spc="-15" dirty="0"/>
              <a:t>Manag</a:t>
            </a:r>
            <a:r>
              <a:rPr sz="2400" spc="-10" dirty="0"/>
              <a:t>e</a:t>
            </a:r>
            <a:r>
              <a:rPr sz="2400" spc="-15" dirty="0"/>
              <a:t>ment</a:t>
            </a:r>
            <a:r>
              <a:rPr lang="en-US" sz="2400" spc="-15" dirty="0"/>
              <a:t> Highlights</a:t>
            </a:r>
            <a:endParaRPr sz="2400" spc="-15" dirty="0">
              <a:solidFill>
                <a:srgbClr val="FF0000"/>
              </a:solidFill>
            </a:endParaRPr>
          </a:p>
        </p:txBody>
      </p:sp>
      <p:sp>
        <p:nvSpPr>
          <p:cNvPr id="4" name="object 4"/>
          <p:cNvSpPr txBox="1"/>
          <p:nvPr/>
        </p:nvSpPr>
        <p:spPr>
          <a:xfrm>
            <a:off x="466496" y="914400"/>
            <a:ext cx="8255000" cy="4785926"/>
          </a:xfrm>
          <a:prstGeom prst="rect">
            <a:avLst/>
          </a:prstGeom>
        </p:spPr>
        <p:txBody>
          <a:bodyPr vert="horz" wrap="square" lIns="0" tIns="0" rIns="0" bIns="0" rtlCol="0">
            <a:spAutoFit/>
          </a:bodyPr>
          <a:lstStyle/>
          <a:p>
            <a:pPr marL="304800" indent="-292100">
              <a:spcBef>
                <a:spcPts val="600"/>
              </a:spcBef>
              <a:buClr>
                <a:srgbClr val="3B5A77"/>
              </a:buClr>
              <a:buFont typeface="Arial"/>
              <a:buChar char="•"/>
              <a:tabLst>
                <a:tab pos="305435" algn="l"/>
              </a:tabLst>
            </a:pPr>
            <a:r>
              <a:rPr lang="en-US" sz="1600" spc="-10" dirty="0">
                <a:solidFill>
                  <a:srgbClr val="3B5A77"/>
                </a:solidFill>
                <a:latin typeface="Arial"/>
                <a:cs typeface="Arial"/>
              </a:rPr>
              <a:t>Completed the comprehensive bottoms-up cost/schedule estimate</a:t>
            </a:r>
          </a:p>
          <a:p>
            <a:pPr marL="762000" lvl="1" indent="-292100">
              <a:spcBef>
                <a:spcPts val="600"/>
              </a:spcBef>
              <a:buClr>
                <a:srgbClr val="3B5A77"/>
              </a:buClr>
              <a:buFont typeface="Arial"/>
              <a:buChar char="•"/>
              <a:tabLst>
                <a:tab pos="305435" algn="l"/>
              </a:tabLst>
            </a:pPr>
            <a:r>
              <a:rPr lang="en-US" sz="1600" spc="-10" dirty="0">
                <a:solidFill>
                  <a:srgbClr val="3B5A77"/>
                </a:solidFill>
                <a:latin typeface="Arial"/>
                <a:cs typeface="Arial"/>
              </a:rPr>
              <a:t>FY19 DUNE-US Project Office includes DUNE Technical Coordination until distinct funding source is confirmed</a:t>
            </a:r>
          </a:p>
          <a:p>
            <a:pPr marL="762000" lvl="1" indent="-292100">
              <a:spcBef>
                <a:spcPts val="600"/>
              </a:spcBef>
              <a:buClr>
                <a:srgbClr val="3B5A77"/>
              </a:buClr>
              <a:buFont typeface="Arial"/>
              <a:buChar char="•"/>
              <a:tabLst>
                <a:tab pos="305435" algn="l"/>
              </a:tabLst>
            </a:pPr>
            <a:r>
              <a:rPr lang="en-US" sz="1600" spc="-10" dirty="0">
                <a:solidFill>
                  <a:srgbClr val="3B5A77"/>
                </a:solidFill>
                <a:latin typeface="Arial"/>
                <a:cs typeface="Arial"/>
              </a:rPr>
              <a:t>DUNE-US also includes:</a:t>
            </a:r>
          </a:p>
          <a:p>
            <a:pPr marL="1219200" lvl="2" indent="-292100">
              <a:spcBef>
                <a:spcPts val="600"/>
              </a:spcBef>
              <a:buClr>
                <a:srgbClr val="3B5A77"/>
              </a:buClr>
              <a:buFont typeface="Arial"/>
              <a:buChar char="•"/>
              <a:tabLst>
                <a:tab pos="305435" algn="l"/>
              </a:tabLst>
            </a:pPr>
            <a:r>
              <a:rPr lang="en-US" sz="1600" spc="-10" dirty="0">
                <a:solidFill>
                  <a:srgbClr val="3B5A77"/>
                </a:solidFill>
                <a:latin typeface="Arial"/>
                <a:cs typeface="Arial"/>
              </a:rPr>
              <a:t>Support of various consortia R&amp;D and production: SP Photon Detector, Cryogenic Instrumentation &amp; Slow Controls, DAQ, HV</a:t>
            </a:r>
          </a:p>
          <a:p>
            <a:pPr marL="1219200" lvl="2" indent="-292100">
              <a:spcBef>
                <a:spcPts val="600"/>
              </a:spcBef>
              <a:buClr>
                <a:srgbClr val="3B5A77"/>
              </a:buClr>
              <a:buFont typeface="Arial"/>
              <a:buChar char="•"/>
              <a:tabLst>
                <a:tab pos="305435" algn="l"/>
              </a:tabLst>
            </a:pPr>
            <a:r>
              <a:rPr lang="en-US" sz="1600" spc="-10" dirty="0">
                <a:solidFill>
                  <a:srgbClr val="3B5A77"/>
                </a:solidFill>
                <a:latin typeface="Arial"/>
                <a:cs typeface="Arial"/>
              </a:rPr>
              <a:t>Nominal support of Near Detector Installation</a:t>
            </a:r>
          </a:p>
          <a:p>
            <a:pPr marL="762000" lvl="1" indent="-292100">
              <a:spcBef>
                <a:spcPts val="600"/>
              </a:spcBef>
              <a:buClr>
                <a:srgbClr val="3B5A77"/>
              </a:buClr>
              <a:buFont typeface="Arial"/>
              <a:buChar char="•"/>
              <a:tabLst>
                <a:tab pos="305435" algn="l"/>
              </a:tabLst>
            </a:pPr>
            <a:r>
              <a:rPr lang="en-US" sz="1600" spc="-10" dirty="0">
                <a:solidFill>
                  <a:srgbClr val="3B5A77"/>
                </a:solidFill>
                <a:latin typeface="Arial"/>
                <a:cs typeface="Arial"/>
              </a:rPr>
              <a:t>DUNE International schedule integrated with LBNF/DUNE-US P6 schedule</a:t>
            </a:r>
          </a:p>
          <a:p>
            <a:pPr marL="304800" indent="-292100">
              <a:spcBef>
                <a:spcPts val="600"/>
              </a:spcBef>
              <a:buClr>
                <a:srgbClr val="3B5A77"/>
              </a:buClr>
              <a:buFont typeface="Arial"/>
              <a:buChar char="•"/>
              <a:tabLst>
                <a:tab pos="305435" algn="l"/>
              </a:tabLst>
            </a:pPr>
            <a:r>
              <a:rPr lang="en-US" sz="1600" spc="-10" dirty="0">
                <a:solidFill>
                  <a:srgbClr val="3B5A77"/>
                </a:solidFill>
                <a:latin typeface="Arial"/>
                <a:cs typeface="Arial"/>
              </a:rPr>
              <a:t>Actions for October cost/schedule review moving forward</a:t>
            </a:r>
          </a:p>
          <a:p>
            <a:pPr marL="762000" lvl="1" indent="-292100">
              <a:spcBef>
                <a:spcPts val="600"/>
              </a:spcBef>
              <a:buClr>
                <a:srgbClr val="3B5A77"/>
              </a:buClr>
              <a:buFont typeface="Arial"/>
              <a:buChar char="•"/>
              <a:tabLst>
                <a:tab pos="305435" algn="l"/>
              </a:tabLst>
            </a:pPr>
            <a:r>
              <a:rPr lang="en-US" sz="1600" spc="-10" dirty="0">
                <a:solidFill>
                  <a:srgbClr val="3B5A77"/>
                </a:solidFill>
                <a:latin typeface="Arial"/>
                <a:cs typeface="Arial"/>
              </a:rPr>
              <a:t>BCRs in process for the DUNE-US re-estimate</a:t>
            </a:r>
          </a:p>
          <a:p>
            <a:pPr marL="762000" lvl="1" indent="-292100">
              <a:spcBef>
                <a:spcPts val="600"/>
              </a:spcBef>
              <a:buClr>
                <a:srgbClr val="3B5A77"/>
              </a:buClr>
              <a:buFont typeface="Arial"/>
              <a:buChar char="•"/>
              <a:tabLst>
                <a:tab pos="305435" algn="l"/>
              </a:tabLst>
            </a:pPr>
            <a:r>
              <a:rPr lang="en-US" sz="1600" spc="-10" dirty="0">
                <a:solidFill>
                  <a:srgbClr val="3B5A77"/>
                </a:solidFill>
                <a:latin typeface="Arial"/>
                <a:cs typeface="Arial"/>
              </a:rPr>
              <a:t>Draft charge &amp; agenda prepared</a:t>
            </a:r>
          </a:p>
          <a:p>
            <a:pPr marL="762000" lvl="1" indent="-292100">
              <a:spcBef>
                <a:spcPts val="600"/>
              </a:spcBef>
              <a:buClr>
                <a:srgbClr val="3B5A77"/>
              </a:buClr>
              <a:buFont typeface="Arial"/>
              <a:buChar char="•"/>
              <a:tabLst>
                <a:tab pos="305435" algn="l"/>
              </a:tabLst>
            </a:pPr>
            <a:r>
              <a:rPr lang="en-US" sz="1600" spc="-10" dirty="0">
                <a:solidFill>
                  <a:srgbClr val="3B5A77"/>
                </a:solidFill>
                <a:latin typeface="Arial"/>
                <a:cs typeface="Arial"/>
              </a:rPr>
              <a:t>Update documentation including Project Management Plan &amp; Project Assumptions</a:t>
            </a:r>
          </a:p>
          <a:p>
            <a:pPr marL="304800" indent="-292100">
              <a:spcBef>
                <a:spcPts val="600"/>
              </a:spcBef>
              <a:buClr>
                <a:srgbClr val="3B5A77"/>
              </a:buClr>
              <a:buFont typeface="Arial"/>
              <a:buChar char="•"/>
              <a:tabLst>
                <a:tab pos="305435" algn="l"/>
              </a:tabLst>
            </a:pPr>
            <a:r>
              <a:rPr lang="en-US" sz="1600" spc="-10" dirty="0">
                <a:solidFill>
                  <a:srgbClr val="3B5A77"/>
                </a:solidFill>
                <a:latin typeface="Arial"/>
                <a:cs typeface="Arial"/>
              </a:rPr>
              <a:t>Significant outcome of August LBNF/DUNE integration meeting was action to resolve stored energy issue associated with filling of detector #1 concurrent with installation of detector #2</a:t>
            </a:r>
          </a:p>
          <a:p>
            <a:pPr marL="304800" indent="-292100">
              <a:spcBef>
                <a:spcPts val="600"/>
              </a:spcBef>
              <a:buClr>
                <a:srgbClr val="3B5A77"/>
              </a:buClr>
              <a:buFont typeface="Arial"/>
              <a:buChar char="•"/>
              <a:tabLst>
                <a:tab pos="305435" algn="l"/>
              </a:tabLst>
            </a:pPr>
            <a:r>
              <a:rPr lang="en-US" sz="1600" spc="-10" dirty="0">
                <a:solidFill>
                  <a:srgbClr val="3B5A77"/>
                </a:solidFill>
                <a:latin typeface="Arial"/>
                <a:cs typeface="Arial"/>
              </a:rPr>
              <a:t>Many requisitions initiated for FY19 SOWs</a:t>
            </a:r>
          </a:p>
        </p:txBody>
      </p:sp>
      <p:sp>
        <p:nvSpPr>
          <p:cNvPr id="7" name="Footer Placeholder 6"/>
          <p:cNvSpPr>
            <a:spLocks noGrp="1"/>
          </p:cNvSpPr>
          <p:nvPr>
            <p:ph type="ftr" sz="quarter" idx="5"/>
          </p:nvPr>
        </p:nvSpPr>
        <p:spPr/>
        <p:txBody>
          <a:bodyPr/>
          <a:lstStyle/>
          <a:p>
            <a:pPr marL="12700">
              <a:lnSpc>
                <a:spcPct val="100000"/>
              </a:lnSpc>
            </a:pPr>
            <a:r>
              <a:rPr lang="en-US"/>
              <a:t>Macier | DUNE PMG</a:t>
            </a:r>
            <a:endParaRPr lang="en-US" dirty="0"/>
          </a:p>
        </p:txBody>
      </p:sp>
      <p:sp>
        <p:nvSpPr>
          <p:cNvPr id="9" name="Date Placeholder 8"/>
          <p:cNvSpPr>
            <a:spLocks noGrp="1"/>
          </p:cNvSpPr>
          <p:nvPr>
            <p:ph type="dt" sz="half" idx="6"/>
          </p:nvPr>
        </p:nvSpPr>
        <p:spPr/>
        <p:txBody>
          <a:bodyPr/>
          <a:lstStyle/>
          <a:p>
            <a:pPr marL="12700"/>
            <a:r>
              <a:rPr lang="en-US"/>
              <a:t>September-2018</a:t>
            </a:r>
            <a:endParaRPr lang="en-US" dirty="0"/>
          </a:p>
        </p:txBody>
      </p:sp>
      <p:sp>
        <p:nvSpPr>
          <p:cNvPr id="10" name="Slide Number Placeholder 9"/>
          <p:cNvSpPr>
            <a:spLocks noGrp="1"/>
          </p:cNvSpPr>
          <p:nvPr>
            <p:ph type="sldNum" sz="quarter" idx="7"/>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98864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95242"/>
            <a:ext cx="8255000" cy="492443"/>
          </a:xfrm>
        </p:spPr>
        <p:txBody>
          <a:bodyPr/>
          <a:lstStyle/>
          <a:p>
            <a:r>
              <a:rPr lang="en-US" sz="3200" dirty="0"/>
              <a:t>Far Detector Engineering</a:t>
            </a:r>
          </a:p>
        </p:txBody>
      </p:sp>
      <p:sp>
        <p:nvSpPr>
          <p:cNvPr id="3" name="Text Placeholder 2"/>
          <p:cNvSpPr>
            <a:spLocks noGrp="1"/>
          </p:cNvSpPr>
          <p:nvPr>
            <p:ph type="body" idx="1"/>
          </p:nvPr>
        </p:nvSpPr>
        <p:spPr>
          <a:xfrm>
            <a:off x="382904" y="1066800"/>
            <a:ext cx="8456296" cy="5170646"/>
          </a:xfrm>
        </p:spPr>
        <p:txBody>
          <a:bodyPr/>
          <a:lstStyle/>
          <a:p>
            <a:pPr marL="342900" indent="-342900">
              <a:buFont typeface="Arial" panose="020B0604020202020204" pitchFamily="34" charset="0"/>
              <a:buChar char="•"/>
            </a:pPr>
            <a:r>
              <a:rPr lang="en-US" sz="1800" dirty="0"/>
              <a:t>Detector component integration and installation</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Conducted conceptual design review for SP detector support system, submitted review report and recommendations</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Developed conceptual design review charge for SP photon detector and integration test facility</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Developed preliminary design review charges for anode panel assembly</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Presented plans for rack cooling and cavern bridge at integration meeting at CERN</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Reviewed and provided comments to Arup on conceptual design of cavern bridge and assembly cranes</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Finalized requirements for integration test facility cold test boxes</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Worked with APA engineering &amp; </a:t>
            </a:r>
            <a:r>
              <a:rPr lang="en-US" sz="1500">
                <a:solidFill>
                  <a:schemeClr val="tx1">
                    <a:lumMod val="75000"/>
                    <a:lumOff val="25000"/>
                  </a:schemeClr>
                </a:solidFill>
                <a:latin typeface="Arial" panose="020B0604020202020204" pitchFamily="34" charset="0"/>
                <a:cs typeface="Arial" panose="020B0604020202020204" pitchFamily="34" charset="0"/>
              </a:rPr>
              <a:t>APA consortia to </a:t>
            </a:r>
            <a:r>
              <a:rPr lang="en-US" sz="1500" dirty="0">
                <a:solidFill>
                  <a:schemeClr val="tx1">
                    <a:lumMod val="75000"/>
                    <a:lumOff val="25000"/>
                  </a:schemeClr>
                </a:solidFill>
                <a:latin typeface="Arial" panose="020B0604020202020204" pitchFamily="34" charset="0"/>
                <a:cs typeface="Arial" panose="020B0604020202020204" pitchFamily="34" charset="0"/>
              </a:rPr>
              <a:t>develop plan for structural analysis of APA</a:t>
            </a:r>
          </a:p>
          <a:p>
            <a:pPr marL="342900" lvl="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DUNE Detector electronics and grounding</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Reviewed the ARUP EXC and 30% BSI Document Releases and provided feedback on the infrastructure grounding and details which need to be better defined moving forward.</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Participated in meeting with CD Core Computing groups to discuss networking between </a:t>
            </a:r>
            <a:r>
              <a:rPr lang="en-US" sz="1500" dirty="0" err="1">
                <a:solidFill>
                  <a:schemeClr val="tx1">
                    <a:lumMod val="75000"/>
                    <a:lumOff val="25000"/>
                  </a:schemeClr>
                </a:solidFill>
                <a:latin typeface="Arial" panose="020B0604020202020204" pitchFamily="34" charset="0"/>
                <a:cs typeface="Arial" panose="020B0604020202020204" pitchFamily="34" charset="0"/>
              </a:rPr>
              <a:t>Fermilab</a:t>
            </a:r>
            <a:r>
              <a:rPr lang="en-US" sz="1500" dirty="0">
                <a:solidFill>
                  <a:schemeClr val="tx1">
                    <a:lumMod val="75000"/>
                    <a:lumOff val="25000"/>
                  </a:schemeClr>
                </a:solidFill>
                <a:latin typeface="Arial" panose="020B0604020202020204" pitchFamily="34" charset="0"/>
                <a:cs typeface="Arial" panose="020B0604020202020204" pitchFamily="34" charset="0"/>
              </a:rPr>
              <a:t> and SURF.  Began initial discussions related to specific requirements which DUNE will have at SURF.  Bi-weekly meetings will be held to continue discussions.</a:t>
            </a:r>
          </a:p>
          <a:p>
            <a:pPr marL="742950" lvl="1" indent="-285750">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Participated in an Integration Meeting at CERN August 22-23.  One of the items discussed was the possibility of a new mezzanine which would house the majority of the electronics readout and CISC racks required for DUNE (not the DAQ racks).  This concept is now being studied.</a:t>
            </a:r>
          </a:p>
        </p:txBody>
      </p:sp>
      <p:sp>
        <p:nvSpPr>
          <p:cNvPr id="6" name="Footer Placeholder 5"/>
          <p:cNvSpPr>
            <a:spLocks noGrp="1"/>
          </p:cNvSpPr>
          <p:nvPr>
            <p:ph type="ftr" sz="quarter" idx="5"/>
          </p:nvPr>
        </p:nvSpPr>
        <p:spPr/>
        <p:txBody>
          <a:bodyPr/>
          <a:lstStyle/>
          <a:p>
            <a:pPr marL="12700">
              <a:lnSpc>
                <a:spcPct val="100000"/>
              </a:lnSpc>
            </a:pPr>
            <a:r>
              <a:rPr lang="en-US"/>
              <a:t>Macier | DUNE PMG</a:t>
            </a:r>
            <a:endParaRPr lang="en-US" dirty="0"/>
          </a:p>
        </p:txBody>
      </p:sp>
      <p:sp>
        <p:nvSpPr>
          <p:cNvPr id="7" name="Date Placeholder 6"/>
          <p:cNvSpPr>
            <a:spLocks noGrp="1"/>
          </p:cNvSpPr>
          <p:nvPr>
            <p:ph type="dt" sz="half" idx="6"/>
          </p:nvPr>
        </p:nvSpPr>
        <p:spPr/>
        <p:txBody>
          <a:bodyPr/>
          <a:lstStyle/>
          <a:p>
            <a:pPr marL="12700"/>
            <a:r>
              <a:rPr lang="en-US"/>
              <a:t>September-2018</a:t>
            </a:r>
            <a:endParaRPr lang="en-US" dirty="0"/>
          </a:p>
        </p:txBody>
      </p:sp>
      <p:sp>
        <p:nvSpPr>
          <p:cNvPr id="9" name="Slide Number Placeholder 8"/>
          <p:cNvSpPr>
            <a:spLocks noGrp="1"/>
          </p:cNvSpPr>
          <p:nvPr>
            <p:ph type="sldNum" sz="quarter" idx="7"/>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1800432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1368AC24DD9D4CBC26DE06522378C9" ma:contentTypeVersion="0" ma:contentTypeDescription="Create a new document." ma:contentTypeScope="" ma:versionID="e9dfda16a0e1f2c808a90cf2328fad74">
  <xsd:schema xmlns:xsd="http://www.w3.org/2001/XMLSchema" xmlns:xs="http://www.w3.org/2001/XMLSchema" xmlns:p="http://schemas.microsoft.com/office/2006/metadata/properties" targetNamespace="http://schemas.microsoft.com/office/2006/metadata/properties" ma:root="true" ma:fieldsID="0a2a15062da292ef8906a1732bb9626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895F38-B383-42DD-9138-504F552EAC3D}">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883A91EE-131E-4715-86C6-77E303CADFA4}">
  <ds:schemaRefs>
    <ds:schemaRef ds:uri="http://schemas.microsoft.com/sharepoint/v3/contenttype/forms"/>
  </ds:schemaRefs>
</ds:datastoreItem>
</file>

<file path=customXml/itemProps3.xml><?xml version="1.0" encoding="utf-8"?>
<ds:datastoreItem xmlns:ds="http://schemas.openxmlformats.org/officeDocument/2006/customXml" ds:itemID="{257ADCE9-4477-4E7D-9346-B675EE363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25737</TotalTime>
  <Words>1894</Words>
  <Application>Microsoft Office PowerPoint</Application>
  <PresentationFormat>On-screen Show (4:3)</PresentationFormat>
  <Paragraphs>226</Paragraphs>
  <Slides>26</Slides>
  <Notes>4</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Geneva</vt:lpstr>
      <vt:lpstr>Helvetica</vt:lpstr>
      <vt:lpstr>Lucida Grande</vt:lpstr>
      <vt:lpstr>Office Theme</vt:lpstr>
      <vt:lpstr>LBNF Content-Footer Theme</vt:lpstr>
      <vt:lpstr>1_LBNF Content-Footer Theme</vt:lpstr>
      <vt:lpstr>2_LBNF Content-Footer Theme</vt:lpstr>
      <vt:lpstr>PowerPoint Presentation</vt:lpstr>
      <vt:lpstr>Outline</vt:lpstr>
      <vt:lpstr>ES&amp;H Update</vt:lpstr>
      <vt:lpstr>Quality Assurance</vt:lpstr>
      <vt:lpstr>DUNE Milestones</vt:lpstr>
      <vt:lpstr>DUNE Stop Light Report for Current Month</vt:lpstr>
      <vt:lpstr>DUNE Stop Light Report – Cumulative</vt:lpstr>
      <vt:lpstr>Project Management Highlights</vt:lpstr>
      <vt:lpstr>Far Detector Engineering</vt:lpstr>
      <vt:lpstr>PowerPoint Presentation</vt:lpstr>
      <vt:lpstr>Detector Support Structure DSS 30% Design Review</vt:lpstr>
      <vt:lpstr>Installation</vt:lpstr>
      <vt:lpstr>Cold Electronics – ASIC Submissions</vt:lpstr>
      <vt:lpstr>Cold Electronics – ASIC Submissions (i)</vt:lpstr>
      <vt:lpstr>Cold Electronics – Small TPC Construction</vt:lpstr>
      <vt:lpstr>Cold Electronics – Schedule</vt:lpstr>
      <vt:lpstr>FD APA</vt:lpstr>
      <vt:lpstr>FD APA</vt:lpstr>
      <vt:lpstr>ProtoDUNE-SP Onsite</vt:lpstr>
      <vt:lpstr>PowerPoint Presentation</vt:lpstr>
      <vt:lpstr>PowerPoint Presentation</vt:lpstr>
      <vt:lpstr>PowerPoint Presentation</vt:lpstr>
      <vt:lpstr>PowerPoint Presentation</vt:lpstr>
      <vt:lpstr>ProtoDUNE Event Display, 120kV</vt:lpstr>
      <vt:lpstr>Upcoming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Jolie R. Macier x2353 11220N</cp:lastModifiedBy>
  <cp:revision>650</cp:revision>
  <cp:lastPrinted>2018-09-18T14:39:56Z</cp:lastPrinted>
  <dcterms:created xsi:type="dcterms:W3CDTF">2016-07-13T11:29:54Z</dcterms:created>
  <dcterms:modified xsi:type="dcterms:W3CDTF">2018-09-18T14:40:11Z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2016-06-23T00:00:00Z</vt:filetime>
  </property>
  <property fmtid="{D5CDD505-2E9C-101B-9397-08002B2CF9AE}" pid="3" name="LastSaved">
    <vt:filetime>2016-07-13T00:00:00Z</vt:filetime>
  </property>
  <property fmtid="{D5CDD505-2E9C-101B-9397-08002B2CF9AE}" pid="4" name="IsMyDocuments">
    <vt:bool>true</vt:bool>
  </property>
  <property fmtid="{D5CDD505-2E9C-101B-9397-08002B2CF9AE}" pid="5" name="ContentTypeId">
    <vt:lpwstr>0x0101005B1368AC24DD9D4CBC26DE06522378C9</vt:lpwstr>
  </property>
</Properties>
</file>