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6"/>
  </p:notesMasterIdLst>
  <p:handoutMasterIdLst>
    <p:handoutMasterId r:id="rId7"/>
  </p:handoutMasterIdLst>
  <p:sldIdLst>
    <p:sldId id="265" r:id="rId3"/>
    <p:sldId id="266" r:id="rId4"/>
    <p:sldId id="270" r:id="rId5"/>
  </p:sldIdLst>
  <p:sldSz cx="9144000" cy="6858000" type="screen4x3"/>
  <p:notesSz cx="9220200" cy="147066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087"/>
    <a:srgbClr val="404040"/>
    <a:srgbClr val="505050"/>
    <a:srgbClr val="004C97"/>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9" autoAdjust="0"/>
    <p:restoredTop sz="94660"/>
  </p:normalViewPr>
  <p:slideViewPr>
    <p:cSldViewPr snapToGrid="0" snapToObjects="1">
      <p:cViewPr varScale="1">
        <p:scale>
          <a:sx n="120" d="100"/>
          <a:sy n="120" d="100"/>
        </p:scale>
        <p:origin x="1722" y="96"/>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420" cy="735330"/>
          </a:xfrm>
          <a:prstGeom prst="rect">
            <a:avLst/>
          </a:prstGeom>
        </p:spPr>
        <p:txBody>
          <a:bodyPr vert="horz" lIns="136721" tIns="68361" rIns="136721" bIns="68361" rtlCol="0"/>
          <a:lstStyle>
            <a:lvl1pPr algn="l" fontAlgn="auto">
              <a:spcBef>
                <a:spcPts val="0"/>
              </a:spcBef>
              <a:spcAft>
                <a:spcPts val="0"/>
              </a:spcAft>
              <a:defRPr sz="18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5222646" y="0"/>
            <a:ext cx="3995420" cy="735330"/>
          </a:xfrm>
          <a:prstGeom prst="rect">
            <a:avLst/>
          </a:prstGeom>
        </p:spPr>
        <p:txBody>
          <a:bodyPr vert="horz" wrap="square" lIns="136721" tIns="68361" rIns="136721" bIns="68361" numCol="1" anchor="t" anchorCtr="0" compatLnSpc="1">
            <a:prstTxWarp prst="textNoShape">
              <a:avLst/>
            </a:prstTxWarp>
          </a:bodyPr>
          <a:lstStyle>
            <a:lvl1pPr algn="r">
              <a:defRPr sz="1800">
                <a:latin typeface="Helvetica" panose="020B0604020202020204" pitchFamily="34" charset="0"/>
              </a:defRPr>
            </a:lvl1pPr>
          </a:lstStyle>
          <a:p>
            <a:fld id="{80DBBE75-B897-4C2D-851E-711B34683BA3}" type="datetimeFigureOut">
              <a:rPr lang="en-US" altLang="en-US"/>
              <a:pPr/>
              <a:t>9/17/2018</a:t>
            </a:fld>
            <a:endParaRPr lang="en-US" altLang="en-US"/>
          </a:p>
        </p:txBody>
      </p:sp>
      <p:sp>
        <p:nvSpPr>
          <p:cNvPr id="4" name="Footer Placeholder 3"/>
          <p:cNvSpPr>
            <a:spLocks noGrp="1"/>
          </p:cNvSpPr>
          <p:nvPr>
            <p:ph type="ftr" sz="quarter" idx="2"/>
          </p:nvPr>
        </p:nvSpPr>
        <p:spPr>
          <a:xfrm>
            <a:off x="0" y="13968718"/>
            <a:ext cx="3995420" cy="735330"/>
          </a:xfrm>
          <a:prstGeom prst="rect">
            <a:avLst/>
          </a:prstGeom>
        </p:spPr>
        <p:txBody>
          <a:bodyPr vert="horz" lIns="136721" tIns="68361" rIns="136721" bIns="68361" rtlCol="0" anchor="b"/>
          <a:lstStyle>
            <a:lvl1pPr algn="l" fontAlgn="auto">
              <a:spcBef>
                <a:spcPts val="0"/>
              </a:spcBef>
              <a:spcAft>
                <a:spcPts val="0"/>
              </a:spcAft>
              <a:defRPr sz="18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5222646" y="13968718"/>
            <a:ext cx="3995420" cy="735330"/>
          </a:xfrm>
          <a:prstGeom prst="rect">
            <a:avLst/>
          </a:prstGeom>
        </p:spPr>
        <p:txBody>
          <a:bodyPr vert="horz" wrap="square" lIns="136721" tIns="68361" rIns="136721" bIns="68361" numCol="1" anchor="b" anchorCtr="0" compatLnSpc="1">
            <a:prstTxWarp prst="textNoShape">
              <a:avLst/>
            </a:prstTxWarp>
          </a:bodyPr>
          <a:lstStyle>
            <a:lvl1pPr algn="r">
              <a:defRPr sz="18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420" cy="735330"/>
          </a:xfrm>
          <a:prstGeom prst="rect">
            <a:avLst/>
          </a:prstGeom>
        </p:spPr>
        <p:txBody>
          <a:bodyPr vert="horz" lIns="136721" tIns="68361" rIns="136721" bIns="68361" rtlCol="0"/>
          <a:lstStyle>
            <a:lvl1pPr algn="l" fontAlgn="auto">
              <a:spcBef>
                <a:spcPts val="0"/>
              </a:spcBef>
              <a:spcAft>
                <a:spcPts val="0"/>
              </a:spcAft>
              <a:defRPr sz="18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5222646" y="0"/>
            <a:ext cx="3995420" cy="735330"/>
          </a:xfrm>
          <a:prstGeom prst="rect">
            <a:avLst/>
          </a:prstGeom>
        </p:spPr>
        <p:txBody>
          <a:bodyPr vert="horz" wrap="square" lIns="136721" tIns="68361" rIns="136721" bIns="68361" numCol="1" anchor="t" anchorCtr="0" compatLnSpc="1">
            <a:prstTxWarp prst="textNoShape">
              <a:avLst/>
            </a:prstTxWarp>
          </a:bodyPr>
          <a:lstStyle>
            <a:lvl1pPr algn="r">
              <a:defRPr sz="1800">
                <a:latin typeface="Helvetica" panose="020B0604020202020204" pitchFamily="34" charset="0"/>
              </a:defRPr>
            </a:lvl1pPr>
          </a:lstStyle>
          <a:p>
            <a:fld id="{4050BF1F-29FD-4232-8E96-B3FD1DCB3ADE}" type="datetimeFigureOut">
              <a:rPr lang="en-US" altLang="en-US"/>
              <a:pPr/>
              <a:t>9/17/2018</a:t>
            </a:fld>
            <a:endParaRPr lang="en-US" altLang="en-US"/>
          </a:p>
        </p:txBody>
      </p:sp>
      <p:sp>
        <p:nvSpPr>
          <p:cNvPr id="4" name="Slide Image Placeholder 3"/>
          <p:cNvSpPr>
            <a:spLocks noGrp="1" noRot="1" noChangeAspect="1"/>
          </p:cNvSpPr>
          <p:nvPr>
            <p:ph type="sldImg" idx="2"/>
          </p:nvPr>
        </p:nvSpPr>
        <p:spPr>
          <a:xfrm>
            <a:off x="933450" y="1103313"/>
            <a:ext cx="7353300" cy="5514975"/>
          </a:xfrm>
          <a:prstGeom prst="rect">
            <a:avLst/>
          </a:prstGeom>
          <a:noFill/>
          <a:ln w="12700">
            <a:solidFill>
              <a:prstClr val="black"/>
            </a:solidFill>
          </a:ln>
        </p:spPr>
        <p:txBody>
          <a:bodyPr vert="horz" lIns="136721" tIns="68361" rIns="136721" bIns="68361" rtlCol="0" anchor="ctr"/>
          <a:lstStyle/>
          <a:p>
            <a:pPr lvl="0"/>
            <a:endParaRPr lang="en-US" noProof="0" dirty="0"/>
          </a:p>
        </p:txBody>
      </p:sp>
      <p:sp>
        <p:nvSpPr>
          <p:cNvPr id="5" name="Notes Placeholder 4"/>
          <p:cNvSpPr>
            <a:spLocks noGrp="1"/>
          </p:cNvSpPr>
          <p:nvPr>
            <p:ph type="body" sz="quarter" idx="3"/>
          </p:nvPr>
        </p:nvSpPr>
        <p:spPr>
          <a:xfrm>
            <a:off x="922020" y="6985635"/>
            <a:ext cx="7376160" cy="6617970"/>
          </a:xfrm>
          <a:prstGeom prst="rect">
            <a:avLst/>
          </a:prstGeom>
        </p:spPr>
        <p:txBody>
          <a:bodyPr vert="horz" lIns="136721" tIns="68361" rIns="136721" bIns="6836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13968718"/>
            <a:ext cx="3995420" cy="735330"/>
          </a:xfrm>
          <a:prstGeom prst="rect">
            <a:avLst/>
          </a:prstGeom>
        </p:spPr>
        <p:txBody>
          <a:bodyPr vert="horz" lIns="136721" tIns="68361" rIns="136721" bIns="68361" rtlCol="0" anchor="b"/>
          <a:lstStyle>
            <a:lvl1pPr algn="l" fontAlgn="auto">
              <a:spcBef>
                <a:spcPts val="0"/>
              </a:spcBef>
              <a:spcAft>
                <a:spcPts val="0"/>
              </a:spcAft>
              <a:defRPr sz="18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5222646" y="13968718"/>
            <a:ext cx="3995420" cy="735330"/>
          </a:xfrm>
          <a:prstGeom prst="rect">
            <a:avLst/>
          </a:prstGeom>
        </p:spPr>
        <p:txBody>
          <a:bodyPr vert="horz" wrap="square" lIns="136721" tIns="68361" rIns="136721" bIns="68361" numCol="1" anchor="b" anchorCtr="0" compatLnSpc="1">
            <a:prstTxWarp prst="textNoShape">
              <a:avLst/>
            </a:prstTxWarp>
          </a:bodyPr>
          <a:lstStyle>
            <a:lvl1pPr algn="r">
              <a:defRPr sz="18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6429BD4D-05BC-4752-B3AD-680BB3EDF261}" type="datetime1">
              <a:rPr lang="en-US" altLang="en-US" smtClean="0"/>
              <a:t>9/17/2018</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S. Feher | CM and Cryo Meeting </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43D26C5D-6EDE-40D6-B86E-90951943C2BB}" type="datetime1">
              <a:rPr lang="en-US" altLang="en-US" smtClean="0"/>
              <a:t>9/17/2018</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S. Feher | CM and Cryo Meeting </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32747124-BAC8-46E3-8B42-3EB1EC9246AF}" type="datetime1">
              <a:rPr lang="en-US" altLang="en-US" smtClean="0"/>
              <a:t>9/17/2018</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9CC40B56-B7D1-439D-9278-A4AC01AC287E}" type="datetime1">
              <a:rPr lang="en-US" altLang="en-US" smtClean="0"/>
              <a:t>9/17/2018</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9B5B03B-E2D0-42AE-87D8-9672A03833E7}" type="datetime1">
              <a:rPr lang="en-US" altLang="en-US" smtClean="0"/>
              <a:t>9/17/2018</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338D8121-D180-43C6-8326-7AF8E03A9351}" type="datetime1">
              <a:rPr lang="en-US" altLang="en-US" smtClean="0"/>
              <a:t>9/17/2018</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6F25A732-DC67-491A-AC6D-C0B3443C75ED}" type="datetime1">
              <a:rPr lang="en-US" altLang="en-US" smtClean="0"/>
              <a:t>9/17/2018</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1CE0E54E-4338-4E75-B684-36C95A2C586B}" type="datetime1">
              <a:rPr lang="en-US" altLang="en-US" smtClean="0"/>
              <a:t>9/17/2018</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69E5E625-B8FC-4314-81A9-60B240090B1E}" type="datetime1">
              <a:rPr lang="en-US" altLang="en-US" smtClean="0"/>
              <a:t>9/17/2018</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S. Feher | CM and Cryo Meeting </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E01CC3CB-5062-4B37-83B8-26AC90DBE4E4}" type="datetime1">
              <a:rPr lang="en-US" altLang="en-US" smtClean="0"/>
              <a:t>9/17/2018</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S. Feher | CM and Cryo Meeting </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err="1">
                <a:latin typeface="Helvetica" panose="020B0604020202020204" pitchFamily="34" charset="0"/>
                <a:ea typeface="Geneva" pitchFamily="121" charset="-128"/>
              </a:rPr>
              <a:t>Cryo</a:t>
            </a:r>
            <a:r>
              <a:rPr lang="en-US" altLang="en-US" dirty="0">
                <a:latin typeface="Helvetica" panose="020B0604020202020204" pitchFamily="34" charset="0"/>
                <a:ea typeface="Geneva" pitchFamily="121" charset="-128"/>
              </a:rPr>
              <a:t> Assembly, Cold Mass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A. Vouris</a:t>
            </a:r>
          </a:p>
          <a:p>
            <a:pPr eaLnBrk="1" hangingPunct="1"/>
            <a:r>
              <a:rPr lang="en-US" altLang="en-US" dirty="0" err="1">
                <a:latin typeface="Helvetica" panose="020B0604020202020204" pitchFamily="34" charset="0"/>
                <a:ea typeface="Geneva" pitchFamily="121" charset="-128"/>
              </a:rPr>
              <a:t>Cryo</a:t>
            </a:r>
            <a:r>
              <a:rPr lang="en-US" altLang="en-US" dirty="0">
                <a:latin typeface="Helvetica" panose="020B0604020202020204" pitchFamily="34" charset="0"/>
                <a:ea typeface="Geneva" pitchFamily="121" charset="-128"/>
              </a:rPr>
              <a:t> Assy Meeting</a:t>
            </a:r>
          </a:p>
          <a:p>
            <a:pPr eaLnBrk="1" hangingPunct="1"/>
            <a:r>
              <a:rPr lang="en-US" altLang="en-US" dirty="0">
                <a:latin typeface="Helvetica" panose="020B0604020202020204" pitchFamily="34" charset="0"/>
                <a:ea typeface="Geneva" pitchFamily="121" charset="-128"/>
              </a:rPr>
              <a:t>September 17</a:t>
            </a:r>
            <a:r>
              <a:rPr lang="en-US" altLang="en-US" baseline="30000" dirty="0">
                <a:latin typeface="Helvetica" panose="020B0604020202020204" pitchFamily="34" charset="0"/>
                <a:ea typeface="Geneva" pitchFamily="121" charset="-128"/>
              </a:rPr>
              <a:t>th</a:t>
            </a:r>
            <a:r>
              <a:rPr lang="en-US" altLang="en-US" dirty="0">
                <a:latin typeface="Helvetica" panose="020B0604020202020204" pitchFamily="34" charset="0"/>
                <a:ea typeface="Geneva" pitchFamily="121" charset="-128"/>
              </a:rPr>
              <a:t>, 2018</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Cold Mass Tooling &amp; Design Status</a:t>
            </a:r>
          </a:p>
        </p:txBody>
      </p:sp>
      <p:sp>
        <p:nvSpPr>
          <p:cNvPr id="24578" name="Content Placeholder 29"/>
          <p:cNvSpPr>
            <a:spLocks noGrp="1"/>
          </p:cNvSpPr>
          <p:nvPr>
            <p:ph idx="1"/>
          </p:nvPr>
        </p:nvSpPr>
        <p:spPr bwMode="auto">
          <a:xfrm>
            <a:off x="228601" y="1042987"/>
            <a:ext cx="8247490" cy="520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Font typeface="+mj-lt"/>
              <a:buAutoNum type="arabicPeriod"/>
            </a:pPr>
            <a:r>
              <a:rPr lang="en-US" altLang="en-US" sz="1600" dirty="0">
                <a:latin typeface="Helvetica" panose="020B0604020202020204" pitchFamily="34" charset="0"/>
                <a:ea typeface="Geneva" pitchFamily="121" charset="-128"/>
              </a:rPr>
              <a:t>Empty Shell Test</a:t>
            </a:r>
          </a:p>
          <a:p>
            <a:pPr marL="800100" lvl="1" indent="-342900">
              <a:buFont typeface="+mj-lt"/>
              <a:buAutoNum type="alphaUcPeriod"/>
            </a:pPr>
            <a:r>
              <a:rPr lang="en-US" altLang="en-US" sz="1400" dirty="0">
                <a:latin typeface="Helvetica" panose="020B0604020202020204" pitchFamily="34" charset="0"/>
                <a:ea typeface="Geneva" pitchFamily="121" charset="-128"/>
              </a:rPr>
              <a:t>Shells back at Vendor. Machinist out sick causing delays. Assume 1-2 weeks behind, should start machining next week. Plans for site visit to discuss error and future needs but also check set up. Expecting shells to be worked on end of this week (Thursday).</a:t>
            </a:r>
          </a:p>
          <a:p>
            <a:pPr marL="400050">
              <a:buFont typeface="+mj-lt"/>
              <a:buAutoNum type="arabicPeriod"/>
            </a:pPr>
            <a:r>
              <a:rPr lang="en-US" altLang="en-US" sz="1600" dirty="0">
                <a:latin typeface="Helvetica" panose="020B0604020202020204" pitchFamily="34" charset="0"/>
                <a:ea typeface="Geneva" pitchFamily="121" charset="-128"/>
              </a:rPr>
              <a:t>Lifting Beam procurement</a:t>
            </a:r>
          </a:p>
          <a:p>
            <a:pPr marL="857250" lvl="1" indent="-342900">
              <a:buFont typeface="+mj-lt"/>
              <a:buAutoNum type="alphaUcPeriod"/>
            </a:pPr>
            <a:r>
              <a:rPr lang="en-US" altLang="en-US" sz="1400" dirty="0">
                <a:latin typeface="Helvetica" panose="020B0604020202020204" pitchFamily="34" charset="0"/>
                <a:ea typeface="Geneva" pitchFamily="121" charset="-128"/>
              </a:rPr>
              <a:t>Charles Orozco has been working on Procurement Specification. Should have final draft ready for review this week.</a:t>
            </a:r>
          </a:p>
          <a:p>
            <a:pPr marL="457200" indent="-457200">
              <a:buFont typeface="+mj-lt"/>
              <a:buAutoNum type="arabicPeriod"/>
            </a:pPr>
            <a:r>
              <a:rPr lang="en-US" sz="1600" dirty="0"/>
              <a:t>Tooling</a:t>
            </a:r>
          </a:p>
          <a:p>
            <a:pPr marL="857250" lvl="1" indent="-457200">
              <a:buFont typeface="+mj-lt"/>
              <a:buAutoNum type="alphaUcPeriod"/>
            </a:pPr>
            <a:r>
              <a:rPr lang="en-US" sz="1400" dirty="0"/>
              <a:t>Alignment &amp; Rolling station – looking at simplifying rolling and alignment stations  - combining into one to minimize handling. Received model and reviewing details with Bill Robotham</a:t>
            </a:r>
          </a:p>
          <a:p>
            <a:pPr marL="857250" lvl="1" indent="-457200">
              <a:buFont typeface="+mj-lt"/>
              <a:buAutoNum type="alphaUcPeriod"/>
            </a:pPr>
            <a:r>
              <a:rPr lang="en-US" sz="1400" dirty="0"/>
              <a:t>End Cover alignment tooling – reviewed model and requested for fab drawings to be completed by drafting. Will need to review assembly and component drawings.</a:t>
            </a:r>
          </a:p>
          <a:p>
            <a:pPr marL="857250" lvl="1" indent="-457200">
              <a:buFont typeface="+mj-lt"/>
              <a:buAutoNum type="alphaUcPeriod"/>
            </a:pPr>
            <a:r>
              <a:rPr lang="en-US" sz="1400" dirty="0"/>
              <a:t>Colin/Justin Carmichael working on weld frame analysis write up.</a:t>
            </a:r>
          </a:p>
          <a:p>
            <a:pPr marL="457200">
              <a:buFont typeface="+mj-lt"/>
              <a:buAutoNum type="arabicPeriod"/>
            </a:pPr>
            <a:endParaRPr lang="en-US" altLang="en-US" sz="1600" dirty="0">
              <a:latin typeface="Helvetica" panose="020B0604020202020204" pitchFamily="34" charset="0"/>
              <a:ea typeface="Geneva" pitchFamily="121" charset="-128"/>
            </a:endParaRPr>
          </a:p>
          <a:p>
            <a:pPr marL="800100" lvl="1">
              <a:buFont typeface="+mj-lt"/>
              <a:buAutoNum type="alphaUcPeriod"/>
            </a:pPr>
            <a:endParaRPr lang="en-US" altLang="en-US" sz="1400"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74FD4051-B99B-46AF-87C6-F74E3E1D370C}" type="datetime1">
              <a:rPr lang="en-US" altLang="en-US" sz="1200" smtClean="0">
                <a:solidFill>
                  <a:srgbClr val="004C97"/>
                </a:solidFill>
                <a:latin typeface="Helvetica" panose="020B0604020202020204" pitchFamily="34" charset="0"/>
              </a:rPr>
              <a:t>9/17/2018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S. Feher | CM and Cryo Meeting </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Cold Mass Tooling &amp; Design Status</a:t>
            </a:r>
          </a:p>
        </p:txBody>
      </p:sp>
      <p:sp>
        <p:nvSpPr>
          <p:cNvPr id="24578" name="Content Placeholder 29"/>
          <p:cNvSpPr>
            <a:spLocks noGrp="1"/>
          </p:cNvSpPr>
          <p:nvPr>
            <p:ph idx="1"/>
          </p:nvPr>
        </p:nvSpPr>
        <p:spPr bwMode="auto">
          <a:xfrm>
            <a:off x="228601" y="1042987"/>
            <a:ext cx="8247490" cy="520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57200" indent="-457200">
              <a:buFont typeface="+mj-lt"/>
              <a:buAutoNum type="arabicPeriod"/>
            </a:pPr>
            <a:r>
              <a:rPr lang="en-US" sz="1600" dirty="0"/>
              <a:t>Bus test</a:t>
            </a:r>
          </a:p>
          <a:p>
            <a:pPr marL="857250" lvl="1" indent="-457200">
              <a:buFont typeface="+mj-lt"/>
              <a:buAutoNum type="alphaUcPeriod"/>
            </a:pPr>
            <a:r>
              <a:rPr lang="en-US" sz="1400" dirty="0"/>
              <a:t>Bus housing and wrap structural integrity – in light of recent analysis bus housing final version has to be thickened. Can get away with some modifications for bus test.</a:t>
            </a:r>
          </a:p>
          <a:p>
            <a:pPr marL="857250" lvl="1" indent="-457200">
              <a:buFont typeface="+mj-lt"/>
              <a:buAutoNum type="alphaUcPeriod"/>
            </a:pPr>
            <a:r>
              <a:rPr lang="en-US" sz="1400" dirty="0"/>
              <a:t>We planned on using the same flux for the bus soldering that the magnet program is using for the coil splices.  But the magnet group has run out of flux and have no more.  They have some on order, but it will be at least a week before it arrives.   It comes from CERN apparently, and can only be purchased in Europe.   So I have looked into the flux that we used with the same 96/4 Tin/Silver solder on the original IR Quad project and it is an American product, Kester 135.   We managed to find a couple of left-over containers of it, and it may be enough to make both busses.  Anthony will try doing a sample piece this afternoon to test it.</a:t>
            </a:r>
          </a:p>
          <a:p>
            <a:pPr marL="857250" lvl="1" indent="-457200">
              <a:buFont typeface="+mj-lt"/>
              <a:buAutoNum type="alphaUcPeriod"/>
            </a:pPr>
            <a:r>
              <a:rPr lang="en-US" sz="1400" dirty="0"/>
              <a:t>Hold downs for the “expansion loop”.  These have not been designed yet.  Don Arnold is working on the real ones, and that will be a big help, but he didn’t have time before he left to do the ones for the demonstrator, and isn’t back until Monday.   So I will try to put something together and have Anthony or one of the techs make it.        </a:t>
            </a:r>
          </a:p>
          <a:p>
            <a:pPr marL="857250" lvl="1" indent="-457200">
              <a:buFont typeface="+mj-lt"/>
              <a:buAutoNum type="alphaUcPeriod"/>
            </a:pPr>
            <a:r>
              <a:rPr lang="en-US" sz="1400" dirty="0"/>
              <a:t>Hold downs for the “expansion loop”.  These have not been designed yet.  Don Arnold is working on the real ones, and that will be a big help, but he didn’t have time before he left to do the ones for the demonstrator, and isn’t back until Monday.   So I will try to put something together and have Anthony or one of the techs make it.</a:t>
            </a:r>
          </a:p>
          <a:p>
            <a:pPr marL="857250" lvl="1" indent="-457200">
              <a:buFont typeface="+mj-lt"/>
              <a:buAutoNum type="alphaUcPeriod"/>
            </a:pPr>
            <a:r>
              <a:rPr lang="en-US" sz="1400" dirty="0"/>
              <a:t>Expecting Anthony to be applying the spot heaters and voltage taps to the bus by Tuesday, but although the bus pieces are cut to size, he has been occupied by the flux testing and the twist shortening.  In the meantime the bus housing will be machined and design the expansion loop hold-downs for the end.  I will enlist Don Arnold to help when he returns.   </a:t>
            </a:r>
            <a:r>
              <a:rPr lang="en-US" dirty="0"/>
              <a:t> </a:t>
            </a:r>
          </a:p>
          <a:p>
            <a:pPr marL="857250" lvl="1" indent="-457200">
              <a:buFont typeface="+mj-lt"/>
              <a:buAutoNum type="alphaUcPeriod"/>
            </a:pPr>
            <a:endParaRPr lang="en-US" sz="1800" dirty="0"/>
          </a:p>
          <a:p>
            <a:pPr marL="0" indent="0" eaLnBrk="1" hangingPunct="1">
              <a:buNone/>
            </a:pP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74FD4051-B99B-46AF-87C6-F74E3E1D370C}" type="datetime1">
              <a:rPr lang="en-US" altLang="en-US" sz="1200" smtClean="0">
                <a:solidFill>
                  <a:srgbClr val="004C97"/>
                </a:solidFill>
                <a:latin typeface="Helvetica" panose="020B0604020202020204" pitchFamily="34" charset="0"/>
              </a:rPr>
              <a:t>9/17/2018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S. Feher | CM and Cryo Meeting </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881032292"/>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1834</TotalTime>
  <Words>246</Words>
  <Application>Microsoft Office PowerPoint</Application>
  <PresentationFormat>On-screen Show (4:3)</PresentationFormat>
  <Paragraphs>26</Paragraphs>
  <Slides>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ＭＳ Ｐゴシック</vt:lpstr>
      <vt:lpstr>ＭＳ Ｐゴシック</vt:lpstr>
      <vt:lpstr>Arial</vt:lpstr>
      <vt:lpstr>Calibri</vt:lpstr>
      <vt:lpstr>Geneva</vt:lpstr>
      <vt:lpstr>Helvetica</vt:lpstr>
      <vt:lpstr>FNAL_TemplateMac_060514</vt:lpstr>
      <vt:lpstr>Fermilab: Footer Only</vt:lpstr>
      <vt:lpstr>Cryo Assembly, Cold Mass</vt:lpstr>
      <vt:lpstr>Cold Mass Tooling &amp; Design Status</vt:lpstr>
      <vt:lpstr>Cold Mass Tooling &amp; Design Status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and Cryo Meeting</dc:title>
  <dc:creator>Sandor Feher x2240 11297N</dc:creator>
  <cp:lastModifiedBy>Antonios Vouris</cp:lastModifiedBy>
  <cp:revision>52</cp:revision>
  <cp:lastPrinted>2018-02-26T17:00:29Z</cp:lastPrinted>
  <dcterms:created xsi:type="dcterms:W3CDTF">2017-09-11T13:28:24Z</dcterms:created>
  <dcterms:modified xsi:type="dcterms:W3CDTF">2018-09-17T15:26:38Z</dcterms:modified>
</cp:coreProperties>
</file>