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04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1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4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4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49CB3-F877-CE4F-B69A-C70FFAA09D6B}" type="datetimeFigureOut">
              <a:rPr lang="en-US" smtClean="0"/>
              <a:t>19.09.18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DF793-B1F9-804B-83C8-DD849223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9753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new layout (proposal)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14-09-2018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47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0" y="11419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Det#1 cooling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STEP#5</a:t>
            </a:r>
            <a:endParaRPr lang="en-US" dirty="0"/>
          </a:p>
        </p:txBody>
      </p:sp>
      <p:pic>
        <p:nvPicPr>
          <p:cNvPr id="2" name="Picture 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8300"/>
            <a:ext cx="2235200" cy="60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4892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9550" y="47879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34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3500" y="6033325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Det#2 installation</a:t>
            </a:r>
            <a:endParaRPr lang="en-US" dirty="0"/>
          </a:p>
        </p:txBody>
      </p:sp>
      <p:pic>
        <p:nvPicPr>
          <p:cNvPr id="12" name="Picture 1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97500"/>
            <a:ext cx="2235200" cy="606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2500" y="5511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pic>
        <p:nvPicPr>
          <p:cNvPr id="7" name="Picture 6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624922"/>
            <a:ext cx="107996" cy="241991"/>
          </a:xfrm>
          <a:prstGeom prst="rect">
            <a:avLst/>
          </a:prstGeom>
        </p:spPr>
      </p:pic>
      <p:pic>
        <p:nvPicPr>
          <p:cNvPr id="17" name="Picture 16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37622"/>
            <a:ext cx="107996" cy="241991"/>
          </a:xfrm>
          <a:prstGeom prst="rect">
            <a:avLst/>
          </a:prstGeom>
        </p:spPr>
      </p:pic>
      <p:pic>
        <p:nvPicPr>
          <p:cNvPr id="18" name="Picture 17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96" y="2015399"/>
            <a:ext cx="107996" cy="241991"/>
          </a:xfrm>
          <a:prstGeom prst="rect">
            <a:avLst/>
          </a:prstGeom>
        </p:spPr>
      </p:pic>
      <p:pic>
        <p:nvPicPr>
          <p:cNvPr id="10" name="Picture 9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08" y="5397500"/>
            <a:ext cx="237292" cy="241280"/>
          </a:xfrm>
          <a:prstGeom prst="rect">
            <a:avLst/>
          </a:prstGeom>
        </p:spPr>
      </p:pic>
      <p:pic>
        <p:nvPicPr>
          <p:cNvPr id="16" name="Picture 15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96" y="5749890"/>
            <a:ext cx="237292" cy="241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9950" y="1889090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9950" y="5643870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92500" y="395764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T=T0+9m+12m+12m+12m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2700" y="6071425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people : 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7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47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0" y="114196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Det#1 commissioning/operation start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STEP#6</a:t>
            </a:r>
            <a:endParaRPr lang="en-US" dirty="0"/>
          </a:p>
        </p:txBody>
      </p:sp>
      <p:pic>
        <p:nvPicPr>
          <p:cNvPr id="2" name="Picture 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8300"/>
            <a:ext cx="2235200" cy="60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4892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9550" y="47879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3500" y="6033325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Det#2 cooling</a:t>
            </a:r>
            <a:endParaRPr lang="en-US" dirty="0"/>
          </a:p>
        </p:txBody>
      </p:sp>
      <p:pic>
        <p:nvPicPr>
          <p:cNvPr id="12" name="Picture 1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97500"/>
            <a:ext cx="2235200" cy="606390"/>
          </a:xfrm>
          <a:prstGeom prst="rect">
            <a:avLst/>
          </a:prstGeom>
        </p:spPr>
      </p:pic>
      <p:pic>
        <p:nvPicPr>
          <p:cNvPr id="7" name="Picture 6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624922"/>
            <a:ext cx="107996" cy="241991"/>
          </a:xfrm>
          <a:prstGeom prst="rect">
            <a:avLst/>
          </a:prstGeom>
        </p:spPr>
      </p:pic>
      <p:pic>
        <p:nvPicPr>
          <p:cNvPr id="17" name="Picture 16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37622"/>
            <a:ext cx="107996" cy="241991"/>
          </a:xfrm>
          <a:prstGeom prst="rect">
            <a:avLst/>
          </a:prstGeom>
        </p:spPr>
      </p:pic>
      <p:pic>
        <p:nvPicPr>
          <p:cNvPr id="18" name="Picture 17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96" y="2015399"/>
            <a:ext cx="107996" cy="241991"/>
          </a:xfrm>
          <a:prstGeom prst="rect">
            <a:avLst/>
          </a:prstGeom>
        </p:spPr>
      </p:pic>
      <p:pic>
        <p:nvPicPr>
          <p:cNvPr id="10" name="Picture 9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08" y="5397500"/>
            <a:ext cx="237292" cy="241280"/>
          </a:xfrm>
          <a:prstGeom prst="rect">
            <a:avLst/>
          </a:prstGeom>
        </p:spPr>
      </p:pic>
      <p:pic>
        <p:nvPicPr>
          <p:cNvPr id="16" name="Picture 15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96" y="5749890"/>
            <a:ext cx="237292" cy="241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9950" y="1889090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3600" y="5632015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92500" y="395764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T1=T0+45m     </a:t>
            </a:r>
            <a:r>
              <a:rPr lang="en-US" dirty="0" smtClean="0">
                <a:sym typeface="Wingdings"/>
              </a:rPr>
              <a:t>T0=Jan-2023  -&gt;T1=Sep 2026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2700" y="6071425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people :20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9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47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0" y="114196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Det#1 in operation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STEP#6</a:t>
            </a:r>
            <a:endParaRPr lang="en-US" dirty="0"/>
          </a:p>
        </p:txBody>
      </p:sp>
      <p:pic>
        <p:nvPicPr>
          <p:cNvPr id="2" name="Picture 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8300"/>
            <a:ext cx="2235200" cy="60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4892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9550" y="47879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3500" y="6033325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Det#2 cooled and start commissioning</a:t>
            </a:r>
            <a:endParaRPr lang="en-US" dirty="0"/>
          </a:p>
        </p:txBody>
      </p:sp>
      <p:pic>
        <p:nvPicPr>
          <p:cNvPr id="12" name="Picture 1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97500"/>
            <a:ext cx="2235200" cy="606390"/>
          </a:xfrm>
          <a:prstGeom prst="rect">
            <a:avLst/>
          </a:prstGeom>
        </p:spPr>
      </p:pic>
      <p:pic>
        <p:nvPicPr>
          <p:cNvPr id="7" name="Picture 6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624922"/>
            <a:ext cx="107996" cy="241991"/>
          </a:xfrm>
          <a:prstGeom prst="rect">
            <a:avLst/>
          </a:prstGeom>
        </p:spPr>
      </p:pic>
      <p:pic>
        <p:nvPicPr>
          <p:cNvPr id="17" name="Picture 16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37622"/>
            <a:ext cx="107996" cy="241991"/>
          </a:xfrm>
          <a:prstGeom prst="rect">
            <a:avLst/>
          </a:prstGeom>
        </p:spPr>
      </p:pic>
      <p:pic>
        <p:nvPicPr>
          <p:cNvPr id="18" name="Picture 17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96" y="2015399"/>
            <a:ext cx="107996" cy="241991"/>
          </a:xfrm>
          <a:prstGeom prst="rect">
            <a:avLst/>
          </a:prstGeom>
        </p:spPr>
      </p:pic>
      <p:pic>
        <p:nvPicPr>
          <p:cNvPr id="10" name="Picture 9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08" y="5397500"/>
            <a:ext cx="237292" cy="241280"/>
          </a:xfrm>
          <a:prstGeom prst="rect">
            <a:avLst/>
          </a:prstGeom>
        </p:spPr>
      </p:pic>
      <p:pic>
        <p:nvPicPr>
          <p:cNvPr id="16" name="Picture 15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96" y="5749890"/>
            <a:ext cx="237292" cy="241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9950" y="1889090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3600" y="5632015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92500" y="395764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T2=T0+57m     </a:t>
            </a:r>
            <a:r>
              <a:rPr lang="en-US" dirty="0" smtClean="0">
                <a:sym typeface="Wingdings"/>
              </a:rPr>
              <a:t>T0=Jan-2023  -&gt;T2=Sep 2027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2700" y="6071425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people :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2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18 at 20.0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3426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3680396"/>
            <a:ext cx="655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3 cold boxes : </a:t>
            </a:r>
            <a:r>
              <a:rPr lang="en-US" b="1" dirty="0" smtClean="0">
                <a:solidFill>
                  <a:srgbClr val="FF0000"/>
                </a:solidFill>
              </a:rPr>
              <a:t>~14m </a:t>
            </a:r>
            <a:r>
              <a:rPr lang="en-US" b="1" dirty="0" smtClean="0">
                <a:solidFill>
                  <a:srgbClr val="FF0000"/>
                </a:solidFill>
              </a:rPr>
              <a:t>high, N2 </a:t>
            </a:r>
            <a:r>
              <a:rPr lang="en-US" b="1" dirty="0" smtClean="0">
                <a:solidFill>
                  <a:srgbClr val="FF0000"/>
                </a:solidFill>
              </a:rPr>
              <a:t>gas </a:t>
            </a:r>
            <a:r>
              <a:rPr lang="en-US" b="1" dirty="0" smtClean="0">
                <a:solidFill>
                  <a:srgbClr val="FF0000"/>
                </a:solidFill>
              </a:rPr>
              <a:t>cooling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Integration of the photon detectors bars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Final integration of the electronics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Final cabling  of the 2 APAs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Test with final DAQ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Integration of the FC/cathode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Use bridge crane for manipulations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Local storage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Material SAS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Clean room</a:t>
            </a:r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53300" y="1460500"/>
            <a:ext cx="0" cy="147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4400" y="3543300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 be optimized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023100" y="2565400"/>
            <a:ext cx="584200" cy="825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78600" y="5702093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people max in any period : </a:t>
            </a:r>
            <a:r>
              <a:rPr lang="en-US" dirty="0" smtClean="0"/>
              <a:t>~ 70p/</a:t>
            </a:r>
            <a:r>
              <a:rPr lang="en-US" dirty="0" smtClean="0"/>
              <a:t>cavern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8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3 and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Probably different technology</a:t>
            </a:r>
          </a:p>
          <a:p>
            <a:r>
              <a:rPr lang="en-US" dirty="0" smtClean="0"/>
              <a:t>Lesson learned, will make it easier</a:t>
            </a:r>
          </a:p>
          <a:p>
            <a:r>
              <a:rPr lang="en-US" dirty="0" smtClean="0"/>
              <a:t>Yes, more difficult because of less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0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Avoid any dependence on filling and cooling between det#1 and det#2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Test complete double APA (+electronics and PD) or CRP just before inserting it into the cryostat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11158" y="2780632"/>
            <a:ext cx="882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67789" y="2526632"/>
            <a:ext cx="148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Det</a:t>
            </a:r>
            <a:r>
              <a:rPr lang="en-US" dirty="0" smtClean="0">
                <a:solidFill>
                  <a:srgbClr val="FF0000"/>
                </a:solidFill>
              </a:rPr>
              <a:t> #1  in cavern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768" y="2526632"/>
            <a:ext cx="148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Det</a:t>
            </a:r>
            <a:r>
              <a:rPr lang="en-US" dirty="0" smtClean="0">
                <a:solidFill>
                  <a:srgbClr val="FF0000"/>
                </a:solidFill>
              </a:rPr>
              <a:t> #2  in cavern 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11158" y="5440948"/>
            <a:ext cx="882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7789" y="4762182"/>
            <a:ext cx="1483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Cold tests in dedicated cold boxes in the cavern clean room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6104" y="4979283"/>
            <a:ext cx="3716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Cold boxes for double APA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old boxes for individual CRPs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6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6691"/>
          </a:xfrm>
          <a:prstGeom prst="rect">
            <a:avLst/>
          </a:prstGeom>
          <a:solidFill>
            <a:srgbClr val="9595BC"/>
          </a:solidFill>
        </p:spPr>
      </p:pic>
      <p:sp>
        <p:nvSpPr>
          <p:cNvPr id="7" name="TextBox 6"/>
          <p:cNvSpPr txBox="1"/>
          <p:nvPr/>
        </p:nvSpPr>
        <p:spPr>
          <a:xfrm>
            <a:off x="3581400" y="187856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Det</a:t>
            </a:r>
            <a:r>
              <a:rPr lang="en-US" sz="1200" i="1" dirty="0"/>
              <a:t>#</a:t>
            </a:r>
            <a:r>
              <a:rPr lang="en-US" sz="1200" i="1" dirty="0" smtClean="0"/>
              <a:t>1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43300" y="458366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Det#</a:t>
            </a:r>
            <a:r>
              <a:rPr lang="en-US" sz="1200" i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9900" y="189006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Det#3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37200" y="458366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Det#4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4434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099"/>
          </a:xfrm>
        </p:spPr>
        <p:txBody>
          <a:bodyPr/>
          <a:lstStyle/>
          <a:p>
            <a:r>
              <a:rPr lang="en-US" dirty="0" smtClean="0"/>
              <a:t>Two caverns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1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en-US" sz="2000" dirty="0" smtClean="0"/>
              <a:t>Cavern 2 beneficial occupancy after the warm vessel </a:t>
            </a:r>
            <a:r>
              <a:rPr lang="en-US" sz="2000" dirty="0" err="1" smtClean="0"/>
              <a:t>det</a:t>
            </a:r>
            <a:r>
              <a:rPr lang="en-US" sz="2000" dirty="0" smtClean="0"/>
              <a:t> #1 is assembled (t0+9m). This means cavern 2 beneficial occupancy 8-12 months after cavern 1 has been released.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Cavern 2 equipped with general services (HVAC, electricity, light, </a:t>
            </a:r>
            <a:r>
              <a:rPr lang="mr-IN" sz="2000" dirty="0" smtClean="0"/>
              <a:t>…</a:t>
            </a:r>
            <a:r>
              <a:rPr lang="en-US" sz="2000" dirty="0" smtClean="0"/>
              <a:t>). This means adding ~4-5M$ to the initial investments by CF</a:t>
            </a:r>
          </a:p>
          <a:p>
            <a:pPr>
              <a:buFont typeface="Wingdings" charset="2"/>
              <a:buChar char="ü"/>
            </a:pP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Advantages: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Det#1 cooling independent from det#2 status/progress. This will have important implication on the overall schedule 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Might allow parallel activities and schedule independency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For the first two detectors more space available for storage and assembly work organization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More quality controls before last step of installation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This might liberate resources from the ITF facility</a:t>
            </a:r>
          </a:p>
          <a:p>
            <a:pPr>
              <a:buFont typeface="Wingdings" charset="2"/>
              <a:buChar char="§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</a:t>
            </a:r>
            <a:r>
              <a:rPr lang="en-US" sz="1600" dirty="0" smtClean="0"/>
              <a:t>roblems:</a:t>
            </a:r>
          </a:p>
          <a:p>
            <a:pPr>
              <a:buFont typeface="Courier New"/>
              <a:buChar char="o"/>
            </a:pPr>
            <a:r>
              <a:rPr lang="en-US" sz="1600" dirty="0" smtClean="0"/>
              <a:t>Number of people underground</a:t>
            </a:r>
          </a:p>
          <a:p>
            <a:pPr>
              <a:buFont typeface="Courier New"/>
              <a:buChar char="o"/>
            </a:pPr>
            <a:r>
              <a:rPr lang="en-US" sz="1600" dirty="0" smtClean="0"/>
              <a:t>Schedule of the second cavern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981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47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7800" y="1765300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beneficial occupancy cavern 1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STEP#0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17800" y="5511800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xcavation cavern 2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2500" y="395764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T=T0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5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47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0" y="1141968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Det#1 </a:t>
            </a:r>
            <a:r>
              <a:rPr lang="en-US" dirty="0"/>
              <a:t>w</a:t>
            </a:r>
            <a:r>
              <a:rPr lang="en-US" dirty="0" smtClean="0"/>
              <a:t>arm vessel </a:t>
            </a:r>
            <a:r>
              <a:rPr lang="en-US" dirty="0" smtClean="0"/>
              <a:t>assembled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STEP#1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17800" y="5511800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xcavation cavern 2   </a:t>
            </a:r>
            <a:endParaRPr lang="en-US" dirty="0"/>
          </a:p>
        </p:txBody>
      </p:sp>
      <p:pic>
        <p:nvPicPr>
          <p:cNvPr id="2" name="Picture 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8300"/>
            <a:ext cx="2235200" cy="606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1900" y="17526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teel material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4892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40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9550" y="4787900"/>
            <a:ext cx="160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20?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2500" y="395764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T=T0+9m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2700" y="6071425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people :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0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47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0" y="11419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Det#1 </a:t>
            </a:r>
            <a:r>
              <a:rPr lang="en-US" dirty="0"/>
              <a:t>w</a:t>
            </a:r>
            <a:r>
              <a:rPr lang="en-US" dirty="0" smtClean="0"/>
              <a:t>arm vessel assembled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STEP#2</a:t>
            </a:r>
            <a:endParaRPr lang="en-US" dirty="0"/>
          </a:p>
        </p:txBody>
      </p:sp>
      <p:pic>
        <p:nvPicPr>
          <p:cNvPr id="2" name="Picture 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8300"/>
            <a:ext cx="2235200" cy="60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4892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9550" y="478790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20?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87650" y="5524500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beneficial occupancy cavern 2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92500" y="395764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T=T0+9m+3m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2700" y="6071425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people :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3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47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0" y="1141968"/>
            <a:ext cx="575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Det#1 cold vessel assembled + cryo mezzanine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STEP#3</a:t>
            </a:r>
            <a:endParaRPr lang="en-US" dirty="0"/>
          </a:p>
        </p:txBody>
      </p:sp>
      <p:pic>
        <p:nvPicPr>
          <p:cNvPr id="2" name="Picture 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8300"/>
            <a:ext cx="2235200" cy="60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4892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35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9550" y="47879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40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89500" y="1740932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aterial / boxes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3500" y="6033325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Det#2 </a:t>
            </a:r>
            <a:r>
              <a:rPr lang="en-US" dirty="0"/>
              <a:t>w</a:t>
            </a:r>
            <a:r>
              <a:rPr lang="en-US" dirty="0" smtClean="0"/>
              <a:t>arm vessel assembly </a:t>
            </a:r>
            <a:endParaRPr lang="en-US" dirty="0"/>
          </a:p>
        </p:txBody>
      </p:sp>
      <p:pic>
        <p:nvPicPr>
          <p:cNvPr id="12" name="Picture 1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97500"/>
            <a:ext cx="2235200" cy="606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1900" y="55372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teel material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39950" y="1889090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92500" y="395764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T=T0+9m+12m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2700" y="6071425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people : 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2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47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0" y="11419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Det#1 installation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STEP#4</a:t>
            </a:r>
            <a:endParaRPr lang="en-US" dirty="0"/>
          </a:p>
        </p:txBody>
      </p:sp>
      <p:pic>
        <p:nvPicPr>
          <p:cNvPr id="2" name="Picture 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8300"/>
            <a:ext cx="2235200" cy="60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4892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34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9550" y="47879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: 35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1740932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aterial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3500" y="6033325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Det#2 cold vessel assembly + cryo mezzanine</a:t>
            </a:r>
            <a:endParaRPr lang="en-US" dirty="0"/>
          </a:p>
        </p:txBody>
      </p:sp>
      <p:pic>
        <p:nvPicPr>
          <p:cNvPr id="12" name="Picture 11" descr="Screen Shot 2018-09-18 at 19.2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97500"/>
            <a:ext cx="2235200" cy="606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1900" y="55372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 / boxes</a:t>
            </a:r>
            <a:endParaRPr lang="en-US" dirty="0"/>
          </a:p>
        </p:txBody>
      </p:sp>
      <p:pic>
        <p:nvPicPr>
          <p:cNvPr id="7" name="Picture 6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624922"/>
            <a:ext cx="107996" cy="241991"/>
          </a:xfrm>
          <a:prstGeom prst="rect">
            <a:avLst/>
          </a:prstGeom>
        </p:spPr>
      </p:pic>
      <p:pic>
        <p:nvPicPr>
          <p:cNvPr id="17" name="Picture 16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37622"/>
            <a:ext cx="107996" cy="241991"/>
          </a:xfrm>
          <a:prstGeom prst="rect">
            <a:avLst/>
          </a:prstGeom>
        </p:spPr>
      </p:pic>
      <p:pic>
        <p:nvPicPr>
          <p:cNvPr id="18" name="Picture 17" descr="Screen Shot 2018-09-18 at 19.4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96" y="2015399"/>
            <a:ext cx="107996" cy="241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9950" y="5643890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9950" y="1889090"/>
            <a:ext cx="1682750" cy="360000"/>
          </a:xfrm>
          <a:prstGeom prst="rect">
            <a:avLst/>
          </a:prstGeom>
          <a:solidFill>
            <a:srgbClr val="9595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92500" y="395764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T=T0+9m+12m+12m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2700" y="6071425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people : 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5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8160</TotalTime>
  <Words>585</Words>
  <Application>Microsoft Macintosh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new layout (proposal)  14-09-2018</vt:lpstr>
      <vt:lpstr>Some new requirement</vt:lpstr>
      <vt:lpstr>PowerPoint Presentation</vt:lpstr>
      <vt:lpstr>Two caverns 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Detector 3 and 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Nessi</dc:creator>
  <cp:lastModifiedBy>Nessi</cp:lastModifiedBy>
  <cp:revision>43</cp:revision>
  <dcterms:created xsi:type="dcterms:W3CDTF">2018-09-13T17:49:46Z</dcterms:created>
  <dcterms:modified xsi:type="dcterms:W3CDTF">2018-09-19T13:17:09Z</dcterms:modified>
</cp:coreProperties>
</file>