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63" r:id="rId2"/>
  </p:sldMasterIdLst>
  <p:notesMasterIdLst>
    <p:notesMasterId r:id="rId16"/>
  </p:notesMasterIdLst>
  <p:sldIdLst>
    <p:sldId id="256" r:id="rId3"/>
    <p:sldId id="759" r:id="rId4"/>
    <p:sldId id="750" r:id="rId5"/>
    <p:sldId id="749" r:id="rId6"/>
    <p:sldId id="768" r:id="rId7"/>
    <p:sldId id="788" r:id="rId8"/>
    <p:sldId id="656" r:id="rId9"/>
    <p:sldId id="774" r:id="rId10"/>
    <p:sldId id="767" r:id="rId11"/>
    <p:sldId id="789" r:id="rId12"/>
    <p:sldId id="771" r:id="rId13"/>
    <p:sldId id="772" r:id="rId14"/>
    <p:sldId id="769" r:id="rId1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6" userDrawn="1">
          <p15:clr>
            <a:srgbClr val="A4A3A4"/>
          </p15:clr>
        </p15:guide>
        <p15:guide id="2" pos="5760" userDrawn="1">
          <p15:clr>
            <a:srgbClr val="A4A3A4"/>
          </p15:clr>
        </p15:guide>
        <p15:guide id="3" userDrawn="1">
          <p15:clr>
            <a:srgbClr val="A4A3A4"/>
          </p15:clr>
        </p15:guide>
        <p15:guide id="4" orient="horz" pos="37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Montanari" initial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FF40FF"/>
    <a:srgbClr val="004C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46" autoAdjust="0"/>
    <p:restoredTop sz="88769" autoAdjust="0"/>
  </p:normalViewPr>
  <p:slideViewPr>
    <p:cSldViewPr snapToGrid="0">
      <p:cViewPr varScale="1">
        <p:scale>
          <a:sx n="132" d="100"/>
          <a:sy n="132" d="100"/>
        </p:scale>
        <p:origin x="576" y="168"/>
      </p:cViewPr>
      <p:guideLst>
        <p:guide orient="horz" pos="576"/>
        <p:guide pos="5760"/>
        <p:guide/>
        <p:guide orient="horz" pos="3792"/>
      </p:guideLst>
    </p:cSldViewPr>
  </p:slideViewPr>
  <p:notesTextViewPr>
    <p:cViewPr>
      <p:scale>
        <a:sx n="3" d="2"/>
        <a:sy n="3" d="2"/>
      </p:scale>
      <p:origin x="0" y="0"/>
    </p:cViewPr>
  </p:notesTextViewPr>
  <p:sorterViewPr>
    <p:cViewPr>
      <p:scale>
        <a:sx n="80" d="100"/>
        <a:sy n="80" d="100"/>
      </p:scale>
      <p:origin x="0" y="-15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4A4B250E-B282-4BF0-A316-9B4607E79160}" type="datetimeFigureOut">
              <a:rPr lang="en-US" smtClean="0"/>
              <a:t>11/1/18</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815A5CB9-51E7-4251-B363-CC37539CC07A}" type="slidenum">
              <a:rPr lang="en-US" smtClean="0"/>
              <a:t>‹#›</a:t>
            </a:fld>
            <a:endParaRPr lang="en-US"/>
          </a:p>
        </p:txBody>
      </p:sp>
    </p:spTree>
    <p:extLst>
      <p:ext uri="{BB962C8B-B14F-4D97-AF65-F5344CB8AC3E}">
        <p14:creationId xmlns:p14="http://schemas.microsoft.com/office/powerpoint/2010/main" val="1343161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A5CB9-51E7-4251-B363-CC37539CC07A}" type="slidenum">
              <a:rPr lang="en-US" smtClean="0"/>
              <a:t>1</a:t>
            </a:fld>
            <a:endParaRPr lang="en-US"/>
          </a:p>
        </p:txBody>
      </p:sp>
    </p:spTree>
    <p:extLst>
      <p:ext uri="{BB962C8B-B14F-4D97-AF65-F5344CB8AC3E}">
        <p14:creationId xmlns:p14="http://schemas.microsoft.com/office/powerpoint/2010/main" val="1098051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A5CB9-51E7-4251-B363-CC37539CC07A}" type="slidenum">
              <a:rPr lang="en-US" smtClean="0"/>
              <a:t>10</a:t>
            </a:fld>
            <a:endParaRPr lang="en-US"/>
          </a:p>
        </p:txBody>
      </p:sp>
    </p:spTree>
    <p:extLst>
      <p:ext uri="{BB962C8B-B14F-4D97-AF65-F5344CB8AC3E}">
        <p14:creationId xmlns:p14="http://schemas.microsoft.com/office/powerpoint/2010/main" val="2520410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A5CB9-51E7-4251-B363-CC37539CC07A}" type="slidenum">
              <a:rPr lang="en-US" smtClean="0"/>
              <a:t>11</a:t>
            </a:fld>
            <a:endParaRPr lang="en-US"/>
          </a:p>
        </p:txBody>
      </p:sp>
    </p:spTree>
    <p:extLst>
      <p:ext uri="{BB962C8B-B14F-4D97-AF65-F5344CB8AC3E}">
        <p14:creationId xmlns:p14="http://schemas.microsoft.com/office/powerpoint/2010/main" val="3641555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A5CB9-51E7-4251-B363-CC37539CC07A}" type="slidenum">
              <a:rPr lang="en-US" smtClean="0"/>
              <a:t>12</a:t>
            </a:fld>
            <a:endParaRPr lang="en-US"/>
          </a:p>
        </p:txBody>
      </p:sp>
    </p:spTree>
    <p:extLst>
      <p:ext uri="{BB962C8B-B14F-4D97-AF65-F5344CB8AC3E}">
        <p14:creationId xmlns:p14="http://schemas.microsoft.com/office/powerpoint/2010/main" val="3298860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A5CB9-51E7-4251-B363-CC37539CC07A}" type="slidenum">
              <a:rPr lang="en-US" smtClean="0"/>
              <a:t>13</a:t>
            </a:fld>
            <a:endParaRPr lang="en-US"/>
          </a:p>
        </p:txBody>
      </p:sp>
    </p:spTree>
    <p:extLst>
      <p:ext uri="{BB962C8B-B14F-4D97-AF65-F5344CB8AC3E}">
        <p14:creationId xmlns:p14="http://schemas.microsoft.com/office/powerpoint/2010/main" val="4177252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a:t>
            </a:r>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2</a:t>
            </a:fld>
            <a:endParaRPr lang="en-US" dirty="0"/>
          </a:p>
        </p:txBody>
      </p:sp>
    </p:spTree>
    <p:extLst>
      <p:ext uri="{BB962C8B-B14F-4D97-AF65-F5344CB8AC3E}">
        <p14:creationId xmlns:p14="http://schemas.microsoft.com/office/powerpoint/2010/main" val="1614184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a:t>
            </a:r>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3</a:t>
            </a:fld>
            <a:endParaRPr lang="en-US" dirty="0"/>
          </a:p>
        </p:txBody>
      </p:sp>
    </p:spTree>
    <p:extLst>
      <p:ext uri="{BB962C8B-B14F-4D97-AF65-F5344CB8AC3E}">
        <p14:creationId xmlns:p14="http://schemas.microsoft.com/office/powerpoint/2010/main" val="1901354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EA82294-BF3E-954A-9E49-35D72A5F0004}" type="slidenum">
              <a:rPr lang="en-US" smtClean="0"/>
              <a:pPr>
                <a:defRPr/>
              </a:pPr>
              <a:t>4</a:t>
            </a:fld>
            <a:endParaRPr lang="en-US" dirty="0"/>
          </a:p>
        </p:txBody>
      </p:sp>
    </p:spTree>
    <p:extLst>
      <p:ext uri="{BB962C8B-B14F-4D97-AF65-F5344CB8AC3E}">
        <p14:creationId xmlns:p14="http://schemas.microsoft.com/office/powerpoint/2010/main" val="4137520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5A5CB9-51E7-4251-B363-CC37539CC0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8287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A5CB9-51E7-4251-B363-CC37539CC07A}" type="slidenum">
              <a:rPr lang="en-US" smtClean="0"/>
              <a:t>6</a:t>
            </a:fld>
            <a:endParaRPr lang="en-US"/>
          </a:p>
        </p:txBody>
      </p:sp>
    </p:spTree>
    <p:extLst>
      <p:ext uri="{BB962C8B-B14F-4D97-AF65-F5344CB8AC3E}">
        <p14:creationId xmlns:p14="http://schemas.microsoft.com/office/powerpoint/2010/main" val="2467785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A5CB9-51E7-4251-B363-CC37539CC07A}" type="slidenum">
              <a:rPr lang="en-US" smtClean="0"/>
              <a:t>7</a:t>
            </a:fld>
            <a:endParaRPr lang="en-US"/>
          </a:p>
        </p:txBody>
      </p:sp>
    </p:spTree>
    <p:extLst>
      <p:ext uri="{BB962C8B-B14F-4D97-AF65-F5344CB8AC3E}">
        <p14:creationId xmlns:p14="http://schemas.microsoft.com/office/powerpoint/2010/main" val="990876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A5CB9-51E7-4251-B363-CC37539CC07A}" type="slidenum">
              <a:rPr lang="en-US" smtClean="0"/>
              <a:t>8</a:t>
            </a:fld>
            <a:endParaRPr lang="en-US"/>
          </a:p>
        </p:txBody>
      </p:sp>
    </p:spTree>
    <p:extLst>
      <p:ext uri="{BB962C8B-B14F-4D97-AF65-F5344CB8AC3E}">
        <p14:creationId xmlns:p14="http://schemas.microsoft.com/office/powerpoint/2010/main" val="4224128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5A5CB9-51E7-4251-B363-CC37539CC07A}" type="slidenum">
              <a:rPr lang="en-US" smtClean="0"/>
              <a:t>9</a:t>
            </a:fld>
            <a:endParaRPr lang="en-US"/>
          </a:p>
        </p:txBody>
      </p:sp>
    </p:spTree>
    <p:extLst>
      <p:ext uri="{BB962C8B-B14F-4D97-AF65-F5344CB8AC3E}">
        <p14:creationId xmlns:p14="http://schemas.microsoft.com/office/powerpoint/2010/main" val="2205877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711746"/>
            <a:ext cx="8293100" cy="1143000"/>
          </a:xfrm>
          <a:prstGeom prst="rect">
            <a:avLst/>
          </a:prstGeom>
        </p:spPr>
        <p:txBody>
          <a:bodyPr vert="horz" lIns="0" tIns="0" rIns="0" bIns="0" anchor="b" anchorCtr="0"/>
          <a:lstStyle>
            <a:lvl1pPr algn="l">
              <a:defRPr sz="3200" b="1" i="0" baseline="0">
                <a:solidFill>
                  <a:srgbClr val="004C97"/>
                </a:solidFill>
                <a:latin typeface="Helvetica"/>
              </a:defRPr>
            </a:lvl1pPr>
          </a:lstStyle>
          <a:p>
            <a:r>
              <a:rPr lang="en-US"/>
              <a:t>Click to edit Master title style</a:t>
            </a:r>
            <a:endParaRPr lang="en-US" dirty="0"/>
          </a:p>
        </p:txBody>
      </p:sp>
      <p:sp>
        <p:nvSpPr>
          <p:cNvPr id="4" name="Text Placeholder 3"/>
          <p:cNvSpPr>
            <a:spLocks noGrp="1"/>
          </p:cNvSpPr>
          <p:nvPr>
            <p:ph type="body" sz="quarter" idx="10"/>
          </p:nvPr>
        </p:nvSpPr>
        <p:spPr>
          <a:xfrm>
            <a:off x="454025" y="3209907"/>
            <a:ext cx="8296275" cy="1721069"/>
          </a:xfrm>
          <a:prstGeom prst="rect">
            <a:avLst/>
          </a:prstGeom>
        </p:spPr>
        <p:txBody>
          <a:bodyPr vert="horz" lIns="0" tIns="0" rIns="0" bIns="0"/>
          <a:lstStyle>
            <a:lvl1pPr marL="0" indent="0">
              <a:buFontTx/>
              <a:buNone/>
              <a:defRPr sz="2200" baseline="0">
                <a:solidFill>
                  <a:srgbClr val="004C97"/>
                </a:solidFill>
                <a:latin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a:t>Click to edit Master text styles</a:t>
            </a:r>
          </a:p>
        </p:txBody>
      </p:sp>
    </p:spTree>
    <p:extLst>
      <p:ext uri="{BB962C8B-B14F-4D97-AF65-F5344CB8AC3E}">
        <p14:creationId xmlns:p14="http://schemas.microsoft.com/office/powerpoint/2010/main" val="160381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2" name="Title 1"/>
          <p:cNvSpPr>
            <a:spLocks noGrp="1"/>
          </p:cNvSpPr>
          <p:nvPr>
            <p:ph type="title"/>
          </p:nvPr>
        </p:nvSpPr>
        <p:spPr>
          <a:xfrm>
            <a:off x="457200" y="432610"/>
            <a:ext cx="8293100" cy="569268"/>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a:t>11.01.2018</a:t>
            </a:r>
            <a:endParaRPr lang="en-US" dirty="0"/>
          </a:p>
        </p:txBody>
      </p:sp>
      <p:sp>
        <p:nvSpPr>
          <p:cNvPr id="5" name="Footer Placeholder 4"/>
          <p:cNvSpPr>
            <a:spLocks noGrp="1"/>
          </p:cNvSpPr>
          <p:nvPr>
            <p:ph type="ftr" sz="quarter" idx="11"/>
          </p:nvPr>
        </p:nvSpPr>
        <p:spPr/>
        <p:txBody>
          <a:bodyPr/>
          <a:lstStyle/>
          <a:p>
            <a:pPr>
              <a:defRPr/>
            </a:pPr>
            <a:r>
              <a:rPr lang="en-US"/>
              <a:t>David Montanari | LBNF Nitrogen System Status &amp; Schedule</a:t>
            </a:r>
            <a:endParaRPr lang="en-US" dirty="0"/>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457200" y="1238250"/>
            <a:ext cx="8293100"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8096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457200" y="432609"/>
            <a:ext cx="8293100" cy="548785"/>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endParaRPr lang="en-US" dirty="0"/>
          </a:p>
        </p:txBody>
      </p:sp>
      <p:sp>
        <p:nvSpPr>
          <p:cNvPr id="5" name="Date Placeholder 3"/>
          <p:cNvSpPr>
            <a:spLocks noGrp="1"/>
          </p:cNvSpPr>
          <p:nvPr>
            <p:ph type="dt" sz="half" idx="13"/>
          </p:nvPr>
        </p:nvSpPr>
        <p:spPr/>
        <p:txBody>
          <a:bodyPr/>
          <a:lstStyle>
            <a:lvl1pPr>
              <a:defRPr/>
            </a:lvl1pPr>
          </a:lstStyle>
          <a:p>
            <a:pPr>
              <a:defRPr/>
            </a:pPr>
            <a:r>
              <a:rPr lang="en-US"/>
              <a:t>11.01.2018</a:t>
            </a:r>
            <a:endParaRPr lang="en-US" dirty="0"/>
          </a:p>
        </p:txBody>
      </p:sp>
      <p:sp>
        <p:nvSpPr>
          <p:cNvPr id="6" name="Footer Placeholder 4"/>
          <p:cNvSpPr>
            <a:spLocks noGrp="1"/>
          </p:cNvSpPr>
          <p:nvPr>
            <p:ph type="ftr" sz="quarter" idx="14"/>
          </p:nvPr>
        </p:nvSpPr>
        <p:spPr/>
        <p:txBody>
          <a:bodyPr/>
          <a:lstStyle>
            <a:lvl1pPr>
              <a:defRPr/>
            </a:lvl1pPr>
          </a:lstStyle>
          <a:p>
            <a:pPr>
              <a:defRPr/>
            </a:pPr>
            <a:r>
              <a:rPr lang="en-US"/>
              <a:t>David Montanari | LBNF Nitrogen System Status &amp; Schedule</a:t>
            </a:r>
          </a:p>
        </p:txBody>
      </p:sp>
      <p:sp>
        <p:nvSpPr>
          <p:cNvPr id="7" name="Slide Number Placeholder 5"/>
          <p:cNvSpPr>
            <a:spLocks noGrp="1"/>
          </p:cNvSpPr>
          <p:nvPr>
            <p:ph type="sldNum" sz="quarter" idx="15"/>
          </p:nvPr>
        </p:nvSpPr>
        <p:spPr/>
        <p:txBody>
          <a:bodyPr/>
          <a:lstStyle>
            <a:lvl1pPr>
              <a:defRPr/>
            </a:lvl1pPr>
          </a:lstStyle>
          <a:p>
            <a:pPr>
              <a:defRPr/>
            </a:pPr>
            <a:fld id="{98AA3EDC-84CE-5D44-955B-22A59AD27526}" type="slidenum">
              <a:rPr lang="en-US"/>
              <a:pPr>
                <a:defRPr/>
              </a:pPr>
              <a:t>‹#›</a:t>
            </a:fld>
            <a:endParaRPr lang="en-US" dirty="0"/>
          </a:p>
        </p:txBody>
      </p:sp>
      <p:sp>
        <p:nvSpPr>
          <p:cNvPr id="8" name="Content Placeholder 2"/>
          <p:cNvSpPr>
            <a:spLocks noGrp="1"/>
          </p:cNvSpPr>
          <p:nvPr>
            <p:ph idx="16"/>
          </p:nvPr>
        </p:nvSpPr>
        <p:spPr>
          <a:xfrm>
            <a:off x="457200"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7"/>
          </p:nvPr>
        </p:nvSpPr>
        <p:spPr>
          <a:xfrm>
            <a:off x="4751454"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0339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347368"/>
            <a:ext cx="4003605"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itle 1"/>
          <p:cNvSpPr>
            <a:spLocks noGrp="1"/>
          </p:cNvSpPr>
          <p:nvPr>
            <p:ph type="title"/>
          </p:nvPr>
        </p:nvSpPr>
        <p:spPr>
          <a:xfrm>
            <a:off x="446058" y="432610"/>
            <a:ext cx="8304267" cy="57950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endParaRPr lang="en-US" dirty="0"/>
          </a:p>
        </p:txBody>
      </p:sp>
      <p:sp>
        <p:nvSpPr>
          <p:cNvPr id="14" name="Text Placeholder 2"/>
          <p:cNvSpPr>
            <a:spLocks noGrp="1"/>
          </p:cNvSpPr>
          <p:nvPr>
            <p:ph type="body" idx="13"/>
          </p:nvPr>
        </p:nvSpPr>
        <p:spPr>
          <a:xfrm>
            <a:off x="4683195" y="5347368"/>
            <a:ext cx="406713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3"/>
          <p:cNvSpPr>
            <a:spLocks noGrp="1"/>
          </p:cNvSpPr>
          <p:nvPr>
            <p:ph type="dt" sz="half" idx="16"/>
          </p:nvPr>
        </p:nvSpPr>
        <p:spPr/>
        <p:txBody>
          <a:bodyPr/>
          <a:lstStyle>
            <a:lvl1pPr>
              <a:defRPr/>
            </a:lvl1pPr>
          </a:lstStyle>
          <a:p>
            <a:pPr>
              <a:defRPr/>
            </a:pPr>
            <a:r>
              <a:rPr lang="en-US"/>
              <a:t>11.01.2018</a:t>
            </a:r>
            <a:endParaRPr lang="en-US" dirty="0"/>
          </a:p>
        </p:txBody>
      </p:sp>
      <p:sp>
        <p:nvSpPr>
          <p:cNvPr id="8" name="Footer Placeholder 4"/>
          <p:cNvSpPr>
            <a:spLocks noGrp="1"/>
          </p:cNvSpPr>
          <p:nvPr>
            <p:ph type="ftr" sz="quarter" idx="17"/>
          </p:nvPr>
        </p:nvSpPr>
        <p:spPr/>
        <p:txBody>
          <a:bodyPr/>
          <a:lstStyle>
            <a:lvl1pPr>
              <a:defRPr/>
            </a:lvl1pPr>
          </a:lstStyle>
          <a:p>
            <a:pPr>
              <a:defRPr/>
            </a:pPr>
            <a:r>
              <a:rPr lang="en-US"/>
              <a:t>David Montanari | LBNF Nitrogen System Status &amp; Schedule</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dirty="0"/>
          </a:p>
        </p:txBody>
      </p:sp>
      <p:sp>
        <p:nvSpPr>
          <p:cNvPr id="10" name="Content Placeholder 2"/>
          <p:cNvSpPr>
            <a:spLocks noGrp="1"/>
          </p:cNvSpPr>
          <p:nvPr>
            <p:ph idx="19"/>
          </p:nvPr>
        </p:nvSpPr>
        <p:spPr>
          <a:xfrm>
            <a:off x="457200"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2"/>
          <p:cNvSpPr>
            <a:spLocks noGrp="1"/>
          </p:cNvSpPr>
          <p:nvPr>
            <p:ph idx="20"/>
          </p:nvPr>
        </p:nvSpPr>
        <p:spPr>
          <a:xfrm>
            <a:off x="4751454"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3787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0" y="432609"/>
            <a:ext cx="8293100" cy="64695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endParaRPr lang="en-US" dirty="0"/>
          </a:p>
        </p:txBody>
      </p:sp>
      <p:sp>
        <p:nvSpPr>
          <p:cNvPr id="13" name="Picture Placeholder 12"/>
          <p:cNvSpPr>
            <a:spLocks noGrp="1"/>
          </p:cNvSpPr>
          <p:nvPr>
            <p:ph type="pic" sz="quarter" idx="10"/>
          </p:nvPr>
        </p:nvSpPr>
        <p:spPr>
          <a:xfrm>
            <a:off x="457200" y="1238250"/>
            <a:ext cx="8293100" cy="4846639"/>
          </a:xfrm>
          <a:prstGeom prst="rect">
            <a:avLst/>
          </a:prstGeom>
        </p:spPr>
        <p:txBody>
          <a:bodyPr vert="horz"/>
          <a:lstStyle>
            <a:lvl1pPr marL="0" indent="0">
              <a:buFontTx/>
              <a:buNone/>
              <a:defRPr>
                <a:solidFill>
                  <a:srgbClr val="63666A"/>
                </a:solidFill>
                <a:latin typeface="Helvetica"/>
              </a:defRPr>
            </a:lvl1pPr>
          </a:lstStyle>
          <a:p>
            <a:pPr lvl="0"/>
            <a:r>
              <a:rPr lang="en-US" noProof="0"/>
              <a:t>Click icon to add picture</a:t>
            </a:r>
            <a:endParaRPr lang="en-US" noProof="0" dirty="0"/>
          </a:p>
        </p:txBody>
      </p:sp>
      <p:sp>
        <p:nvSpPr>
          <p:cNvPr id="4" name="Date Placeholder 3"/>
          <p:cNvSpPr>
            <a:spLocks noGrp="1"/>
          </p:cNvSpPr>
          <p:nvPr>
            <p:ph type="dt" sz="half" idx="11"/>
          </p:nvPr>
        </p:nvSpPr>
        <p:spPr/>
        <p:txBody>
          <a:bodyPr/>
          <a:lstStyle>
            <a:lvl1pPr>
              <a:defRPr/>
            </a:lvl1pPr>
          </a:lstStyle>
          <a:p>
            <a:pPr>
              <a:defRPr/>
            </a:pPr>
            <a:r>
              <a:rPr lang="en-US"/>
              <a:t>11.01.2018</a:t>
            </a:r>
            <a:endParaRPr lang="en-US" dirty="0"/>
          </a:p>
        </p:txBody>
      </p:sp>
      <p:sp>
        <p:nvSpPr>
          <p:cNvPr id="5" name="Footer Placeholder 4"/>
          <p:cNvSpPr>
            <a:spLocks noGrp="1"/>
          </p:cNvSpPr>
          <p:nvPr>
            <p:ph type="ftr" sz="quarter" idx="12"/>
          </p:nvPr>
        </p:nvSpPr>
        <p:spPr/>
        <p:txBody>
          <a:bodyPr/>
          <a:lstStyle>
            <a:lvl1pPr>
              <a:defRPr/>
            </a:lvl1pPr>
          </a:lstStyle>
          <a:p>
            <a:pPr>
              <a:defRPr/>
            </a:pPr>
            <a:r>
              <a:rPr lang="en-US"/>
              <a:t>David Montanari | LBNF Nitrogen System Status &amp; Schedule</a:t>
            </a:r>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dirty="0"/>
          </a:p>
        </p:txBody>
      </p:sp>
    </p:spTree>
    <p:extLst>
      <p:ext uri="{BB962C8B-B14F-4D97-AF65-F5344CB8AC3E}">
        <p14:creationId xmlns:p14="http://schemas.microsoft.com/office/powerpoint/2010/main" val="115348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099175"/>
          </a:xfrm>
          <a:prstGeom prst="rect">
            <a:avLst/>
          </a:prstGeom>
        </p:spPr>
        <p:txBody>
          <a:bodyPr vert="horz"/>
          <a:lstStyle>
            <a:lvl1pPr marL="0" indent="0">
              <a:buFontTx/>
              <a:buNone/>
              <a:defRPr>
                <a:solidFill>
                  <a:srgbClr val="63666A"/>
                </a:solidFill>
                <a:latin typeface="Helvetica"/>
              </a:defRPr>
            </a:lvl1pPr>
          </a:lstStyle>
          <a:p>
            <a:pPr lvl="0"/>
            <a:r>
              <a:rPr lang="en-US" noProof="0"/>
              <a:t>Click icon to add picture</a:t>
            </a:r>
            <a:endParaRPr lang="en-US" noProof="0" dirty="0"/>
          </a:p>
        </p:txBody>
      </p:sp>
      <p:sp>
        <p:nvSpPr>
          <p:cNvPr id="3" name="Date Placeholder 3"/>
          <p:cNvSpPr>
            <a:spLocks noGrp="1"/>
          </p:cNvSpPr>
          <p:nvPr>
            <p:ph type="dt" sz="half" idx="11"/>
          </p:nvPr>
        </p:nvSpPr>
        <p:spPr/>
        <p:txBody>
          <a:bodyPr/>
          <a:lstStyle>
            <a:lvl1pPr>
              <a:defRPr/>
            </a:lvl1pPr>
          </a:lstStyle>
          <a:p>
            <a:pPr>
              <a:defRPr/>
            </a:pPr>
            <a:r>
              <a:rPr lang="en-US"/>
              <a:t>11.01.2018</a:t>
            </a:r>
            <a:endParaRPr lang="en-US" dirty="0"/>
          </a:p>
        </p:txBody>
      </p:sp>
      <p:sp>
        <p:nvSpPr>
          <p:cNvPr id="4" name="Footer Placeholder 4"/>
          <p:cNvSpPr>
            <a:spLocks noGrp="1"/>
          </p:cNvSpPr>
          <p:nvPr>
            <p:ph type="ftr" sz="quarter" idx="12"/>
          </p:nvPr>
        </p:nvSpPr>
        <p:spPr/>
        <p:txBody>
          <a:bodyPr/>
          <a:lstStyle>
            <a:lvl1pPr>
              <a:defRPr/>
            </a:lvl1pPr>
          </a:lstStyle>
          <a:p>
            <a:pPr>
              <a:defRPr/>
            </a:pPr>
            <a:r>
              <a:rPr lang="en-US"/>
              <a:t>David Montanari | LBNF Nitrogen System Status &amp; Schedule</a:t>
            </a:r>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dirty="0"/>
          </a:p>
        </p:txBody>
      </p:sp>
    </p:spTree>
    <p:extLst>
      <p:ext uri="{BB962C8B-B14F-4D97-AF65-F5344CB8AC3E}">
        <p14:creationId xmlns:p14="http://schemas.microsoft.com/office/powerpoint/2010/main" val="161240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Picture Placeholder 12"/>
          <p:cNvSpPr>
            <a:spLocks noGrp="1"/>
          </p:cNvSpPr>
          <p:nvPr>
            <p:ph type="pic" sz="quarter" idx="15"/>
          </p:nvPr>
        </p:nvSpPr>
        <p:spPr>
          <a:xfrm>
            <a:off x="3716338" y="1238250"/>
            <a:ext cx="5033962" cy="4852988"/>
          </a:xfrm>
          <a:prstGeom prst="rect">
            <a:avLst/>
          </a:prstGeom>
        </p:spPr>
        <p:txBody>
          <a:bodyPr vert="horz"/>
          <a:lstStyle>
            <a:lvl1pPr marL="0" indent="0">
              <a:buFontTx/>
              <a:buNone/>
              <a:defRPr>
                <a:solidFill>
                  <a:srgbClr val="63666A"/>
                </a:solidFill>
                <a:latin typeface="Helvetica"/>
              </a:defRPr>
            </a:lvl1pPr>
          </a:lstStyle>
          <a:p>
            <a:pPr lvl="0"/>
            <a:r>
              <a:rPr lang="en-US" noProof="0"/>
              <a:t>Click icon to add picture</a:t>
            </a:r>
            <a:endParaRPr lang="en-US" noProof="0" dirty="0"/>
          </a:p>
        </p:txBody>
      </p:sp>
      <p:sp>
        <p:nvSpPr>
          <p:cNvPr id="6" name="Date Placeholder 3"/>
          <p:cNvSpPr>
            <a:spLocks noGrp="1"/>
          </p:cNvSpPr>
          <p:nvPr>
            <p:ph type="dt" sz="half" idx="16"/>
          </p:nvPr>
        </p:nvSpPr>
        <p:spPr/>
        <p:txBody>
          <a:bodyPr/>
          <a:lstStyle>
            <a:lvl1pPr>
              <a:defRPr sz="1200" baseline="0" smtClean="0">
                <a:solidFill>
                  <a:srgbClr val="004C97"/>
                </a:solidFill>
                <a:latin typeface="Helvetica"/>
              </a:defRPr>
            </a:lvl1pPr>
          </a:lstStyle>
          <a:p>
            <a:pPr>
              <a:defRPr/>
            </a:pPr>
            <a:r>
              <a:rPr lang="en-US"/>
              <a:t>11.01.2018</a:t>
            </a:r>
            <a:endParaRPr lang="en-US" dirty="0"/>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a:t>David Montanari | LBNF Nitrogen System Status &amp; Schedule</a:t>
            </a:r>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dirty="0"/>
          </a:p>
        </p:txBody>
      </p:sp>
      <p:sp>
        <p:nvSpPr>
          <p:cNvPr id="2" name="Title 1"/>
          <p:cNvSpPr>
            <a:spLocks noGrp="1"/>
          </p:cNvSpPr>
          <p:nvPr>
            <p:ph type="title"/>
          </p:nvPr>
        </p:nvSpPr>
        <p:spPr>
          <a:xfrm>
            <a:off x="457200" y="429098"/>
            <a:ext cx="8293100" cy="647102"/>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endParaRPr lang="en-US" dirty="0"/>
          </a:p>
        </p:txBody>
      </p:sp>
      <p:sp>
        <p:nvSpPr>
          <p:cNvPr id="9" name="Content Placeholder 2"/>
          <p:cNvSpPr>
            <a:spLocks noGrp="1"/>
          </p:cNvSpPr>
          <p:nvPr>
            <p:ph idx="19"/>
          </p:nvPr>
        </p:nvSpPr>
        <p:spPr>
          <a:xfrm>
            <a:off x="457200" y="1238250"/>
            <a:ext cx="3017524"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9119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4" y="1227137"/>
            <a:ext cx="8296275"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2" name="Text Placeholder 2"/>
          <p:cNvSpPr>
            <a:spLocks noGrp="1"/>
          </p:cNvSpPr>
          <p:nvPr>
            <p:ph type="body" idx="11"/>
          </p:nvPr>
        </p:nvSpPr>
        <p:spPr>
          <a:xfrm>
            <a:off x="457203" y="5686118"/>
            <a:ext cx="8293095"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Date Placeholder 3"/>
          <p:cNvSpPr>
            <a:spLocks noGrp="1"/>
          </p:cNvSpPr>
          <p:nvPr>
            <p:ph type="dt" sz="half" idx="12"/>
          </p:nvPr>
        </p:nvSpPr>
        <p:spPr/>
        <p:txBody>
          <a:bodyPr/>
          <a:lstStyle>
            <a:lvl1pPr>
              <a:defRPr sz="1200" baseline="0" smtClean="0">
                <a:solidFill>
                  <a:srgbClr val="004C97"/>
                </a:solidFill>
                <a:latin typeface="Helvetica"/>
              </a:defRPr>
            </a:lvl1pPr>
          </a:lstStyle>
          <a:p>
            <a:pPr>
              <a:defRPr/>
            </a:pPr>
            <a:r>
              <a:rPr lang="en-US"/>
              <a:t>11.01.2018</a:t>
            </a:r>
            <a:endParaRPr lang="en-US" dirty="0"/>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a:t>David Montanari | LBNF Nitrogen System Status &amp; Schedule</a:t>
            </a:r>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dirty="0"/>
          </a:p>
        </p:txBody>
      </p:sp>
      <p:sp>
        <p:nvSpPr>
          <p:cNvPr id="2" name="Title 1"/>
          <p:cNvSpPr>
            <a:spLocks noGrp="1"/>
          </p:cNvSpPr>
          <p:nvPr>
            <p:ph type="title"/>
          </p:nvPr>
        </p:nvSpPr>
        <p:spPr>
          <a:xfrm>
            <a:off x="457204" y="425568"/>
            <a:ext cx="8293096"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Tree>
    <p:extLst>
      <p:ext uri="{BB962C8B-B14F-4D97-AF65-F5344CB8AC3E}">
        <p14:creationId xmlns:p14="http://schemas.microsoft.com/office/powerpoint/2010/main" val="20947564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ext Placeholder 7"/>
          <p:cNvSpPr txBox="1">
            <a:spLocks/>
          </p:cNvSpPr>
          <p:nvPr/>
        </p:nvSpPr>
        <p:spPr>
          <a:xfrm>
            <a:off x="985866" y="195263"/>
            <a:ext cx="4381500" cy="247650"/>
          </a:xfrm>
          <a:prstGeom prst="rect">
            <a:avLst/>
          </a:prstGeom>
        </p:spPr>
        <p:txBody>
          <a:bodyPr lIns="0" tIns="0" rIns="0" bIns="0"/>
          <a:lstStyle>
            <a:lvl1pPr marL="0" indent="0" algn="l" defTabSz="457200" rtl="0" eaLnBrk="1" latinLnBrk="0" hangingPunct="1">
              <a:spcBef>
                <a:spcPts val="0"/>
              </a:spcBef>
              <a:buFontTx/>
              <a:buNone/>
              <a:defRPr sz="1400" b="0"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dirty="0"/>
              <a:t>Long-Baseline Neutrino Facility</a:t>
            </a:r>
          </a:p>
        </p:txBody>
      </p:sp>
      <p:cxnSp>
        <p:nvCxnSpPr>
          <p:cNvPr id="10" name="Straight Connector 9"/>
          <p:cNvCxnSpPr/>
          <p:nvPr/>
        </p:nvCxnSpPr>
        <p:spPr>
          <a:xfrm>
            <a:off x="457200" y="475760"/>
            <a:ext cx="8302625" cy="0"/>
          </a:xfrm>
          <a:prstGeom prst="line">
            <a:avLst/>
          </a:prstGeom>
          <a:ln w="19050" cmpd="sng">
            <a:solidFill>
              <a:srgbClr val="004C97"/>
            </a:solidFill>
          </a:ln>
        </p:spPr>
        <p:style>
          <a:lnRef idx="1">
            <a:schemeClr val="dk1"/>
          </a:lnRef>
          <a:fillRef idx="0">
            <a:schemeClr val="dk1"/>
          </a:fillRef>
          <a:effectRef idx="0">
            <a:schemeClr val="dk1"/>
          </a:effectRef>
          <a:fontRef idx="minor">
            <a:schemeClr val="tx1"/>
          </a:fontRef>
        </p:style>
      </p:cxnSp>
      <p:sp>
        <p:nvSpPr>
          <p:cNvPr id="11" name="Text Placeholder 7"/>
          <p:cNvSpPr txBox="1">
            <a:spLocks/>
          </p:cNvSpPr>
          <p:nvPr/>
        </p:nvSpPr>
        <p:spPr>
          <a:xfrm>
            <a:off x="457200" y="196850"/>
            <a:ext cx="506413" cy="246063"/>
          </a:xfrm>
          <a:prstGeom prst="rect">
            <a:avLst/>
          </a:prstGeom>
        </p:spPr>
        <p:txBody>
          <a:bodyPr lIns="0" tIns="0" rIns="0" bIns="0"/>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dirty="0"/>
              <a:t>LBNF</a:t>
            </a:r>
          </a:p>
        </p:txBody>
      </p:sp>
      <p:pic>
        <p:nvPicPr>
          <p:cNvPr id="1029" name="Picture 6" descr="FermiLogo_RGB_NALBlu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025" y="6154906"/>
            <a:ext cx="1594477" cy="288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13" name="Straight Connector 12"/>
          <p:cNvCxnSpPr/>
          <p:nvPr/>
        </p:nvCxnSpPr>
        <p:spPr>
          <a:xfrm>
            <a:off x="457200" y="5728951"/>
            <a:ext cx="8302625"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pic>
        <p:nvPicPr>
          <p:cNvPr id="1031" name="Picture 13" descr="CERN-logo_outline.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47456" y="6003296"/>
            <a:ext cx="654050" cy="644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16" descr="SanfordSURF-horiz-logo.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72024" y="5916605"/>
            <a:ext cx="1857669" cy="694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 name="Picture 1" descr="Color-Seal_Green-Mark_SC_Horizontal.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12209" y="6083428"/>
            <a:ext cx="2202053" cy="368028"/>
          </a:xfrm>
          <a:prstGeom prst="rect">
            <a:avLst/>
          </a:prstGeom>
        </p:spPr>
      </p:pic>
    </p:spTree>
    <p:extLst>
      <p:ext uri="{BB962C8B-B14F-4D97-AF65-F5344CB8AC3E}">
        <p14:creationId xmlns:p14="http://schemas.microsoft.com/office/powerpoint/2010/main" val="2517654988"/>
      </p:ext>
    </p:extLst>
  </p:cSld>
  <p:clrMap bg1="lt1" tx1="dk1" bg2="lt2" tx2="dk2" accent1="accent1" accent2="accent2" accent3="accent3" accent4="accent4" accent5="accent5" accent6="accent6" hlink="hlink" folHlink="folHlink"/>
  <p:sldLayoutIdLst>
    <p:sldLayoutId id="2147483658"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7"/>
          <p:cNvSpPr txBox="1">
            <a:spLocks/>
          </p:cNvSpPr>
          <p:nvPr/>
        </p:nvSpPr>
        <p:spPr>
          <a:xfrm>
            <a:off x="8337550" y="6483731"/>
            <a:ext cx="419100" cy="19202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1200" dirty="0"/>
              <a:t>LBNF</a:t>
            </a:r>
          </a:p>
        </p:txBody>
      </p:sp>
      <p:cxnSp>
        <p:nvCxnSpPr>
          <p:cNvPr id="13" name="Straight Connector 12"/>
          <p:cNvCxnSpPr/>
          <p:nvPr/>
        </p:nvCxnSpPr>
        <p:spPr>
          <a:xfrm>
            <a:off x="457200"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0"/>
            <a:ext cx="113665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11.01.2018</a:t>
            </a:r>
            <a:endParaRPr lang="en-US" dirty="0"/>
          </a:p>
        </p:txBody>
      </p:sp>
      <p:sp>
        <p:nvSpPr>
          <p:cNvPr id="5" name="Footer Placeholder 4"/>
          <p:cNvSpPr>
            <a:spLocks noGrp="1"/>
          </p:cNvSpPr>
          <p:nvPr>
            <p:ph type="ftr" sz="quarter" idx="3"/>
          </p:nvPr>
        </p:nvSpPr>
        <p:spPr>
          <a:xfrm>
            <a:off x="2116138" y="6488430"/>
            <a:ext cx="5616575" cy="187325"/>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David Montanari | LBNF Nitrogen System Status &amp; Schedule</a:t>
            </a:r>
            <a:endParaRPr lang="en-US" dirty="0"/>
          </a:p>
        </p:txBody>
      </p:sp>
      <p:sp>
        <p:nvSpPr>
          <p:cNvPr id="6" name="Slide Number Placeholder 5"/>
          <p:cNvSpPr>
            <a:spLocks noGrp="1"/>
          </p:cNvSpPr>
          <p:nvPr>
            <p:ph type="sldNum" sz="quarter" idx="4"/>
          </p:nvPr>
        </p:nvSpPr>
        <p:spPr>
          <a:xfrm>
            <a:off x="454025" y="6488430"/>
            <a:ext cx="525463"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spTree>
    <p:extLst>
      <p:ext uri="{BB962C8B-B14F-4D97-AF65-F5344CB8AC3E}">
        <p14:creationId xmlns:p14="http://schemas.microsoft.com/office/powerpoint/2010/main" val="91879897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772" y="1709928"/>
            <a:ext cx="8220456" cy="1143000"/>
          </a:xfrm>
        </p:spPr>
        <p:txBody>
          <a:bodyPr/>
          <a:lstStyle/>
          <a:p>
            <a:r>
              <a:rPr lang="en-US" b="1" dirty="0"/>
              <a:t>LBNF Nitrogen System Status &amp; Schedule</a:t>
            </a:r>
          </a:p>
        </p:txBody>
      </p:sp>
      <p:sp>
        <p:nvSpPr>
          <p:cNvPr id="4" name="Text Placeholder 2"/>
          <p:cNvSpPr>
            <a:spLocks noGrp="1"/>
          </p:cNvSpPr>
          <p:nvPr>
            <p:ph type="body" sz="quarter" idx="10"/>
          </p:nvPr>
        </p:nvSpPr>
        <p:spPr bwMode="auto">
          <a:xfrm>
            <a:off x="454025" y="3209925"/>
            <a:ext cx="8221663" cy="17208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Helvetica" charset="0"/>
              </a:rPr>
              <a:t>David Montanari</a:t>
            </a:r>
          </a:p>
          <a:p>
            <a:r>
              <a:rPr lang="en-US" dirty="0">
                <a:latin typeface="Helvetica" charset="0"/>
              </a:rPr>
              <a:t>LBNF/DUNE FS Interface Meeting</a:t>
            </a:r>
          </a:p>
          <a:p>
            <a:r>
              <a:rPr lang="en-US" dirty="0">
                <a:latin typeface="Helvetica" charset="0"/>
              </a:rPr>
              <a:t>1 November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a:extLst>
              <a:ext uri="{FF2B5EF4-FFF2-40B4-BE49-F238E27FC236}">
                <a16:creationId xmlns:a16="http://schemas.microsoft.com/office/drawing/2014/main" id="{6D39DA1F-9775-4D48-B0FC-869E2264AF99}"/>
              </a:ext>
            </a:extLst>
          </p:cNvPr>
          <p:cNvPicPr>
            <a:picLocks noGrp="1" noChangeAspect="1"/>
          </p:cNvPicPr>
          <p:nvPr>
            <p:ph idx="13"/>
          </p:nvPr>
        </p:nvPicPr>
        <p:blipFill rotWithShape="1">
          <a:blip r:embed="rId3">
            <a:extLst>
              <a:ext uri="{28A0092B-C50C-407E-A947-70E740481C1C}">
                <a14:useLocalDpi xmlns:a14="http://schemas.microsoft.com/office/drawing/2010/main" val="0"/>
              </a:ext>
            </a:extLst>
          </a:blip>
          <a:srcRect l="1767" t="2255" r="19968" b="19895"/>
          <a:stretch/>
        </p:blipFill>
        <p:spPr>
          <a:xfrm>
            <a:off x="1190060" y="1001878"/>
            <a:ext cx="6763881" cy="5198905"/>
          </a:xfrm>
          <a:ln>
            <a:solidFill>
              <a:schemeClr val="accent1"/>
            </a:solidFill>
          </a:ln>
        </p:spPr>
      </p:pic>
      <p:sp>
        <p:nvSpPr>
          <p:cNvPr id="2" name="Title 1"/>
          <p:cNvSpPr>
            <a:spLocks noGrp="1"/>
          </p:cNvSpPr>
          <p:nvPr>
            <p:ph type="title"/>
          </p:nvPr>
        </p:nvSpPr>
        <p:spPr/>
        <p:txBody>
          <a:bodyPr/>
          <a:lstStyle/>
          <a:p>
            <a:r>
              <a:rPr lang="en-US" dirty="0"/>
              <a:t>Refrigeration loads</a:t>
            </a:r>
          </a:p>
        </p:txBody>
      </p:sp>
      <p:sp>
        <p:nvSpPr>
          <p:cNvPr id="3" name="Date Placeholder 2"/>
          <p:cNvSpPr>
            <a:spLocks noGrp="1"/>
          </p:cNvSpPr>
          <p:nvPr>
            <p:ph type="dt" sz="half" idx="10"/>
          </p:nvPr>
        </p:nvSpPr>
        <p:spPr/>
        <p:txBody>
          <a:bodyPr/>
          <a:lstStyle/>
          <a:p>
            <a:pPr>
              <a:defRPr/>
            </a:pPr>
            <a:r>
              <a:rPr lang="en-US"/>
              <a:t>11.01.2018</a:t>
            </a:r>
            <a:endParaRPr lang="en-US" dirty="0"/>
          </a:p>
        </p:txBody>
      </p:sp>
      <p:sp>
        <p:nvSpPr>
          <p:cNvPr id="4" name="Footer Placeholder 3"/>
          <p:cNvSpPr>
            <a:spLocks noGrp="1"/>
          </p:cNvSpPr>
          <p:nvPr>
            <p:ph type="ftr" sz="quarter" idx="11"/>
          </p:nvPr>
        </p:nvSpPr>
        <p:spPr/>
        <p:txBody>
          <a:bodyPr/>
          <a:lstStyle/>
          <a:p>
            <a:pPr>
              <a:defRPr/>
            </a:pPr>
            <a:r>
              <a:rPr lang="en-US"/>
              <a:t>David Montanari | LBNF Nitrogen System Status &amp; Schedule</a:t>
            </a:r>
            <a:endParaRPr lang="en-US" dirty="0"/>
          </a:p>
        </p:txBody>
      </p:sp>
      <p:sp>
        <p:nvSpPr>
          <p:cNvPr id="5" name="Slide Number Placeholder 4"/>
          <p:cNvSpPr>
            <a:spLocks noGrp="1"/>
          </p:cNvSpPr>
          <p:nvPr>
            <p:ph type="sldNum" sz="quarter" idx="12"/>
          </p:nvPr>
        </p:nvSpPr>
        <p:spPr/>
        <p:txBody>
          <a:bodyPr/>
          <a:lstStyle/>
          <a:p>
            <a:pPr>
              <a:defRPr/>
            </a:pPr>
            <a:fld id="{0C39C72E-2A13-EB4D-AD45-6D4E6ACAED8D}" type="slidenum">
              <a:rPr lang="en-US" smtClean="0"/>
              <a:pPr>
                <a:defRPr/>
              </a:pPr>
              <a:t>10</a:t>
            </a:fld>
            <a:endParaRPr lang="en-US" dirty="0"/>
          </a:p>
        </p:txBody>
      </p:sp>
    </p:spTree>
    <p:extLst>
      <p:ext uri="{BB962C8B-B14F-4D97-AF65-F5344CB8AC3E}">
        <p14:creationId xmlns:p14="http://schemas.microsoft.com/office/powerpoint/2010/main" val="1526791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 to support DUNE-SP Cold Box test Underground</a:t>
            </a:r>
          </a:p>
        </p:txBody>
      </p:sp>
      <p:sp>
        <p:nvSpPr>
          <p:cNvPr id="3" name="Date Placeholder 2"/>
          <p:cNvSpPr>
            <a:spLocks noGrp="1"/>
          </p:cNvSpPr>
          <p:nvPr>
            <p:ph type="dt" sz="half" idx="10"/>
          </p:nvPr>
        </p:nvSpPr>
        <p:spPr/>
        <p:txBody>
          <a:bodyPr/>
          <a:lstStyle/>
          <a:p>
            <a:pPr>
              <a:defRPr/>
            </a:pPr>
            <a:r>
              <a:rPr lang="en-US"/>
              <a:t>11.01.2018</a:t>
            </a:r>
            <a:endParaRPr lang="en-US" dirty="0"/>
          </a:p>
        </p:txBody>
      </p:sp>
      <p:sp>
        <p:nvSpPr>
          <p:cNvPr id="4" name="Footer Placeholder 3"/>
          <p:cNvSpPr>
            <a:spLocks noGrp="1"/>
          </p:cNvSpPr>
          <p:nvPr>
            <p:ph type="ftr" sz="quarter" idx="11"/>
          </p:nvPr>
        </p:nvSpPr>
        <p:spPr/>
        <p:txBody>
          <a:bodyPr/>
          <a:lstStyle/>
          <a:p>
            <a:pPr>
              <a:defRPr/>
            </a:pPr>
            <a:r>
              <a:rPr lang="en-US"/>
              <a:t>David Montanari | LBNF Nitrogen System Status &amp; Schedule</a:t>
            </a:r>
            <a:endParaRPr lang="en-US" dirty="0"/>
          </a:p>
        </p:txBody>
      </p:sp>
      <p:sp>
        <p:nvSpPr>
          <p:cNvPr id="5" name="Slide Number Placeholder 4"/>
          <p:cNvSpPr>
            <a:spLocks noGrp="1"/>
          </p:cNvSpPr>
          <p:nvPr>
            <p:ph type="sldNum" sz="quarter" idx="12"/>
          </p:nvPr>
        </p:nvSpPr>
        <p:spPr/>
        <p:txBody>
          <a:bodyPr/>
          <a:lstStyle/>
          <a:p>
            <a:pPr>
              <a:defRPr/>
            </a:pPr>
            <a:fld id="{0C39C72E-2A13-EB4D-AD45-6D4E6ACAED8D}" type="slidenum">
              <a:rPr lang="en-US" smtClean="0"/>
              <a:pPr>
                <a:defRPr/>
              </a:pPr>
              <a:t>11</a:t>
            </a:fld>
            <a:endParaRPr lang="en-US" dirty="0"/>
          </a:p>
        </p:txBody>
      </p:sp>
      <p:sp>
        <p:nvSpPr>
          <p:cNvPr id="6" name="Content Placeholder 5"/>
          <p:cNvSpPr>
            <a:spLocks noGrp="1"/>
          </p:cNvSpPr>
          <p:nvPr>
            <p:ph idx="13"/>
          </p:nvPr>
        </p:nvSpPr>
        <p:spPr>
          <a:xfrm>
            <a:off x="457200" y="884420"/>
            <a:ext cx="8293100" cy="5200468"/>
          </a:xfrm>
        </p:spPr>
        <p:txBody>
          <a:bodyPr>
            <a:normAutofit fontScale="85000" lnSpcReduction="20000"/>
          </a:bodyPr>
          <a:lstStyle/>
          <a:p>
            <a:pPr marL="0" indent="0">
              <a:lnSpc>
                <a:spcPct val="130000"/>
              </a:lnSpc>
              <a:spcBef>
                <a:spcPts val="600"/>
              </a:spcBef>
              <a:buNone/>
            </a:pPr>
            <a:r>
              <a:rPr lang="en-US" dirty="0"/>
              <a:t>Goal: to be ready by Start of SP cold box test: Q2 CY 2024 (Apr-2024).</a:t>
            </a:r>
          </a:p>
          <a:p>
            <a:pPr marL="0" indent="0">
              <a:lnSpc>
                <a:spcPct val="130000"/>
              </a:lnSpc>
              <a:spcBef>
                <a:spcPts val="600"/>
              </a:spcBef>
              <a:buNone/>
            </a:pPr>
            <a:r>
              <a:rPr lang="en-US" dirty="0"/>
              <a:t>Solicitation expected in Nov 2018 with award expected Q2 CY 2019.</a:t>
            </a:r>
          </a:p>
          <a:p>
            <a:pPr>
              <a:lnSpc>
                <a:spcPct val="130000"/>
              </a:lnSpc>
              <a:spcBef>
                <a:spcPts val="600"/>
              </a:spcBef>
            </a:pPr>
            <a:r>
              <a:rPr lang="en-US" b="1" dirty="0"/>
              <a:t>Phase 1 – Design:</a:t>
            </a:r>
          </a:p>
          <a:p>
            <a:pPr lvl="1">
              <a:lnSpc>
                <a:spcPct val="130000"/>
              </a:lnSpc>
              <a:spcBef>
                <a:spcPts val="600"/>
              </a:spcBef>
            </a:pPr>
            <a:r>
              <a:rPr lang="en-US" dirty="0"/>
              <a:t>Preliminary and Final Design (Compression, Refrigeration, Storage)</a:t>
            </a:r>
          </a:p>
          <a:p>
            <a:pPr lvl="1">
              <a:lnSpc>
                <a:spcPct val="130000"/>
              </a:lnSpc>
              <a:spcBef>
                <a:spcPts val="600"/>
              </a:spcBef>
            </a:pPr>
            <a:r>
              <a:rPr lang="en-US" dirty="0"/>
              <a:t>Start Q2 CY 2019 (upon contract award).  </a:t>
            </a:r>
            <a:r>
              <a:rPr lang="en-US" dirty="0">
                <a:solidFill>
                  <a:srgbClr val="FF0000"/>
                </a:solidFill>
              </a:rPr>
              <a:t>(Driven by CD-2)</a:t>
            </a:r>
            <a:endParaRPr lang="en-US" dirty="0"/>
          </a:p>
          <a:p>
            <a:pPr lvl="1">
              <a:lnSpc>
                <a:spcPct val="130000"/>
              </a:lnSpc>
              <a:spcBef>
                <a:spcPts val="600"/>
              </a:spcBef>
            </a:pPr>
            <a:r>
              <a:rPr lang="en-US" dirty="0"/>
              <a:t>Completed NLT Q2 CY 2020. </a:t>
            </a:r>
            <a:r>
              <a:rPr lang="en-US" dirty="0">
                <a:solidFill>
                  <a:srgbClr val="FF0000"/>
                </a:solidFill>
              </a:rPr>
              <a:t>(Can stay unchanged)</a:t>
            </a:r>
            <a:r>
              <a:rPr lang="en-US" dirty="0"/>
              <a:t> </a:t>
            </a:r>
            <a:endParaRPr lang="en-US" dirty="0">
              <a:solidFill>
                <a:srgbClr val="FF0000"/>
              </a:solidFill>
            </a:endParaRPr>
          </a:p>
          <a:p>
            <a:pPr>
              <a:lnSpc>
                <a:spcPct val="130000"/>
              </a:lnSpc>
              <a:spcBef>
                <a:spcPts val="600"/>
              </a:spcBef>
            </a:pPr>
            <a:r>
              <a:rPr lang="en-US" b="1" dirty="0"/>
              <a:t>Phase 2 – Fabricate, Install, Commission First 3 units Nitrogen Refrigeration and LN2 storage</a:t>
            </a:r>
          </a:p>
          <a:p>
            <a:pPr lvl="1">
              <a:lnSpc>
                <a:spcPct val="130000"/>
              </a:lnSpc>
              <a:spcBef>
                <a:spcPts val="600"/>
              </a:spcBef>
            </a:pPr>
            <a:r>
              <a:rPr lang="en-US" dirty="0"/>
              <a:t>Start NET Q4 CY 2021.  </a:t>
            </a:r>
            <a:r>
              <a:rPr lang="en-US" dirty="0">
                <a:solidFill>
                  <a:srgbClr val="FF0000"/>
                </a:solidFill>
              </a:rPr>
              <a:t>(Can stay unchanged, but advanced procurement may be needed)</a:t>
            </a:r>
          </a:p>
          <a:p>
            <a:pPr lvl="1">
              <a:lnSpc>
                <a:spcPct val="130000"/>
              </a:lnSpc>
              <a:spcBef>
                <a:spcPts val="600"/>
              </a:spcBef>
            </a:pPr>
            <a:r>
              <a:rPr lang="en-US" dirty="0"/>
              <a:t>Completed NLT Q1 CY 2024. </a:t>
            </a:r>
            <a:r>
              <a:rPr lang="en-US" dirty="0">
                <a:solidFill>
                  <a:srgbClr val="FF0000"/>
                </a:solidFill>
              </a:rPr>
              <a:t>(1 year after Beneficial Occupancy)</a:t>
            </a:r>
            <a:r>
              <a:rPr lang="en-US" dirty="0"/>
              <a:t> </a:t>
            </a:r>
          </a:p>
          <a:p>
            <a:pPr>
              <a:lnSpc>
                <a:spcPct val="130000"/>
              </a:lnSpc>
              <a:spcBef>
                <a:spcPts val="600"/>
              </a:spcBef>
            </a:pPr>
            <a:r>
              <a:rPr lang="en-US" b="1" dirty="0"/>
              <a:t>Phase 3 – Fabricate, Install, Commission 4</a:t>
            </a:r>
            <a:r>
              <a:rPr lang="en-US" b="1" baseline="30000" dirty="0"/>
              <a:t>th</a:t>
            </a:r>
            <a:r>
              <a:rPr lang="en-US" b="1" dirty="0"/>
              <a:t> unit Nitrogen Refrigeration.</a:t>
            </a:r>
          </a:p>
          <a:p>
            <a:pPr lvl="1">
              <a:lnSpc>
                <a:spcPct val="130000"/>
              </a:lnSpc>
              <a:spcBef>
                <a:spcPts val="600"/>
              </a:spcBef>
            </a:pPr>
            <a:r>
              <a:rPr lang="en-US" dirty="0"/>
              <a:t>Unchanged.</a:t>
            </a:r>
          </a:p>
        </p:txBody>
      </p:sp>
    </p:spTree>
    <p:extLst>
      <p:ext uri="{BB962C8B-B14F-4D97-AF65-F5344CB8AC3E}">
        <p14:creationId xmlns:p14="http://schemas.microsoft.com/office/powerpoint/2010/main" val="718860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p>
        </p:txBody>
      </p:sp>
      <p:sp>
        <p:nvSpPr>
          <p:cNvPr id="3" name="Date Placeholder 2"/>
          <p:cNvSpPr>
            <a:spLocks noGrp="1"/>
          </p:cNvSpPr>
          <p:nvPr>
            <p:ph type="dt" sz="half" idx="10"/>
          </p:nvPr>
        </p:nvSpPr>
        <p:spPr/>
        <p:txBody>
          <a:bodyPr/>
          <a:lstStyle/>
          <a:p>
            <a:pPr>
              <a:defRPr/>
            </a:pPr>
            <a:r>
              <a:rPr lang="en-US"/>
              <a:t>11.01.2018</a:t>
            </a:r>
            <a:endParaRPr lang="en-US" dirty="0"/>
          </a:p>
        </p:txBody>
      </p:sp>
      <p:sp>
        <p:nvSpPr>
          <p:cNvPr id="4" name="Footer Placeholder 3"/>
          <p:cNvSpPr>
            <a:spLocks noGrp="1"/>
          </p:cNvSpPr>
          <p:nvPr>
            <p:ph type="ftr" sz="quarter" idx="11"/>
          </p:nvPr>
        </p:nvSpPr>
        <p:spPr/>
        <p:txBody>
          <a:bodyPr/>
          <a:lstStyle/>
          <a:p>
            <a:pPr>
              <a:defRPr/>
            </a:pPr>
            <a:r>
              <a:rPr lang="en-US"/>
              <a:t>David Montanari | LBNF Nitrogen System Status &amp; Schedule</a:t>
            </a:r>
            <a:endParaRPr lang="en-US" dirty="0"/>
          </a:p>
        </p:txBody>
      </p:sp>
      <p:sp>
        <p:nvSpPr>
          <p:cNvPr id="5" name="Slide Number Placeholder 4"/>
          <p:cNvSpPr>
            <a:spLocks noGrp="1"/>
          </p:cNvSpPr>
          <p:nvPr>
            <p:ph type="sldNum" sz="quarter" idx="12"/>
          </p:nvPr>
        </p:nvSpPr>
        <p:spPr/>
        <p:txBody>
          <a:bodyPr/>
          <a:lstStyle/>
          <a:p>
            <a:pPr>
              <a:defRPr/>
            </a:pPr>
            <a:fld id="{0C39C72E-2A13-EB4D-AD45-6D4E6ACAED8D}" type="slidenum">
              <a:rPr lang="en-US" smtClean="0"/>
              <a:pPr>
                <a:defRPr/>
              </a:pPr>
              <a:t>12</a:t>
            </a:fld>
            <a:endParaRPr lang="en-US" dirty="0"/>
          </a:p>
        </p:txBody>
      </p:sp>
      <p:sp>
        <p:nvSpPr>
          <p:cNvPr id="6" name="Content Placeholder 5"/>
          <p:cNvSpPr>
            <a:spLocks noGrp="1"/>
          </p:cNvSpPr>
          <p:nvPr>
            <p:ph idx="13"/>
          </p:nvPr>
        </p:nvSpPr>
        <p:spPr>
          <a:xfrm>
            <a:off x="457200" y="884420"/>
            <a:ext cx="8293100" cy="5200468"/>
          </a:xfrm>
        </p:spPr>
        <p:txBody>
          <a:bodyPr>
            <a:normAutofit fontScale="85000" lnSpcReduction="20000"/>
          </a:bodyPr>
          <a:lstStyle/>
          <a:p>
            <a:pPr>
              <a:lnSpc>
                <a:spcPct val="120000"/>
              </a:lnSpc>
              <a:spcBef>
                <a:spcPts val="600"/>
              </a:spcBef>
            </a:pPr>
            <a:r>
              <a:rPr lang="en-US" b="1" dirty="0"/>
              <a:t>Functional specs</a:t>
            </a:r>
            <a:r>
              <a:rPr lang="en-US" dirty="0"/>
              <a:t>: good. No changes.</a:t>
            </a:r>
          </a:p>
          <a:p>
            <a:pPr>
              <a:lnSpc>
                <a:spcPct val="120000"/>
              </a:lnSpc>
              <a:spcBef>
                <a:spcPts val="600"/>
              </a:spcBef>
            </a:pPr>
            <a:r>
              <a:rPr lang="en-US" b="1" dirty="0"/>
              <a:t>Procurement Schedule</a:t>
            </a:r>
            <a:r>
              <a:rPr lang="en-US" dirty="0"/>
              <a:t>: would actually work better with vendors. Preferred method is from design to commissioning without interruptions. Vendors not expecting it now, so would need to inform for resource planning. 1 year faster than schedule before re-estimate.</a:t>
            </a:r>
          </a:p>
          <a:p>
            <a:pPr>
              <a:lnSpc>
                <a:spcPct val="120000"/>
              </a:lnSpc>
              <a:spcBef>
                <a:spcPts val="600"/>
              </a:spcBef>
            </a:pPr>
            <a:r>
              <a:rPr lang="en-US" dirty="0"/>
              <a:t>Current </a:t>
            </a:r>
            <a:r>
              <a:rPr lang="en-US" b="1" dirty="0"/>
              <a:t>funding profile</a:t>
            </a:r>
            <a:r>
              <a:rPr lang="en-US" dirty="0"/>
              <a:t>:</a:t>
            </a:r>
          </a:p>
          <a:p>
            <a:pPr lvl="1">
              <a:lnSpc>
                <a:spcPct val="120000"/>
              </a:lnSpc>
              <a:spcBef>
                <a:spcPts val="600"/>
              </a:spcBef>
            </a:pPr>
            <a:r>
              <a:rPr lang="en-US" dirty="0"/>
              <a:t>Procurement is ok.</a:t>
            </a:r>
          </a:p>
          <a:p>
            <a:pPr lvl="1">
              <a:lnSpc>
                <a:spcPct val="120000"/>
              </a:lnSpc>
              <a:spcBef>
                <a:spcPts val="600"/>
              </a:spcBef>
            </a:pPr>
            <a:r>
              <a:rPr lang="en-US" dirty="0"/>
              <a:t>Installation needs to be moved up: Obligations for Installation / Commissioning in Q4 CY 2024 (Dec-2024). Would need to start installation in Q2 CY 2023. (8 mo installation + 3 mo for commissioning. The latter could be shortened to 1.5-2 mo according to preliminary conversations with vendors).</a:t>
            </a:r>
          </a:p>
          <a:p>
            <a:pPr>
              <a:lnSpc>
                <a:spcPct val="120000"/>
              </a:lnSpc>
              <a:spcBef>
                <a:spcPts val="600"/>
              </a:spcBef>
            </a:pPr>
            <a:r>
              <a:rPr lang="en-US" dirty="0"/>
              <a:t>Current installation schedule of </a:t>
            </a:r>
            <a:r>
              <a:rPr lang="en-US" b="1" dirty="0"/>
              <a:t>GN2 piping</a:t>
            </a:r>
            <a:r>
              <a:rPr lang="en-US" dirty="0"/>
              <a:t> in the shaft: does not work. Scheduled to be completed in Q2 CY 2026. Would need to be moved up to Q1 CY 2024.</a:t>
            </a:r>
          </a:p>
          <a:p>
            <a:pPr>
              <a:lnSpc>
                <a:spcPct val="120000"/>
              </a:lnSpc>
              <a:spcBef>
                <a:spcPts val="600"/>
              </a:spcBef>
            </a:pPr>
            <a:r>
              <a:rPr lang="en-US" dirty="0"/>
              <a:t>Alternative ways of supplying cryogens to the cold boxes underground (see talk in ITF Workshop).</a:t>
            </a:r>
          </a:p>
        </p:txBody>
      </p:sp>
    </p:spTree>
    <p:extLst>
      <p:ext uri="{BB962C8B-B14F-4D97-AF65-F5344CB8AC3E}">
        <p14:creationId xmlns:p14="http://schemas.microsoft.com/office/powerpoint/2010/main" val="4054262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610"/>
            <a:ext cx="8534400" cy="569268"/>
          </a:xfrm>
        </p:spPr>
        <p:txBody>
          <a:bodyPr/>
          <a:lstStyle/>
          <a:p>
            <a:r>
              <a:rPr lang="en-US" dirty="0"/>
              <a:t>Current Procurement Approach &amp; Timeline (Before re-estimate)</a:t>
            </a:r>
          </a:p>
        </p:txBody>
      </p:sp>
      <p:sp>
        <p:nvSpPr>
          <p:cNvPr id="3" name="Date Placeholder 2"/>
          <p:cNvSpPr>
            <a:spLocks noGrp="1"/>
          </p:cNvSpPr>
          <p:nvPr>
            <p:ph type="dt" sz="half" idx="10"/>
          </p:nvPr>
        </p:nvSpPr>
        <p:spPr/>
        <p:txBody>
          <a:bodyPr/>
          <a:lstStyle/>
          <a:p>
            <a:pPr>
              <a:defRPr/>
            </a:pPr>
            <a:r>
              <a:rPr lang="en-US"/>
              <a:t>11.01.2018</a:t>
            </a:r>
            <a:endParaRPr lang="en-US" dirty="0"/>
          </a:p>
        </p:txBody>
      </p:sp>
      <p:sp>
        <p:nvSpPr>
          <p:cNvPr id="4" name="Footer Placeholder 3"/>
          <p:cNvSpPr>
            <a:spLocks noGrp="1"/>
          </p:cNvSpPr>
          <p:nvPr>
            <p:ph type="ftr" sz="quarter" idx="11"/>
          </p:nvPr>
        </p:nvSpPr>
        <p:spPr/>
        <p:txBody>
          <a:bodyPr/>
          <a:lstStyle/>
          <a:p>
            <a:pPr>
              <a:defRPr/>
            </a:pPr>
            <a:r>
              <a:rPr lang="en-US"/>
              <a:t>David Montanari | LBNF Nitrogen System Status &amp; Schedule</a:t>
            </a:r>
            <a:endParaRPr lang="en-US" dirty="0"/>
          </a:p>
        </p:txBody>
      </p:sp>
      <p:sp>
        <p:nvSpPr>
          <p:cNvPr id="5" name="Slide Number Placeholder 4"/>
          <p:cNvSpPr>
            <a:spLocks noGrp="1"/>
          </p:cNvSpPr>
          <p:nvPr>
            <p:ph type="sldNum" sz="quarter" idx="12"/>
          </p:nvPr>
        </p:nvSpPr>
        <p:spPr/>
        <p:txBody>
          <a:bodyPr/>
          <a:lstStyle/>
          <a:p>
            <a:pPr>
              <a:defRPr/>
            </a:pPr>
            <a:fld id="{0C39C72E-2A13-EB4D-AD45-6D4E6ACAED8D}" type="slidenum">
              <a:rPr lang="en-US" smtClean="0"/>
              <a:pPr>
                <a:defRPr/>
              </a:pPr>
              <a:t>13</a:t>
            </a:fld>
            <a:endParaRPr lang="en-US" dirty="0"/>
          </a:p>
        </p:txBody>
      </p:sp>
      <p:sp>
        <p:nvSpPr>
          <p:cNvPr id="6" name="Content Placeholder 5"/>
          <p:cNvSpPr>
            <a:spLocks noGrp="1"/>
          </p:cNvSpPr>
          <p:nvPr>
            <p:ph idx="13"/>
          </p:nvPr>
        </p:nvSpPr>
        <p:spPr>
          <a:xfrm>
            <a:off x="457200" y="884420"/>
            <a:ext cx="8293100" cy="5200468"/>
          </a:xfrm>
        </p:spPr>
        <p:txBody>
          <a:bodyPr>
            <a:normAutofit fontScale="92500" lnSpcReduction="20000"/>
          </a:bodyPr>
          <a:lstStyle/>
          <a:p>
            <a:pPr marL="0" indent="0">
              <a:lnSpc>
                <a:spcPct val="130000"/>
              </a:lnSpc>
              <a:spcBef>
                <a:spcPts val="600"/>
              </a:spcBef>
              <a:buNone/>
            </a:pPr>
            <a:r>
              <a:rPr lang="en-US" b="1" dirty="0"/>
              <a:t>Goal</a:t>
            </a:r>
            <a:r>
              <a:rPr lang="en-US" dirty="0"/>
              <a:t>: to be ready for beginning of Ops (Q4 CY 2027)</a:t>
            </a:r>
          </a:p>
          <a:p>
            <a:pPr marL="0" indent="0">
              <a:lnSpc>
                <a:spcPct val="130000"/>
              </a:lnSpc>
              <a:spcBef>
                <a:spcPts val="600"/>
              </a:spcBef>
              <a:buNone/>
            </a:pPr>
            <a:r>
              <a:rPr lang="en-US" dirty="0"/>
              <a:t>Solicitation expected in Nov 2018 with award expected Q2 CY 2019.</a:t>
            </a:r>
          </a:p>
          <a:p>
            <a:pPr>
              <a:lnSpc>
                <a:spcPct val="130000"/>
              </a:lnSpc>
              <a:spcBef>
                <a:spcPts val="600"/>
              </a:spcBef>
            </a:pPr>
            <a:r>
              <a:rPr lang="en-US" b="1" dirty="0"/>
              <a:t>Phase 1 – Design:</a:t>
            </a:r>
          </a:p>
          <a:p>
            <a:pPr lvl="1">
              <a:lnSpc>
                <a:spcPct val="130000"/>
              </a:lnSpc>
              <a:spcBef>
                <a:spcPts val="600"/>
              </a:spcBef>
            </a:pPr>
            <a:r>
              <a:rPr lang="en-US" dirty="0"/>
              <a:t>Preliminary and Final Design (Compression, Refrigeration, Storage)</a:t>
            </a:r>
          </a:p>
          <a:p>
            <a:pPr lvl="1">
              <a:lnSpc>
                <a:spcPct val="130000"/>
              </a:lnSpc>
              <a:spcBef>
                <a:spcPts val="600"/>
              </a:spcBef>
            </a:pPr>
            <a:r>
              <a:rPr lang="en-US" dirty="0"/>
              <a:t>Start Q2 CY 2019 (upon contract award).  </a:t>
            </a:r>
            <a:r>
              <a:rPr lang="en-US" dirty="0">
                <a:solidFill>
                  <a:srgbClr val="FF0000"/>
                </a:solidFill>
              </a:rPr>
              <a:t>(Driven by CD-02)</a:t>
            </a:r>
            <a:endParaRPr lang="en-US" dirty="0"/>
          </a:p>
          <a:p>
            <a:pPr lvl="1">
              <a:lnSpc>
                <a:spcPct val="130000"/>
              </a:lnSpc>
              <a:spcBef>
                <a:spcPts val="600"/>
              </a:spcBef>
            </a:pPr>
            <a:r>
              <a:rPr lang="en-US" dirty="0"/>
              <a:t>Completed NLT Q2 CY 2020. </a:t>
            </a:r>
            <a:endParaRPr lang="en-US" dirty="0">
              <a:solidFill>
                <a:srgbClr val="FF0000"/>
              </a:solidFill>
            </a:endParaRPr>
          </a:p>
          <a:p>
            <a:pPr>
              <a:lnSpc>
                <a:spcPct val="130000"/>
              </a:lnSpc>
              <a:spcBef>
                <a:spcPts val="600"/>
              </a:spcBef>
            </a:pPr>
            <a:r>
              <a:rPr lang="en-US" b="1" dirty="0"/>
              <a:t>Phase 2 – Fabricate, Install, Commission First 3 units Nitrogen Refrigeration and LN2 storage</a:t>
            </a:r>
          </a:p>
          <a:p>
            <a:pPr lvl="1">
              <a:lnSpc>
                <a:spcPct val="130000"/>
              </a:lnSpc>
              <a:spcBef>
                <a:spcPts val="600"/>
              </a:spcBef>
            </a:pPr>
            <a:r>
              <a:rPr lang="en-US" dirty="0"/>
              <a:t>Start NET Q3 CY 2021.  </a:t>
            </a:r>
            <a:r>
              <a:rPr lang="en-US" dirty="0">
                <a:solidFill>
                  <a:srgbClr val="FF0000"/>
                </a:solidFill>
              </a:rPr>
              <a:t>(Driven by Funding Profile)</a:t>
            </a:r>
          </a:p>
          <a:p>
            <a:pPr lvl="1">
              <a:lnSpc>
                <a:spcPct val="130000"/>
              </a:lnSpc>
              <a:spcBef>
                <a:spcPts val="600"/>
              </a:spcBef>
            </a:pPr>
            <a:r>
              <a:rPr lang="en-US" dirty="0"/>
              <a:t>Completed NLT Q3 CY 2025. </a:t>
            </a:r>
            <a:r>
              <a:rPr lang="en-US" dirty="0">
                <a:solidFill>
                  <a:srgbClr val="FF0000"/>
                </a:solidFill>
              </a:rPr>
              <a:t>(Driven by beginning of Ops)</a:t>
            </a:r>
            <a:r>
              <a:rPr lang="en-US" dirty="0"/>
              <a:t> </a:t>
            </a:r>
          </a:p>
          <a:p>
            <a:pPr>
              <a:lnSpc>
                <a:spcPct val="130000"/>
              </a:lnSpc>
              <a:spcBef>
                <a:spcPts val="600"/>
              </a:spcBef>
            </a:pPr>
            <a:r>
              <a:rPr lang="en-US" b="1" dirty="0"/>
              <a:t>Phase 3 – Fabricate, Install, Commission 4</a:t>
            </a:r>
            <a:r>
              <a:rPr lang="en-US" b="1" baseline="30000" dirty="0"/>
              <a:t>th</a:t>
            </a:r>
            <a:r>
              <a:rPr lang="en-US" b="1" dirty="0"/>
              <a:t> unit Nitrogen Refrigeration</a:t>
            </a:r>
          </a:p>
          <a:p>
            <a:pPr lvl="1">
              <a:lnSpc>
                <a:spcPct val="130000"/>
              </a:lnSpc>
              <a:spcBef>
                <a:spcPts val="600"/>
              </a:spcBef>
            </a:pPr>
            <a:r>
              <a:rPr lang="en-US" dirty="0"/>
              <a:t>Not affected.</a:t>
            </a:r>
          </a:p>
        </p:txBody>
      </p:sp>
    </p:spTree>
    <p:extLst>
      <p:ext uri="{BB962C8B-B14F-4D97-AF65-F5344CB8AC3E}">
        <p14:creationId xmlns:p14="http://schemas.microsoft.com/office/powerpoint/2010/main" val="1534320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4" name="Date Placeholder 3"/>
          <p:cNvSpPr>
            <a:spLocks noGrp="1"/>
          </p:cNvSpPr>
          <p:nvPr>
            <p:ph type="dt" sz="half" idx="10"/>
          </p:nvPr>
        </p:nvSpPr>
        <p:spPr/>
        <p:txBody>
          <a:bodyPr/>
          <a:lstStyle/>
          <a:p>
            <a:pPr>
              <a:defRPr/>
            </a:pPr>
            <a:r>
              <a:rPr lang="en-US"/>
              <a:t>11.01.2018</a:t>
            </a:r>
            <a:endParaRPr lang="en-US" dirty="0"/>
          </a:p>
        </p:txBody>
      </p:sp>
      <p:sp>
        <p:nvSpPr>
          <p:cNvPr id="5" name="Footer Placeholder 4"/>
          <p:cNvSpPr>
            <a:spLocks noGrp="1"/>
          </p:cNvSpPr>
          <p:nvPr>
            <p:ph type="ftr" sz="quarter" idx="11"/>
          </p:nvPr>
        </p:nvSpPr>
        <p:spPr/>
        <p:txBody>
          <a:bodyPr/>
          <a:lstStyle/>
          <a:p>
            <a:pPr>
              <a:defRPr/>
            </a:pPr>
            <a:r>
              <a:rPr lang="en-US"/>
              <a:t>David Montanari | LBNF Nitrogen System Status &amp; Schedule</a:t>
            </a:r>
            <a:endParaRPr lang="en-US" dirty="0"/>
          </a:p>
        </p:txBody>
      </p:sp>
      <p:sp>
        <p:nvSpPr>
          <p:cNvPr id="6" name="Slide Number Placeholder 5"/>
          <p:cNvSpPr>
            <a:spLocks noGrp="1"/>
          </p:cNvSpPr>
          <p:nvPr>
            <p:ph type="sldNum" sz="quarter" idx="12"/>
          </p:nvPr>
        </p:nvSpPr>
        <p:spPr/>
        <p:txBody>
          <a:bodyPr/>
          <a:lstStyle/>
          <a:p>
            <a:fld id="{0C39C72E-2A13-EB4D-AD45-6D4E6ACAED8D}" type="slidenum">
              <a:rPr lang="en-US" smtClean="0"/>
              <a:pPr/>
              <a:t>2</a:t>
            </a:fld>
            <a:endParaRPr lang="en-US" dirty="0"/>
          </a:p>
        </p:txBody>
      </p:sp>
      <p:sp>
        <p:nvSpPr>
          <p:cNvPr id="3" name="Content Placeholder 2"/>
          <p:cNvSpPr>
            <a:spLocks noGrp="1"/>
          </p:cNvSpPr>
          <p:nvPr>
            <p:ph idx="13"/>
          </p:nvPr>
        </p:nvSpPr>
        <p:spPr>
          <a:xfrm>
            <a:off x="457200" y="1238250"/>
            <a:ext cx="8293100" cy="4846638"/>
          </a:xfrm>
        </p:spPr>
        <p:txBody>
          <a:bodyPr>
            <a:normAutofit fontScale="55000" lnSpcReduction="20000"/>
          </a:bodyPr>
          <a:lstStyle/>
          <a:p>
            <a:pPr>
              <a:lnSpc>
                <a:spcPct val="140000"/>
              </a:lnSpc>
              <a:spcBef>
                <a:spcPts val="600"/>
              </a:spcBef>
            </a:pPr>
            <a:r>
              <a:rPr lang="en-US" sz="2400" b="1" dirty="0"/>
              <a:t>Design-Build</a:t>
            </a:r>
            <a:r>
              <a:rPr lang="en-US" sz="2400" dirty="0"/>
              <a:t> project (Engineering, Procurement, Construction - EPC) consisting of all items and costs for labor, equipment, transportation, overhead, bonding, safety oversight, QC oversight and supervision for the engineering, design, fabrication and mobilization required to procure, install and commission a Nitrogen System composed of a LN2 Refrigeration System and LN2 Storage.</a:t>
            </a:r>
          </a:p>
          <a:p>
            <a:pPr>
              <a:lnSpc>
                <a:spcPct val="140000"/>
              </a:lnSpc>
              <a:spcBef>
                <a:spcPts val="600"/>
              </a:spcBef>
            </a:pPr>
            <a:r>
              <a:rPr lang="en-US" sz="2400" b="1" dirty="0"/>
              <a:t>LN2 Refrigeration System</a:t>
            </a:r>
            <a:r>
              <a:rPr lang="en-US" sz="2400" dirty="0"/>
              <a:t> (inclusive of capital spares and 2-year operational spares):</a:t>
            </a:r>
          </a:p>
          <a:p>
            <a:pPr lvl="1">
              <a:lnSpc>
                <a:spcPct val="140000"/>
              </a:lnSpc>
              <a:spcBef>
                <a:spcPts val="600"/>
              </a:spcBef>
            </a:pPr>
            <a:r>
              <a:rPr lang="en-US" dirty="0"/>
              <a:t>Nitrogen Compression (4 GN2 compressors, above ground).</a:t>
            </a:r>
          </a:p>
          <a:p>
            <a:pPr lvl="1">
              <a:lnSpc>
                <a:spcPct val="140000"/>
              </a:lnSpc>
              <a:spcBef>
                <a:spcPts val="600"/>
              </a:spcBef>
            </a:pPr>
            <a:r>
              <a:rPr lang="en-US" dirty="0"/>
              <a:t>Nitrogen Refrigeration (4 units, comprised of cold boxes and expanders, each one 100 kW cooling, underground).</a:t>
            </a:r>
          </a:p>
          <a:p>
            <a:pPr>
              <a:lnSpc>
                <a:spcPct val="140000"/>
              </a:lnSpc>
              <a:spcBef>
                <a:spcPts val="600"/>
              </a:spcBef>
            </a:pPr>
            <a:r>
              <a:rPr lang="en-US" sz="2400" b="1" dirty="0"/>
              <a:t>LN2 Storage</a:t>
            </a:r>
            <a:r>
              <a:rPr lang="en-US" sz="2400" dirty="0"/>
              <a:t>:</a:t>
            </a:r>
          </a:p>
          <a:p>
            <a:pPr lvl="1">
              <a:lnSpc>
                <a:spcPct val="140000"/>
              </a:lnSpc>
              <a:spcBef>
                <a:spcPts val="600"/>
              </a:spcBef>
            </a:pPr>
            <a:r>
              <a:rPr lang="en-US" dirty="0"/>
              <a:t>52,834 gal (200 m</a:t>
            </a:r>
            <a:r>
              <a:rPr lang="en-US" baseline="30000" dirty="0"/>
              <a:t>3</a:t>
            </a:r>
            <a:r>
              <a:rPr lang="en-US" dirty="0"/>
              <a:t>) of buffer backup storage underground.</a:t>
            </a:r>
          </a:p>
          <a:p>
            <a:pPr>
              <a:lnSpc>
                <a:spcPct val="140000"/>
              </a:lnSpc>
              <a:spcBef>
                <a:spcPts val="600"/>
              </a:spcBef>
            </a:pPr>
            <a:r>
              <a:rPr lang="en-US" sz="2400" b="1" dirty="0"/>
              <a:t>Argon condensers</a:t>
            </a:r>
            <a:r>
              <a:rPr lang="en-US" sz="2400" dirty="0"/>
              <a:t> (supplied by Others):</a:t>
            </a:r>
          </a:p>
          <a:p>
            <a:pPr lvl="1">
              <a:lnSpc>
                <a:spcPct val="140000"/>
              </a:lnSpc>
              <a:spcBef>
                <a:spcPts val="600"/>
              </a:spcBef>
            </a:pPr>
            <a:r>
              <a:rPr lang="en-US" dirty="0"/>
              <a:t>To condense/recondense Argon via heat evaporation of LN2 in heat exchangers. Underground.</a:t>
            </a:r>
          </a:p>
          <a:p>
            <a:pPr>
              <a:lnSpc>
                <a:spcPct val="140000"/>
              </a:lnSpc>
              <a:spcBef>
                <a:spcPts val="600"/>
              </a:spcBef>
            </a:pPr>
            <a:r>
              <a:rPr lang="en-US" sz="2400" b="1" dirty="0"/>
              <a:t>LN2/GN2 Interconnecting Piping</a:t>
            </a:r>
            <a:r>
              <a:rPr lang="en-US" sz="2400" dirty="0"/>
              <a:t> (supplied by FRA). </a:t>
            </a:r>
          </a:p>
          <a:p>
            <a:pPr lvl="1">
              <a:lnSpc>
                <a:spcPct val="140000"/>
              </a:lnSpc>
              <a:spcBef>
                <a:spcPts val="600"/>
              </a:spcBef>
            </a:pPr>
            <a:r>
              <a:rPr lang="en-US" dirty="0"/>
              <a:t>GN2 from above ground to underground.</a:t>
            </a:r>
          </a:p>
          <a:p>
            <a:pPr lvl="1">
              <a:lnSpc>
                <a:spcPct val="140000"/>
              </a:lnSpc>
              <a:spcBef>
                <a:spcPts val="600"/>
              </a:spcBef>
            </a:pPr>
            <a:r>
              <a:rPr lang="en-US" dirty="0"/>
              <a:t>LN2 from buffer storage to condensers.</a:t>
            </a:r>
          </a:p>
          <a:p>
            <a:pPr lvl="1">
              <a:lnSpc>
                <a:spcPct val="140000"/>
              </a:lnSpc>
              <a:spcBef>
                <a:spcPts val="600"/>
              </a:spcBef>
            </a:pPr>
            <a:r>
              <a:rPr lang="en-US" dirty="0"/>
              <a:t>GN2 from condensers back to Nitrogen Refrigeration System</a:t>
            </a:r>
          </a:p>
          <a:p>
            <a:pPr lvl="1">
              <a:lnSpc>
                <a:spcPct val="140000"/>
              </a:lnSpc>
              <a:spcBef>
                <a:spcPts val="600"/>
              </a:spcBef>
            </a:pPr>
            <a:r>
              <a:rPr lang="en-US" dirty="0"/>
              <a:t>All supplied by FRA.</a:t>
            </a:r>
          </a:p>
        </p:txBody>
      </p:sp>
    </p:spTree>
    <p:extLst>
      <p:ext uri="{BB962C8B-B14F-4D97-AF65-F5344CB8AC3E}">
        <p14:creationId xmlns:p14="http://schemas.microsoft.com/office/powerpoint/2010/main" val="1573139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610"/>
            <a:ext cx="8249192" cy="569268"/>
          </a:xfrm>
        </p:spPr>
        <p:txBody>
          <a:bodyPr/>
          <a:lstStyle/>
          <a:p>
            <a:r>
              <a:rPr lang="en-US" dirty="0"/>
              <a:t>Nitrogen System Block Diagram</a:t>
            </a:r>
          </a:p>
        </p:txBody>
      </p:sp>
      <p:sp>
        <p:nvSpPr>
          <p:cNvPr id="3" name="Date Placeholder 2"/>
          <p:cNvSpPr>
            <a:spLocks noGrp="1"/>
          </p:cNvSpPr>
          <p:nvPr>
            <p:ph type="dt" sz="half" idx="10"/>
          </p:nvPr>
        </p:nvSpPr>
        <p:spPr/>
        <p:txBody>
          <a:bodyPr/>
          <a:lstStyle/>
          <a:p>
            <a:pPr>
              <a:defRPr/>
            </a:pPr>
            <a:r>
              <a:rPr lang="en-US"/>
              <a:t>11.01.2018</a:t>
            </a:r>
            <a:endParaRPr lang="en-US" dirty="0"/>
          </a:p>
        </p:txBody>
      </p:sp>
      <p:sp>
        <p:nvSpPr>
          <p:cNvPr id="4" name="Footer Placeholder 3"/>
          <p:cNvSpPr>
            <a:spLocks noGrp="1"/>
          </p:cNvSpPr>
          <p:nvPr>
            <p:ph type="ftr" sz="quarter" idx="11"/>
          </p:nvPr>
        </p:nvSpPr>
        <p:spPr/>
        <p:txBody>
          <a:bodyPr/>
          <a:lstStyle/>
          <a:p>
            <a:pPr>
              <a:defRPr/>
            </a:pPr>
            <a:r>
              <a:rPr lang="en-US"/>
              <a:t>David Montanari | LBNF Nitrogen System Status &amp; Schedule</a:t>
            </a:r>
            <a:endParaRPr lang="en-US" dirty="0"/>
          </a:p>
        </p:txBody>
      </p:sp>
      <p:sp>
        <p:nvSpPr>
          <p:cNvPr id="5" name="Slide Number Placeholder 4"/>
          <p:cNvSpPr>
            <a:spLocks noGrp="1"/>
          </p:cNvSpPr>
          <p:nvPr>
            <p:ph type="sldNum" sz="quarter" idx="12"/>
          </p:nvPr>
        </p:nvSpPr>
        <p:spPr/>
        <p:txBody>
          <a:bodyPr/>
          <a:lstStyle/>
          <a:p>
            <a:pPr>
              <a:defRPr/>
            </a:pPr>
            <a:fld id="{0C39C72E-2A13-EB4D-AD45-6D4E6ACAED8D}" type="slidenum">
              <a:rPr lang="en-US" smtClean="0"/>
              <a:pPr>
                <a:defRPr/>
              </a:pPr>
              <a:t>3</a:t>
            </a:fld>
            <a:endParaRPr lang="en-US" dirty="0"/>
          </a:p>
        </p:txBody>
      </p:sp>
      <p:pic>
        <p:nvPicPr>
          <p:cNvPr id="25" name="Content Placeholder 24">
            <a:extLst>
              <a:ext uri="{FF2B5EF4-FFF2-40B4-BE49-F238E27FC236}">
                <a16:creationId xmlns:a16="http://schemas.microsoft.com/office/drawing/2014/main" id="{049DF594-B9B5-D842-A8BA-14E6F8FA1A4E}"/>
              </a:ext>
            </a:extLst>
          </p:cNvPr>
          <p:cNvPicPr>
            <a:picLocks noGrp="1" noChangeAspect="1"/>
          </p:cNvPicPr>
          <p:nvPr>
            <p:ph idx="13"/>
          </p:nvPr>
        </p:nvPicPr>
        <p:blipFill>
          <a:blip r:embed="rId3">
            <a:extLst>
              <a:ext uri="{28A0092B-C50C-407E-A947-70E740481C1C}">
                <a14:useLocalDpi xmlns:a14="http://schemas.microsoft.com/office/drawing/2010/main" val="0"/>
              </a:ext>
            </a:extLst>
          </a:blip>
          <a:stretch>
            <a:fillRect/>
          </a:stretch>
        </p:blipFill>
        <p:spPr>
          <a:xfrm>
            <a:off x="2116519" y="1238250"/>
            <a:ext cx="4974461" cy="4846638"/>
          </a:xfrm>
          <a:ln>
            <a:solidFill>
              <a:schemeClr val="accent1"/>
            </a:solidFill>
          </a:ln>
        </p:spPr>
      </p:pic>
    </p:spTree>
    <p:extLst>
      <p:ext uri="{BB962C8B-B14F-4D97-AF65-F5344CB8AC3E}">
        <p14:creationId xmlns:p14="http://schemas.microsoft.com/office/powerpoint/2010/main" val="3377969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610"/>
            <a:ext cx="8249192" cy="569268"/>
          </a:xfrm>
        </p:spPr>
        <p:txBody>
          <a:bodyPr/>
          <a:lstStyle/>
          <a:p>
            <a:r>
              <a:rPr lang="en-US" dirty="0"/>
              <a:t>Cryogenics Process Flow Diagram</a:t>
            </a:r>
          </a:p>
        </p:txBody>
      </p:sp>
      <p:sp>
        <p:nvSpPr>
          <p:cNvPr id="3" name="Date Placeholder 2"/>
          <p:cNvSpPr>
            <a:spLocks noGrp="1"/>
          </p:cNvSpPr>
          <p:nvPr>
            <p:ph type="dt" sz="half" idx="10"/>
          </p:nvPr>
        </p:nvSpPr>
        <p:spPr/>
        <p:txBody>
          <a:bodyPr/>
          <a:lstStyle/>
          <a:p>
            <a:pPr>
              <a:defRPr/>
            </a:pPr>
            <a:r>
              <a:rPr lang="en-US"/>
              <a:t>11.01.2018</a:t>
            </a:r>
            <a:endParaRPr lang="en-US" dirty="0"/>
          </a:p>
        </p:txBody>
      </p:sp>
      <p:sp>
        <p:nvSpPr>
          <p:cNvPr id="4" name="Footer Placeholder 3"/>
          <p:cNvSpPr>
            <a:spLocks noGrp="1"/>
          </p:cNvSpPr>
          <p:nvPr>
            <p:ph type="ftr" sz="quarter" idx="11"/>
          </p:nvPr>
        </p:nvSpPr>
        <p:spPr/>
        <p:txBody>
          <a:bodyPr/>
          <a:lstStyle/>
          <a:p>
            <a:pPr>
              <a:defRPr/>
            </a:pPr>
            <a:r>
              <a:rPr lang="en-US"/>
              <a:t>David Montanari | LBNF Nitrogen System Status &amp; Schedule</a:t>
            </a:r>
            <a:endParaRPr lang="en-US" dirty="0"/>
          </a:p>
        </p:txBody>
      </p:sp>
      <p:sp>
        <p:nvSpPr>
          <p:cNvPr id="5" name="Slide Number Placeholder 4"/>
          <p:cNvSpPr>
            <a:spLocks noGrp="1"/>
          </p:cNvSpPr>
          <p:nvPr>
            <p:ph type="sldNum" sz="quarter" idx="12"/>
          </p:nvPr>
        </p:nvSpPr>
        <p:spPr/>
        <p:txBody>
          <a:bodyPr/>
          <a:lstStyle/>
          <a:p>
            <a:pPr>
              <a:defRPr/>
            </a:pPr>
            <a:fld id="{0C39C72E-2A13-EB4D-AD45-6D4E6ACAED8D}" type="slidenum">
              <a:rPr lang="en-US" smtClean="0"/>
              <a:pPr>
                <a:defRPr/>
              </a:pPr>
              <a:t>4</a:t>
            </a:fld>
            <a:endParaRPr lang="en-US" dirty="0"/>
          </a:p>
        </p:txBody>
      </p:sp>
      <p:sp>
        <p:nvSpPr>
          <p:cNvPr id="6" name="TextBox 5"/>
          <p:cNvSpPr txBox="1"/>
          <p:nvPr/>
        </p:nvSpPr>
        <p:spPr>
          <a:xfrm>
            <a:off x="875840" y="792372"/>
            <a:ext cx="2747492" cy="369332"/>
          </a:xfrm>
          <a:prstGeom prst="rect">
            <a:avLst/>
          </a:prstGeom>
          <a:solidFill>
            <a:srgbClr val="00FF00"/>
          </a:solidFill>
        </p:spPr>
        <p:txBody>
          <a:bodyPr wrap="none" rtlCol="0">
            <a:spAutoFit/>
          </a:bodyPr>
          <a:lstStyle/>
          <a:p>
            <a:r>
              <a:rPr lang="en-US" b="1" dirty="0"/>
              <a:t>NO cryogenics in the shaft.</a:t>
            </a:r>
          </a:p>
        </p:txBody>
      </p:sp>
      <p:sp>
        <p:nvSpPr>
          <p:cNvPr id="8" name="Rounded Rectangle 7"/>
          <p:cNvSpPr/>
          <p:nvPr/>
        </p:nvSpPr>
        <p:spPr>
          <a:xfrm>
            <a:off x="7513464" y="745390"/>
            <a:ext cx="1002200" cy="201168"/>
          </a:xfrm>
          <a:prstGeom prst="roundRect">
            <a:avLst/>
          </a:prstGeom>
          <a:solidFill>
            <a:srgbClr val="FF6FCF"/>
          </a:solidFill>
          <a:ln>
            <a:solidFill>
              <a:srgbClr val="FF6FCF"/>
            </a:solid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solidFill>
                  <a:schemeClr val="tx1"/>
                </a:solidFill>
              </a:rPr>
              <a:t>Proximity</a:t>
            </a:r>
          </a:p>
        </p:txBody>
      </p:sp>
      <p:sp>
        <p:nvSpPr>
          <p:cNvPr id="9" name="Rounded Rectangle 8"/>
          <p:cNvSpPr/>
          <p:nvPr/>
        </p:nvSpPr>
        <p:spPr>
          <a:xfrm>
            <a:off x="7513465" y="1006602"/>
            <a:ext cx="1002200" cy="201168"/>
          </a:xfrm>
          <a:prstGeom prst="roundRect">
            <a:avLst/>
          </a:prstGeom>
          <a:solidFill>
            <a:schemeClr val="accent4">
              <a:lumMod val="75000"/>
            </a:schemeClr>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solidFill>
                  <a:schemeClr val="bg1"/>
                </a:solidFill>
              </a:rPr>
              <a:t>Internal</a:t>
            </a:r>
          </a:p>
        </p:txBody>
      </p:sp>
      <p:sp>
        <p:nvSpPr>
          <p:cNvPr id="10" name="Rounded Rectangle 9"/>
          <p:cNvSpPr/>
          <p:nvPr/>
        </p:nvSpPr>
        <p:spPr>
          <a:xfrm>
            <a:off x="7513464" y="459814"/>
            <a:ext cx="1002200" cy="250372"/>
          </a:xfrm>
          <a:prstGeom prst="roundRect">
            <a:avLst/>
          </a:prstGeom>
          <a:solidFill>
            <a:schemeClr val="bg2">
              <a:lumMod val="50000"/>
            </a:schemeClr>
          </a:solidFill>
          <a:ln>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r>
              <a:rPr lang="en-US" sz="1050" b="1" dirty="0">
                <a:solidFill>
                  <a:schemeClr val="bg1"/>
                </a:solidFill>
              </a:rPr>
              <a:t>Infrastructure</a:t>
            </a:r>
            <a:endParaRPr lang="en-US" sz="1050" b="1" dirty="0">
              <a:solidFill>
                <a:srgbClr val="000000"/>
              </a:solidFill>
            </a:endParaRPr>
          </a:p>
        </p:txBody>
      </p:sp>
      <p:pic>
        <p:nvPicPr>
          <p:cNvPr id="27" name="Content Placeholder 26">
            <a:extLst>
              <a:ext uri="{FF2B5EF4-FFF2-40B4-BE49-F238E27FC236}">
                <a16:creationId xmlns:a16="http://schemas.microsoft.com/office/drawing/2014/main" id="{E9CC99B1-7A47-604E-8D2D-B2813C9350E5}"/>
              </a:ext>
            </a:extLst>
          </p:cNvPr>
          <p:cNvPicPr>
            <a:picLocks noGrp="1" noChangeAspect="1"/>
          </p:cNvPicPr>
          <p:nvPr>
            <p:ph idx="13"/>
          </p:nvPr>
        </p:nvPicPr>
        <p:blipFill rotWithShape="1">
          <a:blip r:embed="rId3">
            <a:extLst>
              <a:ext uri="{28A0092B-C50C-407E-A947-70E740481C1C}">
                <a14:useLocalDpi xmlns:a14="http://schemas.microsoft.com/office/drawing/2010/main" val="0"/>
              </a:ext>
            </a:extLst>
          </a:blip>
          <a:srcRect l="1614" t="4219" r="1186" b="3473"/>
          <a:stretch/>
        </p:blipFill>
        <p:spPr>
          <a:xfrm>
            <a:off x="501965" y="1293774"/>
            <a:ext cx="8013421" cy="4924145"/>
          </a:xfrm>
          <a:ln>
            <a:solidFill>
              <a:schemeClr val="accent1"/>
            </a:solidFill>
          </a:ln>
        </p:spPr>
      </p:pic>
    </p:spTree>
    <p:extLst>
      <p:ext uri="{BB962C8B-B14F-4D97-AF65-F5344CB8AC3E}">
        <p14:creationId xmlns:p14="http://schemas.microsoft.com/office/powerpoint/2010/main" val="3329769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Solicitation to Award Timeline – </a:t>
            </a:r>
            <a:r>
              <a:rPr lang="en-US" u="sng" dirty="0"/>
              <a:t>Estimated</a:t>
            </a:r>
          </a:p>
        </p:txBody>
      </p:sp>
      <p:sp>
        <p:nvSpPr>
          <p:cNvPr id="3" name="Date Placeholder 2"/>
          <p:cNvSpPr>
            <a:spLocks noGrp="1"/>
          </p:cNvSpPr>
          <p:nvPr>
            <p:ph type="dt" sz="half" idx="10"/>
          </p:nvPr>
        </p:nvSpPr>
        <p:spPr/>
        <p:txBody>
          <a:bodyPr/>
          <a:lstStyle/>
          <a:p>
            <a:pPr>
              <a:defRPr/>
            </a:pPr>
            <a:r>
              <a:rPr lang="en-US"/>
              <a:t>11.01.2018</a:t>
            </a:r>
            <a:endParaRPr lang="en-US" dirty="0"/>
          </a:p>
        </p:txBody>
      </p:sp>
      <p:sp>
        <p:nvSpPr>
          <p:cNvPr id="4" name="Footer Placeholder 3"/>
          <p:cNvSpPr>
            <a:spLocks noGrp="1"/>
          </p:cNvSpPr>
          <p:nvPr>
            <p:ph type="ftr" sz="quarter" idx="11"/>
          </p:nvPr>
        </p:nvSpPr>
        <p:spPr/>
        <p:txBody>
          <a:bodyPr/>
          <a:lstStyle/>
          <a:p>
            <a:pPr>
              <a:defRPr/>
            </a:pPr>
            <a:r>
              <a:rPr lang="en-US"/>
              <a:t>David Montanari | LBNF Nitrogen System Status &amp; Schedule</a:t>
            </a:r>
            <a:endParaRPr lang="en-US" dirty="0"/>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39C72E-2A13-EB4D-AD45-6D4E6ACAED8D}" type="slidenum">
              <a:rPr kumimoji="0" lang="en-US" sz="1200" b="1" i="0" u="none" strike="noStrike" kern="1200" cap="none" spc="0" normalizeH="0" baseline="0" noProof="0" smtClean="0">
                <a:ln>
                  <a:noFill/>
                </a:ln>
                <a:solidFill>
                  <a:srgbClr val="004C97"/>
                </a:solidFill>
                <a:effectLst/>
                <a:uLnTx/>
                <a:uFillTx/>
                <a:latin typeface="Helvetic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200" b="1" i="0" u="none" strike="noStrike" kern="1200" cap="none" spc="0" normalizeH="0" baseline="0" noProof="0" dirty="0">
              <a:ln>
                <a:noFill/>
              </a:ln>
              <a:solidFill>
                <a:srgbClr val="004C97"/>
              </a:solidFill>
              <a:effectLst/>
              <a:uLnTx/>
              <a:uFillTx/>
              <a:latin typeface="Helvetica"/>
              <a:ea typeface="+mn-ea"/>
              <a:cs typeface="+mn-cs"/>
            </a:endParaRPr>
          </a:p>
        </p:txBody>
      </p:sp>
      <p:sp>
        <p:nvSpPr>
          <p:cNvPr id="6" name="Content Placeholder 5"/>
          <p:cNvSpPr>
            <a:spLocks noGrp="1"/>
          </p:cNvSpPr>
          <p:nvPr>
            <p:ph idx="13"/>
          </p:nvPr>
        </p:nvSpPr>
        <p:spPr>
          <a:xfrm>
            <a:off x="457200" y="884420"/>
            <a:ext cx="8293100" cy="5200468"/>
          </a:xfrm>
        </p:spPr>
        <p:txBody>
          <a:bodyPr>
            <a:normAutofit/>
          </a:bodyPr>
          <a:lstStyle/>
          <a:p>
            <a:pPr>
              <a:lnSpc>
                <a:spcPct val="120000"/>
              </a:lnSpc>
              <a:spcBef>
                <a:spcPts val="600"/>
              </a:spcBef>
            </a:pPr>
            <a:r>
              <a:rPr lang="en-US" b="1" dirty="0"/>
              <a:t>10/31/18 – DOE RFP Approvals Complete. </a:t>
            </a:r>
            <a:r>
              <a:rPr lang="en-US" b="1" dirty="0">
                <a:solidFill>
                  <a:srgbClr val="FF0000"/>
                </a:solidFill>
              </a:rPr>
              <a:t>(within days)</a:t>
            </a:r>
          </a:p>
          <a:p>
            <a:pPr>
              <a:lnSpc>
                <a:spcPct val="120000"/>
              </a:lnSpc>
              <a:spcBef>
                <a:spcPts val="600"/>
              </a:spcBef>
            </a:pPr>
            <a:r>
              <a:rPr lang="en-US" b="1" dirty="0"/>
              <a:t>11/9/18 – Solicitation Posted. </a:t>
            </a:r>
            <a:r>
              <a:rPr lang="en-US" b="1" dirty="0">
                <a:solidFill>
                  <a:srgbClr val="00B050"/>
                </a:solidFill>
              </a:rPr>
              <a:t>(doable if DOE within days)</a:t>
            </a:r>
          </a:p>
          <a:p>
            <a:pPr lvl="1">
              <a:lnSpc>
                <a:spcPct val="120000"/>
              </a:lnSpc>
              <a:spcBef>
                <a:spcPts val="600"/>
              </a:spcBef>
            </a:pPr>
            <a:r>
              <a:rPr lang="en-US" dirty="0"/>
              <a:t>105 days for Offerors to Submit Proposals.</a:t>
            </a:r>
            <a:endParaRPr lang="en-US" dirty="0">
              <a:solidFill>
                <a:srgbClr val="FF0000"/>
              </a:solidFill>
            </a:endParaRPr>
          </a:p>
          <a:p>
            <a:pPr lvl="1">
              <a:lnSpc>
                <a:spcPct val="120000"/>
              </a:lnSpc>
              <a:spcBef>
                <a:spcPts val="600"/>
              </a:spcBef>
            </a:pPr>
            <a:r>
              <a:rPr lang="en-US" dirty="0"/>
              <a:t>Mandatory Site Visit in early December (tentatively Dec 11-12).</a:t>
            </a:r>
          </a:p>
          <a:p>
            <a:pPr>
              <a:lnSpc>
                <a:spcPct val="120000"/>
              </a:lnSpc>
              <a:spcBef>
                <a:spcPts val="600"/>
              </a:spcBef>
            </a:pPr>
            <a:r>
              <a:rPr lang="en-US" b="1" dirty="0"/>
              <a:t>2/22/19 – Proposals Due</a:t>
            </a:r>
          </a:p>
          <a:p>
            <a:pPr>
              <a:lnSpc>
                <a:spcPct val="120000"/>
              </a:lnSpc>
              <a:spcBef>
                <a:spcPts val="600"/>
              </a:spcBef>
            </a:pPr>
            <a:r>
              <a:rPr lang="en-US" b="1" dirty="0"/>
              <a:t>4/23/19 – Evaluation Complete (60 days)</a:t>
            </a:r>
          </a:p>
          <a:p>
            <a:pPr>
              <a:lnSpc>
                <a:spcPct val="120000"/>
              </a:lnSpc>
              <a:spcBef>
                <a:spcPts val="600"/>
              </a:spcBef>
            </a:pPr>
            <a:r>
              <a:rPr lang="en-US" b="1" dirty="0"/>
              <a:t>6/24/19 – DOE Award Approvals Complete (60 days)</a:t>
            </a:r>
          </a:p>
          <a:p>
            <a:pPr>
              <a:lnSpc>
                <a:spcPct val="120000"/>
              </a:lnSpc>
              <a:spcBef>
                <a:spcPts val="600"/>
              </a:spcBef>
            </a:pPr>
            <a:r>
              <a:rPr lang="en-US" b="1" dirty="0"/>
              <a:t>6/28/19 – Subcontract Award</a:t>
            </a:r>
          </a:p>
        </p:txBody>
      </p:sp>
    </p:spTree>
    <p:extLst>
      <p:ext uri="{BB962C8B-B14F-4D97-AF65-F5344CB8AC3E}">
        <p14:creationId xmlns:p14="http://schemas.microsoft.com/office/powerpoint/2010/main" val="3151143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Procurement Approach &amp; Timeline</a:t>
            </a:r>
          </a:p>
        </p:txBody>
      </p:sp>
      <p:sp>
        <p:nvSpPr>
          <p:cNvPr id="3" name="Date Placeholder 2"/>
          <p:cNvSpPr>
            <a:spLocks noGrp="1"/>
          </p:cNvSpPr>
          <p:nvPr>
            <p:ph type="dt" sz="half" idx="10"/>
          </p:nvPr>
        </p:nvSpPr>
        <p:spPr/>
        <p:txBody>
          <a:bodyPr/>
          <a:lstStyle/>
          <a:p>
            <a:pPr>
              <a:defRPr/>
            </a:pPr>
            <a:r>
              <a:rPr lang="en-US"/>
              <a:t>11.01.2018</a:t>
            </a:r>
            <a:endParaRPr lang="en-US" dirty="0"/>
          </a:p>
        </p:txBody>
      </p:sp>
      <p:sp>
        <p:nvSpPr>
          <p:cNvPr id="4" name="Footer Placeholder 3"/>
          <p:cNvSpPr>
            <a:spLocks noGrp="1"/>
          </p:cNvSpPr>
          <p:nvPr>
            <p:ph type="ftr" sz="quarter" idx="11"/>
          </p:nvPr>
        </p:nvSpPr>
        <p:spPr/>
        <p:txBody>
          <a:bodyPr/>
          <a:lstStyle/>
          <a:p>
            <a:pPr>
              <a:defRPr/>
            </a:pPr>
            <a:r>
              <a:rPr lang="en-US"/>
              <a:t>David Montanari | LBNF Nitrogen System Status &amp; Schedule</a:t>
            </a:r>
            <a:endParaRPr lang="en-US" dirty="0"/>
          </a:p>
        </p:txBody>
      </p:sp>
      <p:sp>
        <p:nvSpPr>
          <p:cNvPr id="5" name="Slide Number Placeholder 4"/>
          <p:cNvSpPr>
            <a:spLocks noGrp="1"/>
          </p:cNvSpPr>
          <p:nvPr>
            <p:ph type="sldNum" sz="quarter" idx="12"/>
          </p:nvPr>
        </p:nvSpPr>
        <p:spPr/>
        <p:txBody>
          <a:bodyPr/>
          <a:lstStyle/>
          <a:p>
            <a:pPr>
              <a:defRPr/>
            </a:pPr>
            <a:fld id="{0C39C72E-2A13-EB4D-AD45-6D4E6ACAED8D}" type="slidenum">
              <a:rPr lang="en-US" smtClean="0"/>
              <a:pPr>
                <a:defRPr/>
              </a:pPr>
              <a:t>6</a:t>
            </a:fld>
            <a:endParaRPr lang="en-US" dirty="0"/>
          </a:p>
        </p:txBody>
      </p:sp>
      <p:sp>
        <p:nvSpPr>
          <p:cNvPr id="6" name="Content Placeholder 5"/>
          <p:cNvSpPr>
            <a:spLocks noGrp="1"/>
          </p:cNvSpPr>
          <p:nvPr>
            <p:ph idx="13"/>
          </p:nvPr>
        </p:nvSpPr>
        <p:spPr>
          <a:xfrm>
            <a:off x="457200" y="884420"/>
            <a:ext cx="8293100" cy="5200468"/>
          </a:xfrm>
        </p:spPr>
        <p:txBody>
          <a:bodyPr>
            <a:normAutofit fontScale="85000" lnSpcReduction="20000"/>
          </a:bodyPr>
          <a:lstStyle/>
          <a:p>
            <a:pPr marL="0" indent="0">
              <a:lnSpc>
                <a:spcPct val="130000"/>
              </a:lnSpc>
              <a:spcBef>
                <a:spcPts val="600"/>
              </a:spcBef>
              <a:buNone/>
            </a:pPr>
            <a:r>
              <a:rPr lang="en-US" b="1" dirty="0"/>
              <a:t>Goal</a:t>
            </a:r>
            <a:r>
              <a:rPr lang="en-US" dirty="0"/>
              <a:t>: to be ready for beginning of Ops: Q2 CY 2026 (May-2026).</a:t>
            </a:r>
          </a:p>
          <a:p>
            <a:pPr marL="0" indent="0">
              <a:lnSpc>
                <a:spcPct val="130000"/>
              </a:lnSpc>
              <a:spcBef>
                <a:spcPts val="600"/>
              </a:spcBef>
              <a:buNone/>
            </a:pPr>
            <a:r>
              <a:rPr lang="en-US" dirty="0"/>
              <a:t>Solicitation expected in Nov 2018 with award expected Q2 CY 2019.</a:t>
            </a:r>
          </a:p>
          <a:p>
            <a:pPr>
              <a:lnSpc>
                <a:spcPct val="130000"/>
              </a:lnSpc>
              <a:spcBef>
                <a:spcPts val="600"/>
              </a:spcBef>
            </a:pPr>
            <a:r>
              <a:rPr lang="en-US" b="1" dirty="0"/>
              <a:t>Phase 1 – Design (Full system):</a:t>
            </a:r>
          </a:p>
          <a:p>
            <a:pPr lvl="1">
              <a:lnSpc>
                <a:spcPct val="130000"/>
              </a:lnSpc>
              <a:spcBef>
                <a:spcPts val="600"/>
              </a:spcBef>
            </a:pPr>
            <a:r>
              <a:rPr lang="en-US" dirty="0"/>
              <a:t>Preliminary and Final Design (Compression, Refrigeration, Storage)</a:t>
            </a:r>
          </a:p>
          <a:p>
            <a:pPr lvl="1">
              <a:lnSpc>
                <a:spcPct val="130000"/>
              </a:lnSpc>
              <a:spcBef>
                <a:spcPts val="600"/>
              </a:spcBef>
            </a:pPr>
            <a:r>
              <a:rPr lang="en-US" dirty="0"/>
              <a:t>Start Q2 CY 2019 (upon contract award).  </a:t>
            </a:r>
            <a:r>
              <a:rPr lang="en-US" dirty="0">
                <a:solidFill>
                  <a:srgbClr val="FF0000"/>
                </a:solidFill>
              </a:rPr>
              <a:t>(Driven by CD-2)</a:t>
            </a:r>
            <a:endParaRPr lang="en-US" dirty="0"/>
          </a:p>
          <a:p>
            <a:pPr lvl="1">
              <a:lnSpc>
                <a:spcPct val="130000"/>
              </a:lnSpc>
              <a:spcBef>
                <a:spcPts val="600"/>
              </a:spcBef>
            </a:pPr>
            <a:r>
              <a:rPr lang="en-US" dirty="0"/>
              <a:t>Completed NLT Q2 CY 2020. </a:t>
            </a:r>
            <a:endParaRPr lang="en-US" dirty="0">
              <a:solidFill>
                <a:srgbClr val="FF0000"/>
              </a:solidFill>
            </a:endParaRPr>
          </a:p>
          <a:p>
            <a:pPr>
              <a:lnSpc>
                <a:spcPct val="130000"/>
              </a:lnSpc>
              <a:spcBef>
                <a:spcPts val="600"/>
              </a:spcBef>
            </a:pPr>
            <a:r>
              <a:rPr lang="en-US" b="1" dirty="0"/>
              <a:t>Phase 2 – Fabricate, Install, Commission First 3 units Nitrogen Refrigeration and LN2 storage (Detectors #1, #2).</a:t>
            </a:r>
          </a:p>
          <a:p>
            <a:pPr lvl="1">
              <a:lnSpc>
                <a:spcPct val="130000"/>
              </a:lnSpc>
              <a:spcBef>
                <a:spcPts val="600"/>
              </a:spcBef>
            </a:pPr>
            <a:r>
              <a:rPr lang="en-US" dirty="0"/>
              <a:t>Start NET Q1 CY 2021 (Jan-2021).  </a:t>
            </a:r>
            <a:r>
              <a:rPr lang="en-US" dirty="0">
                <a:solidFill>
                  <a:srgbClr val="FF0000"/>
                </a:solidFill>
              </a:rPr>
              <a:t>(Driven by DOE Funding Profile)</a:t>
            </a:r>
          </a:p>
          <a:p>
            <a:pPr lvl="1">
              <a:lnSpc>
                <a:spcPct val="130000"/>
              </a:lnSpc>
              <a:spcBef>
                <a:spcPts val="600"/>
              </a:spcBef>
            </a:pPr>
            <a:r>
              <a:rPr lang="en-US" dirty="0"/>
              <a:t>Completed NLT Q2 CY 2026 (May-2026). </a:t>
            </a:r>
            <a:r>
              <a:rPr lang="en-US" dirty="0">
                <a:solidFill>
                  <a:srgbClr val="FF0000"/>
                </a:solidFill>
              </a:rPr>
              <a:t>(Driven by beginning of Ops)</a:t>
            </a:r>
            <a:r>
              <a:rPr lang="en-US" dirty="0"/>
              <a:t> </a:t>
            </a:r>
          </a:p>
          <a:p>
            <a:pPr>
              <a:lnSpc>
                <a:spcPct val="130000"/>
              </a:lnSpc>
              <a:spcBef>
                <a:spcPts val="600"/>
              </a:spcBef>
            </a:pPr>
            <a:r>
              <a:rPr lang="en-US" b="1" dirty="0"/>
              <a:t>Phase 3 – Fabricate, Install, Commission 4</a:t>
            </a:r>
            <a:r>
              <a:rPr lang="en-US" b="1" baseline="30000" dirty="0"/>
              <a:t>th</a:t>
            </a:r>
            <a:r>
              <a:rPr lang="en-US" b="1" dirty="0"/>
              <a:t> unit Nitrogen Refrigeration (Detectors #3, #4).</a:t>
            </a:r>
          </a:p>
          <a:p>
            <a:pPr lvl="1">
              <a:lnSpc>
                <a:spcPct val="130000"/>
              </a:lnSpc>
              <a:spcBef>
                <a:spcPts val="600"/>
              </a:spcBef>
            </a:pPr>
            <a:r>
              <a:rPr lang="en-US" dirty="0"/>
              <a:t>Start NET Q2 CY 2023 (Feb-2023).  </a:t>
            </a:r>
            <a:r>
              <a:rPr lang="en-US" dirty="0">
                <a:solidFill>
                  <a:srgbClr val="FF0000"/>
                </a:solidFill>
              </a:rPr>
              <a:t>(Arbitrary, depends on Non-DOE partner)</a:t>
            </a:r>
          </a:p>
          <a:p>
            <a:pPr lvl="1">
              <a:lnSpc>
                <a:spcPct val="130000"/>
              </a:lnSpc>
              <a:spcBef>
                <a:spcPts val="600"/>
              </a:spcBef>
            </a:pPr>
            <a:r>
              <a:rPr lang="en-US" dirty="0"/>
              <a:t>Completed NLT Q2 CY 2027. </a:t>
            </a:r>
            <a:r>
              <a:rPr lang="en-US" dirty="0">
                <a:solidFill>
                  <a:srgbClr val="FF0000"/>
                </a:solidFill>
              </a:rPr>
              <a:t>(Driven by beginning of cryo Ops for Detector #3)</a:t>
            </a:r>
            <a:endParaRPr lang="en-US" dirty="0"/>
          </a:p>
        </p:txBody>
      </p:sp>
    </p:spTree>
    <p:extLst>
      <p:ext uri="{BB962C8B-B14F-4D97-AF65-F5344CB8AC3E}">
        <p14:creationId xmlns:p14="http://schemas.microsoft.com/office/powerpoint/2010/main" val="4042466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3"/>
          </p:nvPr>
        </p:nvSpPr>
        <p:spPr/>
        <p:txBody>
          <a:bodyPr/>
          <a:lstStyle/>
          <a:p>
            <a:pPr>
              <a:defRPr/>
            </a:pPr>
            <a:r>
              <a:rPr lang="en-US"/>
              <a:t>11.01.2018</a:t>
            </a:r>
            <a:endParaRPr lang="en-US" dirty="0"/>
          </a:p>
        </p:txBody>
      </p:sp>
      <p:sp>
        <p:nvSpPr>
          <p:cNvPr id="4" name="Footer Placeholder 3"/>
          <p:cNvSpPr>
            <a:spLocks noGrp="1"/>
          </p:cNvSpPr>
          <p:nvPr>
            <p:ph type="ftr" sz="quarter" idx="14"/>
          </p:nvPr>
        </p:nvSpPr>
        <p:spPr/>
        <p:txBody>
          <a:bodyPr/>
          <a:lstStyle/>
          <a:p>
            <a:pPr>
              <a:defRPr/>
            </a:pPr>
            <a:r>
              <a:rPr lang="en-US"/>
              <a:t>David Montanari | LBNF Nitrogen System Status &amp; Schedule</a:t>
            </a:r>
            <a:endParaRPr lang="en-US" dirty="0"/>
          </a:p>
        </p:txBody>
      </p:sp>
      <p:sp>
        <p:nvSpPr>
          <p:cNvPr id="5" name="Slide Number Placeholder 4"/>
          <p:cNvSpPr>
            <a:spLocks noGrp="1"/>
          </p:cNvSpPr>
          <p:nvPr>
            <p:ph type="sldNum" sz="quarter" idx="15"/>
          </p:nvPr>
        </p:nvSpPr>
        <p:spPr/>
        <p:txBody>
          <a:bodyPr/>
          <a:lstStyle/>
          <a:p>
            <a:pPr>
              <a:defRPr/>
            </a:pPr>
            <a:fld id="{98AA3EDC-84CE-5D44-955B-22A59AD27526}" type="slidenum">
              <a:rPr lang="en-US" smtClean="0"/>
              <a:pPr>
                <a:defRPr/>
              </a:pPr>
              <a:t>7</a:t>
            </a:fld>
            <a:endParaRPr lang="en-US" dirty="0"/>
          </a:p>
        </p:txBody>
      </p:sp>
      <p:pic>
        <p:nvPicPr>
          <p:cNvPr id="8" name="Picture 7" descr="DUNE-s.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825292"/>
            <a:ext cx="9153042" cy="3038808"/>
          </a:xfrm>
          <a:prstGeom prst="rect">
            <a:avLst/>
          </a:prstGeom>
        </p:spPr>
      </p:pic>
      <p:sp>
        <p:nvSpPr>
          <p:cNvPr id="6" name="Title 1"/>
          <p:cNvSpPr>
            <a:spLocks noGrp="1"/>
          </p:cNvSpPr>
          <p:nvPr>
            <p:ph type="title"/>
          </p:nvPr>
        </p:nvSpPr>
        <p:spPr>
          <a:xfrm>
            <a:off x="457200" y="432610"/>
            <a:ext cx="8293100" cy="569268"/>
          </a:xfrm>
        </p:spPr>
        <p:txBody>
          <a:bodyPr/>
          <a:lstStyle/>
          <a:p>
            <a:r>
              <a:rPr lang="en-US" dirty="0"/>
              <a:t>Thanks</a:t>
            </a:r>
          </a:p>
        </p:txBody>
      </p:sp>
    </p:spTree>
    <p:extLst>
      <p:ext uri="{BB962C8B-B14F-4D97-AF65-F5344CB8AC3E}">
        <p14:creationId xmlns:p14="http://schemas.microsoft.com/office/powerpoint/2010/main" val="2017608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3"/>
          </p:nvPr>
        </p:nvSpPr>
        <p:spPr/>
        <p:txBody>
          <a:bodyPr/>
          <a:lstStyle/>
          <a:p>
            <a:pPr>
              <a:defRPr/>
            </a:pPr>
            <a:r>
              <a:rPr lang="en-US"/>
              <a:t>11.01.2018</a:t>
            </a:r>
            <a:endParaRPr lang="en-US" dirty="0"/>
          </a:p>
        </p:txBody>
      </p:sp>
      <p:sp>
        <p:nvSpPr>
          <p:cNvPr id="4" name="Footer Placeholder 3"/>
          <p:cNvSpPr>
            <a:spLocks noGrp="1"/>
          </p:cNvSpPr>
          <p:nvPr>
            <p:ph type="ftr" sz="quarter" idx="14"/>
          </p:nvPr>
        </p:nvSpPr>
        <p:spPr/>
        <p:txBody>
          <a:bodyPr/>
          <a:lstStyle/>
          <a:p>
            <a:pPr>
              <a:defRPr/>
            </a:pPr>
            <a:r>
              <a:rPr lang="en-US"/>
              <a:t>David Montanari | LBNF Nitrogen System Status &amp; Schedule</a:t>
            </a:r>
            <a:endParaRPr lang="en-US" dirty="0"/>
          </a:p>
        </p:txBody>
      </p:sp>
      <p:sp>
        <p:nvSpPr>
          <p:cNvPr id="5" name="Slide Number Placeholder 4"/>
          <p:cNvSpPr>
            <a:spLocks noGrp="1"/>
          </p:cNvSpPr>
          <p:nvPr>
            <p:ph type="sldNum" sz="quarter" idx="15"/>
          </p:nvPr>
        </p:nvSpPr>
        <p:spPr/>
        <p:txBody>
          <a:bodyPr/>
          <a:lstStyle/>
          <a:p>
            <a:pPr>
              <a:defRPr/>
            </a:pPr>
            <a:fld id="{98AA3EDC-84CE-5D44-955B-22A59AD27526}" type="slidenum">
              <a:rPr lang="en-US" smtClean="0"/>
              <a:pPr>
                <a:defRPr/>
              </a:pPr>
              <a:t>8</a:t>
            </a:fld>
            <a:endParaRPr lang="en-US" dirty="0"/>
          </a:p>
        </p:txBody>
      </p:sp>
      <p:sp>
        <p:nvSpPr>
          <p:cNvPr id="6" name="Title 1"/>
          <p:cNvSpPr>
            <a:spLocks noGrp="1"/>
          </p:cNvSpPr>
          <p:nvPr>
            <p:ph type="title"/>
          </p:nvPr>
        </p:nvSpPr>
        <p:spPr>
          <a:xfrm>
            <a:off x="457200" y="432610"/>
            <a:ext cx="8293100" cy="569268"/>
          </a:xfrm>
        </p:spPr>
        <p:txBody>
          <a:bodyPr/>
          <a:lstStyle/>
          <a:p>
            <a:r>
              <a:rPr lang="en-US" dirty="0"/>
              <a:t>Backup</a:t>
            </a:r>
          </a:p>
        </p:txBody>
      </p:sp>
    </p:spTree>
    <p:extLst>
      <p:ext uri="{BB962C8B-B14F-4D97-AF65-F5344CB8AC3E}">
        <p14:creationId xmlns:p14="http://schemas.microsoft.com/office/powerpoint/2010/main" val="1307473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 Approvals</a:t>
            </a:r>
          </a:p>
        </p:txBody>
      </p:sp>
      <p:sp>
        <p:nvSpPr>
          <p:cNvPr id="3" name="Date Placeholder 2"/>
          <p:cNvSpPr>
            <a:spLocks noGrp="1"/>
          </p:cNvSpPr>
          <p:nvPr>
            <p:ph type="dt" sz="half" idx="10"/>
          </p:nvPr>
        </p:nvSpPr>
        <p:spPr/>
        <p:txBody>
          <a:bodyPr/>
          <a:lstStyle/>
          <a:p>
            <a:pPr>
              <a:defRPr/>
            </a:pPr>
            <a:r>
              <a:rPr lang="en-US"/>
              <a:t>11.01.2018</a:t>
            </a:r>
            <a:endParaRPr lang="en-US" dirty="0"/>
          </a:p>
        </p:txBody>
      </p:sp>
      <p:sp>
        <p:nvSpPr>
          <p:cNvPr id="4" name="Footer Placeholder 3"/>
          <p:cNvSpPr>
            <a:spLocks noGrp="1"/>
          </p:cNvSpPr>
          <p:nvPr>
            <p:ph type="ftr" sz="quarter" idx="11"/>
          </p:nvPr>
        </p:nvSpPr>
        <p:spPr/>
        <p:txBody>
          <a:bodyPr/>
          <a:lstStyle/>
          <a:p>
            <a:pPr>
              <a:defRPr/>
            </a:pPr>
            <a:r>
              <a:rPr lang="en-US"/>
              <a:t>David Montanari | LBNF Nitrogen System Status &amp; Schedule</a:t>
            </a:r>
            <a:endParaRPr lang="en-US" dirty="0"/>
          </a:p>
        </p:txBody>
      </p:sp>
      <p:sp>
        <p:nvSpPr>
          <p:cNvPr id="5" name="Slide Number Placeholder 4"/>
          <p:cNvSpPr>
            <a:spLocks noGrp="1"/>
          </p:cNvSpPr>
          <p:nvPr>
            <p:ph type="sldNum" sz="quarter" idx="12"/>
          </p:nvPr>
        </p:nvSpPr>
        <p:spPr/>
        <p:txBody>
          <a:bodyPr/>
          <a:lstStyle/>
          <a:p>
            <a:pPr>
              <a:defRPr/>
            </a:pPr>
            <a:fld id="{0C39C72E-2A13-EB4D-AD45-6D4E6ACAED8D}" type="slidenum">
              <a:rPr lang="en-US" smtClean="0"/>
              <a:pPr>
                <a:defRPr/>
              </a:pPr>
              <a:t>9</a:t>
            </a:fld>
            <a:endParaRPr lang="en-US" dirty="0"/>
          </a:p>
        </p:txBody>
      </p:sp>
      <p:sp>
        <p:nvSpPr>
          <p:cNvPr id="6" name="Content Placeholder 5"/>
          <p:cNvSpPr>
            <a:spLocks noGrp="1"/>
          </p:cNvSpPr>
          <p:nvPr>
            <p:ph idx="13"/>
          </p:nvPr>
        </p:nvSpPr>
        <p:spPr>
          <a:xfrm>
            <a:off x="457200" y="953440"/>
            <a:ext cx="4249711" cy="2573778"/>
          </a:xfrm>
        </p:spPr>
        <p:txBody>
          <a:bodyPr>
            <a:normAutofit/>
          </a:bodyPr>
          <a:lstStyle/>
          <a:p>
            <a:pPr marL="0" indent="0">
              <a:lnSpc>
                <a:spcPct val="120000"/>
              </a:lnSpc>
              <a:spcBef>
                <a:spcPts val="600"/>
              </a:spcBef>
              <a:buNone/>
            </a:pPr>
            <a:r>
              <a:rPr lang="en-US" b="1" dirty="0"/>
              <a:t>Acquisition Plan</a:t>
            </a:r>
          </a:p>
          <a:p>
            <a:pPr marL="726948" lvl="2" indent="-342900">
              <a:lnSpc>
                <a:spcPct val="120000"/>
              </a:lnSpc>
              <a:spcBef>
                <a:spcPts val="600"/>
              </a:spcBef>
            </a:pPr>
            <a:r>
              <a:rPr lang="en-US" dirty="0"/>
              <a:t>1/30/17 – Submitted to </a:t>
            </a:r>
            <a:r>
              <a:rPr lang="en-US" dirty="0" err="1"/>
              <a:t>FSO</a:t>
            </a:r>
            <a:endParaRPr lang="en-US" dirty="0"/>
          </a:p>
          <a:p>
            <a:pPr marL="726948" lvl="2" indent="-342900">
              <a:lnSpc>
                <a:spcPct val="120000"/>
              </a:lnSpc>
              <a:spcBef>
                <a:spcPts val="600"/>
              </a:spcBef>
            </a:pPr>
            <a:r>
              <a:rPr lang="en-US" dirty="0"/>
              <a:t>4/19/18 – Approved by </a:t>
            </a:r>
            <a:r>
              <a:rPr lang="en-US" dirty="0" err="1"/>
              <a:t>FSO</a:t>
            </a:r>
            <a:endParaRPr lang="en-US" dirty="0"/>
          </a:p>
          <a:p>
            <a:pPr marL="726948" lvl="2" indent="-342900">
              <a:lnSpc>
                <a:spcPct val="120000"/>
              </a:lnSpc>
              <a:spcBef>
                <a:spcPts val="600"/>
              </a:spcBef>
            </a:pPr>
            <a:r>
              <a:rPr lang="en-US" dirty="0"/>
              <a:t>5/30/18 – Approved by IRB 	</a:t>
            </a:r>
          </a:p>
          <a:p>
            <a:pPr marL="726948" lvl="2" indent="-342900">
              <a:lnSpc>
                <a:spcPct val="120000"/>
              </a:lnSpc>
              <a:spcBef>
                <a:spcPts val="600"/>
              </a:spcBef>
            </a:pPr>
            <a:r>
              <a:rPr lang="en-US" dirty="0"/>
              <a:t>6/5/18 – Approved by HCA</a:t>
            </a:r>
          </a:p>
          <a:p>
            <a:pPr marL="726948" lvl="2" indent="-342900">
              <a:lnSpc>
                <a:spcPct val="120000"/>
              </a:lnSpc>
              <a:spcBef>
                <a:spcPts val="600"/>
              </a:spcBef>
            </a:pPr>
            <a:r>
              <a:rPr lang="en-US" dirty="0"/>
              <a:t>6/8/18 – Approved by MA</a:t>
            </a:r>
          </a:p>
        </p:txBody>
      </p:sp>
      <p:sp>
        <p:nvSpPr>
          <p:cNvPr id="7" name="Content Placeholder 5">
            <a:extLst>
              <a:ext uri="{FF2B5EF4-FFF2-40B4-BE49-F238E27FC236}">
                <a16:creationId xmlns:a16="http://schemas.microsoft.com/office/drawing/2014/main" id="{7C6A68D9-11DF-4625-B132-83994B0CF76B}"/>
              </a:ext>
            </a:extLst>
          </p:cNvPr>
          <p:cNvSpPr txBox="1">
            <a:spLocks/>
          </p:cNvSpPr>
          <p:nvPr/>
        </p:nvSpPr>
        <p:spPr>
          <a:xfrm>
            <a:off x="4924425" y="946447"/>
            <a:ext cx="4249711" cy="2580771"/>
          </a:xfrm>
          <a:prstGeom prst="rect">
            <a:avLst/>
          </a:prstGeom>
        </p:spPr>
        <p:txBody>
          <a:bodyPr lIns="0" rIns="0">
            <a:normAutofit/>
          </a:bodyPr>
          <a:lstStyle>
            <a:lvl1pPr marL="256032" indent="-265176" algn="l" defTabSz="457200" rtl="0" eaLnBrk="1" fontAlgn="base" hangingPunct="1">
              <a:lnSpc>
                <a:spcPct val="100000"/>
              </a:lnSpc>
              <a:spcBef>
                <a:spcPts val="0"/>
              </a:spcBef>
              <a:spcAft>
                <a:spcPts val="0"/>
              </a:spcAft>
              <a:buFont typeface="Arial"/>
              <a:buChar char="•"/>
              <a:defRPr sz="2200" b="0" i="0" kern="1200">
                <a:solidFill>
                  <a:srgbClr val="63666A"/>
                </a:solidFill>
                <a:latin typeface="Helvetica"/>
                <a:ea typeface="Geneva" charset="0"/>
                <a:cs typeface="Geneva" charset="0"/>
              </a:defRPr>
            </a:lvl1pPr>
            <a:lvl2pPr marL="320040" indent="256032" algn="l" defTabSz="457200" rtl="0" eaLnBrk="1" fontAlgn="base" hangingPunct="1">
              <a:lnSpc>
                <a:spcPct val="100000"/>
              </a:lnSpc>
              <a:spcBef>
                <a:spcPts val="1032"/>
              </a:spcBef>
              <a:spcAft>
                <a:spcPts val="0"/>
              </a:spcAft>
              <a:buSzPct val="90000"/>
              <a:buFont typeface="Lucida Grande"/>
              <a:buChar char="-"/>
              <a:defRPr sz="2000" b="0" i="0" kern="1200">
                <a:solidFill>
                  <a:srgbClr val="63666A"/>
                </a:solidFill>
                <a:latin typeface="Helvetica"/>
                <a:ea typeface="Geneva" charset="0"/>
                <a:cs typeface="+mn-cs"/>
              </a:defRPr>
            </a:lvl2pPr>
            <a:lvl3pPr marL="640080" indent="228600" algn="l" defTabSz="457200" rtl="0" eaLnBrk="1" fontAlgn="base" hangingPunct="1">
              <a:lnSpc>
                <a:spcPct val="100000"/>
              </a:lnSpc>
              <a:spcBef>
                <a:spcPts val="1032"/>
              </a:spcBef>
              <a:spcAft>
                <a:spcPts val="0"/>
              </a:spcAft>
              <a:buSzPct val="88000"/>
              <a:buFont typeface="Arial"/>
              <a:buChar char="•"/>
              <a:defRPr sz="1800" b="0" i="0" kern="1200">
                <a:solidFill>
                  <a:srgbClr val="63666A"/>
                </a:solidFill>
                <a:latin typeface="Helvetica"/>
                <a:ea typeface="Geneva" charset="0"/>
                <a:cs typeface="+mn-cs"/>
              </a:defRPr>
            </a:lvl3pPr>
            <a:lvl4pPr marL="914400" indent="228600" algn="l" defTabSz="457200" rtl="0" eaLnBrk="1" fontAlgn="base" hangingPunct="1">
              <a:lnSpc>
                <a:spcPct val="100000"/>
              </a:lnSpc>
              <a:spcBef>
                <a:spcPts val="1032"/>
              </a:spcBef>
              <a:spcAft>
                <a:spcPts val="0"/>
              </a:spcAft>
              <a:buSzPct val="90000"/>
              <a:buFont typeface="Lucida Grande"/>
              <a:buChar char="-"/>
              <a:defRPr sz="1600" b="0" i="0" kern="1200">
                <a:solidFill>
                  <a:srgbClr val="63666A"/>
                </a:solidFill>
                <a:latin typeface="Helvetica"/>
                <a:ea typeface="Geneva" charset="0"/>
                <a:cs typeface="+mn-cs"/>
              </a:defRPr>
            </a:lvl4pPr>
            <a:lvl5pPr marL="1143000" indent="192024" algn="l" defTabSz="457200" rtl="0" eaLnBrk="1" fontAlgn="base" hangingPunct="1">
              <a:lnSpc>
                <a:spcPct val="100000"/>
              </a:lnSpc>
              <a:spcBef>
                <a:spcPts val="1032"/>
              </a:spcBef>
              <a:spcAft>
                <a:spcPts val="0"/>
              </a:spcAft>
              <a:buSzPct val="88000"/>
              <a:buFont typeface="Arial"/>
              <a:buChar char="•"/>
              <a:defRPr sz="1400" b="0" i="0" kern="1200">
                <a:solidFill>
                  <a:srgbClr val="63666A"/>
                </a:solidFill>
                <a:latin typeface="Helvetica"/>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spcBef>
                <a:spcPts val="600"/>
              </a:spcBef>
              <a:buFont typeface="Arial"/>
              <a:buNone/>
            </a:pPr>
            <a:r>
              <a:rPr lang="en-US" b="1" dirty="0"/>
              <a:t>Subcontract Award</a:t>
            </a:r>
          </a:p>
          <a:p>
            <a:pPr marL="726948" lvl="2" indent="-342900">
              <a:lnSpc>
                <a:spcPct val="120000"/>
              </a:lnSpc>
              <a:spcBef>
                <a:spcPts val="600"/>
              </a:spcBef>
            </a:pPr>
            <a:r>
              <a:rPr lang="en-US" dirty="0">
                <a:solidFill>
                  <a:srgbClr val="FF0000"/>
                </a:solidFill>
              </a:rPr>
              <a:t>TBD</a:t>
            </a:r>
            <a:r>
              <a:rPr lang="en-US" dirty="0"/>
              <a:t> – Submitted to </a:t>
            </a:r>
            <a:r>
              <a:rPr lang="en-US" dirty="0" err="1"/>
              <a:t>FSO</a:t>
            </a:r>
            <a:endParaRPr lang="en-US" dirty="0"/>
          </a:p>
          <a:p>
            <a:pPr marL="726948" lvl="2" indent="-342900">
              <a:lnSpc>
                <a:spcPct val="120000"/>
              </a:lnSpc>
              <a:spcBef>
                <a:spcPts val="600"/>
              </a:spcBef>
            </a:pPr>
            <a:r>
              <a:rPr lang="en-US" dirty="0">
                <a:solidFill>
                  <a:srgbClr val="FF0000"/>
                </a:solidFill>
              </a:rPr>
              <a:t>TBD</a:t>
            </a:r>
            <a:r>
              <a:rPr lang="en-US" dirty="0"/>
              <a:t> – Approved by </a:t>
            </a:r>
            <a:r>
              <a:rPr lang="en-US" dirty="0" err="1"/>
              <a:t>FSO</a:t>
            </a:r>
            <a:endParaRPr lang="en-US" dirty="0"/>
          </a:p>
          <a:p>
            <a:pPr marL="726948" lvl="2" indent="-342900">
              <a:lnSpc>
                <a:spcPct val="120000"/>
              </a:lnSpc>
              <a:spcBef>
                <a:spcPts val="600"/>
              </a:spcBef>
            </a:pPr>
            <a:r>
              <a:rPr lang="en-US" dirty="0">
                <a:solidFill>
                  <a:srgbClr val="FF0000"/>
                </a:solidFill>
              </a:rPr>
              <a:t>TBD</a:t>
            </a:r>
            <a:r>
              <a:rPr lang="en-US" dirty="0"/>
              <a:t> – Approved by IRB 	</a:t>
            </a:r>
          </a:p>
          <a:p>
            <a:pPr marL="726948" lvl="2" indent="-342900">
              <a:lnSpc>
                <a:spcPct val="120000"/>
              </a:lnSpc>
              <a:spcBef>
                <a:spcPts val="600"/>
              </a:spcBef>
            </a:pPr>
            <a:r>
              <a:rPr lang="en-US" dirty="0">
                <a:solidFill>
                  <a:srgbClr val="FF0000"/>
                </a:solidFill>
              </a:rPr>
              <a:t>TBD</a:t>
            </a:r>
            <a:r>
              <a:rPr lang="en-US" dirty="0"/>
              <a:t> – Approved by HCA</a:t>
            </a:r>
          </a:p>
          <a:p>
            <a:pPr marL="726948" lvl="2" indent="-342900">
              <a:lnSpc>
                <a:spcPct val="120000"/>
              </a:lnSpc>
              <a:spcBef>
                <a:spcPts val="600"/>
              </a:spcBef>
            </a:pPr>
            <a:r>
              <a:rPr lang="en-US" dirty="0">
                <a:solidFill>
                  <a:srgbClr val="FF0000"/>
                </a:solidFill>
              </a:rPr>
              <a:t>TBD</a:t>
            </a:r>
            <a:r>
              <a:rPr lang="en-US" dirty="0"/>
              <a:t> – Approved by MA</a:t>
            </a:r>
          </a:p>
        </p:txBody>
      </p:sp>
      <p:sp>
        <p:nvSpPr>
          <p:cNvPr id="8" name="Content Placeholder 5">
            <a:extLst>
              <a:ext uri="{FF2B5EF4-FFF2-40B4-BE49-F238E27FC236}">
                <a16:creationId xmlns:a16="http://schemas.microsoft.com/office/drawing/2014/main" id="{457068F6-D473-4FBB-8F60-119761CEF265}"/>
              </a:ext>
            </a:extLst>
          </p:cNvPr>
          <p:cNvSpPr txBox="1">
            <a:spLocks/>
          </p:cNvSpPr>
          <p:nvPr/>
        </p:nvSpPr>
        <p:spPr>
          <a:xfrm>
            <a:off x="457200" y="3527218"/>
            <a:ext cx="5972476" cy="2580771"/>
          </a:xfrm>
          <a:prstGeom prst="rect">
            <a:avLst/>
          </a:prstGeom>
        </p:spPr>
        <p:txBody>
          <a:bodyPr lIns="0" rIns="0">
            <a:normAutofit lnSpcReduction="10000"/>
          </a:bodyPr>
          <a:lstStyle>
            <a:lvl1pPr marL="256032" indent="-265176" algn="l" defTabSz="457200" rtl="0" eaLnBrk="1" fontAlgn="base" hangingPunct="1">
              <a:lnSpc>
                <a:spcPct val="100000"/>
              </a:lnSpc>
              <a:spcBef>
                <a:spcPts val="0"/>
              </a:spcBef>
              <a:spcAft>
                <a:spcPts val="0"/>
              </a:spcAft>
              <a:buFont typeface="Arial"/>
              <a:buChar char="•"/>
              <a:defRPr sz="2200" b="0" i="0" kern="1200">
                <a:solidFill>
                  <a:srgbClr val="63666A"/>
                </a:solidFill>
                <a:latin typeface="Helvetica"/>
                <a:ea typeface="Geneva" charset="0"/>
                <a:cs typeface="Geneva" charset="0"/>
              </a:defRPr>
            </a:lvl1pPr>
            <a:lvl2pPr marL="320040" indent="256032" algn="l" defTabSz="457200" rtl="0" eaLnBrk="1" fontAlgn="base" hangingPunct="1">
              <a:lnSpc>
                <a:spcPct val="100000"/>
              </a:lnSpc>
              <a:spcBef>
                <a:spcPts val="1032"/>
              </a:spcBef>
              <a:spcAft>
                <a:spcPts val="0"/>
              </a:spcAft>
              <a:buSzPct val="90000"/>
              <a:buFont typeface="Lucida Grande"/>
              <a:buChar char="-"/>
              <a:defRPr sz="2000" b="0" i="0" kern="1200">
                <a:solidFill>
                  <a:srgbClr val="63666A"/>
                </a:solidFill>
                <a:latin typeface="Helvetica"/>
                <a:ea typeface="Geneva" charset="0"/>
                <a:cs typeface="+mn-cs"/>
              </a:defRPr>
            </a:lvl2pPr>
            <a:lvl3pPr marL="640080" indent="228600" algn="l" defTabSz="457200" rtl="0" eaLnBrk="1" fontAlgn="base" hangingPunct="1">
              <a:lnSpc>
                <a:spcPct val="100000"/>
              </a:lnSpc>
              <a:spcBef>
                <a:spcPts val="1032"/>
              </a:spcBef>
              <a:spcAft>
                <a:spcPts val="0"/>
              </a:spcAft>
              <a:buSzPct val="88000"/>
              <a:buFont typeface="Arial"/>
              <a:buChar char="•"/>
              <a:defRPr sz="1800" b="0" i="0" kern="1200">
                <a:solidFill>
                  <a:srgbClr val="63666A"/>
                </a:solidFill>
                <a:latin typeface="Helvetica"/>
                <a:ea typeface="Geneva" charset="0"/>
                <a:cs typeface="+mn-cs"/>
              </a:defRPr>
            </a:lvl3pPr>
            <a:lvl4pPr marL="914400" indent="228600" algn="l" defTabSz="457200" rtl="0" eaLnBrk="1" fontAlgn="base" hangingPunct="1">
              <a:lnSpc>
                <a:spcPct val="100000"/>
              </a:lnSpc>
              <a:spcBef>
                <a:spcPts val="1032"/>
              </a:spcBef>
              <a:spcAft>
                <a:spcPts val="0"/>
              </a:spcAft>
              <a:buSzPct val="90000"/>
              <a:buFont typeface="Lucida Grande"/>
              <a:buChar char="-"/>
              <a:defRPr sz="1600" b="0" i="0" kern="1200">
                <a:solidFill>
                  <a:srgbClr val="63666A"/>
                </a:solidFill>
                <a:latin typeface="Helvetica"/>
                <a:ea typeface="Geneva" charset="0"/>
                <a:cs typeface="+mn-cs"/>
              </a:defRPr>
            </a:lvl4pPr>
            <a:lvl5pPr marL="1143000" indent="192024" algn="l" defTabSz="457200" rtl="0" eaLnBrk="1" fontAlgn="base" hangingPunct="1">
              <a:lnSpc>
                <a:spcPct val="100000"/>
              </a:lnSpc>
              <a:spcBef>
                <a:spcPts val="1032"/>
              </a:spcBef>
              <a:spcAft>
                <a:spcPts val="0"/>
              </a:spcAft>
              <a:buSzPct val="88000"/>
              <a:buFont typeface="Arial"/>
              <a:buChar char="•"/>
              <a:defRPr sz="1400" b="0" i="0" kern="1200">
                <a:solidFill>
                  <a:srgbClr val="63666A"/>
                </a:solidFill>
                <a:latin typeface="Helvetica"/>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spcBef>
                <a:spcPts val="600"/>
              </a:spcBef>
              <a:buFont typeface="Arial"/>
              <a:buNone/>
            </a:pPr>
            <a:r>
              <a:rPr lang="en-US" b="1" dirty="0"/>
              <a:t>Solicitation Package</a:t>
            </a:r>
          </a:p>
          <a:p>
            <a:pPr marL="726948" lvl="2" indent="-342900">
              <a:lnSpc>
                <a:spcPct val="120000"/>
              </a:lnSpc>
              <a:spcBef>
                <a:spcPts val="600"/>
              </a:spcBef>
            </a:pPr>
            <a:r>
              <a:rPr lang="en-US" dirty="0"/>
              <a:t>7/19/18 – Submitted to FSO  </a:t>
            </a:r>
            <a:r>
              <a:rPr lang="en-US" sz="2000" b="1" dirty="0">
                <a:solidFill>
                  <a:srgbClr val="00B050"/>
                </a:solidFill>
              </a:rPr>
              <a:t>✓</a:t>
            </a:r>
            <a:r>
              <a:rPr lang="en-US" b="1" dirty="0">
                <a:solidFill>
                  <a:srgbClr val="00B050"/>
                </a:solidFill>
              </a:rPr>
              <a:t> </a:t>
            </a:r>
            <a:r>
              <a:rPr lang="en-US" dirty="0"/>
              <a:t>︎</a:t>
            </a:r>
          </a:p>
          <a:p>
            <a:pPr marL="726948" lvl="2" indent="-342900">
              <a:lnSpc>
                <a:spcPct val="120000"/>
              </a:lnSpc>
              <a:spcBef>
                <a:spcPts val="600"/>
              </a:spcBef>
            </a:pPr>
            <a:r>
              <a:rPr lang="en-US" dirty="0"/>
              <a:t>8/27/18 – Approved by FSO  </a:t>
            </a:r>
            <a:r>
              <a:rPr lang="en-US" sz="2000" b="1" dirty="0">
                <a:solidFill>
                  <a:srgbClr val="00B050"/>
                </a:solidFill>
              </a:rPr>
              <a:t>✓</a:t>
            </a:r>
            <a:r>
              <a:rPr lang="en-US" b="1" dirty="0">
                <a:solidFill>
                  <a:srgbClr val="00B050"/>
                </a:solidFill>
              </a:rPr>
              <a:t> </a:t>
            </a:r>
            <a:endParaRPr lang="en-US" dirty="0"/>
          </a:p>
          <a:p>
            <a:pPr marL="726948" lvl="2" indent="-342900">
              <a:lnSpc>
                <a:spcPct val="120000"/>
              </a:lnSpc>
              <a:spcBef>
                <a:spcPts val="600"/>
              </a:spcBef>
            </a:pPr>
            <a:r>
              <a:rPr lang="en-US" dirty="0"/>
              <a:t>10/24/18 – Approved by IRB  </a:t>
            </a:r>
            <a:r>
              <a:rPr lang="en-US" sz="2000" b="1" dirty="0">
                <a:solidFill>
                  <a:srgbClr val="00B050"/>
                </a:solidFill>
              </a:rPr>
              <a:t>✓</a:t>
            </a:r>
            <a:r>
              <a:rPr lang="en-US" b="1" dirty="0">
                <a:solidFill>
                  <a:srgbClr val="00B050"/>
                </a:solidFill>
              </a:rPr>
              <a:t> </a:t>
            </a:r>
            <a:endParaRPr lang="en-US" dirty="0"/>
          </a:p>
          <a:p>
            <a:pPr marL="726948" lvl="2" indent="-342900">
              <a:lnSpc>
                <a:spcPct val="120000"/>
              </a:lnSpc>
              <a:spcBef>
                <a:spcPts val="600"/>
              </a:spcBef>
            </a:pPr>
            <a:r>
              <a:rPr lang="en-US" dirty="0">
                <a:solidFill>
                  <a:srgbClr val="FF0000"/>
                </a:solidFill>
              </a:rPr>
              <a:t>TBD</a:t>
            </a:r>
            <a:r>
              <a:rPr lang="en-US" dirty="0"/>
              <a:t> – Approved by HCA (Expected within days).</a:t>
            </a:r>
          </a:p>
          <a:p>
            <a:pPr marL="726948" lvl="2" indent="-342900">
              <a:lnSpc>
                <a:spcPct val="120000"/>
              </a:lnSpc>
              <a:spcBef>
                <a:spcPts val="600"/>
              </a:spcBef>
            </a:pPr>
            <a:r>
              <a:rPr lang="en-US" dirty="0">
                <a:solidFill>
                  <a:srgbClr val="FF0000"/>
                </a:solidFill>
              </a:rPr>
              <a:t>TBD</a:t>
            </a:r>
            <a:r>
              <a:rPr lang="en-US" dirty="0"/>
              <a:t> – Approved by MA (Expected within days).</a:t>
            </a:r>
          </a:p>
        </p:txBody>
      </p:sp>
    </p:spTree>
    <p:extLst>
      <p:ext uri="{BB962C8B-B14F-4D97-AF65-F5344CB8AC3E}">
        <p14:creationId xmlns:p14="http://schemas.microsoft.com/office/powerpoint/2010/main" val="1630060302"/>
      </p:ext>
    </p:extLst>
  </p:cSld>
  <p:clrMapOvr>
    <a:masterClrMapping/>
  </p:clrMapOvr>
</p:sld>
</file>

<file path=ppt/theme/theme1.xml><?xml version="1.0" encoding="utf-8"?>
<a:theme xmlns:a="http://schemas.openxmlformats.org/drawingml/2006/main" name="LBNF Template_051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LBNF Presentation Template</Template>
  <TotalTime>30029</TotalTime>
  <Words>1136</Words>
  <Application>Microsoft Macintosh PowerPoint</Application>
  <PresentationFormat>On-screen Show (4:3)</PresentationFormat>
  <Paragraphs>151</Paragraphs>
  <Slides>13</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Geneva</vt:lpstr>
      <vt:lpstr>Helvetica</vt:lpstr>
      <vt:lpstr>Lucida Grande</vt:lpstr>
      <vt:lpstr>LBNF Template_051215</vt:lpstr>
      <vt:lpstr>LBNF Content-Footer Theme</vt:lpstr>
      <vt:lpstr>LBNF Nitrogen System Status &amp; Schedule</vt:lpstr>
      <vt:lpstr>Scope</vt:lpstr>
      <vt:lpstr>Nitrogen System Block Diagram</vt:lpstr>
      <vt:lpstr>Cryogenics Process Flow Diagram</vt:lpstr>
      <vt:lpstr>Solicitation to Award Timeline – Estimated</vt:lpstr>
      <vt:lpstr>Current Procurement Approach &amp; Timeline</vt:lpstr>
      <vt:lpstr>Thanks</vt:lpstr>
      <vt:lpstr>Backup</vt:lpstr>
      <vt:lpstr>DOE Approvals</vt:lpstr>
      <vt:lpstr>Refrigeration loads</vt:lpstr>
      <vt:lpstr>Timeline to support DUNE-SP Cold Box test Underground</vt:lpstr>
      <vt:lpstr>Comments</vt:lpstr>
      <vt:lpstr>Current Procurement Approach &amp; Timeline (Before re-estimate)</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Makepeace</dc:creator>
  <cp:lastModifiedBy>David Montanari</cp:lastModifiedBy>
  <cp:revision>1668</cp:revision>
  <cp:lastPrinted>2016-03-23T01:03:20Z</cp:lastPrinted>
  <dcterms:created xsi:type="dcterms:W3CDTF">2012-03-01T14:41:18Z</dcterms:created>
  <dcterms:modified xsi:type="dcterms:W3CDTF">2018-11-01T14:01:46Z</dcterms:modified>
</cp:coreProperties>
</file>