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89" r:id="rId2"/>
    <p:sldMasterId id="2147483691" r:id="rId3"/>
  </p:sldMasterIdLst>
  <p:notesMasterIdLst>
    <p:notesMasterId r:id="rId10"/>
  </p:notesMasterIdLst>
  <p:handoutMasterIdLst>
    <p:handoutMasterId r:id="rId11"/>
  </p:handoutMasterIdLst>
  <p:sldIdLst>
    <p:sldId id="263" r:id="rId4"/>
    <p:sldId id="591" r:id="rId5"/>
    <p:sldId id="992" r:id="rId6"/>
    <p:sldId id="970" r:id="rId7"/>
    <p:sldId id="595" r:id="rId8"/>
    <p:sldId id="597" r:id="rId9"/>
  </p:sldIdLst>
  <p:sldSz cx="9144000" cy="6858000" type="screen4x3"/>
  <p:notesSz cx="6985000" cy="9283700"/>
  <p:defaultTex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988">
          <p15:clr>
            <a:srgbClr val="A4A3A4"/>
          </p15:clr>
        </p15:guide>
        <p15:guide id="2" orient="horz" pos="4186">
          <p15:clr>
            <a:srgbClr val="A4A3A4"/>
          </p15:clr>
        </p15:guide>
        <p15:guide id="3" orient="horz" pos="3394">
          <p15:clr>
            <a:srgbClr val="A4A3A4"/>
          </p15:clr>
        </p15:guide>
        <p15:guide id="4" orient="horz" pos="777">
          <p15:clr>
            <a:srgbClr val="A4A3A4"/>
          </p15:clr>
        </p15:guide>
        <p15:guide id="5" orient="horz" pos="1749">
          <p15:clr>
            <a:srgbClr val="A4A3A4"/>
          </p15:clr>
        </p15:guide>
        <p15:guide id="6" orient="horz" pos="457">
          <p15:clr>
            <a:srgbClr val="A4A3A4"/>
          </p15:clr>
        </p15:guide>
        <p15:guide id="7" pos="285">
          <p15:clr>
            <a:srgbClr val="A4A3A4"/>
          </p15:clr>
        </p15:guide>
        <p15:guide id="8" pos="55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171"/>
    <a:srgbClr val="004C97"/>
    <a:srgbClr val="63666A"/>
    <a:srgbClr val="4F81BD"/>
    <a:srgbClr val="FFFF99"/>
    <a:srgbClr val="F79646"/>
    <a:srgbClr val="C0504D"/>
    <a:srgbClr val="00B5E2"/>
    <a:srgbClr val="5A5A5A"/>
    <a:srgbClr val="67676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35" autoAdjust="0"/>
    <p:restoredTop sz="98464" autoAdjust="0"/>
  </p:normalViewPr>
  <p:slideViewPr>
    <p:cSldViewPr snapToGrid="0" snapToObjects="1">
      <p:cViewPr varScale="1">
        <p:scale>
          <a:sx n="83" d="100"/>
          <a:sy n="83" d="100"/>
        </p:scale>
        <p:origin x="1488" y="77"/>
      </p:cViewPr>
      <p:guideLst>
        <p:guide orient="horz" pos="988"/>
        <p:guide orient="horz" pos="4186"/>
        <p:guide orient="horz" pos="3394"/>
        <p:guide orient="horz" pos="777"/>
        <p:guide orient="horz" pos="1749"/>
        <p:guide orient="horz" pos="457"/>
        <p:guide pos="285"/>
        <p:guide pos="5512"/>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26833" cy="464185"/>
          </a:xfrm>
          <a:prstGeom prst="rect">
            <a:avLst/>
          </a:prstGeom>
        </p:spPr>
        <p:txBody>
          <a:bodyPr vert="horz" lIns="92956" tIns="46478" rIns="92956" bIns="46478"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956550" y="1"/>
            <a:ext cx="3026833" cy="464185"/>
          </a:xfrm>
          <a:prstGeom prst="rect">
            <a:avLst/>
          </a:prstGeom>
        </p:spPr>
        <p:txBody>
          <a:bodyPr vert="horz" lIns="92956" tIns="46478" rIns="92956" bIns="46478" rtlCol="0"/>
          <a:lstStyle>
            <a:lvl1pPr algn="r" fontAlgn="auto">
              <a:spcBef>
                <a:spcPts val="0"/>
              </a:spcBef>
              <a:spcAft>
                <a:spcPts val="0"/>
              </a:spcAft>
              <a:defRPr sz="1200" smtClean="0">
                <a:latin typeface="+mn-lt"/>
                <a:ea typeface="+mn-ea"/>
                <a:cs typeface="+mn-cs"/>
              </a:defRPr>
            </a:lvl1pPr>
          </a:lstStyle>
          <a:p>
            <a:pPr>
              <a:defRPr/>
            </a:pPr>
            <a:fld id="{FB589245-636E-234E-BFAD-9607949806CA}" type="datetimeFigureOut">
              <a:rPr lang="en-US"/>
              <a:pPr>
                <a:defRPr/>
              </a:pPr>
              <a:t>11/1/2018</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6" tIns="46478" rIns="92956" bIns="46478"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6" tIns="46478" rIns="92956" bIns="46478" rtlCol="0" anchor="b"/>
          <a:lstStyle>
            <a:lvl1pPr algn="r" fontAlgn="auto">
              <a:spcBef>
                <a:spcPts val="0"/>
              </a:spcBef>
              <a:spcAft>
                <a:spcPts val="0"/>
              </a:spcAft>
              <a:defRPr sz="1200" smtClean="0">
                <a:latin typeface="+mn-lt"/>
                <a:ea typeface="+mn-ea"/>
                <a:cs typeface="+mn-cs"/>
              </a:defRPr>
            </a:lvl1pPr>
          </a:lstStyle>
          <a:p>
            <a:pPr>
              <a:defRPr/>
            </a:pPr>
            <a:fld id="{62F3B233-32CA-1B4D-AFEE-D703F5CA5C37}" type="slidenum">
              <a:rPr lang="en-US"/>
              <a:pPr>
                <a:defRPr/>
              </a:pPr>
              <a:t>‹#›</a:t>
            </a:fld>
            <a:endParaRPr lang="en-US"/>
          </a:p>
        </p:txBody>
      </p:sp>
    </p:spTree>
    <p:extLst>
      <p:ext uri="{BB962C8B-B14F-4D97-AF65-F5344CB8AC3E}">
        <p14:creationId xmlns:p14="http://schemas.microsoft.com/office/powerpoint/2010/main" val="32602863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26833" cy="464185"/>
          </a:xfrm>
          <a:prstGeom prst="rect">
            <a:avLst/>
          </a:prstGeom>
        </p:spPr>
        <p:txBody>
          <a:bodyPr vert="horz" lIns="92956" tIns="46478" rIns="92956" bIns="46478"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56550" y="1"/>
            <a:ext cx="3026833" cy="464185"/>
          </a:xfrm>
          <a:prstGeom prst="rect">
            <a:avLst/>
          </a:prstGeom>
        </p:spPr>
        <p:txBody>
          <a:bodyPr vert="horz" lIns="92956" tIns="46478" rIns="92956" bIns="46478" rtlCol="0"/>
          <a:lstStyle>
            <a:lvl1pPr algn="r" fontAlgn="auto">
              <a:spcBef>
                <a:spcPts val="0"/>
              </a:spcBef>
              <a:spcAft>
                <a:spcPts val="0"/>
              </a:spcAft>
              <a:defRPr sz="1200" smtClean="0">
                <a:latin typeface="+mn-lt"/>
                <a:ea typeface="+mn-ea"/>
                <a:cs typeface="+mn-cs"/>
              </a:defRPr>
            </a:lvl1pPr>
          </a:lstStyle>
          <a:p>
            <a:pPr>
              <a:defRPr/>
            </a:pPr>
            <a:fld id="{129BCED8-DCF3-A94B-99F8-D2FB79A8911E}" type="datetimeFigureOut">
              <a:rPr lang="en-US"/>
              <a:pPr>
                <a:defRPr/>
              </a:pPr>
              <a:t>11/1/2018</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6" tIns="46478" rIns="92956" bIns="46478" rtlCol="0" anchor="ctr"/>
          <a:lstStyle/>
          <a:p>
            <a:pPr lvl="0"/>
            <a:endParaRPr lang="en-US" noProof="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6" tIns="46478" rIns="92956" bIns="46478"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6" tIns="46478" rIns="92956" bIns="46478"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6" tIns="46478" rIns="92956" bIns="46478" rtlCol="0" anchor="b"/>
          <a:lstStyle>
            <a:lvl1pPr algn="r" fontAlgn="auto">
              <a:spcBef>
                <a:spcPts val="0"/>
              </a:spcBef>
              <a:spcAft>
                <a:spcPts val="0"/>
              </a:spcAft>
              <a:defRPr sz="1200" smtClean="0">
                <a:latin typeface="+mn-lt"/>
                <a:ea typeface="+mn-ea"/>
                <a:cs typeface="+mn-cs"/>
              </a:defRPr>
            </a:lvl1pPr>
          </a:lstStyle>
          <a:p>
            <a:pPr>
              <a:defRPr/>
            </a:pPr>
            <a:fld id="{EEA82294-BF3E-954A-9E49-35D72A5F0004}" type="slidenum">
              <a:rPr lang="en-US"/>
              <a:pPr>
                <a:defRPr/>
              </a:pPr>
              <a:t>‹#›</a:t>
            </a:fld>
            <a:endParaRPr lang="en-US"/>
          </a:p>
        </p:txBody>
      </p:sp>
    </p:spTree>
    <p:extLst>
      <p:ext uri="{BB962C8B-B14F-4D97-AF65-F5344CB8AC3E}">
        <p14:creationId xmlns:p14="http://schemas.microsoft.com/office/powerpoint/2010/main" val="3007741859"/>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Geneva" charset="0"/>
        <a:cs typeface="Geneva" charset="0"/>
      </a:defRPr>
    </a:lvl1pPr>
    <a:lvl2pPr marL="457200" algn="l" defTabSz="457200" rtl="0" fontAlgn="base">
      <a:spcBef>
        <a:spcPct val="30000"/>
      </a:spcBef>
      <a:spcAft>
        <a:spcPct val="0"/>
      </a:spcAft>
      <a:defRPr sz="1200" kern="1200">
        <a:solidFill>
          <a:schemeClr val="tx1"/>
        </a:solidFill>
        <a:latin typeface="+mn-lt"/>
        <a:ea typeface="Geneva" charset="0"/>
        <a:cs typeface="+mn-cs"/>
      </a:defRPr>
    </a:lvl2pPr>
    <a:lvl3pPr marL="914400" algn="l" defTabSz="457200" rtl="0" fontAlgn="base">
      <a:spcBef>
        <a:spcPct val="30000"/>
      </a:spcBef>
      <a:spcAft>
        <a:spcPct val="0"/>
      </a:spcAft>
      <a:defRPr sz="1200" kern="1200">
        <a:solidFill>
          <a:schemeClr val="tx1"/>
        </a:solidFill>
        <a:latin typeface="+mn-lt"/>
        <a:ea typeface="Geneva" charset="0"/>
        <a:cs typeface="+mn-cs"/>
      </a:defRPr>
    </a:lvl3pPr>
    <a:lvl4pPr marL="1371600" algn="l" defTabSz="457200" rtl="0" fontAlgn="base">
      <a:spcBef>
        <a:spcPct val="30000"/>
      </a:spcBef>
      <a:spcAft>
        <a:spcPct val="0"/>
      </a:spcAft>
      <a:defRPr sz="1200" kern="1200">
        <a:solidFill>
          <a:schemeClr val="tx1"/>
        </a:solidFill>
        <a:latin typeface="+mn-lt"/>
        <a:ea typeface="Geneva" charset="0"/>
        <a:cs typeface="+mn-cs"/>
      </a:defRPr>
    </a:lvl4pPr>
    <a:lvl5pPr marL="1828800" algn="l" defTabSz="457200" rtl="0" fontAlgn="base">
      <a:spcBef>
        <a:spcPct val="30000"/>
      </a:spcBef>
      <a:spcAft>
        <a:spcPct val="0"/>
      </a:spcAft>
      <a:defRPr sz="1200" kern="1200">
        <a:solidFill>
          <a:schemeClr val="tx1"/>
        </a:solidFill>
        <a:latin typeface="+mn-lt"/>
        <a:ea typeface="Geneva"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p>
        </p:txBody>
      </p:sp>
      <p:sp>
        <p:nvSpPr>
          <p:cNvPr id="2" name="Title 1"/>
          <p:cNvSpPr>
            <a:spLocks noGrp="1"/>
          </p:cNvSpPr>
          <p:nvPr>
            <p:ph type="title"/>
          </p:nvPr>
        </p:nvSpPr>
        <p:spPr>
          <a:xfrm>
            <a:off x="457200" y="432610"/>
            <a:ext cx="8293100"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p:txBody>
          <a:bodyPr/>
          <a:lstStyle/>
          <a:p>
            <a:pPr>
              <a:defRPr/>
            </a:pPr>
            <a:r>
              <a:rPr lang="en-US"/>
              <a:t>11.01.18</a:t>
            </a:r>
            <a:endParaRPr lang="en-US" dirty="0"/>
          </a:p>
        </p:txBody>
      </p:sp>
      <p:sp>
        <p:nvSpPr>
          <p:cNvPr id="5" name="Footer Placeholder 4"/>
          <p:cNvSpPr>
            <a:spLocks noGrp="1"/>
          </p:cNvSpPr>
          <p:nvPr>
            <p:ph type="ftr" sz="quarter" idx="11"/>
          </p:nvPr>
        </p:nvSpPr>
        <p:spPr/>
        <p:txBody>
          <a:bodyPr/>
          <a:lstStyle/>
          <a:p>
            <a:pPr>
              <a:defRPr/>
            </a:pPr>
            <a:r>
              <a:rPr lang="en-US"/>
              <a:t>LBNF Project team | Pre-excavation and Excavation</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457200" y="1238250"/>
            <a:ext cx="8293100" cy="4846638"/>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9684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457200" y="1711746"/>
            <a:ext cx="8293100" cy="1143000"/>
          </a:xfrm>
          <a:prstGeom prst="rect">
            <a:avLst/>
          </a:prstGeom>
        </p:spPr>
        <p:txBody>
          <a:bodyPr vert="horz" lIns="0" tIns="0" rIns="0" bIns="0" anchor="b" anchorCtr="0"/>
          <a:lstStyle>
            <a:lvl1pPr algn="l">
              <a:defRPr sz="3200" b="1" i="0" baseline="0">
                <a:solidFill>
                  <a:srgbClr val="004C97"/>
                </a:solidFill>
                <a:latin typeface="Helvetica"/>
              </a:defRPr>
            </a:lvl1pPr>
          </a:lstStyle>
          <a:p>
            <a:r>
              <a:rPr lang="en-US"/>
              <a:t>Click to edit Master title style</a:t>
            </a:r>
            <a:endParaRPr lang="en-US" dirty="0"/>
          </a:p>
        </p:txBody>
      </p:sp>
      <p:sp>
        <p:nvSpPr>
          <p:cNvPr id="4" name="Text Placeholder 3"/>
          <p:cNvSpPr>
            <a:spLocks noGrp="1"/>
          </p:cNvSpPr>
          <p:nvPr>
            <p:ph type="body" sz="quarter" idx="10"/>
          </p:nvPr>
        </p:nvSpPr>
        <p:spPr>
          <a:xfrm>
            <a:off x="454025" y="3209907"/>
            <a:ext cx="8296275" cy="1721069"/>
          </a:xfrm>
          <a:prstGeom prst="rect">
            <a:avLst/>
          </a:prstGeom>
        </p:spPr>
        <p:txBody>
          <a:bodyPr vert="horz" lIns="0" tIns="0" rIns="0" bIns="0"/>
          <a:lstStyle>
            <a:lvl1pPr marL="0" indent="0">
              <a:buFontTx/>
              <a:buNone/>
              <a:defRPr sz="2200" baseline="0">
                <a:solidFill>
                  <a:srgbClr val="004C97"/>
                </a:solidFill>
                <a:latin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a:t>Click to edit Master text styles</a:t>
            </a:r>
          </a:p>
        </p:txBody>
      </p:sp>
    </p:spTree>
    <p:extLst>
      <p:ext uri="{BB962C8B-B14F-4D97-AF65-F5344CB8AC3E}">
        <p14:creationId xmlns:p14="http://schemas.microsoft.com/office/powerpoint/2010/main" val="1570330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457200" y="432609"/>
            <a:ext cx="8293100" cy="548785"/>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5" name="Date Placeholder 3"/>
          <p:cNvSpPr>
            <a:spLocks noGrp="1"/>
          </p:cNvSpPr>
          <p:nvPr>
            <p:ph type="dt" sz="half" idx="13"/>
          </p:nvPr>
        </p:nvSpPr>
        <p:spPr/>
        <p:txBody>
          <a:bodyPr/>
          <a:lstStyle>
            <a:lvl1pPr>
              <a:defRPr/>
            </a:lvl1pPr>
          </a:lstStyle>
          <a:p>
            <a:pPr>
              <a:defRPr/>
            </a:pPr>
            <a:r>
              <a:rPr lang="en-US"/>
              <a:t>11.01.18</a:t>
            </a:r>
            <a:endParaRPr lang="en-US" dirty="0"/>
          </a:p>
        </p:txBody>
      </p:sp>
      <p:sp>
        <p:nvSpPr>
          <p:cNvPr id="6" name="Footer Placeholder 4"/>
          <p:cNvSpPr>
            <a:spLocks noGrp="1"/>
          </p:cNvSpPr>
          <p:nvPr>
            <p:ph type="ftr" sz="quarter" idx="14"/>
          </p:nvPr>
        </p:nvSpPr>
        <p:spPr/>
        <p:txBody>
          <a:bodyPr/>
          <a:lstStyle>
            <a:lvl1pPr>
              <a:defRPr/>
            </a:lvl1pPr>
          </a:lstStyle>
          <a:p>
            <a:pPr>
              <a:defRPr/>
            </a:pPr>
            <a:r>
              <a:rPr lang="en-US"/>
              <a:t>LBNF Project team | Pre-excavation and Excavation</a:t>
            </a:r>
          </a:p>
        </p:txBody>
      </p:sp>
      <p:sp>
        <p:nvSpPr>
          <p:cNvPr id="7" name="Slide Number Placeholder 5"/>
          <p:cNvSpPr>
            <a:spLocks noGrp="1"/>
          </p:cNvSpPr>
          <p:nvPr>
            <p:ph type="sldNum" sz="quarter" idx="15"/>
          </p:nvPr>
        </p:nvSpPr>
        <p:spPr/>
        <p:txBody>
          <a:bodyPr/>
          <a:lstStyle>
            <a:lvl1pPr>
              <a:defRPr/>
            </a:lvl1pPr>
          </a:lstStyle>
          <a:p>
            <a:pPr>
              <a:defRPr/>
            </a:pPr>
            <a:fld id="{98AA3EDC-84CE-5D44-955B-22A59AD27526}" type="slidenum">
              <a:rPr lang="en-US"/>
              <a:pPr>
                <a:defRPr/>
              </a:pPr>
              <a:t>‹#›</a:t>
            </a:fld>
            <a:endParaRPr lang="en-US" dirty="0"/>
          </a:p>
        </p:txBody>
      </p:sp>
      <p:sp>
        <p:nvSpPr>
          <p:cNvPr id="8" name="Content Placeholder 2"/>
          <p:cNvSpPr>
            <a:spLocks noGrp="1"/>
          </p:cNvSpPr>
          <p:nvPr>
            <p:ph idx="16"/>
          </p:nvPr>
        </p:nvSpPr>
        <p:spPr>
          <a:xfrm>
            <a:off x="457200" y="1238250"/>
            <a:ext cx="3998846"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7"/>
          </p:nvPr>
        </p:nvSpPr>
        <p:spPr>
          <a:xfrm>
            <a:off x="4751454" y="1238250"/>
            <a:ext cx="3998846"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2063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4" y="5347368"/>
            <a:ext cx="4003605"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itle 1"/>
          <p:cNvSpPr>
            <a:spLocks noGrp="1"/>
          </p:cNvSpPr>
          <p:nvPr>
            <p:ph type="title"/>
          </p:nvPr>
        </p:nvSpPr>
        <p:spPr>
          <a:xfrm>
            <a:off x="446058" y="432610"/>
            <a:ext cx="8304267" cy="579507"/>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14" name="Text Placeholder 2"/>
          <p:cNvSpPr>
            <a:spLocks noGrp="1"/>
          </p:cNvSpPr>
          <p:nvPr>
            <p:ph type="body" idx="13"/>
          </p:nvPr>
        </p:nvSpPr>
        <p:spPr>
          <a:xfrm>
            <a:off x="4683195" y="5347368"/>
            <a:ext cx="4067130"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Date Placeholder 3"/>
          <p:cNvSpPr>
            <a:spLocks noGrp="1"/>
          </p:cNvSpPr>
          <p:nvPr>
            <p:ph type="dt" sz="half" idx="16"/>
          </p:nvPr>
        </p:nvSpPr>
        <p:spPr/>
        <p:txBody>
          <a:bodyPr/>
          <a:lstStyle>
            <a:lvl1pPr>
              <a:defRPr/>
            </a:lvl1pPr>
          </a:lstStyle>
          <a:p>
            <a:pPr>
              <a:defRPr/>
            </a:pPr>
            <a:r>
              <a:rPr lang="en-US"/>
              <a:t>11.01.18</a:t>
            </a:r>
            <a:endParaRPr lang="en-US" dirty="0"/>
          </a:p>
        </p:txBody>
      </p:sp>
      <p:sp>
        <p:nvSpPr>
          <p:cNvPr id="8" name="Footer Placeholder 4"/>
          <p:cNvSpPr>
            <a:spLocks noGrp="1"/>
          </p:cNvSpPr>
          <p:nvPr>
            <p:ph type="ftr" sz="quarter" idx="17"/>
          </p:nvPr>
        </p:nvSpPr>
        <p:spPr/>
        <p:txBody>
          <a:bodyPr/>
          <a:lstStyle>
            <a:lvl1pPr>
              <a:defRPr/>
            </a:lvl1pPr>
          </a:lstStyle>
          <a:p>
            <a:pPr>
              <a:defRPr/>
            </a:pPr>
            <a:r>
              <a:rPr lang="en-US"/>
              <a:t>LBNF Project team | Pre-excavation and Excavation</a:t>
            </a:r>
          </a:p>
        </p:txBody>
      </p:sp>
      <p:sp>
        <p:nvSpPr>
          <p:cNvPr id="9" name="Slide Number Placeholder 5"/>
          <p:cNvSpPr>
            <a:spLocks noGrp="1"/>
          </p:cNvSpPr>
          <p:nvPr>
            <p:ph type="sldNum" sz="quarter" idx="18"/>
          </p:nvPr>
        </p:nvSpPr>
        <p:spPr/>
        <p:txBody>
          <a:bodyPr/>
          <a:lstStyle>
            <a:lvl1pPr>
              <a:defRPr/>
            </a:lvl1pPr>
          </a:lstStyle>
          <a:p>
            <a:pPr>
              <a:defRPr/>
            </a:pPr>
            <a:fld id="{68139268-D729-4C4B-81BB-35603E7F3BD0}" type="slidenum">
              <a:rPr lang="en-US"/>
              <a:pPr>
                <a:defRPr/>
              </a:pPr>
              <a:t>‹#›</a:t>
            </a:fld>
            <a:endParaRPr lang="en-US" dirty="0"/>
          </a:p>
        </p:txBody>
      </p:sp>
      <p:sp>
        <p:nvSpPr>
          <p:cNvPr id="10" name="Content Placeholder 2"/>
          <p:cNvSpPr>
            <a:spLocks noGrp="1"/>
          </p:cNvSpPr>
          <p:nvPr>
            <p:ph idx="19"/>
          </p:nvPr>
        </p:nvSpPr>
        <p:spPr>
          <a:xfrm>
            <a:off x="457200" y="1238250"/>
            <a:ext cx="3998846" cy="3892550"/>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20"/>
          </p:nvPr>
        </p:nvSpPr>
        <p:spPr>
          <a:xfrm>
            <a:off x="4751454" y="1238250"/>
            <a:ext cx="3998846" cy="3892550"/>
          </a:xfrm>
          <a:prstGeom prst="rect">
            <a:avLst/>
          </a:prstGeom>
        </p:spPr>
        <p:txBody>
          <a:bodyPr lIns="0" rIns="0"/>
          <a:lstStyle>
            <a:lvl1pPr marL="256032" indent="-265176">
              <a:lnSpc>
                <a:spcPct val="100000"/>
              </a:lnSpc>
              <a:spcBef>
                <a:spcPts val="0"/>
              </a:spcBef>
              <a:spcAft>
                <a:spcPts val="0"/>
              </a:spcAft>
              <a:buFont typeface="Arial"/>
              <a:buChar char="•"/>
              <a:defRPr lang="en-US" sz="2200" b="0" i="0" kern="1200" dirty="0" smtClean="0">
                <a:solidFill>
                  <a:srgbClr val="63666A"/>
                </a:solidFill>
                <a:latin typeface="Helvetica"/>
                <a:ea typeface="Geneva" charset="0"/>
                <a:cs typeface="Geneva" charset="0"/>
              </a:defRPr>
            </a:lvl1pPr>
            <a:lvl2pPr marL="320040" indent="256032" algn="l" defTabSz="457200" rtl="0" fontAlgn="base">
              <a:lnSpc>
                <a:spcPct val="100000"/>
              </a:lnSpc>
              <a:spcBef>
                <a:spcPts val="300"/>
              </a:spcBef>
              <a:spcAft>
                <a:spcPts val="300"/>
              </a:spcAft>
              <a:buSzPct val="90000"/>
              <a:buFont typeface="Lucida Grande"/>
              <a:buChar char="-"/>
              <a:defRPr lang="en-US" sz="2000" b="0" i="0" kern="1200" dirty="0" smtClean="0">
                <a:solidFill>
                  <a:srgbClr val="63666A"/>
                </a:solidFill>
                <a:latin typeface="Helvetica"/>
                <a:ea typeface="Geneva" charset="0"/>
                <a:cs typeface="+mn-cs"/>
              </a:defRPr>
            </a:lvl2pPr>
            <a:lvl3pPr marL="640080" indent="228600" algn="l" defTabSz="457200" rtl="0" fontAlgn="base">
              <a:lnSpc>
                <a:spcPct val="100000"/>
              </a:lnSpc>
              <a:spcBef>
                <a:spcPts val="300"/>
              </a:spcBef>
              <a:spcAft>
                <a:spcPts val="300"/>
              </a:spcAft>
              <a:buSzPct val="88000"/>
              <a:buFont typeface="Arial"/>
              <a:buChar char="•"/>
              <a:defRPr lang="en-US" sz="2000" b="0" i="0" kern="1200" dirty="0" smtClean="0">
                <a:solidFill>
                  <a:srgbClr val="63666A"/>
                </a:solidFill>
                <a:latin typeface="Helvetica"/>
                <a:ea typeface="Geneva" charset="0"/>
                <a:cs typeface="+mn-cs"/>
              </a:defRPr>
            </a:lvl3pPr>
            <a:lvl4pPr marL="914400" indent="228600" algn="l" defTabSz="457200" rtl="0" fontAlgn="base">
              <a:lnSpc>
                <a:spcPct val="100000"/>
              </a:lnSpc>
              <a:spcBef>
                <a:spcPts val="300"/>
              </a:spcBef>
              <a:spcAft>
                <a:spcPts val="300"/>
              </a:spcAft>
              <a:buSzPct val="90000"/>
              <a:buFont typeface="Lucida Grande"/>
              <a:buChar char="-"/>
              <a:defRPr lang="en-US" sz="2000" b="0" i="0" kern="1200" dirty="0" smtClean="0">
                <a:solidFill>
                  <a:srgbClr val="63666A"/>
                </a:solidFill>
                <a:latin typeface="Helvetica"/>
                <a:ea typeface="Geneva" charset="0"/>
                <a:cs typeface="+mn-cs"/>
              </a:defRPr>
            </a:lvl4pPr>
            <a:lvl5pPr marL="1143000" indent="192024" algn="l" defTabSz="457200" rtl="0" fontAlgn="base">
              <a:lnSpc>
                <a:spcPct val="100000"/>
              </a:lnSpc>
              <a:spcBef>
                <a:spcPts val="300"/>
              </a:spcBef>
              <a:spcAft>
                <a:spcPts val="300"/>
              </a:spcAft>
              <a:buSzPct val="88000"/>
              <a:buFont typeface="Arial"/>
              <a:buChar char="•"/>
              <a:defRPr lang="en-US" sz="2000" b="0" i="0" kern="1200" dirty="0">
                <a:solidFill>
                  <a:srgbClr val="63666A"/>
                </a:solidFill>
                <a:latin typeface="Helvetica"/>
                <a:ea typeface="Geneva" charset="0"/>
                <a:cs typeface="+mn-cs"/>
              </a:defRPr>
            </a:lvl5pPr>
          </a:lstStyle>
          <a:p>
            <a:pPr marL="256032" lvl="0" indent="-265176" algn="l" defTabSz="457200" rtl="0" fontAlgn="base">
              <a:lnSpc>
                <a:spcPct val="100000"/>
              </a:lnSpc>
              <a:spcBef>
                <a:spcPts val="600"/>
              </a:spcBef>
              <a:spcAft>
                <a:spcPts val="600"/>
              </a:spcAft>
              <a:buFont typeface="Arial"/>
              <a:buChar cha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9620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9" name="Title 1"/>
          <p:cNvSpPr>
            <a:spLocks noGrp="1"/>
          </p:cNvSpPr>
          <p:nvPr>
            <p:ph type="title"/>
          </p:nvPr>
        </p:nvSpPr>
        <p:spPr>
          <a:xfrm>
            <a:off x="457200" y="432609"/>
            <a:ext cx="8293100" cy="646957"/>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13" name="Picture Placeholder 12"/>
          <p:cNvSpPr>
            <a:spLocks noGrp="1"/>
          </p:cNvSpPr>
          <p:nvPr>
            <p:ph type="pic" sz="quarter" idx="10"/>
          </p:nvPr>
        </p:nvSpPr>
        <p:spPr>
          <a:xfrm>
            <a:off x="457200" y="1238250"/>
            <a:ext cx="8293100" cy="4846639"/>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4" name="Date Placeholder 3"/>
          <p:cNvSpPr>
            <a:spLocks noGrp="1"/>
          </p:cNvSpPr>
          <p:nvPr>
            <p:ph type="dt" sz="half" idx="11"/>
          </p:nvPr>
        </p:nvSpPr>
        <p:spPr/>
        <p:txBody>
          <a:bodyPr/>
          <a:lstStyle>
            <a:lvl1pPr>
              <a:defRPr/>
            </a:lvl1pPr>
          </a:lstStyle>
          <a:p>
            <a:pPr>
              <a:defRPr/>
            </a:pPr>
            <a:r>
              <a:rPr lang="en-US"/>
              <a:t>11.01.18</a:t>
            </a:r>
            <a:endParaRPr lang="en-US" dirty="0"/>
          </a:p>
        </p:txBody>
      </p:sp>
      <p:sp>
        <p:nvSpPr>
          <p:cNvPr id="5" name="Footer Placeholder 4"/>
          <p:cNvSpPr>
            <a:spLocks noGrp="1"/>
          </p:cNvSpPr>
          <p:nvPr>
            <p:ph type="ftr" sz="quarter" idx="12"/>
          </p:nvPr>
        </p:nvSpPr>
        <p:spPr/>
        <p:txBody>
          <a:bodyPr/>
          <a:lstStyle>
            <a:lvl1pPr>
              <a:defRPr/>
            </a:lvl1pPr>
          </a:lstStyle>
          <a:p>
            <a:pPr>
              <a:defRPr/>
            </a:pPr>
            <a:r>
              <a:rPr lang="en-US"/>
              <a:t>LBNF Project team | Pre-excavation and Excavation</a:t>
            </a:r>
          </a:p>
        </p:txBody>
      </p:sp>
      <p:sp>
        <p:nvSpPr>
          <p:cNvPr id="6" name="Slide Number Placeholder 5"/>
          <p:cNvSpPr>
            <a:spLocks noGrp="1"/>
          </p:cNvSpPr>
          <p:nvPr>
            <p:ph type="sldNum" sz="quarter" idx="13"/>
          </p:nvPr>
        </p:nvSpPr>
        <p:spPr/>
        <p:txBody>
          <a:bodyPr/>
          <a:lstStyle>
            <a:lvl1pPr>
              <a:defRPr/>
            </a:lvl1pPr>
          </a:lstStyle>
          <a:p>
            <a:pPr>
              <a:defRPr/>
            </a:pPr>
            <a:fld id="{C663080B-B7DD-F94E-BF93-E5AF96AB2174}" type="slidenum">
              <a:rPr lang="en-US"/>
              <a:pPr>
                <a:defRPr/>
              </a:pPr>
              <a:t>‹#›</a:t>
            </a:fld>
            <a:endParaRPr lang="en-US" dirty="0"/>
          </a:p>
        </p:txBody>
      </p:sp>
    </p:spTree>
    <p:extLst>
      <p:ext uri="{BB962C8B-B14F-4D97-AF65-F5344CB8AC3E}">
        <p14:creationId xmlns:p14="http://schemas.microsoft.com/office/powerpoint/2010/main" val="2850782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9144000" cy="6099175"/>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3" name="Date Placeholder 3"/>
          <p:cNvSpPr>
            <a:spLocks noGrp="1"/>
          </p:cNvSpPr>
          <p:nvPr>
            <p:ph type="dt" sz="half" idx="11"/>
          </p:nvPr>
        </p:nvSpPr>
        <p:spPr/>
        <p:txBody>
          <a:bodyPr/>
          <a:lstStyle>
            <a:lvl1pPr>
              <a:defRPr/>
            </a:lvl1pPr>
          </a:lstStyle>
          <a:p>
            <a:pPr>
              <a:defRPr/>
            </a:pPr>
            <a:r>
              <a:rPr lang="en-US"/>
              <a:t>11.01.18</a:t>
            </a:r>
            <a:endParaRPr lang="en-US" dirty="0"/>
          </a:p>
        </p:txBody>
      </p:sp>
      <p:sp>
        <p:nvSpPr>
          <p:cNvPr id="4" name="Footer Placeholder 4"/>
          <p:cNvSpPr>
            <a:spLocks noGrp="1"/>
          </p:cNvSpPr>
          <p:nvPr>
            <p:ph type="ftr" sz="quarter" idx="12"/>
          </p:nvPr>
        </p:nvSpPr>
        <p:spPr/>
        <p:txBody>
          <a:bodyPr/>
          <a:lstStyle>
            <a:lvl1pPr>
              <a:defRPr/>
            </a:lvl1pPr>
          </a:lstStyle>
          <a:p>
            <a:pPr>
              <a:defRPr/>
            </a:pPr>
            <a:r>
              <a:rPr lang="en-US"/>
              <a:t>LBNF Project team | Pre-excavation and Excavation</a:t>
            </a:r>
          </a:p>
        </p:txBody>
      </p:sp>
      <p:sp>
        <p:nvSpPr>
          <p:cNvPr id="5" name="Slide Number Placeholder 5"/>
          <p:cNvSpPr>
            <a:spLocks noGrp="1"/>
          </p:cNvSpPr>
          <p:nvPr>
            <p:ph type="sldNum" sz="quarter" idx="13"/>
          </p:nvPr>
        </p:nvSpPr>
        <p:spPr/>
        <p:txBody>
          <a:bodyPr/>
          <a:lstStyle>
            <a:lvl1pPr>
              <a:defRPr/>
            </a:lvl1pPr>
          </a:lstStyle>
          <a:p>
            <a:pPr>
              <a:defRPr/>
            </a:pPr>
            <a:fld id="{72F71154-E60D-9942-9C7E-C9963561CB3F}" type="slidenum">
              <a:rPr lang="en-US"/>
              <a:pPr>
                <a:defRPr/>
              </a:pPr>
              <a:t>‹#›</a:t>
            </a:fld>
            <a:endParaRPr lang="en-US" dirty="0"/>
          </a:p>
        </p:txBody>
      </p:sp>
    </p:spTree>
    <p:extLst>
      <p:ext uri="{BB962C8B-B14F-4D97-AF65-F5344CB8AC3E}">
        <p14:creationId xmlns:p14="http://schemas.microsoft.com/office/powerpoint/2010/main" val="3458088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175906"/>
            <a:ext cx="3017520" cy="915332"/>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3716338" y="1238250"/>
            <a:ext cx="5033962" cy="4852988"/>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6" name="Date Placeholder 3"/>
          <p:cNvSpPr>
            <a:spLocks noGrp="1"/>
          </p:cNvSpPr>
          <p:nvPr>
            <p:ph type="dt" sz="half" idx="16"/>
          </p:nvPr>
        </p:nvSpPr>
        <p:spPr/>
        <p:txBody>
          <a:bodyPr/>
          <a:lstStyle>
            <a:lvl1pPr>
              <a:defRPr sz="1200" baseline="0" smtClean="0">
                <a:solidFill>
                  <a:srgbClr val="004C97"/>
                </a:solidFill>
                <a:latin typeface="Helvetica"/>
              </a:defRPr>
            </a:lvl1pPr>
          </a:lstStyle>
          <a:p>
            <a:pPr>
              <a:defRPr/>
            </a:pPr>
            <a:r>
              <a:rPr lang="en-US"/>
              <a:t>11.01.18</a:t>
            </a:r>
            <a:endParaRPr lang="en-US" dirty="0"/>
          </a:p>
        </p:txBody>
      </p:sp>
      <p:sp>
        <p:nvSpPr>
          <p:cNvPr id="7" name="Footer Placeholder 4"/>
          <p:cNvSpPr>
            <a:spLocks noGrp="1"/>
          </p:cNvSpPr>
          <p:nvPr>
            <p:ph type="ftr" sz="quarter" idx="17"/>
          </p:nvPr>
        </p:nvSpPr>
        <p:spPr/>
        <p:txBody>
          <a:bodyPr/>
          <a:lstStyle>
            <a:lvl1pPr>
              <a:defRPr sz="1200" baseline="0" dirty="0">
                <a:solidFill>
                  <a:srgbClr val="004C97"/>
                </a:solidFill>
                <a:latin typeface="Helvetica"/>
              </a:defRPr>
            </a:lvl1pPr>
          </a:lstStyle>
          <a:p>
            <a:pPr>
              <a:defRPr/>
            </a:pPr>
            <a:r>
              <a:rPr lang="en-US"/>
              <a:t>LBNF Project team | Pre-excavation and Excavation</a:t>
            </a:r>
          </a:p>
        </p:txBody>
      </p:sp>
      <p:sp>
        <p:nvSpPr>
          <p:cNvPr id="8" name="Slide Number Placeholder 5"/>
          <p:cNvSpPr>
            <a:spLocks noGrp="1"/>
          </p:cNvSpPr>
          <p:nvPr>
            <p:ph type="sldNum" sz="quarter" idx="18"/>
          </p:nvPr>
        </p:nvSpPr>
        <p:spPr/>
        <p:txBody>
          <a:bodyPr/>
          <a:lstStyle>
            <a:lvl1pPr>
              <a:defRPr sz="1200" b="1" i="0" baseline="0" smtClean="0">
                <a:solidFill>
                  <a:srgbClr val="004C97"/>
                </a:solidFill>
                <a:latin typeface="Helvetica"/>
              </a:defRPr>
            </a:lvl1pPr>
          </a:lstStyle>
          <a:p>
            <a:pPr>
              <a:defRPr/>
            </a:pPr>
            <a:fld id="{609735B5-E0F8-D44A-A3DE-E2CD0DCDE7CF}" type="slidenum">
              <a:rPr lang="en-US"/>
              <a:pPr>
                <a:defRPr/>
              </a:pPr>
              <a:t>‹#›</a:t>
            </a:fld>
            <a:endParaRPr lang="en-US" dirty="0"/>
          </a:p>
        </p:txBody>
      </p:sp>
      <p:sp>
        <p:nvSpPr>
          <p:cNvPr id="2" name="Title 1"/>
          <p:cNvSpPr>
            <a:spLocks noGrp="1"/>
          </p:cNvSpPr>
          <p:nvPr>
            <p:ph type="title"/>
          </p:nvPr>
        </p:nvSpPr>
        <p:spPr>
          <a:xfrm>
            <a:off x="457200" y="429098"/>
            <a:ext cx="8293100" cy="647102"/>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9" name="Content Placeholder 2"/>
          <p:cNvSpPr>
            <a:spLocks noGrp="1"/>
          </p:cNvSpPr>
          <p:nvPr>
            <p:ph idx="19"/>
          </p:nvPr>
        </p:nvSpPr>
        <p:spPr>
          <a:xfrm>
            <a:off x="457200" y="1238250"/>
            <a:ext cx="3017524" cy="372268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5480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4" y="1227137"/>
            <a:ext cx="8296275" cy="4241851"/>
          </a:xfrm>
          <a:prstGeom prst="rect">
            <a:avLst/>
          </a:prstGeom>
        </p:spPr>
        <p:txBody>
          <a:bodyPr/>
          <a:lstStyle>
            <a:lvl1pPr marL="0" indent="0">
              <a:buNone/>
              <a:defRPr sz="3200">
                <a:solidFill>
                  <a:srgbClr val="63666A"/>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457203" y="5686118"/>
            <a:ext cx="8293095" cy="439738"/>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Date Placeholder 3"/>
          <p:cNvSpPr>
            <a:spLocks noGrp="1"/>
          </p:cNvSpPr>
          <p:nvPr>
            <p:ph type="dt" sz="half" idx="12"/>
          </p:nvPr>
        </p:nvSpPr>
        <p:spPr/>
        <p:txBody>
          <a:bodyPr/>
          <a:lstStyle>
            <a:lvl1pPr>
              <a:defRPr sz="1200" baseline="0" smtClean="0">
                <a:solidFill>
                  <a:srgbClr val="004C97"/>
                </a:solidFill>
                <a:latin typeface="Helvetica"/>
              </a:defRPr>
            </a:lvl1pPr>
          </a:lstStyle>
          <a:p>
            <a:pPr>
              <a:defRPr/>
            </a:pPr>
            <a:r>
              <a:rPr lang="en-US"/>
              <a:t>11.01.18</a:t>
            </a:r>
            <a:endParaRPr lang="en-US" dirty="0"/>
          </a:p>
        </p:txBody>
      </p:sp>
      <p:sp>
        <p:nvSpPr>
          <p:cNvPr id="6" name="Footer Placeholder 4"/>
          <p:cNvSpPr>
            <a:spLocks noGrp="1"/>
          </p:cNvSpPr>
          <p:nvPr>
            <p:ph type="ftr" sz="quarter" idx="13"/>
          </p:nvPr>
        </p:nvSpPr>
        <p:spPr/>
        <p:txBody>
          <a:bodyPr/>
          <a:lstStyle>
            <a:lvl1pPr>
              <a:defRPr sz="1200" baseline="0" dirty="0">
                <a:solidFill>
                  <a:srgbClr val="004C97"/>
                </a:solidFill>
                <a:latin typeface="Helvetica"/>
              </a:defRPr>
            </a:lvl1pPr>
          </a:lstStyle>
          <a:p>
            <a:pPr>
              <a:defRPr/>
            </a:pPr>
            <a:r>
              <a:rPr lang="en-US"/>
              <a:t>LBNF Project team | Pre-excavation and Excavation</a:t>
            </a:r>
          </a:p>
        </p:txBody>
      </p:sp>
      <p:sp>
        <p:nvSpPr>
          <p:cNvPr id="7" name="Slide Number Placeholder 5"/>
          <p:cNvSpPr>
            <a:spLocks noGrp="1"/>
          </p:cNvSpPr>
          <p:nvPr>
            <p:ph type="sldNum" sz="quarter" idx="14"/>
          </p:nvPr>
        </p:nvSpPr>
        <p:spPr/>
        <p:txBody>
          <a:bodyPr/>
          <a:lstStyle>
            <a:lvl1pPr>
              <a:defRPr sz="1200" b="1" i="0" baseline="0" smtClean="0">
                <a:solidFill>
                  <a:srgbClr val="004C97"/>
                </a:solidFill>
                <a:latin typeface="Helvetica"/>
              </a:defRPr>
            </a:lvl1pPr>
          </a:lstStyle>
          <a:p>
            <a:pPr>
              <a:defRPr/>
            </a:pPr>
            <a:fld id="{D7C6703C-D516-5C41-9D7B-DB72F4B68AE4}" type="slidenum">
              <a:rPr lang="en-US"/>
              <a:pPr>
                <a:defRPr/>
              </a:pPr>
              <a:t>‹#›</a:t>
            </a:fld>
            <a:endParaRPr lang="en-US" dirty="0"/>
          </a:p>
        </p:txBody>
      </p:sp>
      <p:sp>
        <p:nvSpPr>
          <p:cNvPr id="2" name="Title 1"/>
          <p:cNvSpPr>
            <a:spLocks noGrp="1"/>
          </p:cNvSpPr>
          <p:nvPr>
            <p:ph type="title"/>
          </p:nvPr>
        </p:nvSpPr>
        <p:spPr>
          <a:xfrm>
            <a:off x="457204" y="425568"/>
            <a:ext cx="8293096" cy="603767"/>
          </a:xfrm>
          <a:prstGeom prst="rect">
            <a:avLst/>
          </a:prstGeom>
        </p:spPr>
        <p:txBody>
          <a:bodyPr vert="horz" lIns="0" tIns="0" rIns="0" bIns="0"/>
          <a:lstStyle>
            <a:lvl1pPr algn="l">
              <a:defRPr sz="2200" b="1" i="0" baseline="0">
                <a:solidFill>
                  <a:srgbClr val="004C97"/>
                </a:solidFill>
                <a:latin typeface="Helvetica"/>
              </a:defRPr>
            </a:lvl1pPr>
          </a:lstStyle>
          <a:p>
            <a:r>
              <a:rPr lang="en-US"/>
              <a:t>Click to edit Master title style</a:t>
            </a:r>
          </a:p>
        </p:txBody>
      </p:sp>
    </p:spTree>
    <p:extLst>
      <p:ext uri="{BB962C8B-B14F-4D97-AF65-F5344CB8AC3E}">
        <p14:creationId xmlns:p14="http://schemas.microsoft.com/office/powerpoint/2010/main" val="2412412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11.01.18</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LBNF Project team | Pre-excavation and Excavation</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2747011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26268"/>
            <a:ext cx="6532039" cy="641739"/>
          </a:xfrm>
          <a:prstGeom prst="rect">
            <a:avLst/>
          </a:prstGeom>
        </p:spPr>
        <p:txBody>
          <a:bodyPr lIns="0" tIns="0" rIns="0" bIns="0" anchor="b" anchorCtr="0"/>
          <a:lstStyle>
            <a:lvl1pPr>
              <a:defRPr sz="2400">
                <a:solidFill>
                  <a:srgbClr val="154D81"/>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78959" y="6497848"/>
            <a:ext cx="851643" cy="240612"/>
          </a:xfrm>
        </p:spPr>
        <p:txBody>
          <a:bodyPr/>
          <a:lstStyle>
            <a:lvl1pPr>
              <a:defRPr sz="900">
                <a:solidFill>
                  <a:srgbClr val="154D81"/>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154D81"/>
                </a:solidFill>
                <a:effectLst/>
                <a:uLnTx/>
                <a:uFillTx/>
                <a:latin typeface="Helvetica" charset="0"/>
              </a:rPr>
              <a:t>11.01.18</a:t>
            </a:r>
            <a:endParaRPr kumimoji="0" lang="en-US" sz="900" b="0" i="0" u="none" strike="noStrike" kern="1200" cap="none" spc="0" normalizeH="0" baseline="0" noProof="0" dirty="0">
              <a:ln>
                <a:noFill/>
              </a:ln>
              <a:solidFill>
                <a:srgbClr val="154D81"/>
              </a:solidFill>
              <a:effectLst/>
              <a:uLnTx/>
              <a:uFillTx/>
              <a:latin typeface="Helvetica" charset="0"/>
            </a:endParaRPr>
          </a:p>
        </p:txBody>
      </p:sp>
      <p:sp>
        <p:nvSpPr>
          <p:cNvPr id="5" name="Footer Placeholder 4"/>
          <p:cNvSpPr>
            <a:spLocks noGrp="1"/>
          </p:cNvSpPr>
          <p:nvPr>
            <p:ph type="ftr" sz="quarter" idx="11"/>
          </p:nvPr>
        </p:nvSpPr>
        <p:spPr/>
        <p:txBody>
          <a:bodyPr/>
          <a:lstStyle>
            <a:lvl1pPr>
              <a:defRPr sz="900">
                <a:solidFill>
                  <a:srgbClr val="154D81"/>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154D81"/>
                </a:solidFill>
                <a:effectLst/>
                <a:uLnTx/>
                <a:uFillTx/>
                <a:latin typeface="Helvetica"/>
                <a:ea typeface="ＭＳ Ｐゴシック" charset="0"/>
              </a:rPr>
              <a:t>LBNF Project team | Pre-excavation and Excavation</a:t>
            </a:r>
            <a:endParaRPr kumimoji="0" lang="en-US" sz="900" b="1" i="0" u="none" strike="noStrike" kern="1200" cap="none" spc="0" normalizeH="0" baseline="0" noProof="0" dirty="0">
              <a:ln>
                <a:noFill/>
              </a:ln>
              <a:solidFill>
                <a:srgbClr val="154D81"/>
              </a:solidFill>
              <a:effectLst/>
              <a:uLnTx/>
              <a:uFillTx/>
              <a:latin typeface="Helvetica"/>
              <a:ea typeface="ＭＳ Ｐゴシック" charset="0"/>
            </a:endParaRPr>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2E8B149A-14C6-B749-AF60-1744CFF2A849}" type="slidenum">
              <a:rPr kumimoji="0" lang="en-US" sz="900" b="0" i="0" u="none" strike="noStrike" kern="1200" cap="none" spc="0" normalizeH="0" baseline="0" noProof="0">
                <a:ln>
                  <a:noFill/>
                </a:ln>
                <a:solidFill>
                  <a:srgbClr val="154D81"/>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solidFill>
                <a:srgbClr val="154D81"/>
              </a:solidFill>
              <a:effectLst/>
              <a:uLnTx/>
              <a:uFillTx/>
              <a:latin typeface="Helvetica" charset="0"/>
            </a:endParaRPr>
          </a:p>
        </p:txBody>
      </p:sp>
    </p:spTree>
    <p:extLst>
      <p:ext uri="{BB962C8B-B14F-4D97-AF65-F5344CB8AC3E}">
        <p14:creationId xmlns:p14="http://schemas.microsoft.com/office/powerpoint/2010/main" val="3298573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 Placeholder 7"/>
          <p:cNvSpPr txBox="1">
            <a:spLocks/>
          </p:cNvSpPr>
          <p:nvPr/>
        </p:nvSpPr>
        <p:spPr>
          <a:xfrm>
            <a:off x="8337550" y="6483731"/>
            <a:ext cx="419100" cy="192024"/>
          </a:xfrm>
          <a:prstGeom prst="rect">
            <a:avLst/>
          </a:prstGeom>
        </p:spPr>
        <p:txBody>
          <a:bodyPr lIns="0" tIns="0" rIns="0" bIns="0" anchor="b"/>
          <a:lstStyle>
            <a:lvl1pPr marL="0" indent="0" algn="l" defTabSz="457200" rtl="0" eaLnBrk="1" latinLnBrk="0" hangingPunct="1">
              <a:spcBef>
                <a:spcPts val="0"/>
              </a:spcBef>
              <a:buFontTx/>
              <a:buNone/>
              <a:defRPr sz="1400" b="1" kern="1200" baseline="0">
                <a:solidFill>
                  <a:srgbClr val="004C97"/>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1200" dirty="0"/>
              <a:t>LBNF</a:t>
            </a:r>
          </a:p>
        </p:txBody>
      </p:sp>
      <p:cxnSp>
        <p:nvCxnSpPr>
          <p:cNvPr id="13" name="Straight Connector 12"/>
          <p:cNvCxnSpPr/>
          <p:nvPr/>
        </p:nvCxnSpPr>
        <p:spPr>
          <a:xfrm>
            <a:off x="457200" y="6357938"/>
            <a:ext cx="8293100"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2"/>
          </p:nvPr>
        </p:nvSpPr>
        <p:spPr>
          <a:xfrm>
            <a:off x="979488" y="6488430"/>
            <a:ext cx="1136650"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a:t>11.01.18</a:t>
            </a:r>
            <a:endParaRPr lang="en-US" dirty="0"/>
          </a:p>
        </p:txBody>
      </p:sp>
      <p:sp>
        <p:nvSpPr>
          <p:cNvPr id="5" name="Footer Placeholder 4"/>
          <p:cNvSpPr>
            <a:spLocks noGrp="1"/>
          </p:cNvSpPr>
          <p:nvPr>
            <p:ph type="ftr" sz="quarter" idx="3"/>
          </p:nvPr>
        </p:nvSpPr>
        <p:spPr>
          <a:xfrm>
            <a:off x="2116138" y="6488430"/>
            <a:ext cx="5616575" cy="187325"/>
          </a:xfrm>
          <a:prstGeom prst="rect">
            <a:avLst/>
          </a:prstGeom>
        </p:spPr>
        <p:txBody>
          <a:bodyPr lIns="0" tIns="0" rIns="0" bIns="0" anchor="b" anchorCtr="0"/>
          <a:lstStyle>
            <a:lvl1pPr fontAlgn="auto">
              <a:spcBef>
                <a:spcPts val="0"/>
              </a:spcBef>
              <a:spcAft>
                <a:spcPts val="0"/>
              </a:spcAft>
              <a:defRPr sz="1200" baseline="0" dirty="0">
                <a:solidFill>
                  <a:srgbClr val="004C97"/>
                </a:solidFill>
                <a:latin typeface="Helvetica"/>
                <a:ea typeface="+mn-ea"/>
                <a:cs typeface="+mn-cs"/>
              </a:defRPr>
            </a:lvl1pPr>
          </a:lstStyle>
          <a:p>
            <a:pPr>
              <a:defRPr/>
            </a:pPr>
            <a:r>
              <a:rPr lang="en-US"/>
              <a:t>LBNF Project team | Pre-excavation and Excavation</a:t>
            </a:r>
            <a:endParaRPr lang="en-US" dirty="0"/>
          </a:p>
        </p:txBody>
      </p:sp>
      <p:sp>
        <p:nvSpPr>
          <p:cNvPr id="6" name="Slide Number Placeholder 5"/>
          <p:cNvSpPr>
            <a:spLocks noGrp="1"/>
          </p:cNvSpPr>
          <p:nvPr>
            <p:ph type="sldNum" sz="quarter" idx="4"/>
          </p:nvPr>
        </p:nvSpPr>
        <p:spPr>
          <a:xfrm>
            <a:off x="454025" y="6488430"/>
            <a:ext cx="525463" cy="187325"/>
          </a:xfrm>
          <a:prstGeom prst="rect">
            <a:avLst/>
          </a:prstGeom>
        </p:spPr>
        <p:txBody>
          <a:bodyPr lIns="0" tIns="0" rIns="0" bIns="0" anchor="b" anchorCtr="0"/>
          <a:lstStyle>
            <a:lvl1pPr fontAlgn="auto">
              <a:spcBef>
                <a:spcPts val="0"/>
              </a:spcBef>
              <a:spcAft>
                <a:spcPts val="0"/>
              </a:spcAft>
              <a:defRPr sz="1200" b="1" i="0" baseline="0" smtClean="0">
                <a:solidFill>
                  <a:srgbClr val="004C97"/>
                </a:solidFill>
                <a:latin typeface="Helvetica"/>
                <a:ea typeface="+mn-ea"/>
                <a:cs typeface="+mn-cs"/>
              </a:defRPr>
            </a:lvl1pPr>
          </a:lstStyle>
          <a:p>
            <a:pPr>
              <a:defRPr/>
            </a:pPr>
            <a:fld id="{0C39C72E-2A13-EB4D-AD45-6D4E6ACAED8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4" r:id="rId1"/>
    <p:sldLayoutId id="2147483680" r:id="rId2"/>
    <p:sldLayoutId id="2147483681" r:id="rId3"/>
    <p:sldLayoutId id="2147483682" r:id="rId4"/>
    <p:sldLayoutId id="2147483683" r:id="rId5"/>
    <p:sldLayoutId id="2147483685" r:id="rId6"/>
    <p:sldLayoutId id="2147483686" r:id="rId7"/>
    <p:sldLayoutId id="2147483688" r:id="rId8"/>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11.01.18</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LBNF Project team | Pre-excavation and Excavation</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9813283"/>
      </p:ext>
    </p:extLst>
  </p:cSld>
  <p:clrMap bg1="lt1" tx1="dk1" bg2="lt2" tx2="dk2" accent1="accent1" accent2="accent2" accent3="accent3" accent4="accent4" accent5="accent5" accent6="accent6" hlink="hlink" folHlink="folHlink"/>
  <p:sldLayoutIdLst>
    <p:sldLayoutId id="2147483690" r:id="rId1"/>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 Placeholder 7"/>
          <p:cNvSpPr txBox="1">
            <a:spLocks/>
          </p:cNvSpPr>
          <p:nvPr/>
        </p:nvSpPr>
        <p:spPr>
          <a:xfrm>
            <a:off x="985866" y="195263"/>
            <a:ext cx="4381500" cy="247650"/>
          </a:xfrm>
          <a:prstGeom prst="rect">
            <a:avLst/>
          </a:prstGeom>
        </p:spPr>
        <p:txBody>
          <a:bodyPr lIns="0" tIns="0" rIns="0" bIns="0"/>
          <a:lstStyle>
            <a:lvl1pPr marL="0" indent="0" algn="l" defTabSz="457200" rtl="0" eaLnBrk="1" latinLnBrk="0" hangingPunct="1">
              <a:spcBef>
                <a:spcPts val="0"/>
              </a:spcBef>
              <a:buFontTx/>
              <a:buNone/>
              <a:defRPr sz="1400" b="0" kern="1200" baseline="0">
                <a:solidFill>
                  <a:srgbClr val="004C97"/>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dirty="0"/>
              <a:t>Long-Baseline Neutrino Facility</a:t>
            </a:r>
          </a:p>
        </p:txBody>
      </p:sp>
      <p:cxnSp>
        <p:nvCxnSpPr>
          <p:cNvPr id="10" name="Straight Connector 9"/>
          <p:cNvCxnSpPr/>
          <p:nvPr/>
        </p:nvCxnSpPr>
        <p:spPr>
          <a:xfrm>
            <a:off x="457200" y="475760"/>
            <a:ext cx="8302625" cy="0"/>
          </a:xfrm>
          <a:prstGeom prst="line">
            <a:avLst/>
          </a:prstGeom>
          <a:ln w="19050" cmpd="sng">
            <a:solidFill>
              <a:srgbClr val="004C97"/>
            </a:solidFill>
          </a:ln>
        </p:spPr>
        <p:style>
          <a:lnRef idx="1">
            <a:schemeClr val="dk1"/>
          </a:lnRef>
          <a:fillRef idx="0">
            <a:schemeClr val="dk1"/>
          </a:fillRef>
          <a:effectRef idx="0">
            <a:schemeClr val="dk1"/>
          </a:effectRef>
          <a:fontRef idx="minor">
            <a:schemeClr val="tx1"/>
          </a:fontRef>
        </p:style>
      </p:cxnSp>
      <p:sp>
        <p:nvSpPr>
          <p:cNvPr id="11" name="Text Placeholder 7"/>
          <p:cNvSpPr txBox="1">
            <a:spLocks/>
          </p:cNvSpPr>
          <p:nvPr/>
        </p:nvSpPr>
        <p:spPr>
          <a:xfrm>
            <a:off x="457200" y="196850"/>
            <a:ext cx="506413" cy="246063"/>
          </a:xfrm>
          <a:prstGeom prst="rect">
            <a:avLst/>
          </a:prstGeom>
        </p:spPr>
        <p:txBody>
          <a:bodyPr lIns="0" tIns="0" rIns="0" bIns="0"/>
          <a:lstStyle>
            <a:lvl1pPr marL="0" indent="0" algn="l" defTabSz="457200" rtl="0" eaLnBrk="1" latinLnBrk="0" hangingPunct="1">
              <a:spcBef>
                <a:spcPts val="0"/>
              </a:spcBef>
              <a:buFontTx/>
              <a:buNone/>
              <a:defRPr sz="1400" b="1" kern="1200" baseline="0">
                <a:solidFill>
                  <a:srgbClr val="004C97"/>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dirty="0"/>
              <a:t>LBNF</a:t>
            </a:r>
          </a:p>
        </p:txBody>
      </p:sp>
      <p:pic>
        <p:nvPicPr>
          <p:cNvPr id="1029" name="Picture 6" descr="FermiLogo_RGB_NALBlu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4025" y="6154906"/>
            <a:ext cx="1594477" cy="288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12"/>
          <p:cNvCxnSpPr/>
          <p:nvPr/>
        </p:nvCxnSpPr>
        <p:spPr>
          <a:xfrm>
            <a:off x="457200" y="5728951"/>
            <a:ext cx="8302625"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pic>
        <p:nvPicPr>
          <p:cNvPr id="1031" name="Picture 13" descr="CERN-logo_outlin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47456" y="6003296"/>
            <a:ext cx="65405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3" name="Picture 16" descr="SanfordSURF-horiz-logo.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72024" y="5916605"/>
            <a:ext cx="1857669" cy="69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Color-Seal_Green-Mark_SC_Horizontal.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12209" y="6083428"/>
            <a:ext cx="2202053" cy="368028"/>
          </a:xfrm>
          <a:prstGeom prst="rect">
            <a:avLst/>
          </a:prstGeom>
        </p:spPr>
      </p:pic>
    </p:spTree>
    <p:extLst>
      <p:ext uri="{BB962C8B-B14F-4D97-AF65-F5344CB8AC3E}">
        <p14:creationId xmlns:p14="http://schemas.microsoft.com/office/powerpoint/2010/main" val="491447705"/>
      </p:ext>
    </p:extLst>
  </p:cSld>
  <p:clrMap bg1="lt1" tx1="dk1" bg2="lt2" tx2="dk2" accent1="accent1" accent2="accent2" accent3="accent3" accent4="accent4" accent5="accent5" accent6="accent6" hlink="hlink" folHlink="folHlink"/>
  <p:sldLayoutIdLst>
    <p:sldLayoutId id="2147483692" r:id="rId1"/>
  </p:sldLayoutIdLst>
  <p:hf hdr="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bwMode="auto">
          <a:xfrm>
            <a:off x="457200" y="1711325"/>
            <a:ext cx="8218488"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compatLnSpc="1">
            <a:prstTxWarp prst="textNoShape">
              <a:avLst/>
            </a:prstTxWarp>
          </a:bodyPr>
          <a:lstStyle/>
          <a:p>
            <a:br>
              <a:rPr lang="en-US" dirty="0">
                <a:latin typeface="Helvetica" charset="0"/>
              </a:rPr>
            </a:br>
            <a:br>
              <a:rPr lang="en-US" dirty="0">
                <a:latin typeface="Helvetica" charset="0"/>
              </a:rPr>
            </a:br>
            <a:br>
              <a:rPr lang="en-US" dirty="0">
                <a:latin typeface="Helvetica" charset="0"/>
              </a:rPr>
            </a:br>
            <a:r>
              <a:rPr lang="en-US" dirty="0">
                <a:latin typeface="Helvetica" charset="0"/>
              </a:rPr>
              <a:t>Pre-excavation and Excavation </a:t>
            </a:r>
          </a:p>
        </p:txBody>
      </p:sp>
      <p:sp>
        <p:nvSpPr>
          <p:cNvPr id="6146" name="Text Placeholder 2"/>
          <p:cNvSpPr>
            <a:spLocks noGrp="1"/>
          </p:cNvSpPr>
          <p:nvPr>
            <p:ph type="body" sz="quarter" idx="10"/>
          </p:nvPr>
        </p:nvSpPr>
        <p:spPr bwMode="auto">
          <a:xfrm>
            <a:off x="454025" y="3209925"/>
            <a:ext cx="8221663" cy="17208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Helvetica" charset="0"/>
              </a:rPr>
              <a:t>Doug Pelletier, Josh Willhite, Elaine McCluskey</a:t>
            </a:r>
          </a:p>
          <a:p>
            <a:r>
              <a:rPr lang="en-US" dirty="0">
                <a:latin typeface="Helvetica" charset="0"/>
              </a:rPr>
              <a:t>LBNF Project </a:t>
            </a:r>
          </a:p>
          <a:p>
            <a:r>
              <a:rPr lang="en-US" dirty="0">
                <a:latin typeface="Helvetica" charset="0"/>
              </a:rPr>
              <a:t>1 November 2018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9EA160-3300-4548-8E6E-7109E609DEF6}"/>
              </a:ext>
            </a:extLst>
          </p:cNvPr>
          <p:cNvSpPr>
            <a:spLocks noGrp="1"/>
          </p:cNvSpPr>
          <p:nvPr>
            <p:ph type="title"/>
          </p:nvPr>
        </p:nvSpPr>
        <p:spPr/>
        <p:txBody>
          <a:bodyPr/>
          <a:lstStyle/>
          <a:p>
            <a:r>
              <a:rPr lang="en-US"/>
              <a:t>Start of Construction work at Far Site</a:t>
            </a:r>
            <a:endParaRPr lang="en-US" dirty="0"/>
          </a:p>
        </p:txBody>
      </p:sp>
      <p:sp>
        <p:nvSpPr>
          <p:cNvPr id="4" name="Date Placeholder 3">
            <a:extLst>
              <a:ext uri="{FF2B5EF4-FFF2-40B4-BE49-F238E27FC236}">
                <a16:creationId xmlns:a16="http://schemas.microsoft.com/office/drawing/2014/main" id="{7CF8DB65-7F3E-4FA7-B051-B0036C58B9D3}"/>
              </a:ext>
            </a:extLst>
          </p:cNvPr>
          <p:cNvSpPr>
            <a:spLocks noGrp="1"/>
          </p:cNvSpPr>
          <p:nvPr>
            <p:ph type="dt" sz="half" idx="10"/>
          </p:nvPr>
        </p:nvSpPr>
        <p:spPr/>
        <p:txBody>
          <a:bodyPr/>
          <a:lstStyle/>
          <a:p>
            <a:r>
              <a:rPr lang="en-US"/>
              <a:t>11.01.18</a:t>
            </a:r>
            <a:endParaRPr lang="en-US" dirty="0"/>
          </a:p>
        </p:txBody>
      </p:sp>
      <p:sp>
        <p:nvSpPr>
          <p:cNvPr id="5" name="Footer Placeholder 4">
            <a:extLst>
              <a:ext uri="{FF2B5EF4-FFF2-40B4-BE49-F238E27FC236}">
                <a16:creationId xmlns:a16="http://schemas.microsoft.com/office/drawing/2014/main" id="{EA0C4659-C27A-499F-A488-73F893E0498A}"/>
              </a:ext>
            </a:extLst>
          </p:cNvPr>
          <p:cNvSpPr>
            <a:spLocks noGrp="1"/>
          </p:cNvSpPr>
          <p:nvPr>
            <p:ph type="ftr" sz="quarter" idx="11"/>
          </p:nvPr>
        </p:nvSpPr>
        <p:spPr/>
        <p:txBody>
          <a:bodyPr/>
          <a:lstStyle/>
          <a:p>
            <a:r>
              <a:rPr lang="en-US"/>
              <a:t>LBNF Project team | Pre-excavation and Excavation</a:t>
            </a:r>
            <a:endParaRPr lang="en-US" dirty="0"/>
          </a:p>
        </p:txBody>
      </p:sp>
      <p:sp>
        <p:nvSpPr>
          <p:cNvPr id="6" name="Slide Number Placeholder 5">
            <a:extLst>
              <a:ext uri="{FF2B5EF4-FFF2-40B4-BE49-F238E27FC236}">
                <a16:creationId xmlns:a16="http://schemas.microsoft.com/office/drawing/2014/main" id="{297A84B0-3372-4D3D-B034-F895D4FFC64B}"/>
              </a:ext>
            </a:extLst>
          </p:cNvPr>
          <p:cNvSpPr>
            <a:spLocks noGrp="1"/>
          </p:cNvSpPr>
          <p:nvPr>
            <p:ph type="sldNum" sz="quarter" idx="12"/>
          </p:nvPr>
        </p:nvSpPr>
        <p:spPr/>
        <p:txBody>
          <a:bodyPr/>
          <a:lstStyle/>
          <a:p>
            <a:fld id="{148C009B-CB69-E04A-B9B3-34B26D69E9CF}" type="slidenum">
              <a:rPr lang="en-US" smtClean="0"/>
              <a:pPr/>
              <a:t>2</a:t>
            </a:fld>
            <a:endParaRPr lang="en-US" dirty="0"/>
          </a:p>
        </p:txBody>
      </p:sp>
      <p:sp>
        <p:nvSpPr>
          <p:cNvPr id="2" name="Content Placeholder 1">
            <a:extLst>
              <a:ext uri="{FF2B5EF4-FFF2-40B4-BE49-F238E27FC236}">
                <a16:creationId xmlns:a16="http://schemas.microsoft.com/office/drawing/2014/main" id="{380B7F68-6B71-40C9-A051-474FD8EB35A1}"/>
              </a:ext>
            </a:extLst>
          </p:cNvPr>
          <p:cNvSpPr>
            <a:spLocks noGrp="1"/>
          </p:cNvSpPr>
          <p:nvPr>
            <p:ph idx="13"/>
          </p:nvPr>
        </p:nvSpPr>
        <p:spPr/>
        <p:txBody>
          <a:bodyPr/>
          <a:lstStyle/>
          <a:p>
            <a:r>
              <a:rPr lang="en-US" dirty="0"/>
              <a:t>1st construction work is Pre-excavation construction to put facilities in place required for excavation</a:t>
            </a:r>
          </a:p>
          <a:p>
            <a:pPr lvl="1"/>
            <a:r>
              <a:rPr lang="en-US" dirty="0"/>
              <a:t>Scope includes: </a:t>
            </a:r>
          </a:p>
          <a:p>
            <a:pPr lvl="2"/>
            <a:r>
              <a:rPr lang="en-US" dirty="0"/>
              <a:t>Underground rock handling at bottom of shaft (ore passes, skip loading, temporary grizzly, rock spill collection system)</a:t>
            </a:r>
          </a:p>
          <a:p>
            <a:pPr lvl="2"/>
            <a:r>
              <a:rPr lang="en-US" dirty="0"/>
              <a:t>Rock crushing system at surface to accommodate conveyor</a:t>
            </a:r>
          </a:p>
          <a:p>
            <a:pPr lvl="2"/>
            <a:r>
              <a:rPr lang="en-US" dirty="0"/>
              <a:t>Installing surface rock conveyor to Open Cut</a:t>
            </a:r>
          </a:p>
          <a:p>
            <a:pPr lvl="2"/>
            <a:r>
              <a:rPr lang="en-US" dirty="0"/>
              <a:t>Ross Headframe structural reinforcement to allow larger loads and update to building codes</a:t>
            </a:r>
          </a:p>
          <a:p>
            <a:pPr lvl="2"/>
            <a:r>
              <a:rPr lang="en-US" dirty="0"/>
              <a:t>Shaft utilities: fiber optic (Yates &amp; Ross) and power cables, water piping (Ross only)</a:t>
            </a:r>
          </a:p>
          <a:p>
            <a:pPr lvl="2"/>
            <a:r>
              <a:rPr lang="en-US" dirty="0"/>
              <a:t>Electrical service on the surface from substation to the shaft</a:t>
            </a:r>
          </a:p>
          <a:p>
            <a:pPr lvl="1"/>
            <a:r>
              <a:rPr lang="en-US" dirty="0"/>
              <a:t>~23.3 months starting in December if contract can be awarded in November – currently in DOE approval process </a:t>
            </a:r>
          </a:p>
        </p:txBody>
      </p:sp>
    </p:spTree>
    <p:extLst>
      <p:ext uri="{BB962C8B-B14F-4D97-AF65-F5344CB8AC3E}">
        <p14:creationId xmlns:p14="http://schemas.microsoft.com/office/powerpoint/2010/main" val="639766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38AE62E-0D7D-4526-8608-EA6E5D4D3F0F}"/>
              </a:ext>
            </a:extLst>
          </p:cNvPr>
          <p:cNvSpPr>
            <a:spLocks noGrp="1"/>
          </p:cNvSpPr>
          <p:nvPr>
            <p:ph type="title"/>
          </p:nvPr>
        </p:nvSpPr>
        <p:spPr>
          <a:xfrm>
            <a:off x="366383" y="190229"/>
            <a:ext cx="8293100" cy="646957"/>
          </a:xfrm>
        </p:spPr>
        <p:txBody>
          <a:bodyPr/>
          <a:lstStyle/>
          <a:p>
            <a:r>
              <a:rPr lang="en-US" sz="2800" dirty="0"/>
              <a:t>Start of Construction at Far Site</a:t>
            </a:r>
            <a:br>
              <a:rPr lang="en-US" sz="2800" dirty="0"/>
            </a:br>
            <a:endParaRPr lang="en-US" sz="2800" dirty="0"/>
          </a:p>
        </p:txBody>
      </p:sp>
      <p:pic>
        <p:nvPicPr>
          <p:cNvPr id="12" name="Picture Placeholder 11">
            <a:extLst>
              <a:ext uri="{FF2B5EF4-FFF2-40B4-BE49-F238E27FC236}">
                <a16:creationId xmlns:a16="http://schemas.microsoft.com/office/drawing/2014/main" id="{46BD3E16-A59F-4C0F-AD82-A351A423321D}"/>
              </a:ext>
            </a:extLst>
          </p:cNvPr>
          <p:cNvPicPr>
            <a:picLocks noGrp="1" noChangeAspect="1"/>
          </p:cNvPicPr>
          <p:nvPr>
            <p:ph type="pic" sz="quarter" idx="10"/>
          </p:nvPr>
        </p:nvPicPr>
        <p:blipFill>
          <a:blip r:embed="rId2"/>
          <a:srcRect t="1389" b="1389"/>
          <a:stretch>
            <a:fillRect/>
          </a:stretch>
        </p:blipFill>
        <p:spPr>
          <a:xfrm>
            <a:off x="425450" y="1487161"/>
            <a:ext cx="8293100" cy="4846639"/>
          </a:xfrm>
          <a:prstGeom prst="rect">
            <a:avLst/>
          </a:prstGeom>
        </p:spPr>
      </p:pic>
      <p:sp>
        <p:nvSpPr>
          <p:cNvPr id="3" name="Date Placeholder 2">
            <a:extLst>
              <a:ext uri="{FF2B5EF4-FFF2-40B4-BE49-F238E27FC236}">
                <a16:creationId xmlns:a16="http://schemas.microsoft.com/office/drawing/2014/main" id="{0B6DE550-D5E3-4651-B3EE-3EAE3A812B93}"/>
              </a:ext>
            </a:extLst>
          </p:cNvPr>
          <p:cNvSpPr>
            <a:spLocks noGrp="1"/>
          </p:cNvSpPr>
          <p:nvPr>
            <p:ph type="dt" sz="half" idx="11"/>
          </p:nvPr>
        </p:nvSpPr>
        <p:spPr/>
        <p:txBody>
          <a:bodyPr/>
          <a:lstStyle/>
          <a:p>
            <a:pPr>
              <a:defRPr/>
            </a:pPr>
            <a:r>
              <a:rPr lang="en-US"/>
              <a:t>11.01.18</a:t>
            </a:r>
            <a:endParaRPr lang="en-US" dirty="0"/>
          </a:p>
        </p:txBody>
      </p:sp>
      <p:sp>
        <p:nvSpPr>
          <p:cNvPr id="4" name="Footer Placeholder 3">
            <a:extLst>
              <a:ext uri="{FF2B5EF4-FFF2-40B4-BE49-F238E27FC236}">
                <a16:creationId xmlns:a16="http://schemas.microsoft.com/office/drawing/2014/main" id="{042C88F4-0970-4C86-8DD5-96E0CEF951DA}"/>
              </a:ext>
            </a:extLst>
          </p:cNvPr>
          <p:cNvSpPr>
            <a:spLocks noGrp="1"/>
          </p:cNvSpPr>
          <p:nvPr>
            <p:ph type="ftr" sz="quarter" idx="12"/>
          </p:nvPr>
        </p:nvSpPr>
        <p:spPr/>
        <p:txBody>
          <a:bodyPr/>
          <a:lstStyle/>
          <a:p>
            <a:pPr>
              <a:defRPr/>
            </a:pPr>
            <a:r>
              <a:rPr lang="en-US"/>
              <a:t>LBNF Project team | Pre-excavation and Excavation</a:t>
            </a:r>
          </a:p>
        </p:txBody>
      </p:sp>
      <p:sp>
        <p:nvSpPr>
          <p:cNvPr id="5" name="Slide Number Placeholder 4">
            <a:extLst>
              <a:ext uri="{FF2B5EF4-FFF2-40B4-BE49-F238E27FC236}">
                <a16:creationId xmlns:a16="http://schemas.microsoft.com/office/drawing/2014/main" id="{AC70F63E-D19F-493E-BA80-F787D4C37B7D}"/>
              </a:ext>
            </a:extLst>
          </p:cNvPr>
          <p:cNvSpPr>
            <a:spLocks noGrp="1"/>
          </p:cNvSpPr>
          <p:nvPr>
            <p:ph type="sldNum" sz="quarter" idx="13"/>
          </p:nvPr>
        </p:nvSpPr>
        <p:spPr/>
        <p:txBody>
          <a:bodyPr/>
          <a:lstStyle/>
          <a:p>
            <a:pPr>
              <a:defRPr/>
            </a:pPr>
            <a:fld id="{98AA3EDC-84CE-5D44-955B-22A59AD27526}" type="slidenum">
              <a:rPr lang="en-US" smtClean="0"/>
              <a:pPr>
                <a:defRPr/>
              </a:pPr>
              <a:t>3</a:t>
            </a:fld>
            <a:endParaRPr lang="en-US" dirty="0"/>
          </a:p>
        </p:txBody>
      </p:sp>
      <p:sp>
        <p:nvSpPr>
          <p:cNvPr id="2" name="TextBox 1">
            <a:extLst>
              <a:ext uri="{FF2B5EF4-FFF2-40B4-BE49-F238E27FC236}">
                <a16:creationId xmlns:a16="http://schemas.microsoft.com/office/drawing/2014/main" id="{EE35A33B-6916-484E-B101-1C81EBC3842F}"/>
              </a:ext>
            </a:extLst>
          </p:cNvPr>
          <p:cNvSpPr txBox="1"/>
          <p:nvPr/>
        </p:nvSpPr>
        <p:spPr>
          <a:xfrm>
            <a:off x="3146323" y="3705103"/>
            <a:ext cx="830484" cy="830997"/>
          </a:xfrm>
          <a:prstGeom prst="rect">
            <a:avLst/>
          </a:prstGeom>
          <a:noFill/>
        </p:spPr>
        <p:txBody>
          <a:bodyPr wrap="none" rtlCol="0">
            <a:spAutoFit/>
          </a:bodyPr>
          <a:lstStyle/>
          <a:p>
            <a:r>
              <a:rPr lang="en-US" dirty="0">
                <a:solidFill>
                  <a:schemeClr val="bg1"/>
                </a:solidFill>
              </a:rPr>
              <a:t>Ross</a:t>
            </a:r>
          </a:p>
          <a:p>
            <a:r>
              <a:rPr lang="en-US" dirty="0">
                <a:solidFill>
                  <a:schemeClr val="bg1"/>
                </a:solidFill>
              </a:rPr>
              <a:t>Shaft</a:t>
            </a:r>
          </a:p>
        </p:txBody>
      </p:sp>
      <p:cxnSp>
        <p:nvCxnSpPr>
          <p:cNvPr id="7" name="Straight Arrow Connector 6">
            <a:extLst>
              <a:ext uri="{FF2B5EF4-FFF2-40B4-BE49-F238E27FC236}">
                <a16:creationId xmlns:a16="http://schemas.microsoft.com/office/drawing/2014/main" id="{B0B3976C-79CA-4D39-BC4F-A6F08B5A4702}"/>
              </a:ext>
            </a:extLst>
          </p:cNvPr>
          <p:cNvCxnSpPr/>
          <p:nvPr/>
        </p:nvCxnSpPr>
        <p:spPr>
          <a:xfrm>
            <a:off x="3976807" y="4147555"/>
            <a:ext cx="1086806" cy="481780"/>
          </a:xfrm>
          <a:prstGeom prst="straightConnector1">
            <a:avLst/>
          </a:prstGeom>
          <a:noFill/>
          <a:ln w="34925">
            <a:solidFill>
              <a:schemeClr val="bg1"/>
            </a:solidFill>
            <a:tailEnd type="triangle" w="lg" len="lg"/>
          </a:ln>
        </p:spPr>
      </p:cxnSp>
      <p:sp>
        <p:nvSpPr>
          <p:cNvPr id="6" name="TextBox 5">
            <a:extLst>
              <a:ext uri="{FF2B5EF4-FFF2-40B4-BE49-F238E27FC236}">
                <a16:creationId xmlns:a16="http://schemas.microsoft.com/office/drawing/2014/main" id="{28A2E22D-FBD9-473D-B260-56338A4DE900}"/>
              </a:ext>
            </a:extLst>
          </p:cNvPr>
          <p:cNvSpPr txBox="1"/>
          <p:nvPr/>
        </p:nvSpPr>
        <p:spPr>
          <a:xfrm>
            <a:off x="366383" y="593985"/>
            <a:ext cx="8508110" cy="923330"/>
          </a:xfrm>
          <a:prstGeom prst="rect">
            <a:avLst/>
          </a:prstGeom>
          <a:noFill/>
        </p:spPr>
        <p:txBody>
          <a:bodyPr wrap="square" rtlCol="0">
            <a:spAutoFit/>
          </a:bodyPr>
          <a:lstStyle/>
          <a:p>
            <a:r>
              <a:rPr lang="en-US" sz="1800" dirty="0">
                <a:solidFill>
                  <a:srgbClr val="505050"/>
                </a:solidFill>
              </a:rPr>
              <a:t>875,000 tons of rock will be transported to the surface and deposited in the Open Cut using a series of systems from blast area to the base of Ross Shaft, then into skips for </a:t>
            </a:r>
            <a:r>
              <a:rPr lang="en-US" dirty="0">
                <a:solidFill>
                  <a:srgbClr val="505050"/>
                </a:solidFill>
              </a:rPr>
              <a:t>movement to a surface </a:t>
            </a:r>
            <a:r>
              <a:rPr lang="en-US" sz="1800" dirty="0">
                <a:solidFill>
                  <a:srgbClr val="505050"/>
                </a:solidFill>
              </a:rPr>
              <a:t>crusher and conveyor system.</a:t>
            </a:r>
          </a:p>
        </p:txBody>
      </p:sp>
    </p:spTree>
    <p:extLst>
      <p:ext uri="{BB962C8B-B14F-4D97-AF65-F5344CB8AC3E}">
        <p14:creationId xmlns:p14="http://schemas.microsoft.com/office/powerpoint/2010/main" val="328866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84A95-0AD0-4C2F-AFA7-1CE0ABC31D73}"/>
              </a:ext>
            </a:extLst>
          </p:cNvPr>
          <p:cNvSpPr>
            <a:spLocks noGrp="1"/>
          </p:cNvSpPr>
          <p:nvPr>
            <p:ph type="title"/>
          </p:nvPr>
        </p:nvSpPr>
        <p:spPr>
          <a:xfrm>
            <a:off x="245445" y="282471"/>
            <a:ext cx="8293100" cy="569268"/>
          </a:xfrm>
        </p:spPr>
        <p:txBody>
          <a:bodyPr/>
          <a:lstStyle/>
          <a:p>
            <a:r>
              <a:rPr lang="en-US" dirty="0"/>
              <a:t>Preliminary CM/GC CPM schedule to excavation start</a:t>
            </a:r>
          </a:p>
        </p:txBody>
      </p:sp>
      <p:sp>
        <p:nvSpPr>
          <p:cNvPr id="3" name="Date Placeholder 2">
            <a:extLst>
              <a:ext uri="{FF2B5EF4-FFF2-40B4-BE49-F238E27FC236}">
                <a16:creationId xmlns:a16="http://schemas.microsoft.com/office/drawing/2014/main" id="{5030EE82-4370-4587-BC66-1D986290FEA5}"/>
              </a:ext>
            </a:extLst>
          </p:cNvPr>
          <p:cNvSpPr>
            <a:spLocks noGrp="1"/>
          </p:cNvSpPr>
          <p:nvPr>
            <p:ph type="dt" sz="half" idx="10"/>
          </p:nvPr>
        </p:nvSpPr>
        <p:spPr/>
        <p:txBody>
          <a:bodyPr/>
          <a:lstStyle/>
          <a:p>
            <a:pPr>
              <a:defRPr/>
            </a:pPr>
            <a:r>
              <a:rPr lang="en-US"/>
              <a:t>11.01.18</a:t>
            </a:r>
            <a:endParaRPr lang="en-US" dirty="0"/>
          </a:p>
        </p:txBody>
      </p:sp>
      <p:sp>
        <p:nvSpPr>
          <p:cNvPr id="4" name="Footer Placeholder 3">
            <a:extLst>
              <a:ext uri="{FF2B5EF4-FFF2-40B4-BE49-F238E27FC236}">
                <a16:creationId xmlns:a16="http://schemas.microsoft.com/office/drawing/2014/main" id="{529FD296-43E4-4FB4-89B6-89DFCC7EA4A4}"/>
              </a:ext>
            </a:extLst>
          </p:cNvPr>
          <p:cNvSpPr>
            <a:spLocks noGrp="1"/>
          </p:cNvSpPr>
          <p:nvPr>
            <p:ph type="ftr" sz="quarter" idx="11"/>
          </p:nvPr>
        </p:nvSpPr>
        <p:spPr/>
        <p:txBody>
          <a:bodyPr/>
          <a:lstStyle/>
          <a:p>
            <a:pPr>
              <a:defRPr/>
            </a:pPr>
            <a:r>
              <a:rPr lang="en-US"/>
              <a:t>LBNF Project team | Pre-excavation and Excavation</a:t>
            </a:r>
            <a:endParaRPr lang="en-US" dirty="0"/>
          </a:p>
        </p:txBody>
      </p:sp>
      <p:sp>
        <p:nvSpPr>
          <p:cNvPr id="5" name="Slide Number Placeholder 4">
            <a:extLst>
              <a:ext uri="{FF2B5EF4-FFF2-40B4-BE49-F238E27FC236}">
                <a16:creationId xmlns:a16="http://schemas.microsoft.com/office/drawing/2014/main" id="{5FB343E4-087E-4593-91D9-E798F526A656}"/>
              </a:ext>
            </a:extLst>
          </p:cNvPr>
          <p:cNvSpPr>
            <a:spLocks noGrp="1"/>
          </p:cNvSpPr>
          <p:nvPr>
            <p:ph type="sldNum" sz="quarter" idx="12"/>
          </p:nvPr>
        </p:nvSpPr>
        <p:spPr/>
        <p:txBody>
          <a:bodyPr/>
          <a:lstStyle/>
          <a:p>
            <a:pPr>
              <a:defRPr/>
            </a:pPr>
            <a:fld id="{0C39C72E-2A13-EB4D-AD45-6D4E6ACAED8D}" type="slidenum">
              <a:rPr lang="en-US" smtClean="0"/>
              <a:pPr>
                <a:defRPr/>
              </a:pPr>
              <a:t>4</a:t>
            </a:fld>
            <a:endParaRPr lang="en-US" dirty="0"/>
          </a:p>
        </p:txBody>
      </p:sp>
      <p:pic>
        <p:nvPicPr>
          <p:cNvPr id="9" name="Picture 9" descr="A screenshot of a cell phone&#10;&#10;Description generated with high confidence">
            <a:extLst>
              <a:ext uri="{FF2B5EF4-FFF2-40B4-BE49-F238E27FC236}">
                <a16:creationId xmlns:a16="http://schemas.microsoft.com/office/drawing/2014/main" id="{CEBAA11A-B9B1-49BE-A48A-50086458761B}"/>
              </a:ext>
            </a:extLst>
          </p:cNvPr>
          <p:cNvPicPr>
            <a:picLocks noGrp="1" noChangeAspect="1"/>
          </p:cNvPicPr>
          <p:nvPr>
            <p:ph idx="13"/>
          </p:nvPr>
        </p:nvPicPr>
        <p:blipFill>
          <a:blip r:embed="rId2"/>
          <a:stretch>
            <a:fillRect/>
          </a:stretch>
        </p:blipFill>
        <p:spPr>
          <a:xfrm>
            <a:off x="0" y="634242"/>
            <a:ext cx="9144000" cy="5854188"/>
          </a:xfrm>
          <a:prstGeom prst="rect">
            <a:avLst/>
          </a:prstGeom>
          <a:solidFill>
            <a:schemeClr val="bg1"/>
          </a:solidFill>
        </p:spPr>
      </p:pic>
    </p:spTree>
    <p:extLst>
      <p:ext uri="{BB962C8B-B14F-4D97-AF65-F5344CB8AC3E}">
        <p14:creationId xmlns:p14="http://schemas.microsoft.com/office/powerpoint/2010/main" val="1590748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38630D-416C-4818-8297-AF73D3A90260}"/>
              </a:ext>
            </a:extLst>
          </p:cNvPr>
          <p:cNvSpPr>
            <a:spLocks noGrp="1"/>
          </p:cNvSpPr>
          <p:nvPr>
            <p:ph type="title"/>
          </p:nvPr>
        </p:nvSpPr>
        <p:spPr/>
        <p:txBody>
          <a:bodyPr/>
          <a:lstStyle/>
          <a:p>
            <a:r>
              <a:rPr lang="en-US" dirty="0"/>
              <a:t>Beyond Pre-Excavation to Excavation Work </a:t>
            </a:r>
          </a:p>
        </p:txBody>
      </p:sp>
      <p:sp>
        <p:nvSpPr>
          <p:cNvPr id="4" name="Date Placeholder 3">
            <a:extLst>
              <a:ext uri="{FF2B5EF4-FFF2-40B4-BE49-F238E27FC236}">
                <a16:creationId xmlns:a16="http://schemas.microsoft.com/office/drawing/2014/main" id="{5A54264C-42C4-437B-AC64-2CA7F409CD7C}"/>
              </a:ext>
            </a:extLst>
          </p:cNvPr>
          <p:cNvSpPr>
            <a:spLocks noGrp="1"/>
          </p:cNvSpPr>
          <p:nvPr>
            <p:ph type="dt" sz="half" idx="10"/>
          </p:nvPr>
        </p:nvSpPr>
        <p:spPr/>
        <p:txBody>
          <a:bodyPr/>
          <a:lstStyle/>
          <a:p>
            <a:pPr>
              <a:defRPr/>
            </a:pPr>
            <a:r>
              <a:rPr lang="en-US"/>
              <a:t>11.01.18</a:t>
            </a:r>
            <a:endParaRPr lang="en-US" dirty="0"/>
          </a:p>
        </p:txBody>
      </p:sp>
      <p:sp>
        <p:nvSpPr>
          <p:cNvPr id="5" name="Footer Placeholder 4">
            <a:extLst>
              <a:ext uri="{FF2B5EF4-FFF2-40B4-BE49-F238E27FC236}">
                <a16:creationId xmlns:a16="http://schemas.microsoft.com/office/drawing/2014/main" id="{7D80371C-EEFE-4D9A-ABA3-69A742178808}"/>
              </a:ext>
            </a:extLst>
          </p:cNvPr>
          <p:cNvSpPr>
            <a:spLocks noGrp="1"/>
          </p:cNvSpPr>
          <p:nvPr>
            <p:ph type="ftr" sz="quarter" idx="11"/>
          </p:nvPr>
        </p:nvSpPr>
        <p:spPr/>
        <p:txBody>
          <a:bodyPr/>
          <a:lstStyle/>
          <a:p>
            <a:pPr>
              <a:defRPr/>
            </a:pPr>
            <a:r>
              <a:rPr lang="en-US"/>
              <a:t>LBNF Project team | Pre-excavation and Excavation</a:t>
            </a:r>
            <a:endParaRPr lang="en-US" b="1" dirty="0"/>
          </a:p>
        </p:txBody>
      </p:sp>
      <p:sp>
        <p:nvSpPr>
          <p:cNvPr id="6" name="Slide Number Placeholder 5">
            <a:extLst>
              <a:ext uri="{FF2B5EF4-FFF2-40B4-BE49-F238E27FC236}">
                <a16:creationId xmlns:a16="http://schemas.microsoft.com/office/drawing/2014/main" id="{C7A69DFF-8B65-4EA0-B450-AA5D16D35367}"/>
              </a:ext>
            </a:extLst>
          </p:cNvPr>
          <p:cNvSpPr>
            <a:spLocks noGrp="1"/>
          </p:cNvSpPr>
          <p:nvPr>
            <p:ph type="sldNum" sz="quarter" idx="12"/>
          </p:nvPr>
        </p:nvSpPr>
        <p:spPr/>
        <p:txBody>
          <a:bodyPr/>
          <a:lstStyle/>
          <a:p>
            <a:pPr>
              <a:defRPr/>
            </a:pPr>
            <a:fld id="{148C009B-CB69-E04A-B9B3-34B26D69E9CF}" type="slidenum">
              <a:rPr lang="en-US" smtClean="0"/>
              <a:pPr>
                <a:defRPr/>
              </a:pPr>
              <a:t>5</a:t>
            </a:fld>
            <a:endParaRPr lang="en-US" dirty="0"/>
          </a:p>
        </p:txBody>
      </p:sp>
      <p:sp>
        <p:nvSpPr>
          <p:cNvPr id="2" name="Content Placeholder 1">
            <a:extLst>
              <a:ext uri="{FF2B5EF4-FFF2-40B4-BE49-F238E27FC236}">
                <a16:creationId xmlns:a16="http://schemas.microsoft.com/office/drawing/2014/main" id="{A853BA25-34FB-4074-A811-223CD19AE23B}"/>
              </a:ext>
            </a:extLst>
          </p:cNvPr>
          <p:cNvSpPr>
            <a:spLocks noGrp="1"/>
          </p:cNvSpPr>
          <p:nvPr>
            <p:ph idx="13"/>
          </p:nvPr>
        </p:nvSpPr>
        <p:spPr/>
        <p:txBody>
          <a:bodyPr>
            <a:normAutofit fontScale="92500" lnSpcReduction="10000"/>
          </a:bodyPr>
          <a:lstStyle/>
          <a:p>
            <a:pPr>
              <a:spcBef>
                <a:spcPts val="600"/>
              </a:spcBef>
            </a:pPr>
            <a:r>
              <a:rPr lang="en-US" dirty="0"/>
              <a:t>Have received Arup 30% final design submittal</a:t>
            </a:r>
          </a:p>
          <a:p>
            <a:pPr>
              <a:spcBef>
                <a:spcPts val="600"/>
              </a:spcBef>
            </a:pPr>
            <a:r>
              <a:rPr lang="en-US" dirty="0"/>
              <a:t>Early excavation involves </a:t>
            </a:r>
          </a:p>
          <a:p>
            <a:pPr lvl="1">
              <a:spcBef>
                <a:spcPts val="600"/>
              </a:spcBef>
            </a:pPr>
            <a:r>
              <a:rPr lang="en-US" dirty="0"/>
              <a:t>opening pathways in drifts</a:t>
            </a:r>
          </a:p>
          <a:p>
            <a:pPr lvl="1">
              <a:spcBef>
                <a:spcPts val="600"/>
              </a:spcBef>
            </a:pPr>
            <a:r>
              <a:rPr lang="en-US" dirty="0"/>
              <a:t>creating initial support spaces for contractor equipment</a:t>
            </a:r>
          </a:p>
          <a:p>
            <a:pPr lvl="1">
              <a:spcBef>
                <a:spcPts val="600"/>
              </a:spcBef>
            </a:pPr>
            <a:r>
              <a:rPr lang="en-US" dirty="0"/>
              <a:t>Establishing ventilation required for excavation</a:t>
            </a:r>
          </a:p>
          <a:p>
            <a:r>
              <a:rPr lang="en-US" dirty="0"/>
              <a:t>Cavern excavation then able to start</a:t>
            </a:r>
          </a:p>
          <a:p>
            <a:r>
              <a:rPr lang="en-US" dirty="0"/>
              <a:t>60% Final EXC design will be received tomorrow and distributed for review and comment.  BSI will be received on November 16 and distributed.  Presentation will be given on November 28.  All comments must be received by December 5, 2018.  Design will be frozen.</a:t>
            </a:r>
          </a:p>
          <a:p>
            <a:r>
              <a:rPr lang="en-US" dirty="0"/>
              <a:t>All open Requirements must be finalized by end of November.  Any changes to the requirements after this date will have large impacts to cost </a:t>
            </a:r>
            <a:r>
              <a:rPr lang="en-US"/>
              <a:t>and schedule.</a:t>
            </a:r>
            <a:endParaRPr lang="en-US" dirty="0"/>
          </a:p>
        </p:txBody>
      </p:sp>
    </p:spTree>
    <p:extLst>
      <p:ext uri="{BB962C8B-B14F-4D97-AF65-F5344CB8AC3E}">
        <p14:creationId xmlns:p14="http://schemas.microsoft.com/office/powerpoint/2010/main" val="3966599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71622-0D92-4806-9A81-A7828F8A3431}"/>
              </a:ext>
            </a:extLst>
          </p:cNvPr>
          <p:cNvSpPr>
            <a:spLocks noGrp="1"/>
          </p:cNvSpPr>
          <p:nvPr>
            <p:ph type="title"/>
          </p:nvPr>
        </p:nvSpPr>
        <p:spPr/>
        <p:txBody>
          <a:bodyPr/>
          <a:lstStyle/>
          <a:p>
            <a:r>
              <a:rPr lang="en-US" dirty="0"/>
              <a:t>30% Final Design – Excavation Sequencing</a:t>
            </a:r>
          </a:p>
        </p:txBody>
      </p:sp>
      <p:sp>
        <p:nvSpPr>
          <p:cNvPr id="3" name="Date Placeholder 2">
            <a:extLst>
              <a:ext uri="{FF2B5EF4-FFF2-40B4-BE49-F238E27FC236}">
                <a16:creationId xmlns:a16="http://schemas.microsoft.com/office/drawing/2014/main" id="{9EE2D0E5-9E7D-4787-8CA2-C758858A4FD0}"/>
              </a:ext>
            </a:extLst>
          </p:cNvPr>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a:ln>
                  <a:noFill/>
                </a:ln>
                <a:solidFill>
                  <a:srgbClr val="154D81"/>
                </a:solidFill>
                <a:effectLst/>
                <a:uLnTx/>
                <a:uFillTx/>
                <a:latin typeface="Helvetica" charset="0"/>
              </a:rPr>
              <a:t>11.01.18</a:t>
            </a:r>
            <a:endParaRPr kumimoji="0" lang="en-US" b="0" i="0" u="none" strike="noStrike" kern="1200" cap="none" spc="0" normalizeH="0" baseline="0" noProof="0" dirty="0">
              <a:ln>
                <a:noFill/>
              </a:ln>
              <a:solidFill>
                <a:srgbClr val="154D81"/>
              </a:solidFill>
              <a:effectLst/>
              <a:uLnTx/>
              <a:uFillTx/>
              <a:latin typeface="Helvetica" charset="0"/>
            </a:endParaRPr>
          </a:p>
        </p:txBody>
      </p:sp>
      <p:sp>
        <p:nvSpPr>
          <p:cNvPr id="4" name="Footer Placeholder 3">
            <a:extLst>
              <a:ext uri="{FF2B5EF4-FFF2-40B4-BE49-F238E27FC236}">
                <a16:creationId xmlns:a16="http://schemas.microsoft.com/office/drawing/2014/main" id="{0CBBD687-0C62-4712-8FF2-60B993147C3D}"/>
              </a:ext>
            </a:extLst>
          </p:cNvPr>
          <p:cNvSpPr>
            <a:spLocks noGrp="1"/>
          </p:cNvSpPr>
          <p:nvPr>
            <p:ph type="ft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a:ln>
                  <a:noFill/>
                </a:ln>
                <a:solidFill>
                  <a:srgbClr val="154D81"/>
                </a:solidFill>
                <a:effectLst/>
                <a:uLnTx/>
                <a:uFillTx/>
                <a:latin typeface="Helvetica"/>
                <a:ea typeface="ＭＳ Ｐゴシック" charset="0"/>
              </a:rPr>
              <a:t>LBNF Project team | Pre-excavation and Excavation</a:t>
            </a:r>
            <a:endParaRPr kumimoji="0" lang="en-US" b="1" i="0" u="none" strike="noStrike" kern="1200" cap="none" spc="0" normalizeH="0" baseline="0" noProof="0" dirty="0">
              <a:ln>
                <a:noFill/>
              </a:ln>
              <a:solidFill>
                <a:srgbClr val="154D81"/>
              </a:solidFill>
              <a:effectLst/>
              <a:uLnTx/>
              <a:uFillTx/>
              <a:latin typeface="Helvetica"/>
              <a:ea typeface="ＭＳ Ｐゴシック" charset="0"/>
            </a:endParaRPr>
          </a:p>
        </p:txBody>
      </p:sp>
      <p:sp>
        <p:nvSpPr>
          <p:cNvPr id="5" name="Slide Number Placeholder 4">
            <a:extLst>
              <a:ext uri="{FF2B5EF4-FFF2-40B4-BE49-F238E27FC236}">
                <a16:creationId xmlns:a16="http://schemas.microsoft.com/office/drawing/2014/main" id="{AE015E1D-3CE4-4B11-8907-CE9270B568A8}"/>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E8B149A-14C6-B749-AF60-1744CFF2A849}" type="slidenum">
              <a:rPr kumimoji="0" lang="en-US" b="0" i="0" u="none" strike="noStrike" kern="1200" cap="none" spc="0" normalizeH="0" baseline="0" noProof="0" smtClean="0">
                <a:ln>
                  <a:noFill/>
                </a:ln>
                <a:solidFill>
                  <a:srgbClr val="154D81"/>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6</a:t>
            </a:fld>
            <a:endParaRPr kumimoji="0" lang="en-US" b="0" i="0" u="none" strike="noStrike" kern="1200" cap="none" spc="0" normalizeH="0" baseline="0" noProof="0" dirty="0">
              <a:ln>
                <a:noFill/>
              </a:ln>
              <a:solidFill>
                <a:srgbClr val="154D81"/>
              </a:solidFill>
              <a:effectLst/>
              <a:uLnTx/>
              <a:uFillTx/>
              <a:latin typeface="Helvetica" charset="0"/>
            </a:endParaRPr>
          </a:p>
        </p:txBody>
      </p:sp>
      <p:pic>
        <p:nvPicPr>
          <p:cNvPr id="8" name="181001-ExcSeqMovieExport720">
            <a:hlinkClick r:id="" action="ppaction://media"/>
            <a:extLst>
              <a:ext uri="{FF2B5EF4-FFF2-40B4-BE49-F238E27FC236}">
                <a16:creationId xmlns:a16="http://schemas.microsoft.com/office/drawing/2014/main" id="{B43369AB-8CC0-4673-AF7C-6A4CD6E80A71}"/>
              </a:ext>
            </a:extLst>
          </p:cNvPr>
          <p:cNvPicPr>
            <a:picLocks noGrp="1" noChangeAspect="1"/>
          </p:cNvPicPr>
          <p:nvPr>
            <p:ph idx="13"/>
            <a:videoFile r:link="rId1"/>
            <p:extLst>
              <p:ext uri="{DAA4B4D4-6D71-4841-9C94-3DE7FCFB9230}">
                <p14:media xmlns:p14="http://schemas.microsoft.com/office/powerpoint/2010/main" r:embed="rId2">
                  <p14:trim st="2508"/>
                </p14:media>
              </p:ext>
            </p:extLst>
          </p:nvPr>
        </p:nvPicPr>
        <p:blipFill>
          <a:blip r:embed="rId4"/>
          <a:stretch>
            <a:fillRect/>
          </a:stretch>
        </p:blipFill>
        <p:spPr>
          <a:xfrm>
            <a:off x="-4811" y="857499"/>
            <a:ext cx="9158436" cy="5152496"/>
          </a:xfrm>
        </p:spPr>
      </p:pic>
    </p:spTree>
    <p:extLst>
      <p:ext uri="{BB962C8B-B14F-4D97-AF65-F5344CB8AC3E}">
        <p14:creationId xmlns:p14="http://schemas.microsoft.com/office/powerpoint/2010/main" val="134890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55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Fermilab">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BNF Template_0512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28311</TotalTime>
  <Words>365</Words>
  <Application>Microsoft Office PowerPoint</Application>
  <PresentationFormat>On-screen Show (4:3)</PresentationFormat>
  <Paragraphs>44</Paragraphs>
  <Slides>6</Slides>
  <Notes>0</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vt:i4>
      </vt:variant>
    </vt:vector>
  </HeadingPairs>
  <TitlesOfParts>
    <vt:vector size="15" baseType="lpstr">
      <vt:lpstr>ＭＳ Ｐゴシック</vt:lpstr>
      <vt:lpstr>Arial</vt:lpstr>
      <vt:lpstr>Calibri</vt:lpstr>
      <vt:lpstr>Geneva</vt:lpstr>
      <vt:lpstr>Helvetica</vt:lpstr>
      <vt:lpstr>Lucida Grande</vt:lpstr>
      <vt:lpstr>LBNF Content-Footer Theme</vt:lpstr>
      <vt:lpstr>1_Fermilab</vt:lpstr>
      <vt:lpstr>LBNF Template_051215</vt:lpstr>
      <vt:lpstr>   Pre-excavation and Excavation </vt:lpstr>
      <vt:lpstr>Start of Construction work at Far Site</vt:lpstr>
      <vt:lpstr>Start of Construction at Far Site </vt:lpstr>
      <vt:lpstr>Preliminary CM/GC CPM schedule to excavation start</vt:lpstr>
      <vt:lpstr>Beyond Pre-Excavation to Excavation Work </vt:lpstr>
      <vt:lpstr>30% Final Design – Excavation Sequencing</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Douglas Pelletier x 32065N</cp:lastModifiedBy>
  <cp:revision>390</cp:revision>
  <cp:lastPrinted>2018-03-19T20:10:02Z</cp:lastPrinted>
  <dcterms:created xsi:type="dcterms:W3CDTF">2015-04-30T14:29:22Z</dcterms:created>
  <dcterms:modified xsi:type="dcterms:W3CDTF">2018-11-01T13:36:16Z</dcterms:modified>
</cp:coreProperties>
</file>