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7"/>
  </p:notesMasterIdLst>
  <p:handoutMasterIdLst>
    <p:handoutMasterId r:id="rId18"/>
  </p:handoutMasterIdLst>
  <p:sldIdLst>
    <p:sldId id="294" r:id="rId2"/>
    <p:sldId id="364" r:id="rId3"/>
    <p:sldId id="440" r:id="rId4"/>
    <p:sldId id="447" r:id="rId5"/>
    <p:sldId id="388" r:id="rId6"/>
    <p:sldId id="450" r:id="rId7"/>
    <p:sldId id="453" r:id="rId8"/>
    <p:sldId id="452" r:id="rId9"/>
    <p:sldId id="444" r:id="rId10"/>
    <p:sldId id="445" r:id="rId11"/>
    <p:sldId id="446" r:id="rId12"/>
    <p:sldId id="448" r:id="rId13"/>
    <p:sldId id="451" r:id="rId14"/>
    <p:sldId id="449" r:id="rId15"/>
    <p:sldId id="441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9860" autoAdjust="0"/>
  </p:normalViewPr>
  <p:slideViewPr>
    <p:cSldViewPr snapToGrid="0" snapToObjects="1" showGuides="1">
      <p:cViewPr varScale="1">
        <p:scale>
          <a:sx n="88" d="100"/>
          <a:sy n="88" d="100"/>
        </p:scale>
        <p:origin x="1392" y="6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0680" y="900747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32080" y="22127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386CEB9-DCD1-4AB5-B4E6-98C2030AA26B}" type="datetime1">
              <a:rPr lang="en-US" smtClean="0"/>
              <a:t>11/1/2018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5FF0327-F1B7-4D17-B571-7307931143C9}" type="datetime1">
              <a:rPr lang="en-US" smtClean="0"/>
              <a:t>11/1/2018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FA62C03-A163-4C0E-AF4C-E793BE9F0A6C}" type="datetime1">
              <a:rPr lang="en-US" smtClean="0"/>
              <a:t>11/1/2018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A846B25-1C4C-4622-BA73-56B4CEC9210F}" type="datetime1">
              <a:rPr lang="en-US" smtClean="0"/>
              <a:t>11/1/2018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119D345F-2FED-49B5-9FA9-CAAB2EC2657E}" type="datetime1">
              <a:rPr lang="en-US" smtClean="0"/>
              <a:t>11/1/2018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429B51-DDFC-4231-9C6D-A5B42B6C0E8C}" type="datetime1">
              <a:rPr lang="en-US" smtClean="0"/>
              <a:t>11/1/2018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5852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2B36D6-01E9-481C-8876-1A18EDB51C52}" type="datetime1">
              <a:rPr lang="en-US" smtClean="0"/>
              <a:t>11/1/2018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5852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20700" indent="-2286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85800" indent="-1651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18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1C4F-C8BE-4E38-A422-EAE8063BB7D5}" type="datetime1">
              <a:rPr lang="en-US" smtClean="0"/>
              <a:t>11/1/2018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95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32B0FA6-34E8-4B97-A968-EC1D41E68B43}" type="datetime1">
              <a:rPr lang="en-US" smtClean="0"/>
              <a:t>11/1/2018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15900" y="6054879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15900" y="6258863"/>
            <a:ext cx="526286" cy="24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418" y="6190317"/>
            <a:ext cx="731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4C97"/>
                </a:solidFill>
                <a:latin typeface="Helvetica"/>
                <a:cs typeface="Helvetica"/>
              </a:rPr>
              <a:t>LBNF</a:t>
            </a:r>
            <a:endParaRPr lang="en-US" sz="1600" b="1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935018" y="6173440"/>
            <a:ext cx="1108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4C97"/>
                </a:solidFill>
                <a:latin typeface="Helvetica"/>
                <a:cs typeface="Helvetica"/>
              </a:rPr>
              <a:t>CERN NP</a:t>
            </a:r>
            <a:endParaRPr lang="en-US" sz="1600" b="1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32" r:id="rId8"/>
    <p:sldLayoutId id="2147484133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8396" y="5309260"/>
            <a:ext cx="8499231" cy="1390219"/>
          </a:xfrm>
        </p:spPr>
        <p:txBody>
          <a:bodyPr/>
          <a:lstStyle/>
          <a:p>
            <a:r>
              <a:rPr lang="en-US" dirty="0"/>
              <a:t>Dimitar MLADENOV &amp; The entire CERN Team 	</a:t>
            </a:r>
          </a:p>
          <a:p>
            <a:r>
              <a:rPr lang="en-US" dirty="0"/>
              <a:t>LBNF/DUNE interface meeting</a:t>
            </a:r>
          </a:p>
          <a:p>
            <a:r>
              <a:rPr lang="en-US" dirty="0" smtClean="0"/>
              <a:t>SURF, 01-02 November </a:t>
            </a:r>
            <a:r>
              <a:rPr lang="en-US" dirty="0"/>
              <a:t>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8396" y="4109493"/>
            <a:ext cx="8926286" cy="1003049"/>
          </a:xfrm>
        </p:spPr>
        <p:txBody>
          <a:bodyPr>
            <a:noAutofit/>
          </a:bodyPr>
          <a:lstStyle/>
          <a:p>
            <a:r>
              <a:rPr lang="en-US" sz="2400" dirty="0" smtClean="0"/>
              <a:t>LBNF - </a:t>
            </a:r>
            <a:r>
              <a:rPr lang="en-GB" sz="2400" dirty="0"/>
              <a:t>Update on transportation of materials through drifts - what types of </a:t>
            </a:r>
            <a:r>
              <a:rPr lang="en-GB" sz="2400" dirty="0" smtClean="0"/>
              <a:t>equipment </a:t>
            </a:r>
            <a:r>
              <a:rPr lang="en-GB" sz="2400" dirty="0"/>
              <a:t>is provided by SURF and others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152400"/>
            <a:ext cx="6703226" cy="3949699"/>
          </a:xfrm>
          <a:prstGeom prst="rect">
            <a:avLst/>
          </a:prstGeom>
        </p:spPr>
      </p:pic>
      <p:pic>
        <p:nvPicPr>
          <p:cNvPr id="9" name="Picture Placeholder 30" descr="CERNlogoOutline_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3" r="1053"/>
          <a:stretch>
            <a:fillRect/>
          </a:stretch>
        </p:blipFill>
        <p:spPr>
          <a:xfrm>
            <a:off x="6221061" y="5725390"/>
            <a:ext cx="1132610" cy="1132610"/>
          </a:xfrm>
          <a:prstGeom prst="rect">
            <a:avLst/>
          </a:prstGeom>
        </p:spPr>
      </p:pic>
      <p:pic>
        <p:nvPicPr>
          <p:cNvPr id="10" name="Picture 16" descr="SanfordSURF-horiz-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593" y="6370239"/>
            <a:ext cx="1304677" cy="48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FermiLogo_RGB_NALBlu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593" y="5870469"/>
            <a:ext cx="1532249" cy="27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87" y="717244"/>
            <a:ext cx="6989286" cy="524561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Surface Logistics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03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03"/>
            <a:ext cx="914400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0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Surface Logistics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5" y="1034589"/>
            <a:ext cx="7971416" cy="4456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2035" y="1034589"/>
            <a:ext cx="7971416" cy="448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2035" y="1034589"/>
            <a:ext cx="7971419" cy="4483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2035" y="1034589"/>
            <a:ext cx="7971419" cy="4483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32953" r="2395" b="26858"/>
          <a:stretch/>
        </p:blipFill>
        <p:spPr>
          <a:xfrm rot="5400000">
            <a:off x="3638107" y="2578396"/>
            <a:ext cx="803960" cy="18096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1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Surface Logistics</a:t>
            </a:r>
            <a:endParaRPr lang="en-US" sz="2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12</a:t>
            </a:fld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457407" y="4049486"/>
            <a:ext cx="910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100T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4224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Surface Logistics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13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912429" y="3787876"/>
            <a:ext cx="910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30T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5549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Surface Logistics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14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912429" y="3787876"/>
            <a:ext cx="910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16T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6658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09406" y="2447109"/>
            <a:ext cx="2969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Thank you!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03192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94"/>
            <a:ext cx="9144000" cy="4815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94"/>
            <a:ext cx="9144000" cy="4815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94"/>
            <a:ext cx="9144000" cy="4815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94"/>
            <a:ext cx="9144000" cy="4815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94"/>
            <a:ext cx="9144000" cy="4815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94"/>
            <a:ext cx="9144000" cy="4815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9" y="1021394"/>
            <a:ext cx="9144000" cy="4815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1021394"/>
            <a:ext cx="9144000" cy="48152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" y="1021394"/>
            <a:ext cx="9144000" cy="48152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8" y="1021394"/>
            <a:ext cx="9144000" cy="4815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143" y="1021394"/>
            <a:ext cx="5097909" cy="37191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8299" y="1035907"/>
            <a:ext cx="1894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800" dirty="0" smtClean="0">
                <a:latin typeface="Helvetica" pitchFamily="34" charset="0"/>
                <a:ea typeface="Times New Roman" panose="02020603050405020304" pitchFamily="18" charset="0"/>
              </a:rPr>
              <a:t>Weight: 7.5t 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Helvetica" pitchFamily="34" charset="0"/>
                <a:ea typeface="Times New Roman" panose="02020603050405020304" pitchFamily="18" charset="0"/>
              </a:rPr>
              <a:t>Length: 13.6m</a:t>
            </a:r>
            <a:endParaRPr lang="en-US" sz="1800" dirty="0">
              <a:latin typeface="Helvetica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2</a:t>
            </a:fld>
            <a:endParaRPr lang="en-GB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Long beam lowering and drift transport</a:t>
            </a:r>
            <a:endParaRPr lang="en-US" sz="2200" dirty="0"/>
          </a:p>
        </p:txBody>
      </p:sp>
      <p:sp>
        <p:nvSpPr>
          <p:cNvPr id="17" name="Rectangle 16"/>
          <p:cNvSpPr/>
          <p:nvPr/>
        </p:nvSpPr>
        <p:spPr>
          <a:xfrm>
            <a:off x="5251761" y="1978512"/>
            <a:ext cx="3187337" cy="2205511"/>
          </a:xfrm>
          <a:prstGeom prst="rect">
            <a:avLst/>
          </a:prstGeom>
          <a:solidFill>
            <a:schemeClr val="accent5">
              <a:lumMod val="60000"/>
              <a:lumOff val="40000"/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324086" y="1986388"/>
            <a:ext cx="37301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Beam 1	</a:t>
            </a:r>
            <a:r>
              <a:rPr lang="en-GB" sz="1400" b="1" dirty="0" smtClean="0"/>
              <a:t>13'130mm</a:t>
            </a:r>
            <a:r>
              <a:rPr lang="en-GB" sz="1400" b="1" dirty="0"/>
              <a:t>	</a:t>
            </a:r>
            <a:r>
              <a:rPr lang="en-GB" sz="1400" b="1" dirty="0" smtClean="0"/>
              <a:t>	78 </a:t>
            </a:r>
            <a:r>
              <a:rPr lang="en-GB" sz="1400" b="1" dirty="0"/>
              <a:t>pc</a:t>
            </a:r>
          </a:p>
          <a:p>
            <a:r>
              <a:rPr lang="en-GB" sz="1400" b="1" dirty="0"/>
              <a:t>Beam 2	</a:t>
            </a:r>
            <a:r>
              <a:rPr lang="en-GB" sz="1400" b="1" dirty="0" smtClean="0"/>
              <a:t>13'643mm</a:t>
            </a:r>
            <a:r>
              <a:rPr lang="en-GB" sz="1400" b="1" dirty="0"/>
              <a:t>	</a:t>
            </a:r>
            <a:r>
              <a:rPr lang="en-GB" sz="1400" b="1" dirty="0" smtClean="0"/>
              <a:t>	18 </a:t>
            </a:r>
            <a:r>
              <a:rPr lang="en-GB" sz="1400" b="1" dirty="0"/>
              <a:t>pc</a:t>
            </a:r>
          </a:p>
          <a:p>
            <a:endParaRPr lang="en-GB" sz="1400" b="1" dirty="0"/>
          </a:p>
          <a:p>
            <a:r>
              <a:rPr lang="en-GB" sz="1400" b="1" dirty="0"/>
              <a:t>Beam 3	</a:t>
            </a:r>
            <a:r>
              <a:rPr lang="en-GB" sz="1400" b="1" dirty="0" smtClean="0"/>
              <a:t>9'498mm</a:t>
            </a:r>
            <a:r>
              <a:rPr lang="en-GB" sz="1400" b="1" dirty="0"/>
              <a:t>		</a:t>
            </a:r>
            <a:r>
              <a:rPr lang="en-GB" sz="1400" b="1" dirty="0" smtClean="0"/>
              <a:t>78 </a:t>
            </a:r>
            <a:r>
              <a:rPr lang="en-GB" sz="1400" b="1" dirty="0"/>
              <a:t>pc</a:t>
            </a:r>
          </a:p>
          <a:p>
            <a:r>
              <a:rPr lang="en-GB" sz="1400" b="1" dirty="0"/>
              <a:t>Beam 4	</a:t>
            </a:r>
            <a:r>
              <a:rPr lang="en-GB" sz="1400" b="1" dirty="0" smtClean="0"/>
              <a:t>8'000mm</a:t>
            </a:r>
            <a:r>
              <a:rPr lang="en-GB" sz="1400" b="1" dirty="0"/>
              <a:t>		</a:t>
            </a:r>
            <a:r>
              <a:rPr lang="en-GB" sz="1400" b="1" dirty="0" smtClean="0"/>
              <a:t>39 </a:t>
            </a:r>
            <a:r>
              <a:rPr lang="en-GB" sz="1400" b="1" dirty="0"/>
              <a:t>pc</a:t>
            </a:r>
          </a:p>
          <a:p>
            <a:r>
              <a:rPr lang="en-GB" sz="1400" b="1" dirty="0"/>
              <a:t>Beam 5	</a:t>
            </a:r>
            <a:r>
              <a:rPr lang="en-GB" sz="1400" b="1" dirty="0" smtClean="0"/>
              <a:t>5'946mm</a:t>
            </a:r>
            <a:r>
              <a:rPr lang="en-GB" sz="1400" b="1" dirty="0"/>
              <a:t>		</a:t>
            </a:r>
            <a:r>
              <a:rPr lang="en-GB" sz="1400" b="1" dirty="0" smtClean="0"/>
              <a:t>4 </a:t>
            </a:r>
            <a:r>
              <a:rPr lang="en-GB" sz="1400" b="1" dirty="0"/>
              <a:t>pc</a:t>
            </a:r>
          </a:p>
          <a:p>
            <a:endParaRPr lang="en-GB" sz="1400" b="1" dirty="0"/>
          </a:p>
          <a:p>
            <a:r>
              <a:rPr lang="en-GB" sz="1400" b="1" dirty="0"/>
              <a:t>Corner 1	</a:t>
            </a:r>
            <a:r>
              <a:rPr lang="en-GB" sz="1400" b="1" dirty="0" smtClean="0"/>
              <a:t>3608x5498mm	78 </a:t>
            </a:r>
            <a:r>
              <a:rPr lang="en-GB" sz="1400" b="1" dirty="0"/>
              <a:t>pc</a:t>
            </a:r>
          </a:p>
          <a:p>
            <a:r>
              <a:rPr lang="en-GB" sz="1400" b="1" dirty="0"/>
              <a:t>Corner 2	3608x2302mm	18 pc</a:t>
            </a:r>
          </a:p>
          <a:p>
            <a:r>
              <a:rPr lang="en-GB" sz="1400" b="1" dirty="0"/>
              <a:t>Corner 3	2352x2482mm	16 pc</a:t>
            </a:r>
          </a:p>
        </p:txBody>
      </p:sp>
    </p:spTree>
    <p:extLst>
      <p:ext uri="{BB962C8B-B14F-4D97-AF65-F5344CB8AC3E}">
        <p14:creationId xmlns:p14="http://schemas.microsoft.com/office/powerpoint/2010/main" val="423336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Long beam lowering and drift transport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86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Long beam lowering and drift transport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7979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5"/>
            <a:ext cx="9144000" cy="470669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Corner beam lowering and drift transport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6286138" y="600049"/>
            <a:ext cx="2622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800" dirty="0" smtClean="0">
                <a:latin typeface="Helvetica" pitchFamily="34" charset="0"/>
                <a:ea typeface="Times New Roman" panose="02020603050405020304" pitchFamily="18" charset="0"/>
              </a:rPr>
              <a:t>5.5t and 5.6m x 3.6m</a:t>
            </a:r>
            <a:endParaRPr lang="en-US" sz="1800" dirty="0">
              <a:latin typeface="Helvetic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4831" y="1588340"/>
            <a:ext cx="1894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800" dirty="0" smtClean="0">
                <a:latin typeface="Helvetica" pitchFamily="34" charset="0"/>
                <a:ea typeface="Times New Roman" panose="02020603050405020304" pitchFamily="18" charset="0"/>
              </a:rPr>
              <a:t>Weight: 	5.5t 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Helvetica" pitchFamily="34" charset="0"/>
                <a:ea typeface="Times New Roman" panose="02020603050405020304" pitchFamily="18" charset="0"/>
              </a:rPr>
              <a:t>Length: 	5.6m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Helvetica" pitchFamily="34" charset="0"/>
              </a:rPr>
              <a:t>Width: 	3.6m</a:t>
            </a:r>
            <a:endParaRPr lang="en-US" sz="1800" dirty="0">
              <a:latin typeface="Helvetic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5"/>
            <a:ext cx="9144000" cy="4706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5"/>
            <a:ext cx="9144000" cy="470669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3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Corner beam lowering and drift transport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7747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Corner beam - drift transport - limitations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3"/>
            <a:ext cx="9144000" cy="4706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8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Corner beam lowering and drift transport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654"/>
            <a:ext cx="9144000" cy="470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2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5143" y="147976"/>
            <a:ext cx="8585200" cy="569268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200" dirty="0" smtClean="0"/>
              <a:t>Surface Logistics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3" y="1007901"/>
            <a:ext cx="7498080" cy="4464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3" y="1007901"/>
            <a:ext cx="7498080" cy="4465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3" y="1018659"/>
            <a:ext cx="7498080" cy="44438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939E-5634-4F18-BE1A-F08B6B8EFA0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2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BN_PPT_113015-SBND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SBN_PPT_113015-SBND.potx</Template>
  <TotalTime>22864</TotalTime>
  <Words>117</Words>
  <Application>Microsoft Office PowerPoint</Application>
  <PresentationFormat>On-screen Show (4:3)</PresentationFormat>
  <Paragraphs>51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MS PGothic</vt:lpstr>
      <vt:lpstr>Arial</vt:lpstr>
      <vt:lpstr>Calibri</vt:lpstr>
      <vt:lpstr>Geneva</vt:lpstr>
      <vt:lpstr>Helvetica</vt:lpstr>
      <vt:lpstr>Lucida Grande</vt:lpstr>
      <vt:lpstr>Times New Roman</vt:lpstr>
      <vt:lpstr>SBN_PPT_113015-SBND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Dimitar Mladenov</cp:lastModifiedBy>
  <cp:revision>426</cp:revision>
  <cp:lastPrinted>2015-12-16T08:26:01Z</cp:lastPrinted>
  <dcterms:created xsi:type="dcterms:W3CDTF">2014-01-03T20:18:13Z</dcterms:created>
  <dcterms:modified xsi:type="dcterms:W3CDTF">2018-11-01T14:53:17Z</dcterms:modified>
</cp:coreProperties>
</file>