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357" r:id="rId3"/>
    <p:sldId id="365" r:id="rId4"/>
    <p:sldId id="362" r:id="rId5"/>
    <p:sldId id="363" r:id="rId6"/>
    <p:sldId id="366" r:id="rId7"/>
    <p:sldId id="367" r:id="rId8"/>
    <p:sldId id="364" r:id="rId9"/>
    <p:sldId id="371" r:id="rId10"/>
    <p:sldId id="370" r:id="rId11"/>
    <p:sldId id="368" r:id="rId12"/>
    <p:sldId id="36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29700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9860" autoAdjust="0"/>
  </p:normalViewPr>
  <p:slideViewPr>
    <p:cSldViewPr snapToGrid="0" snapToObjects="1" showGuides="1">
      <p:cViewPr varScale="1">
        <p:scale>
          <a:sx n="88" d="100"/>
          <a:sy n="88" d="100"/>
        </p:scale>
        <p:origin x="1421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680" y="900747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2080" y="22127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E5153BD-695B-4E3F-8999-2319F12199A3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89E5E50-6310-440B-8A29-CA65B7664B00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5873603D-143F-4EBA-A543-84BC76B93646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AA0F875-3D6D-4AB6-90DA-87321909E498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C7B513EB-57E5-41BE-B4A3-8F4843EC71D6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0F1EB3-4715-425C-82E7-61EBF32BFE63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32BBB-A49F-4D39-A1D1-9EE9199AF2FA}" type="datetime1">
              <a:rPr lang="en-US" smtClean="0"/>
              <a:t>10/28/2018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43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5852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2605ED-A4E3-4955-A7CD-72D5066E0F6C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5852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20700" indent="-228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85800" indent="-1651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4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6CCA2A5-C832-442F-8E89-411FB5D1F8BF}" type="datetime1">
              <a:rPr lang="en-US" smtClean="0"/>
              <a:t>10/28/2018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5900" y="6054879"/>
            <a:ext cx="7538966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5900" y="6258863"/>
            <a:ext cx="526286" cy="24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418" y="6190317"/>
            <a:ext cx="73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LBNF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35018" y="6173440"/>
            <a:ext cx="110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CERN NP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33" r:id="rId8"/>
    <p:sldLayoutId id="214748413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 smtClean="0"/>
              <a:t>Dimitar </a:t>
            </a:r>
            <a:r>
              <a:rPr lang="en-US" dirty="0"/>
              <a:t>MLADENOV </a:t>
            </a:r>
            <a:r>
              <a:rPr lang="en-US" dirty="0" smtClean="0"/>
              <a:t>&amp; The entire CERN Team</a:t>
            </a:r>
            <a:r>
              <a:rPr lang="en-US" dirty="0"/>
              <a:t>	</a:t>
            </a:r>
          </a:p>
          <a:p>
            <a:r>
              <a:rPr lang="en-US" dirty="0"/>
              <a:t>LBNF/DUNE interface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SURF, 29-31 October 2018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3" y="4109493"/>
            <a:ext cx="8743887" cy="1003049"/>
          </a:xfrm>
        </p:spPr>
        <p:txBody>
          <a:bodyPr>
            <a:noAutofit/>
          </a:bodyPr>
          <a:lstStyle/>
          <a:p>
            <a:r>
              <a:rPr lang="en-US" sz="1900" dirty="0"/>
              <a:t>LBNF </a:t>
            </a:r>
            <a:r>
              <a:rPr lang="en-US" sz="1900" dirty="0" smtClean="0"/>
              <a:t>– </a:t>
            </a:r>
            <a:r>
              <a:rPr lang="en-GB" sz="1900" dirty="0" smtClean="0"/>
              <a:t>Crane requirements and interfaces</a:t>
            </a:r>
            <a:endParaRPr lang="en-US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52400"/>
            <a:ext cx="6703226" cy="3949699"/>
          </a:xfrm>
          <a:prstGeom prst="rect">
            <a:avLst/>
          </a:prstGeom>
        </p:spPr>
      </p:pic>
      <p:pic>
        <p:nvPicPr>
          <p:cNvPr id="9" name="Picture Placeholder 30" descr="CERNlogoOutline_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6221061" y="5725390"/>
            <a:ext cx="1132610" cy="1132610"/>
          </a:xfrm>
          <a:prstGeom prst="rect">
            <a:avLst/>
          </a:prstGeom>
        </p:spPr>
      </p:pic>
      <p:pic>
        <p:nvPicPr>
          <p:cNvPr id="10" name="Picture 16" descr="SanfordSURF-horiz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93" y="6370239"/>
            <a:ext cx="1304677" cy="4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ermiLogo_RGB_NAL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93" y="5870469"/>
            <a:ext cx="1532249" cy="27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ARUP – Original Proposition for </a:t>
            </a:r>
            <a:r>
              <a:rPr lang="en-US" dirty="0" smtClean="0"/>
              <a:t>Crane Rail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811"/>
            <a:ext cx="9144000" cy="22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99" y="189539"/>
            <a:ext cx="5369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ARUP </a:t>
            </a:r>
            <a:r>
              <a:rPr lang="en-US" sz="2000" b="1" i="1" dirty="0" smtClean="0"/>
              <a:t>– </a:t>
            </a:r>
            <a:r>
              <a:rPr lang="en-US" sz="2000" b="1" i="1" dirty="0" smtClean="0"/>
              <a:t>Current proposition for Crane Rail </a:t>
            </a:r>
            <a:endParaRPr lang="en-GB" sz="1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70" y="4065753"/>
            <a:ext cx="3197377" cy="27574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9" y="589649"/>
            <a:ext cx="8875354" cy="343371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45647" y="5368630"/>
            <a:ext cx="4616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Rail Splice </a:t>
            </a:r>
            <a:r>
              <a:rPr lang="en-US" sz="1600" dirty="0" smtClean="0"/>
              <a:t>connection </a:t>
            </a:r>
            <a:endParaRPr lang="en-US" sz="1600" dirty="0"/>
          </a:p>
          <a:p>
            <a:r>
              <a:rPr lang="en-US" sz="1600" dirty="0" smtClean="0"/>
              <a:t>      </a:t>
            </a:r>
            <a:r>
              <a:rPr lang="en-US" sz="1600" i="1" dirty="0" smtClean="0"/>
              <a:t>To be discussed </a:t>
            </a:r>
            <a:r>
              <a:rPr lang="en-US" sz="1600" i="1" dirty="0" smtClean="0"/>
              <a:t> </a:t>
            </a:r>
            <a:endParaRPr lang="en-US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11190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9406" y="2447109"/>
            <a:ext cx="296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you!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6" y="496516"/>
            <a:ext cx="4057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</a:t>
            </a:r>
            <a:r>
              <a:rPr lang="en-US" sz="2000" b="1" i="1" dirty="0" smtClean="0"/>
              <a:t>Current Crane envelopes</a:t>
            </a:r>
            <a:endParaRPr lang="en-GB" sz="1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5" y="1080186"/>
            <a:ext cx="8980912" cy="417108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1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99" y="189539"/>
            <a:ext cx="5369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Crane Interfaces with the cavern rails</a:t>
            </a:r>
            <a:endParaRPr lang="en-GB" sz="18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92" y="1551792"/>
            <a:ext cx="8405843" cy="16943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56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0" t="8542" r="15680"/>
          <a:stretch/>
        </p:blipFill>
        <p:spPr>
          <a:xfrm>
            <a:off x="142876" y="640593"/>
            <a:ext cx="8518321" cy="5304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876" y="160017"/>
            <a:ext cx="4057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</a:t>
            </a:r>
            <a:r>
              <a:rPr lang="en-US" sz="2000" b="1" i="1" dirty="0" smtClean="0"/>
              <a:t>Crane proposition</a:t>
            </a:r>
            <a:endParaRPr lang="en-GB" sz="1800" b="1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6" y="147613"/>
            <a:ext cx="4057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</a:t>
            </a:r>
            <a:r>
              <a:rPr lang="en-US" sz="2000" b="1" i="1" dirty="0" smtClean="0"/>
              <a:t>Latest Crane Design</a:t>
            </a:r>
            <a:endParaRPr lang="en-GB" sz="1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2" r="29048"/>
          <a:stretch/>
        </p:blipFill>
        <p:spPr>
          <a:xfrm>
            <a:off x="2020387" y="547723"/>
            <a:ext cx="4636193" cy="54002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" r="5328"/>
          <a:stretch/>
        </p:blipFill>
        <p:spPr>
          <a:xfrm>
            <a:off x="0" y="547723"/>
            <a:ext cx="9114698" cy="523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9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99" y="189539"/>
            <a:ext cx="5369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Crane preliminary requirements 1</a:t>
            </a:r>
            <a:endParaRPr lang="en-GB" sz="1800" b="1" i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123625"/>
              </p:ext>
            </p:extLst>
          </p:nvPr>
        </p:nvGraphicFramePr>
        <p:xfrm>
          <a:off x="778283" y="872036"/>
          <a:ext cx="7378428" cy="4351340"/>
        </p:xfrm>
        <a:graphic>
          <a:graphicData uri="http://schemas.openxmlformats.org/drawingml/2006/table">
            <a:tbl>
              <a:tblPr/>
              <a:tblGrid>
                <a:gridCol w="1287229">
                  <a:extLst>
                    <a:ext uri="{9D8B030D-6E8A-4147-A177-3AD203B41FA5}">
                      <a16:colId xmlns:a16="http://schemas.microsoft.com/office/drawing/2014/main" val="1892977953"/>
                    </a:ext>
                  </a:extLst>
                </a:gridCol>
                <a:gridCol w="3424196">
                  <a:extLst>
                    <a:ext uri="{9D8B030D-6E8A-4147-A177-3AD203B41FA5}">
                      <a16:colId xmlns:a16="http://schemas.microsoft.com/office/drawing/2014/main" val="1868904571"/>
                    </a:ext>
                  </a:extLst>
                </a:gridCol>
                <a:gridCol w="2667003">
                  <a:extLst>
                    <a:ext uri="{9D8B030D-6E8A-4147-A177-3AD203B41FA5}">
                      <a16:colId xmlns:a16="http://schemas.microsoft.com/office/drawing/2014/main" val="1028399177"/>
                    </a:ext>
                  </a:extLst>
                </a:gridCol>
              </a:tblGrid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82580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SURF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90392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Installation type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Cavern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418295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Project type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crane  with new feeding line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155373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Use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Service crane for cavern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46446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Design temperature [°C]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 / + 50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773120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 girder suspended  crane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273315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Working load limit [ton]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12.5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049821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Span S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6106403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hoist range of lift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22000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85567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Lifting speed [m/min]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0.2 - 10  variable speed range with frequency converter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825220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Cross travel speed [m/min]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0.6 - 12  variable speed range with frequency converter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460171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 travel speed [m/min]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0.7 - 15  variable speed range with frequency converter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1238875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 installed power [kW] (not to be exceeded)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  to be confirmed by the contractor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078225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hook left approach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44028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hook right approach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097408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Longitudinal distance from axis of main hook to end buffer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866980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Height of rail above floor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013582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Clearance under girder from ground level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884164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Clearance under main hook from ground level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21500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3788745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Crane height from top of rail [mm]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1250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437648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Rails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331071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Type and size of rail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IPE /IPN to be defined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967594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End-stops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be supplied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07910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 static vertical reaction per wheel [KN]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7851962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 static horizontal transverse reaction per end cariage [KN]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08277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Max static horizontal longitudinal reaction per rail [KN]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211330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Bridge structure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756534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girders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462946"/>
                  </a:ext>
                </a:extLst>
              </a:tr>
              <a:tr h="232206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supply shall include proper means to avoid derailment of the crane in case of seismic event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1780050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motorized wheels per end-carriage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947335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Long-travel mechanisms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934044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New mechanism shall be supplied (see "Gen. Requirements" section 3.5.2)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41322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motorized wheels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684103"/>
                  </a:ext>
                </a:extLst>
              </a:tr>
              <a:tr h="121151">
                <a:tc>
                  <a:txBody>
                    <a:bodyPr/>
                    <a:lstStyle/>
                    <a:p>
                      <a:pPr algn="r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motors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   </a:t>
                      </a:r>
                    </a:p>
                  </a:txBody>
                  <a:tcPr marL="5048" marR="5048" marT="50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347995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99" y="189539"/>
            <a:ext cx="5369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LBNF –  Crane preliminary requirements </a:t>
            </a:r>
            <a:r>
              <a:rPr lang="en-US" sz="2000" b="1" i="1" dirty="0" smtClean="0"/>
              <a:t>2</a:t>
            </a:r>
            <a:endParaRPr lang="en-GB" sz="1800" b="1" i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02167"/>
              </p:ext>
            </p:extLst>
          </p:nvPr>
        </p:nvGraphicFramePr>
        <p:xfrm>
          <a:off x="754350" y="883208"/>
          <a:ext cx="7635300" cy="4551064"/>
        </p:xfrm>
        <a:graphic>
          <a:graphicData uri="http://schemas.openxmlformats.org/drawingml/2006/table">
            <a:tbl>
              <a:tblPr/>
              <a:tblGrid>
                <a:gridCol w="1332042">
                  <a:extLst>
                    <a:ext uri="{9D8B030D-6E8A-4147-A177-3AD203B41FA5}">
                      <a16:colId xmlns:a16="http://schemas.microsoft.com/office/drawing/2014/main" val="3449369485"/>
                    </a:ext>
                  </a:extLst>
                </a:gridCol>
                <a:gridCol w="3543406">
                  <a:extLst>
                    <a:ext uri="{9D8B030D-6E8A-4147-A177-3AD203B41FA5}">
                      <a16:colId xmlns:a16="http://schemas.microsoft.com/office/drawing/2014/main" val="1250863325"/>
                    </a:ext>
                  </a:extLst>
                </a:gridCol>
                <a:gridCol w="2759852">
                  <a:extLst>
                    <a:ext uri="{9D8B030D-6E8A-4147-A177-3AD203B41FA5}">
                      <a16:colId xmlns:a16="http://schemas.microsoft.com/office/drawing/2014/main" val="848396451"/>
                    </a:ext>
                  </a:extLst>
                </a:gridCol>
              </a:tblGrid>
              <a:tr h="125369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Catwalks and access to crane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900963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catwalks on bridge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722588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Access to the crane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be defined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023492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Trolley structure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110263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The contractor shall supply a new trolley structure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959432"/>
                  </a:ext>
                </a:extLst>
              </a:tr>
              <a:tr h="240290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Proper means to avoid derailment of the trolley in case of seismic event or sudden release of the load shall be provided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244536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motorized wheels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563039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Lamp maintenance platform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416211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Hoist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595031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ropes coming out of the drum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058844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Bad winding of rope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detected and the lifting movement stopped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414503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Acceptable acceleration/deceleration with nominal load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±0,5 g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523103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Hook type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Single (DIN 15401)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5419742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Hook size / material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 / material to be communicated by contractor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9741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Feeding line and cubicles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669305"/>
                  </a:ext>
                </a:extLst>
              </a:tr>
              <a:tr h="240290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Crane feeding line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contractor shall supply and install a new line including its steel supports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554727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Building-mounted main switch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supplied by contractor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629422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Fixed electrical installation from switch to crane feeding line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supplied by contractor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0206626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Crane feeding line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sliding contacts,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272451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Position of main switch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 be defined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611971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Lenght of feeding line [m]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924977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Trolley feeding line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cable  festoon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046999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Cubicles position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 the crane girder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384091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Controls - safety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268569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 system performance level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5957929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Main operator control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remote control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005506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Emergency control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remote control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23749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Remote control storage cubicle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022242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Load measurement and display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072055"/>
                  </a:ext>
                </a:extLst>
              </a:tr>
              <a:tr h="125369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Time counter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  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79245"/>
                  </a:ext>
                </a:extLst>
              </a:tr>
              <a:tr h="360435">
                <a:tc>
                  <a:txBody>
                    <a:bodyPr/>
                    <a:lstStyle/>
                    <a:p>
                      <a:pPr algn="r" fontAlgn="t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Safety zones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applicable; it shall be possible to define an adjustable rectangular area (in long and cross travel direction) where crane can access only if the hook is above a certain height; controlled with limit switches  </a:t>
                      </a:r>
                    </a:p>
                  </a:txBody>
                  <a:tcPr marL="5224" marR="5224" marT="52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3708769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99" y="189539"/>
            <a:ext cx="5369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Crane </a:t>
            </a:r>
            <a:r>
              <a:rPr lang="en-US" sz="2000" b="1" i="1" dirty="0" smtClean="0"/>
              <a:t>version</a:t>
            </a:r>
            <a:endParaRPr lang="en-GB" sz="1800" b="1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688076"/>
              </p:ext>
            </p:extLst>
          </p:nvPr>
        </p:nvGraphicFramePr>
        <p:xfrm>
          <a:off x="152905" y="2548146"/>
          <a:ext cx="4830040" cy="92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6810">
                  <a:extLst>
                    <a:ext uri="{9D8B030D-6E8A-4147-A177-3AD203B41FA5}">
                      <a16:colId xmlns:a16="http://schemas.microsoft.com/office/drawing/2014/main" val="3488356971"/>
                    </a:ext>
                  </a:extLst>
                </a:gridCol>
                <a:gridCol w="499412">
                  <a:extLst>
                    <a:ext uri="{9D8B030D-6E8A-4147-A177-3AD203B41FA5}">
                      <a16:colId xmlns:a16="http://schemas.microsoft.com/office/drawing/2014/main" val="2979290265"/>
                    </a:ext>
                  </a:extLst>
                </a:gridCol>
                <a:gridCol w="2493818">
                  <a:extLst>
                    <a:ext uri="{9D8B030D-6E8A-4147-A177-3AD203B41FA5}">
                      <a16:colId xmlns:a16="http://schemas.microsoft.com/office/drawing/2014/main" val="221326048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vertical Load/ end carriage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237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KN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91427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vertical Load/ boggie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118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KN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9913786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vertical Load/ wheel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KN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771518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tranversal load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KN (1/10 </a:t>
                      </a:r>
                      <a:r>
                        <a:rPr lang="en-GB" sz="1100" u="none" strike="noStrike" dirty="0">
                          <a:effectLst/>
                        </a:rPr>
                        <a:t>of vertical </a:t>
                      </a:r>
                      <a:r>
                        <a:rPr lang="en-GB" sz="1100" u="none" strike="noStrike" dirty="0" smtClean="0">
                          <a:effectLst/>
                        </a:rPr>
                        <a:t>load)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94495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longitudinal load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effectLst/>
                        </a:rPr>
                        <a:t>17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smtClean="0">
                          <a:effectLst/>
                        </a:rPr>
                        <a:t>KN (1/7 of vertical load on </a:t>
                      </a:r>
                      <a:r>
                        <a:rPr lang="en-GB" sz="1100" u="none" strike="noStrike" dirty="0">
                          <a:effectLst/>
                        </a:rPr>
                        <a:t>driving </a:t>
                      </a:r>
                      <a:r>
                        <a:rPr lang="en-GB" sz="1100" u="none" strike="noStrike" dirty="0" smtClean="0">
                          <a:effectLst/>
                        </a:rPr>
                        <a:t>wheels)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93733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731" y="985318"/>
            <a:ext cx="4108269" cy="4982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644" y="994334"/>
            <a:ext cx="4616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Diameter of the wheel 200mm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Point of contact at 23mm from the side of the profile (in case of a flat rail)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Number of wheels / end carriage : 8 (16 in total for the whole crane)</a:t>
            </a: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99" y="189539"/>
            <a:ext cx="53696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Crane </a:t>
            </a:r>
            <a:r>
              <a:rPr lang="en-US" sz="2000" b="1" i="1" dirty="0" smtClean="0"/>
              <a:t>Versions</a:t>
            </a:r>
            <a:endParaRPr lang="en-GB" sz="1800" b="1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4" y="528690"/>
            <a:ext cx="3823060" cy="4034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632" y="519514"/>
            <a:ext cx="2553937" cy="2275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0" y="4613861"/>
            <a:ext cx="3667721" cy="2083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459" y="528690"/>
            <a:ext cx="2558541" cy="3509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0377" y="4363293"/>
            <a:ext cx="4493623" cy="16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N_PPT_113015-SBND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SBN_PPT_113015-SBND.potx</Template>
  <TotalTime>27669</TotalTime>
  <Words>723</Words>
  <Application>Microsoft Office PowerPoint</Application>
  <PresentationFormat>On-screen Show (4:3)</PresentationFormat>
  <Paragraphs>244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Geneva</vt:lpstr>
      <vt:lpstr>Helvetica</vt:lpstr>
      <vt:lpstr>Lucida Grande</vt:lpstr>
      <vt:lpstr>SBN_PPT_113015-SBND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ARUP – Original Proposition for Crane Rail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Dimitar Mladenov</cp:lastModifiedBy>
  <cp:revision>439</cp:revision>
  <cp:lastPrinted>2015-12-16T08:26:01Z</cp:lastPrinted>
  <dcterms:created xsi:type="dcterms:W3CDTF">2014-01-03T20:18:13Z</dcterms:created>
  <dcterms:modified xsi:type="dcterms:W3CDTF">2018-10-31T18:01:44Z</dcterms:modified>
</cp:coreProperties>
</file>