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9"/>
  </p:notesMasterIdLst>
  <p:handoutMasterIdLst>
    <p:handoutMasterId r:id="rId20"/>
  </p:handoutMasterIdLst>
  <p:sldIdLst>
    <p:sldId id="294" r:id="rId2"/>
    <p:sldId id="351" r:id="rId3"/>
    <p:sldId id="350" r:id="rId4"/>
    <p:sldId id="354" r:id="rId5"/>
    <p:sldId id="349" r:id="rId6"/>
    <p:sldId id="347" r:id="rId7"/>
    <p:sldId id="352" r:id="rId8"/>
    <p:sldId id="353" r:id="rId9"/>
    <p:sldId id="355" r:id="rId10"/>
    <p:sldId id="356" r:id="rId11"/>
    <p:sldId id="358" r:id="rId12"/>
    <p:sldId id="360" r:id="rId13"/>
    <p:sldId id="361" r:id="rId14"/>
    <p:sldId id="362" r:id="rId15"/>
    <p:sldId id="357" r:id="rId16"/>
    <p:sldId id="359" r:id="rId17"/>
    <p:sldId id="363"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700"/>
    <a:srgbClr val="000000"/>
    <a:srgbClr val="50504E"/>
    <a:srgbClr val="4E4E4E"/>
    <a:srgbClr val="404040"/>
    <a:srgbClr val="004C97"/>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99860" autoAdjust="0"/>
  </p:normalViewPr>
  <p:slideViewPr>
    <p:cSldViewPr snapToGrid="0" snapToObjects="1" showGuides="1">
      <p:cViewPr varScale="1">
        <p:scale>
          <a:sx n="80" d="100"/>
          <a:sy n="80" d="100"/>
        </p:scale>
        <p:origin x="58" y="22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0680" y="900747"/>
            <a:ext cx="8672513" cy="5059363"/>
          </a:xfrm>
          <a:prstGeom prst="rect">
            <a:avLst/>
          </a:prstGeom>
        </p:spPr>
        <p:txBody>
          <a:bodyPr lIns="0" tIns="0" rIns="0" bIns="0"/>
          <a:lstStyle>
            <a:lvl1pPr marL="0" indent="0">
              <a:buNone/>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1828800" indent="0">
              <a:buFontTx/>
              <a:buNone/>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132080" y="221272"/>
            <a:ext cx="8686800" cy="427877"/>
          </a:xfrm>
          <a:prstGeom prst="rect">
            <a:avLst/>
          </a:prstGeom>
        </p:spPr>
        <p:txBody>
          <a:bodyPr lIns="0" tIns="0" rIns="0" bIns="0" anchor="b" anchorCtr="0"/>
          <a:lstStyle>
            <a:lvl1pPr>
              <a:defRPr sz="2800">
                <a:solidFill>
                  <a:srgbClr val="004C97"/>
                </a:solidFill>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1E8A291-FF8A-4418-A681-EE400A3CCB3C}" type="datetime1">
              <a:rPr lang="en-US" smtClean="0"/>
              <a:t>10/28/2018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5CCF7D2-2C08-40B6-99A0-1ECD6448DA35}" type="datetime1">
              <a:rPr lang="en-US" smtClean="0"/>
              <a:t>10/28/2018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87796AA1-A81B-43BD-BDCD-5009838C95F3}" type="datetime1">
              <a:rPr lang="en-US" smtClean="0"/>
              <a:t>10/28/2018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05F982A-957E-4973-8363-D53921118DED}" type="datetime1">
              <a:rPr lang="en-US" smtClean="0"/>
              <a:t>10/28/2018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DE74EAD1-318D-4EFB-9CCD-76939C6EC199}" type="datetime1">
              <a:rPr lang="en-US" smtClean="0"/>
              <a:t>10/28/2018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Drag picture to placeholder or click icon to add</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E0910BD-216A-467C-8F59-745D6E25FC62}" type="datetime1">
              <a:rPr lang="en-US" smtClean="0"/>
              <a:t>10/28/2018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a:prstGeom prst="rect">
            <a:avLst/>
          </a:prstGeom>
        </p:spPr>
        <p:txBody>
          <a:bodyPr anchor="b">
            <a:noAutofit/>
          </a:bodyPr>
          <a:lstStyle>
            <a:lvl1pPr algn="l">
              <a:defRPr sz="3001" b="0"/>
            </a:lvl1pPr>
          </a:lstStyle>
          <a:p>
            <a:r>
              <a:rPr lang="en-US" smtClean="0"/>
              <a:t>Click to edit Master title style</a:t>
            </a:r>
            <a:endParaRPr/>
          </a:p>
        </p:txBody>
      </p:sp>
      <p:sp>
        <p:nvSpPr>
          <p:cNvPr id="3" name="Picture Placeholder 2"/>
          <p:cNvSpPr>
            <a:spLocks noGrp="1"/>
          </p:cNvSpPr>
          <p:nvPr>
            <p:ph type="pic" idx="1"/>
          </p:nvPr>
        </p:nvSpPr>
        <p:spPr>
          <a:xfrm>
            <a:off x="4400506" y="685800"/>
            <a:ext cx="4230202"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13294" y="4876800"/>
            <a:ext cx="2915409" cy="1295400"/>
          </a:xfrm>
          <a:prstGeom prst="rect">
            <a:avLst/>
          </a:prstGeo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85C80-1D19-4D41-AD83-FBAF15EB3EF1}" type="datetime1">
              <a:rPr lang="en-US" smtClean="0"/>
              <a:t>10/28/2018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854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5852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4B8F940F-A501-4427-81FC-938D6C925E6B}" type="datetime1">
              <a:rPr lang="en-US" smtClean="0"/>
              <a:t>10/28/2018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585200" cy="4846638"/>
          </a:xfrm>
          <a:prstGeom prst="rect">
            <a:avLst/>
          </a:prstGeom>
        </p:spPr>
        <p:txBody>
          <a:bodyPr lIns="0" rIns="0"/>
          <a:lstStyle>
            <a:lvl1pPr marL="256032" indent="-265176">
              <a:lnSpc>
                <a:spcPct val="100000"/>
              </a:lnSpc>
              <a:spcBef>
                <a:spcPts val="400"/>
              </a:spcBef>
              <a:spcAft>
                <a:spcPts val="0"/>
              </a:spcAft>
              <a:buFont typeface="Arial"/>
              <a:buChar char="•"/>
              <a:defRPr sz="2200" b="0" i="0">
                <a:solidFill>
                  <a:srgbClr val="63666A"/>
                </a:solidFill>
                <a:latin typeface="Helvetica"/>
              </a:defRPr>
            </a:lvl1pPr>
            <a:lvl2pPr marL="520700" indent="-228600">
              <a:lnSpc>
                <a:spcPct val="100000"/>
              </a:lnSpc>
              <a:spcBef>
                <a:spcPts val="400"/>
              </a:spcBef>
              <a:spcAft>
                <a:spcPts val="0"/>
              </a:spcAft>
              <a:buSzPct val="90000"/>
              <a:buFont typeface="Lucida Grande"/>
              <a:buChar char="-"/>
              <a:defRPr sz="2000" b="0" i="0">
                <a:solidFill>
                  <a:srgbClr val="63666A"/>
                </a:solidFill>
                <a:latin typeface="Helvetica"/>
              </a:defRPr>
            </a:lvl2pPr>
            <a:lvl3pPr marL="685800" indent="-165100">
              <a:lnSpc>
                <a:spcPct val="100000"/>
              </a:lnSpc>
              <a:spcBef>
                <a:spcPts val="400"/>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573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E5DF57C-3400-4221-AA80-6E5651E10B82}" type="datetime1">
              <a:rPr lang="en-US" smtClean="0"/>
              <a:t>10/28/2018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0" name="Straight Connector 9"/>
          <p:cNvCxnSpPr/>
          <p:nvPr userDrawn="1"/>
        </p:nvCxnSpPr>
        <p:spPr>
          <a:xfrm>
            <a:off x="215900" y="6054879"/>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15900" y="6258863"/>
            <a:ext cx="526286" cy="245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6418" y="6190317"/>
            <a:ext cx="731691" cy="338554"/>
          </a:xfrm>
          <a:prstGeom prst="rect">
            <a:avLst/>
          </a:prstGeom>
          <a:noFill/>
        </p:spPr>
        <p:txBody>
          <a:bodyPr wrap="none" rtlCol="0">
            <a:spAutoFit/>
          </a:bodyPr>
          <a:lstStyle/>
          <a:p>
            <a:r>
              <a:rPr lang="en-US" sz="1600" b="1" dirty="0" smtClean="0">
                <a:solidFill>
                  <a:srgbClr val="004C97"/>
                </a:solidFill>
                <a:latin typeface="Helvetica"/>
                <a:cs typeface="Helvetica"/>
              </a:rPr>
              <a:t>LBNF</a:t>
            </a:r>
            <a:endParaRPr lang="en-US" sz="1600" b="1" dirty="0">
              <a:solidFill>
                <a:srgbClr val="004C97"/>
              </a:solidFill>
              <a:latin typeface="Helvetica"/>
              <a:cs typeface="Helvetica"/>
            </a:endParaRPr>
          </a:p>
        </p:txBody>
      </p:sp>
      <p:sp>
        <p:nvSpPr>
          <p:cNvPr id="11" name="TextBox 10"/>
          <p:cNvSpPr txBox="1"/>
          <p:nvPr userDrawn="1"/>
        </p:nvSpPr>
        <p:spPr>
          <a:xfrm>
            <a:off x="7935018" y="6173440"/>
            <a:ext cx="1108096" cy="338554"/>
          </a:xfrm>
          <a:prstGeom prst="rect">
            <a:avLst/>
          </a:prstGeom>
          <a:noFill/>
        </p:spPr>
        <p:txBody>
          <a:bodyPr wrap="none" rtlCol="0">
            <a:spAutoFit/>
          </a:bodyPr>
          <a:lstStyle/>
          <a:p>
            <a:r>
              <a:rPr lang="en-US" sz="1600" b="1" dirty="0" smtClean="0">
                <a:solidFill>
                  <a:srgbClr val="004C97"/>
                </a:solidFill>
                <a:latin typeface="Helvetica"/>
                <a:cs typeface="Helvetica"/>
              </a:rPr>
              <a:t>CERN NP</a:t>
            </a:r>
            <a:endParaRPr lang="en-US" sz="1600" b="1" dirty="0">
              <a:solidFill>
                <a:srgbClr val="004C97"/>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33" r:id="rId8"/>
    <p:sldLayoutId id="2147484134" r:id="rId9"/>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smtClean="0"/>
              <a:t>Dimitar </a:t>
            </a:r>
            <a:r>
              <a:rPr lang="en-US" dirty="0"/>
              <a:t>MLADENOV </a:t>
            </a:r>
            <a:r>
              <a:rPr lang="en-US" dirty="0" smtClean="0"/>
              <a:t>- CERN EP/NU</a:t>
            </a:r>
            <a:r>
              <a:rPr lang="en-US" dirty="0"/>
              <a:t>	</a:t>
            </a:r>
          </a:p>
          <a:p>
            <a:r>
              <a:rPr lang="en-US" dirty="0"/>
              <a:t>LBNF/DUNE interface </a:t>
            </a:r>
            <a:r>
              <a:rPr lang="en-US" dirty="0" smtClean="0"/>
              <a:t>meeting</a:t>
            </a:r>
          </a:p>
          <a:p>
            <a:r>
              <a:rPr lang="en-US" dirty="0" smtClean="0"/>
              <a:t>SURF, 01-02 November </a:t>
            </a:r>
            <a:r>
              <a:rPr lang="en-US" dirty="0" smtClean="0"/>
              <a:t>2018</a:t>
            </a:r>
            <a:endParaRPr lang="en-US" dirty="0"/>
          </a:p>
        </p:txBody>
      </p:sp>
      <p:sp>
        <p:nvSpPr>
          <p:cNvPr id="3" name="Text Placeholder 2"/>
          <p:cNvSpPr>
            <a:spLocks noGrp="1"/>
          </p:cNvSpPr>
          <p:nvPr>
            <p:ph type="body" sz="quarter" idx="11"/>
          </p:nvPr>
        </p:nvSpPr>
        <p:spPr>
          <a:xfrm>
            <a:off x="341923" y="4109493"/>
            <a:ext cx="8743887" cy="1003049"/>
          </a:xfrm>
        </p:spPr>
        <p:txBody>
          <a:bodyPr>
            <a:noAutofit/>
          </a:bodyPr>
          <a:lstStyle/>
          <a:p>
            <a:r>
              <a:rPr lang="en-US" sz="2400" dirty="0"/>
              <a:t>LBNF - </a:t>
            </a:r>
            <a:r>
              <a:rPr lang="en-GB" sz="2400" dirty="0"/>
              <a:t>Update on cavern floor loading interface</a:t>
            </a:r>
            <a:endParaRPr lang="en-US" sz="2400" dirty="0"/>
          </a:p>
        </p:txBody>
      </p:sp>
      <p:pic>
        <p:nvPicPr>
          <p:cNvPr id="6" name="Picture 5"/>
          <p:cNvPicPr>
            <a:picLocks noChangeAspect="1"/>
          </p:cNvPicPr>
          <p:nvPr/>
        </p:nvPicPr>
        <p:blipFill>
          <a:blip r:embed="rId2"/>
          <a:stretch>
            <a:fillRect/>
          </a:stretch>
        </p:blipFill>
        <p:spPr>
          <a:xfrm>
            <a:off x="1384300" y="152400"/>
            <a:ext cx="6703226" cy="3949699"/>
          </a:xfrm>
          <a:prstGeom prst="rect">
            <a:avLst/>
          </a:prstGeom>
        </p:spPr>
      </p:pic>
      <p:pic>
        <p:nvPicPr>
          <p:cNvPr id="9" name="Picture Placeholder 30" descr="CERNlogoOutline_K.eps"/>
          <p:cNvPicPr>
            <a:picLocks noChangeAspect="1"/>
          </p:cNvPicPr>
          <p:nvPr/>
        </p:nvPicPr>
        <p:blipFill>
          <a:blip r:embed="rId3" cstate="print">
            <a:extLst>
              <a:ext uri="{28A0092B-C50C-407E-A947-70E740481C1C}">
                <a14:useLocalDpi xmlns:a14="http://schemas.microsoft.com/office/drawing/2010/main"/>
              </a:ext>
            </a:extLst>
          </a:blip>
          <a:srcRect l="1053" r="1053"/>
          <a:stretch>
            <a:fillRect/>
          </a:stretch>
        </p:blipFill>
        <p:spPr>
          <a:xfrm>
            <a:off x="6221061" y="5725390"/>
            <a:ext cx="1132610" cy="1132610"/>
          </a:xfrm>
          <a:prstGeom prst="rect">
            <a:avLst/>
          </a:prstGeom>
        </p:spPr>
      </p:pic>
      <p:pic>
        <p:nvPicPr>
          <p:cNvPr id="10" name="Picture 16" descr="SanfordSURF-horiz-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00593" y="6370239"/>
            <a:ext cx="1304677" cy="487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FermiLogo_RGB_NALBlu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00593" y="5870469"/>
            <a:ext cx="1532249" cy="277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959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33" y="1390650"/>
            <a:ext cx="4780982" cy="4324935"/>
          </a:xfrm>
          <a:prstGeom prst="rect">
            <a:avLst/>
          </a:prstGeom>
        </p:spPr>
      </p:pic>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a:t>
            </a:r>
            <a:r>
              <a:rPr lang="en-US" sz="2000" b="1" i="1" dirty="0" smtClean="0"/>
              <a:t>CERN </a:t>
            </a:r>
            <a:r>
              <a:rPr lang="en-US" sz="2000" b="1" i="1" dirty="0" smtClean="0"/>
              <a:t>Proposition</a:t>
            </a:r>
            <a:endParaRPr lang="en-GB" sz="1800" b="1" i="1" dirty="0"/>
          </a:p>
        </p:txBody>
      </p:sp>
      <p:pic>
        <p:nvPicPr>
          <p:cNvPr id="3" name="Picture 2"/>
          <p:cNvPicPr>
            <a:picLocks noChangeAspect="1"/>
          </p:cNvPicPr>
          <p:nvPr/>
        </p:nvPicPr>
        <p:blipFill rotWithShape="1">
          <a:blip r:embed="rId3"/>
          <a:srcRect t="3179"/>
          <a:stretch/>
        </p:blipFill>
        <p:spPr>
          <a:xfrm>
            <a:off x="4811978" y="1395847"/>
            <a:ext cx="4327804" cy="4314540"/>
          </a:xfrm>
          <a:prstGeom prst="rect">
            <a:avLst/>
          </a:prstGeom>
        </p:spPr>
      </p:pic>
      <p:cxnSp>
        <p:nvCxnSpPr>
          <p:cNvPr id="5" name="Straight Connector 4"/>
          <p:cNvCxnSpPr/>
          <p:nvPr/>
        </p:nvCxnSpPr>
        <p:spPr>
          <a:xfrm>
            <a:off x="4816196" y="1085850"/>
            <a:ext cx="0" cy="5000625"/>
          </a:xfrm>
          <a:prstGeom prst="line">
            <a:avLst/>
          </a:prstGeom>
          <a:ln>
            <a:solidFill>
              <a:schemeClr val="accent1">
                <a:alpha val="99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563298" y="4485677"/>
            <a:ext cx="637227" cy="253916"/>
          </a:xfrm>
          <a:prstGeom prst="rect">
            <a:avLst/>
          </a:prstGeom>
        </p:spPr>
        <p:txBody>
          <a:bodyPr wrap="square">
            <a:spAutoFit/>
          </a:bodyPr>
          <a:lstStyle/>
          <a:p>
            <a:r>
              <a:rPr lang="en-US" sz="1050" dirty="0" smtClean="0">
                <a:solidFill>
                  <a:srgbClr val="FF0000"/>
                </a:solidFill>
              </a:rPr>
              <a:t>40MPa</a:t>
            </a:r>
            <a:endParaRPr lang="en-GB" sz="1400" dirty="0">
              <a:solidFill>
                <a:srgbClr val="FF0000"/>
              </a:solidFill>
            </a:endParaRPr>
          </a:p>
        </p:txBody>
      </p:sp>
      <p:sp>
        <p:nvSpPr>
          <p:cNvPr id="8" name="Rectangle 7"/>
          <p:cNvSpPr/>
          <p:nvPr/>
        </p:nvSpPr>
        <p:spPr>
          <a:xfrm>
            <a:off x="4007611" y="2394165"/>
            <a:ext cx="637227" cy="253916"/>
          </a:xfrm>
          <a:prstGeom prst="rect">
            <a:avLst/>
          </a:prstGeom>
        </p:spPr>
        <p:txBody>
          <a:bodyPr wrap="square">
            <a:spAutoFit/>
          </a:bodyPr>
          <a:lstStyle/>
          <a:p>
            <a:r>
              <a:rPr lang="en-US" sz="1050" dirty="0" smtClean="0">
                <a:solidFill>
                  <a:srgbClr val="FF0000"/>
                </a:solidFill>
              </a:rPr>
              <a:t>345MPa</a:t>
            </a:r>
            <a:endParaRPr lang="en-GB" sz="1400" dirty="0">
              <a:solidFill>
                <a:srgbClr val="FF0000"/>
              </a:solidFill>
            </a:endParaRPr>
          </a:p>
        </p:txBody>
      </p:sp>
      <p:sp>
        <p:nvSpPr>
          <p:cNvPr id="9" name="Rectangle 8"/>
          <p:cNvSpPr/>
          <p:nvPr/>
        </p:nvSpPr>
        <p:spPr>
          <a:xfrm>
            <a:off x="7902216" y="2907889"/>
            <a:ext cx="637227" cy="253916"/>
          </a:xfrm>
          <a:prstGeom prst="rect">
            <a:avLst/>
          </a:prstGeom>
        </p:spPr>
        <p:txBody>
          <a:bodyPr wrap="square">
            <a:spAutoFit/>
          </a:bodyPr>
          <a:lstStyle/>
          <a:p>
            <a:r>
              <a:rPr lang="en-US" sz="1050" dirty="0" smtClean="0">
                <a:solidFill>
                  <a:srgbClr val="FF0000"/>
                </a:solidFill>
              </a:rPr>
              <a:t>28MPa</a:t>
            </a:r>
            <a:endParaRPr lang="en-GB" sz="1400" dirty="0">
              <a:solidFill>
                <a:srgbClr val="FF0000"/>
              </a:solidFill>
            </a:endParaRPr>
          </a:p>
        </p:txBody>
      </p:sp>
      <p:sp>
        <p:nvSpPr>
          <p:cNvPr id="10" name="Rectangle 9"/>
          <p:cNvSpPr/>
          <p:nvPr/>
        </p:nvSpPr>
        <p:spPr>
          <a:xfrm>
            <a:off x="3244684" y="3219486"/>
            <a:ext cx="955841" cy="253916"/>
          </a:xfrm>
          <a:prstGeom prst="rect">
            <a:avLst/>
          </a:prstGeom>
        </p:spPr>
        <p:txBody>
          <a:bodyPr wrap="square">
            <a:spAutoFit/>
          </a:bodyPr>
          <a:lstStyle/>
          <a:p>
            <a:r>
              <a:rPr lang="en-US" sz="1050" dirty="0" smtClean="0">
                <a:solidFill>
                  <a:srgbClr val="FF0000"/>
                </a:solidFill>
              </a:rPr>
              <a:t>~14MPa? </a:t>
            </a:r>
            <a:endParaRPr lang="en-GB" sz="1400" dirty="0">
              <a:solidFill>
                <a:srgbClr val="FF0000"/>
              </a:solidFill>
            </a:endParaRPr>
          </a:p>
        </p:txBody>
      </p:sp>
      <p:cxnSp>
        <p:nvCxnSpPr>
          <p:cNvPr id="11" name="Straight Arrow Connector 10"/>
          <p:cNvCxnSpPr/>
          <p:nvPr/>
        </p:nvCxnSpPr>
        <p:spPr>
          <a:xfrm flipH="1">
            <a:off x="1859756" y="3346444"/>
            <a:ext cx="1419225" cy="113512"/>
          </a:xfrm>
          <a:prstGeom prst="straightConnector1">
            <a:avLst/>
          </a:prstGeom>
          <a:ln w="15875">
            <a:solidFill>
              <a:srgbClr val="FF00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225634" y="3026317"/>
            <a:ext cx="955841" cy="253916"/>
          </a:xfrm>
          <a:prstGeom prst="rect">
            <a:avLst/>
          </a:prstGeom>
        </p:spPr>
        <p:txBody>
          <a:bodyPr wrap="square">
            <a:spAutoFit/>
          </a:bodyPr>
          <a:lstStyle/>
          <a:p>
            <a:r>
              <a:rPr lang="en-US" sz="1050" dirty="0" smtClean="0">
                <a:solidFill>
                  <a:srgbClr val="FF0000"/>
                </a:solidFill>
              </a:rPr>
              <a:t>200MPa …</a:t>
            </a:r>
            <a:endParaRPr lang="en-GB" sz="1400" dirty="0">
              <a:solidFill>
                <a:srgbClr val="FF0000"/>
              </a:solidFill>
            </a:endParaRPr>
          </a:p>
        </p:txBody>
      </p:sp>
      <p:cxnSp>
        <p:nvCxnSpPr>
          <p:cNvPr id="16" name="Straight Arrow Connector 15"/>
          <p:cNvCxnSpPr/>
          <p:nvPr/>
        </p:nvCxnSpPr>
        <p:spPr>
          <a:xfrm flipH="1">
            <a:off x="1888260" y="3153275"/>
            <a:ext cx="1390721" cy="66211"/>
          </a:xfrm>
          <a:prstGeom prst="straightConnector1">
            <a:avLst/>
          </a:prstGeom>
          <a:ln w="15875">
            <a:solidFill>
              <a:srgbClr val="FF0000"/>
            </a:solidFill>
            <a:tailEnd type="stealth" w="med" len="lg"/>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2"/>
          <a:srcRect l="21349" t="55279" r="64654" b="28228"/>
          <a:stretch/>
        </p:blipFill>
        <p:spPr>
          <a:xfrm>
            <a:off x="1061046" y="3219486"/>
            <a:ext cx="669131" cy="1021294"/>
          </a:xfrm>
          <a:prstGeom prst="rect">
            <a:avLst/>
          </a:prstGeom>
        </p:spPr>
      </p:pic>
      <p:pic>
        <p:nvPicPr>
          <p:cNvPr id="17" name="Picture 16"/>
          <p:cNvPicPr>
            <a:picLocks noChangeAspect="1"/>
          </p:cNvPicPr>
          <p:nvPr/>
        </p:nvPicPr>
        <p:blipFill rotWithShape="1">
          <a:blip r:embed="rId2"/>
          <a:srcRect l="21349" t="68514" r="64654" b="29625"/>
          <a:stretch/>
        </p:blipFill>
        <p:spPr>
          <a:xfrm>
            <a:off x="1061046" y="3974307"/>
            <a:ext cx="669131" cy="84827"/>
          </a:xfrm>
          <a:prstGeom prst="rect">
            <a:avLst/>
          </a:prstGeom>
        </p:spPr>
      </p:pic>
      <p:pic>
        <p:nvPicPr>
          <p:cNvPr id="18" name="Picture 17"/>
          <p:cNvPicPr>
            <a:picLocks noChangeAspect="1"/>
          </p:cNvPicPr>
          <p:nvPr/>
        </p:nvPicPr>
        <p:blipFill rotWithShape="1">
          <a:blip r:embed="rId2"/>
          <a:srcRect l="21349" t="68514" r="64654" b="29625"/>
          <a:stretch/>
        </p:blipFill>
        <p:spPr>
          <a:xfrm>
            <a:off x="1061046" y="4052060"/>
            <a:ext cx="669131" cy="84827"/>
          </a:xfrm>
          <a:prstGeom prst="rect">
            <a:avLst/>
          </a:prstGeom>
        </p:spPr>
      </p:pic>
      <p:pic>
        <p:nvPicPr>
          <p:cNvPr id="19" name="Picture 18"/>
          <p:cNvPicPr>
            <a:picLocks noChangeAspect="1"/>
          </p:cNvPicPr>
          <p:nvPr/>
        </p:nvPicPr>
        <p:blipFill rotWithShape="1">
          <a:blip r:embed="rId2"/>
          <a:srcRect l="21349" t="68514" r="64654" b="29625"/>
          <a:stretch/>
        </p:blipFill>
        <p:spPr>
          <a:xfrm>
            <a:off x="1061045" y="4240780"/>
            <a:ext cx="669131" cy="84827"/>
          </a:xfrm>
          <a:prstGeom prst="rect">
            <a:avLst/>
          </a:prstGeom>
        </p:spPr>
      </p:pic>
      <p:pic>
        <p:nvPicPr>
          <p:cNvPr id="20" name="Picture 19"/>
          <p:cNvPicPr>
            <a:picLocks noChangeAspect="1"/>
          </p:cNvPicPr>
          <p:nvPr/>
        </p:nvPicPr>
        <p:blipFill rotWithShape="1">
          <a:blip r:embed="rId2"/>
          <a:srcRect l="21349" t="68514" r="64654" b="29625"/>
          <a:stretch/>
        </p:blipFill>
        <p:spPr>
          <a:xfrm>
            <a:off x="1061046" y="3847806"/>
            <a:ext cx="669131" cy="84827"/>
          </a:xfrm>
          <a:prstGeom prst="rect">
            <a:avLst/>
          </a:prstGeom>
        </p:spPr>
      </p:pic>
      <p:pic>
        <p:nvPicPr>
          <p:cNvPr id="21" name="Picture 20"/>
          <p:cNvPicPr>
            <a:picLocks noChangeAspect="1"/>
          </p:cNvPicPr>
          <p:nvPr/>
        </p:nvPicPr>
        <p:blipFill rotWithShape="1">
          <a:blip r:embed="rId3"/>
          <a:srcRect l="26237" t="56329" r="53081" b="40518"/>
          <a:stretch/>
        </p:blipFill>
        <p:spPr>
          <a:xfrm>
            <a:off x="1476631" y="3505263"/>
            <a:ext cx="1561845" cy="140494"/>
          </a:xfrm>
          <a:prstGeom prst="rect">
            <a:avLst/>
          </a:prstGeom>
        </p:spPr>
      </p:pic>
      <p:pic>
        <p:nvPicPr>
          <p:cNvPr id="22" name="Picture 21"/>
          <p:cNvPicPr>
            <a:picLocks noChangeAspect="1"/>
          </p:cNvPicPr>
          <p:nvPr/>
        </p:nvPicPr>
        <p:blipFill rotWithShape="1">
          <a:blip r:embed="rId3"/>
          <a:srcRect l="58369" t="56329" r="17036" b="40518"/>
          <a:stretch/>
        </p:blipFill>
        <p:spPr>
          <a:xfrm>
            <a:off x="3088482" y="3496632"/>
            <a:ext cx="1064432" cy="140494"/>
          </a:xfrm>
          <a:prstGeom prst="rect">
            <a:avLst/>
          </a:prstGeom>
        </p:spPr>
      </p:pic>
      <p:pic>
        <p:nvPicPr>
          <p:cNvPr id="24" name="Picture 23"/>
          <p:cNvPicPr>
            <a:picLocks noChangeAspect="1"/>
          </p:cNvPicPr>
          <p:nvPr/>
        </p:nvPicPr>
        <p:blipFill rotWithShape="1">
          <a:blip r:embed="rId3"/>
          <a:srcRect l="46044" t="56949" r="41741" b="41233"/>
          <a:stretch/>
        </p:blipFill>
        <p:spPr>
          <a:xfrm>
            <a:off x="2538413" y="3526397"/>
            <a:ext cx="528638" cy="80963"/>
          </a:xfrm>
          <a:prstGeom prst="rect">
            <a:avLst/>
          </a:prstGeom>
        </p:spPr>
      </p:pic>
      <p:sp>
        <p:nvSpPr>
          <p:cNvPr id="4" name="Slide Number Placeholder 3"/>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65999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a:t>
            </a:r>
            <a:r>
              <a:rPr lang="en-US" sz="2000" b="1" i="1" dirty="0" smtClean="0"/>
              <a:t>ARUP Latest Design</a:t>
            </a:r>
            <a:endParaRPr lang="en-GB" sz="1800" b="1" i="1" dirty="0"/>
          </a:p>
        </p:txBody>
      </p:sp>
      <p:cxnSp>
        <p:nvCxnSpPr>
          <p:cNvPr id="5" name="Straight Connector 4"/>
          <p:cNvCxnSpPr/>
          <p:nvPr/>
        </p:nvCxnSpPr>
        <p:spPr>
          <a:xfrm>
            <a:off x="4816196" y="1085850"/>
            <a:ext cx="0" cy="5000625"/>
          </a:xfrm>
          <a:prstGeom prst="line">
            <a:avLst/>
          </a:prstGeom>
          <a:ln>
            <a:solidFill>
              <a:schemeClr val="accent1">
                <a:alpha val="99000"/>
              </a:schemeClr>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398525" y="1599223"/>
            <a:ext cx="3992663" cy="4129815"/>
          </a:xfrm>
          <a:prstGeom prst="rect">
            <a:avLst/>
          </a:prstGeom>
        </p:spPr>
      </p:pic>
      <p:sp>
        <p:nvSpPr>
          <p:cNvPr id="14" name="Slide Number Placeholder 13"/>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pic>
        <p:nvPicPr>
          <p:cNvPr id="23" name="Picture 22"/>
          <p:cNvPicPr>
            <a:picLocks noChangeAspect="1"/>
          </p:cNvPicPr>
          <p:nvPr/>
        </p:nvPicPr>
        <p:blipFill>
          <a:blip r:embed="rId3"/>
          <a:stretch>
            <a:fillRect/>
          </a:stretch>
        </p:blipFill>
        <p:spPr>
          <a:xfrm>
            <a:off x="4948148" y="2223158"/>
            <a:ext cx="4199851" cy="2740728"/>
          </a:xfrm>
          <a:prstGeom prst="rect">
            <a:avLst/>
          </a:prstGeom>
        </p:spPr>
      </p:pic>
      <p:cxnSp>
        <p:nvCxnSpPr>
          <p:cNvPr id="26" name="Straight Arrow Connector 25"/>
          <p:cNvCxnSpPr/>
          <p:nvPr/>
        </p:nvCxnSpPr>
        <p:spPr>
          <a:xfrm flipH="1">
            <a:off x="3316979" y="3373848"/>
            <a:ext cx="163116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4948148" y="1599223"/>
            <a:ext cx="4195852" cy="4018061"/>
          </a:xfrm>
          <a:prstGeom prst="rect">
            <a:avLst/>
          </a:prstGeom>
        </p:spPr>
      </p:pic>
    </p:spTree>
    <p:extLst>
      <p:ext uri="{BB962C8B-B14F-4D97-AF65-F5344CB8AC3E}">
        <p14:creationId xmlns:p14="http://schemas.microsoft.com/office/powerpoint/2010/main" val="255249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a:t>LBNF – ARUP Latest Design</a:t>
            </a:r>
            <a:endParaRPr lang="en-GB" sz="1800" b="1" i="1" dirty="0"/>
          </a:p>
        </p:txBody>
      </p:sp>
      <p:pic>
        <p:nvPicPr>
          <p:cNvPr id="7" name="Picture 6"/>
          <p:cNvPicPr>
            <a:picLocks noChangeAspect="1"/>
          </p:cNvPicPr>
          <p:nvPr/>
        </p:nvPicPr>
        <p:blipFill>
          <a:blip r:embed="rId2"/>
          <a:stretch>
            <a:fillRect/>
          </a:stretch>
        </p:blipFill>
        <p:spPr>
          <a:xfrm>
            <a:off x="1752381" y="896626"/>
            <a:ext cx="4896287" cy="5064479"/>
          </a:xfrm>
          <a:prstGeom prst="rect">
            <a:avLst/>
          </a:prstGeom>
        </p:spPr>
      </p:pic>
      <p:sp>
        <p:nvSpPr>
          <p:cNvPr id="8" name="Isosceles Triangle 7"/>
          <p:cNvSpPr/>
          <p:nvPr/>
        </p:nvSpPr>
        <p:spPr>
          <a:xfrm>
            <a:off x="3099435" y="2990215"/>
            <a:ext cx="337185" cy="257810"/>
          </a:xfrm>
          <a:prstGeom prst="triangle">
            <a:avLst/>
          </a:prstGeom>
          <a:solidFill>
            <a:srgbClr val="FFC000">
              <a:alpha val="7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
        <p:nvSpPr>
          <p:cNvPr id="9" name="Rectangle 8"/>
          <p:cNvSpPr/>
          <p:nvPr/>
        </p:nvSpPr>
        <p:spPr>
          <a:xfrm>
            <a:off x="6892211" y="3450306"/>
            <a:ext cx="1962149" cy="584775"/>
          </a:xfrm>
          <a:prstGeom prst="rect">
            <a:avLst/>
          </a:prstGeom>
        </p:spPr>
        <p:txBody>
          <a:bodyPr wrap="square">
            <a:spAutoFit/>
          </a:bodyPr>
          <a:lstStyle/>
          <a:p>
            <a:r>
              <a:rPr lang="en-US" sz="1600" dirty="0" smtClean="0">
                <a:solidFill>
                  <a:srgbClr val="002060"/>
                </a:solidFill>
              </a:rPr>
              <a:t>Load distribution trough the steel plate</a:t>
            </a:r>
            <a:endParaRPr lang="en-GB" dirty="0">
              <a:solidFill>
                <a:srgbClr val="002060"/>
              </a:solidFill>
            </a:endParaRPr>
          </a:p>
        </p:txBody>
      </p:sp>
      <p:cxnSp>
        <p:nvCxnSpPr>
          <p:cNvPr id="10" name="Straight Arrow Connector 9"/>
          <p:cNvCxnSpPr/>
          <p:nvPr/>
        </p:nvCxnSpPr>
        <p:spPr>
          <a:xfrm flipH="1" flipV="1">
            <a:off x="3598576" y="3255646"/>
            <a:ext cx="3234549" cy="340593"/>
          </a:xfrm>
          <a:prstGeom prst="straightConnector1">
            <a:avLst/>
          </a:prstGeom>
          <a:ln w="22225">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02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a:t>LBNF – ARUP Latest Design</a:t>
            </a:r>
            <a:endParaRPr lang="en-GB" sz="1800" b="1" i="1" dirty="0"/>
          </a:p>
        </p:txBody>
      </p:sp>
      <p:pic>
        <p:nvPicPr>
          <p:cNvPr id="7" name="Picture 6"/>
          <p:cNvPicPr>
            <a:picLocks noChangeAspect="1"/>
          </p:cNvPicPr>
          <p:nvPr/>
        </p:nvPicPr>
        <p:blipFill>
          <a:blip r:embed="rId2"/>
          <a:stretch>
            <a:fillRect/>
          </a:stretch>
        </p:blipFill>
        <p:spPr>
          <a:xfrm>
            <a:off x="1752381" y="896626"/>
            <a:ext cx="4896287" cy="5064479"/>
          </a:xfrm>
          <a:prstGeom prst="rect">
            <a:avLst/>
          </a:prstGeom>
        </p:spPr>
      </p:pic>
      <p:sp>
        <p:nvSpPr>
          <p:cNvPr id="5" name="Rectangle 4"/>
          <p:cNvSpPr/>
          <p:nvPr/>
        </p:nvSpPr>
        <p:spPr>
          <a:xfrm>
            <a:off x="3187065" y="2983866"/>
            <a:ext cx="163830" cy="4699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rot="16200000">
            <a:off x="3123882" y="2984184"/>
            <a:ext cx="65406" cy="6096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0800000">
            <a:off x="3355231" y="2981700"/>
            <a:ext cx="65406" cy="6096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3126105" y="2981700"/>
            <a:ext cx="47625" cy="60961"/>
          </a:xfrm>
          <a:prstGeom prst="line">
            <a:avLst/>
          </a:prstGeom>
          <a:ln w="952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382218" y="2983866"/>
            <a:ext cx="48687" cy="58795"/>
          </a:xfrm>
          <a:prstGeom prst="line">
            <a:avLst/>
          </a:prstGeom>
          <a:ln w="9525">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72937" y="3038851"/>
            <a:ext cx="214996" cy="0"/>
          </a:xfrm>
          <a:prstGeom prst="line">
            <a:avLst/>
          </a:prstGeom>
          <a:ln w="9525">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196590" y="2983865"/>
            <a:ext cx="163830" cy="58795"/>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rot="16200000">
            <a:off x="3133407" y="2986089"/>
            <a:ext cx="65406" cy="60960"/>
          </a:xfrm>
          <a:prstGeom prst="triangle">
            <a:avLst>
              <a:gd name="adj" fmla="val 10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rot="10800000">
            <a:off x="3360946" y="2983605"/>
            <a:ext cx="65406" cy="60960"/>
          </a:xfrm>
          <a:prstGeom prst="triangle">
            <a:avLst>
              <a:gd name="adj" fmla="val 10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lide Number Placeholder 19"/>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
        <p:nvSpPr>
          <p:cNvPr id="21" name="Rectangle 20"/>
          <p:cNvSpPr/>
          <p:nvPr/>
        </p:nvSpPr>
        <p:spPr>
          <a:xfrm>
            <a:off x="6801981" y="3426963"/>
            <a:ext cx="2080339" cy="338554"/>
          </a:xfrm>
          <a:prstGeom prst="rect">
            <a:avLst/>
          </a:prstGeom>
        </p:spPr>
        <p:txBody>
          <a:bodyPr wrap="square">
            <a:spAutoFit/>
          </a:bodyPr>
          <a:lstStyle/>
          <a:p>
            <a:r>
              <a:rPr lang="en-US" sz="1600" dirty="0" smtClean="0">
                <a:solidFill>
                  <a:srgbClr val="002060"/>
                </a:solidFill>
              </a:rPr>
              <a:t>Inserting an Elastomer</a:t>
            </a:r>
            <a:endParaRPr lang="en-GB" dirty="0">
              <a:solidFill>
                <a:srgbClr val="002060"/>
              </a:solidFill>
            </a:endParaRPr>
          </a:p>
        </p:txBody>
      </p:sp>
      <p:cxnSp>
        <p:nvCxnSpPr>
          <p:cNvPr id="22" name="Straight Arrow Connector 21"/>
          <p:cNvCxnSpPr/>
          <p:nvPr/>
        </p:nvCxnSpPr>
        <p:spPr>
          <a:xfrm flipH="1" flipV="1">
            <a:off x="3430905" y="3047367"/>
            <a:ext cx="3402221" cy="548873"/>
          </a:xfrm>
          <a:prstGeom prst="straightConnector1">
            <a:avLst/>
          </a:prstGeom>
          <a:ln w="22225">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801981" y="2607460"/>
            <a:ext cx="2227719" cy="584775"/>
          </a:xfrm>
          <a:prstGeom prst="rect">
            <a:avLst/>
          </a:prstGeom>
        </p:spPr>
        <p:txBody>
          <a:bodyPr wrap="square">
            <a:spAutoFit/>
          </a:bodyPr>
          <a:lstStyle/>
          <a:p>
            <a:r>
              <a:rPr lang="en-US" sz="1600" dirty="0" smtClean="0">
                <a:solidFill>
                  <a:srgbClr val="002060"/>
                </a:solidFill>
              </a:rPr>
              <a:t>Profiling the “pad” for better load distribution</a:t>
            </a:r>
            <a:endParaRPr lang="en-GB" dirty="0">
              <a:solidFill>
                <a:srgbClr val="002060"/>
              </a:solidFill>
            </a:endParaRPr>
          </a:p>
        </p:txBody>
      </p:sp>
      <p:cxnSp>
        <p:nvCxnSpPr>
          <p:cNvPr id="25" name="Straight Arrow Connector 24"/>
          <p:cNvCxnSpPr/>
          <p:nvPr/>
        </p:nvCxnSpPr>
        <p:spPr>
          <a:xfrm flipH="1">
            <a:off x="3479593" y="2779090"/>
            <a:ext cx="3353533" cy="202611"/>
          </a:xfrm>
          <a:prstGeom prst="straightConnector1">
            <a:avLst/>
          </a:prstGeom>
          <a:ln w="22225">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60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6" grpId="0" animBg="1"/>
      <p:bldP spid="17" grpId="0" animBg="1"/>
      <p:bldP spid="18" grpId="0" animBg="1"/>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a:t>LBNF – ARUP Latest Design</a:t>
            </a:r>
            <a:endParaRPr lang="en-GB" sz="1800" b="1" i="1" dirty="0"/>
          </a:p>
        </p:txBody>
      </p:sp>
      <p:pic>
        <p:nvPicPr>
          <p:cNvPr id="7" name="Picture 6"/>
          <p:cNvPicPr>
            <a:picLocks noChangeAspect="1"/>
          </p:cNvPicPr>
          <p:nvPr/>
        </p:nvPicPr>
        <p:blipFill>
          <a:blip r:embed="rId2"/>
          <a:stretch>
            <a:fillRect/>
          </a:stretch>
        </p:blipFill>
        <p:spPr>
          <a:xfrm>
            <a:off x="1752381" y="896626"/>
            <a:ext cx="4896287" cy="5064479"/>
          </a:xfrm>
          <a:prstGeom prst="rect">
            <a:avLst/>
          </a:prstGeom>
        </p:spPr>
      </p:pic>
      <p:sp>
        <p:nvSpPr>
          <p:cNvPr id="14" name="Rectangle 13"/>
          <p:cNvSpPr/>
          <p:nvPr/>
        </p:nvSpPr>
        <p:spPr>
          <a:xfrm>
            <a:off x="3086100" y="2980690"/>
            <a:ext cx="453390" cy="274955"/>
          </a:xfrm>
          <a:prstGeom prst="rect">
            <a:avLst/>
          </a:prstGeom>
          <a:solidFill>
            <a:schemeClr val="accent1">
              <a:alpha val="2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14</a:t>
            </a:fld>
            <a:endParaRPr lang="en-US" dirty="0"/>
          </a:p>
        </p:txBody>
      </p:sp>
      <p:cxnSp>
        <p:nvCxnSpPr>
          <p:cNvPr id="8" name="Straight Connector 7"/>
          <p:cNvCxnSpPr/>
          <p:nvPr/>
        </p:nvCxnSpPr>
        <p:spPr>
          <a:xfrm flipV="1">
            <a:off x="2786245" y="3390644"/>
            <a:ext cx="113446" cy="893155"/>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31720" y="4265040"/>
            <a:ext cx="450954" cy="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331720" y="3390644"/>
            <a:ext cx="0" cy="874397"/>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326036" y="3390644"/>
            <a:ext cx="573655" cy="1"/>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2884171" y="1752601"/>
            <a:ext cx="15520" cy="1531619"/>
          </a:xfrm>
          <a:prstGeom prst="line">
            <a:avLst/>
          </a:prstGeom>
          <a:ln w="9525">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659380" y="1670363"/>
            <a:ext cx="400050" cy="148590"/>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1801599" y="4943796"/>
            <a:ext cx="1962149" cy="338554"/>
          </a:xfrm>
          <a:prstGeom prst="rect">
            <a:avLst/>
          </a:prstGeom>
        </p:spPr>
        <p:txBody>
          <a:bodyPr wrap="square">
            <a:spAutoFit/>
          </a:bodyPr>
          <a:lstStyle/>
          <a:p>
            <a:r>
              <a:rPr lang="en-US" sz="1600" dirty="0" smtClean="0">
                <a:solidFill>
                  <a:srgbClr val="002060"/>
                </a:solidFill>
              </a:rPr>
              <a:t>Future optimizations</a:t>
            </a:r>
            <a:endParaRPr lang="en-GB" dirty="0">
              <a:solidFill>
                <a:srgbClr val="002060"/>
              </a:solidFill>
            </a:endParaRPr>
          </a:p>
        </p:txBody>
      </p:sp>
      <p:cxnSp>
        <p:nvCxnSpPr>
          <p:cNvPr id="31" name="Straight Arrow Connector 30"/>
          <p:cNvCxnSpPr/>
          <p:nvPr/>
        </p:nvCxnSpPr>
        <p:spPr>
          <a:xfrm flipV="1">
            <a:off x="2336217" y="4352797"/>
            <a:ext cx="102183" cy="666750"/>
          </a:xfrm>
          <a:prstGeom prst="straightConnector1">
            <a:avLst/>
          </a:prstGeom>
          <a:ln w="22225">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892211" y="3450306"/>
            <a:ext cx="1962149" cy="338554"/>
          </a:xfrm>
          <a:prstGeom prst="rect">
            <a:avLst/>
          </a:prstGeom>
        </p:spPr>
        <p:txBody>
          <a:bodyPr wrap="square">
            <a:spAutoFit/>
          </a:bodyPr>
          <a:lstStyle/>
          <a:p>
            <a:r>
              <a:rPr lang="en-US" sz="1600" dirty="0" smtClean="0">
                <a:solidFill>
                  <a:srgbClr val="002060"/>
                </a:solidFill>
              </a:rPr>
              <a:t>“ Space Holder “</a:t>
            </a:r>
            <a:endParaRPr lang="en-GB" dirty="0">
              <a:solidFill>
                <a:srgbClr val="002060"/>
              </a:solidFill>
            </a:endParaRPr>
          </a:p>
        </p:txBody>
      </p:sp>
      <p:cxnSp>
        <p:nvCxnSpPr>
          <p:cNvPr id="36" name="Straight Arrow Connector 35"/>
          <p:cNvCxnSpPr/>
          <p:nvPr/>
        </p:nvCxnSpPr>
        <p:spPr>
          <a:xfrm flipH="1" flipV="1">
            <a:off x="3598576" y="3255646"/>
            <a:ext cx="3234549" cy="340593"/>
          </a:xfrm>
          <a:prstGeom prst="straightConnector1">
            <a:avLst/>
          </a:prstGeom>
          <a:ln w="22225">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3885439" y="2483226"/>
            <a:ext cx="171172" cy="478479"/>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01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Cryostat </a:t>
            </a:r>
            <a:r>
              <a:rPr lang="en-US" sz="2000" b="1" i="1" dirty="0" smtClean="0"/>
              <a:t>Floor Interface</a:t>
            </a:r>
            <a:endParaRPr lang="en-GB" sz="18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858"/>
          <a:stretch/>
        </p:blipFill>
        <p:spPr>
          <a:xfrm>
            <a:off x="373075" y="896626"/>
            <a:ext cx="8339328" cy="4983084"/>
          </a:xfrm>
          <a:prstGeom prst="rect">
            <a:avLst/>
          </a:prstGeom>
        </p:spPr>
      </p:pic>
      <p:sp>
        <p:nvSpPr>
          <p:cNvPr id="4" name="Rectangle 3"/>
          <p:cNvSpPr/>
          <p:nvPr/>
        </p:nvSpPr>
        <p:spPr>
          <a:xfrm>
            <a:off x="1100545" y="4774655"/>
            <a:ext cx="453390" cy="274955"/>
          </a:xfrm>
          <a:prstGeom prst="rect">
            <a:avLst/>
          </a:prstGeom>
          <a:solidFill>
            <a:srgbClr val="FFC000">
              <a:alpha val="29000"/>
            </a:srgbClr>
          </a:solidFill>
          <a:ln w="12700">
            <a:solidFill>
              <a:srgbClr val="E2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46901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474" y="148785"/>
            <a:ext cx="8572326" cy="400110"/>
          </a:xfrm>
          <a:prstGeom prst="rect">
            <a:avLst/>
          </a:prstGeom>
        </p:spPr>
        <p:txBody>
          <a:bodyPr wrap="square">
            <a:spAutoFit/>
          </a:bodyPr>
          <a:lstStyle/>
          <a:p>
            <a:r>
              <a:rPr lang="en-US" sz="2000" b="1" i="1" dirty="0" smtClean="0"/>
              <a:t>LBNF – </a:t>
            </a:r>
            <a:r>
              <a:rPr lang="en-US" sz="2000" b="1" i="1" dirty="0" smtClean="0"/>
              <a:t>ARUP current proposition for Drifts, Crossing Bridge and Rails</a:t>
            </a:r>
            <a:endParaRPr lang="en-GB" sz="1800" b="1" i="1" dirty="0"/>
          </a:p>
        </p:txBody>
      </p:sp>
      <p:cxnSp>
        <p:nvCxnSpPr>
          <p:cNvPr id="5" name="Straight Connector 4"/>
          <p:cNvCxnSpPr/>
          <p:nvPr/>
        </p:nvCxnSpPr>
        <p:spPr>
          <a:xfrm>
            <a:off x="4615899" y="548895"/>
            <a:ext cx="0" cy="3556380"/>
          </a:xfrm>
          <a:prstGeom prst="line">
            <a:avLst/>
          </a:prstGeom>
          <a:ln>
            <a:solidFill>
              <a:schemeClr val="accent1">
                <a:alpha val="99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a:stretch>
            <a:fillRect/>
          </a:stretch>
        </p:blipFill>
        <p:spPr>
          <a:xfrm>
            <a:off x="171276" y="547104"/>
            <a:ext cx="4000847" cy="3680779"/>
          </a:xfrm>
          <a:prstGeom prst="rect">
            <a:avLst/>
          </a:prstGeom>
        </p:spPr>
      </p:pic>
      <p:pic>
        <p:nvPicPr>
          <p:cNvPr id="3" name="Picture 2"/>
          <p:cNvPicPr>
            <a:picLocks noChangeAspect="1"/>
          </p:cNvPicPr>
          <p:nvPr/>
        </p:nvPicPr>
        <p:blipFill>
          <a:blip r:embed="rId3"/>
          <a:stretch>
            <a:fillRect/>
          </a:stretch>
        </p:blipFill>
        <p:spPr>
          <a:xfrm>
            <a:off x="4876800" y="548895"/>
            <a:ext cx="4174781" cy="3677947"/>
          </a:xfrm>
          <a:prstGeom prst="rect">
            <a:avLst/>
          </a:prstGeom>
        </p:spPr>
      </p:pic>
      <p:pic>
        <p:nvPicPr>
          <p:cNvPr id="8" name="Picture 7"/>
          <p:cNvPicPr>
            <a:picLocks noChangeAspect="1"/>
          </p:cNvPicPr>
          <p:nvPr/>
        </p:nvPicPr>
        <p:blipFill>
          <a:blip r:embed="rId4"/>
          <a:stretch>
            <a:fillRect/>
          </a:stretch>
        </p:blipFill>
        <p:spPr>
          <a:xfrm>
            <a:off x="2673531" y="4276350"/>
            <a:ext cx="3922224" cy="2546813"/>
          </a:xfrm>
          <a:prstGeom prst="rect">
            <a:avLst/>
          </a:prstGeom>
        </p:spPr>
      </p:pic>
      <p:sp>
        <p:nvSpPr>
          <p:cNvPr id="9" name="Slide Number Placeholder 8"/>
          <p:cNvSpPr>
            <a:spLocks noGrp="1"/>
          </p:cNvSpPr>
          <p:nvPr>
            <p:ph type="sldNum" sz="quarter" idx="12"/>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91881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17</a:t>
            </a:fld>
            <a:endParaRPr lang="en-US" dirty="0"/>
          </a:p>
        </p:txBody>
      </p:sp>
      <p:sp>
        <p:nvSpPr>
          <p:cNvPr id="2" name="TextBox 1"/>
          <p:cNvSpPr txBox="1"/>
          <p:nvPr/>
        </p:nvSpPr>
        <p:spPr>
          <a:xfrm>
            <a:off x="3409406" y="2447109"/>
            <a:ext cx="2969623" cy="707886"/>
          </a:xfrm>
          <a:prstGeom prst="rect">
            <a:avLst/>
          </a:prstGeom>
          <a:noFill/>
        </p:spPr>
        <p:txBody>
          <a:bodyPr wrap="square" rtlCol="0">
            <a:spAutoFit/>
          </a:bodyPr>
          <a:lstStyle/>
          <a:p>
            <a:r>
              <a:rPr lang="en-US" sz="4000" dirty="0" smtClean="0"/>
              <a:t>Thank you!</a:t>
            </a:r>
            <a:endParaRPr lang="en-GB" sz="4000" dirty="0"/>
          </a:p>
        </p:txBody>
      </p:sp>
    </p:spTree>
    <p:extLst>
      <p:ext uri="{BB962C8B-B14F-4D97-AF65-F5344CB8AC3E}">
        <p14:creationId xmlns:p14="http://schemas.microsoft.com/office/powerpoint/2010/main" val="113848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Floor Loads - Document</a:t>
            </a:r>
            <a:endParaRPr lang="en-GB" sz="1800" b="1" i="1" dirty="0"/>
          </a:p>
        </p:txBody>
      </p:sp>
      <p:pic>
        <p:nvPicPr>
          <p:cNvPr id="4" name="Picture 3"/>
          <p:cNvPicPr>
            <a:picLocks noChangeAspect="1"/>
          </p:cNvPicPr>
          <p:nvPr/>
        </p:nvPicPr>
        <p:blipFill>
          <a:blip r:embed="rId2"/>
          <a:stretch>
            <a:fillRect/>
          </a:stretch>
        </p:blipFill>
        <p:spPr>
          <a:xfrm>
            <a:off x="232369" y="911004"/>
            <a:ext cx="3691238" cy="5044925"/>
          </a:xfrm>
          <a:prstGeom prst="rect">
            <a:avLst/>
          </a:prstGeom>
        </p:spPr>
      </p:pic>
      <p:sp>
        <p:nvSpPr>
          <p:cNvPr id="8" name="Rectangle 7"/>
          <p:cNvSpPr/>
          <p:nvPr/>
        </p:nvSpPr>
        <p:spPr>
          <a:xfrm>
            <a:off x="4391718" y="1768364"/>
            <a:ext cx="4577715" cy="3139321"/>
          </a:xfrm>
          <a:prstGeom prst="rect">
            <a:avLst/>
          </a:prstGeom>
        </p:spPr>
        <p:txBody>
          <a:bodyPr wrap="square">
            <a:spAutoFit/>
          </a:bodyPr>
          <a:lstStyle/>
          <a:p>
            <a:r>
              <a:rPr lang="en-GB" sz="2000" b="1" i="1" dirty="0" smtClean="0"/>
              <a:t>LBNF - Weight </a:t>
            </a:r>
            <a:r>
              <a:rPr lang="en-GB" sz="2000" b="1" i="1" dirty="0"/>
              <a:t>summary </a:t>
            </a:r>
          </a:p>
          <a:p>
            <a:endParaRPr lang="en-GB" sz="1800" dirty="0"/>
          </a:p>
          <a:p>
            <a:pPr marL="285750" indent="-285750">
              <a:buFont typeface="Wingdings" panose="05000000000000000000" pitchFamily="2" charset="2"/>
              <a:buChar char="v"/>
            </a:pPr>
            <a:r>
              <a:rPr lang="en-GB" sz="1800" dirty="0" smtClean="0"/>
              <a:t>Steel </a:t>
            </a:r>
            <a:r>
              <a:rPr lang="en-GB" sz="1800" dirty="0"/>
              <a:t>Structure: </a:t>
            </a:r>
            <a:r>
              <a:rPr lang="en-GB" sz="1800" b="1" i="1" dirty="0" smtClean="0"/>
              <a:t>3’800 </a:t>
            </a:r>
            <a:r>
              <a:rPr lang="en-GB" sz="1800" b="1" i="1" dirty="0"/>
              <a:t>T</a:t>
            </a:r>
            <a:r>
              <a:rPr lang="en-GB" sz="1800" dirty="0"/>
              <a:t> </a:t>
            </a:r>
            <a:endParaRPr lang="en-GB" sz="1800" dirty="0" smtClean="0"/>
          </a:p>
          <a:p>
            <a:pPr marL="742950" lvl="1" indent="-285750">
              <a:buFont typeface="Arial" panose="020B0604020202020204" pitchFamily="34" charset="0"/>
              <a:buChar char="•"/>
            </a:pPr>
            <a:r>
              <a:rPr lang="en-GB" sz="1800" dirty="0" smtClean="0"/>
              <a:t>Steel profiles &amp; Steel plate: 3’300 T</a:t>
            </a:r>
          </a:p>
          <a:p>
            <a:pPr marL="742950" lvl="1" indent="-285750">
              <a:buFont typeface="Arial" panose="020B0604020202020204" pitchFamily="34" charset="0"/>
              <a:buChar char="•"/>
            </a:pPr>
            <a:r>
              <a:rPr lang="en-GB" sz="1800" dirty="0" smtClean="0"/>
              <a:t>Insulation </a:t>
            </a:r>
            <a:r>
              <a:rPr lang="en-GB" sz="1800" dirty="0"/>
              <a:t>and membrane: </a:t>
            </a:r>
            <a:r>
              <a:rPr lang="en-GB" sz="1800" dirty="0" smtClean="0"/>
              <a:t>500 T</a:t>
            </a:r>
            <a:endParaRPr lang="en-GB" sz="1800" dirty="0"/>
          </a:p>
          <a:p>
            <a:pPr marL="285750" indent="-285750">
              <a:buFont typeface="Wingdings" panose="05000000000000000000" pitchFamily="2" charset="2"/>
              <a:buChar char="v"/>
            </a:pPr>
            <a:r>
              <a:rPr lang="en-GB" sz="1800" dirty="0" smtClean="0"/>
              <a:t>LAr</a:t>
            </a:r>
            <a:r>
              <a:rPr lang="en-GB" sz="1800" dirty="0"/>
              <a:t>: </a:t>
            </a:r>
            <a:r>
              <a:rPr lang="en-GB" sz="1800" b="1" i="1" dirty="0" smtClean="0"/>
              <a:t>18’000 </a:t>
            </a:r>
            <a:r>
              <a:rPr lang="en-GB" sz="1800" b="1" i="1" dirty="0"/>
              <a:t>T</a:t>
            </a:r>
            <a:r>
              <a:rPr lang="en-GB" sz="1800" dirty="0"/>
              <a:t> (full no gas)</a:t>
            </a:r>
          </a:p>
          <a:p>
            <a:pPr marL="285750" indent="-285750">
              <a:buFont typeface="Wingdings" panose="05000000000000000000" pitchFamily="2" charset="2"/>
              <a:buChar char="v"/>
            </a:pPr>
            <a:r>
              <a:rPr lang="en-GB" sz="1800" dirty="0" smtClean="0"/>
              <a:t>Detector </a:t>
            </a:r>
            <a:r>
              <a:rPr lang="en-GB" sz="1800" dirty="0"/>
              <a:t>wet weight: </a:t>
            </a:r>
            <a:r>
              <a:rPr lang="en-GB" sz="1800" b="1" i="1" dirty="0" smtClean="0"/>
              <a:t>200 T</a:t>
            </a:r>
            <a:endParaRPr lang="en-GB" sz="1800" b="1" i="1" dirty="0"/>
          </a:p>
          <a:p>
            <a:pPr marL="285750" indent="-285750">
              <a:buFont typeface="Wingdings" panose="05000000000000000000" pitchFamily="2" charset="2"/>
              <a:buChar char="v"/>
            </a:pPr>
            <a:r>
              <a:rPr lang="en-GB" sz="1800" dirty="0" smtClean="0"/>
              <a:t>Detector </a:t>
            </a:r>
            <a:r>
              <a:rPr lang="en-GB" sz="1800" dirty="0"/>
              <a:t>services: </a:t>
            </a:r>
            <a:r>
              <a:rPr lang="en-GB" sz="1800" i="1" dirty="0"/>
              <a:t>unknown</a:t>
            </a:r>
          </a:p>
          <a:p>
            <a:endParaRPr lang="en-GB" sz="1800" dirty="0"/>
          </a:p>
          <a:p>
            <a:r>
              <a:rPr lang="en-GB" sz="1800" b="1" i="1" dirty="0"/>
              <a:t>Total: </a:t>
            </a:r>
            <a:r>
              <a:rPr lang="en-GB" sz="1800" b="1" i="1" dirty="0" smtClean="0"/>
              <a:t>22’000 </a:t>
            </a:r>
            <a:r>
              <a:rPr lang="en-GB" sz="1800" b="1" i="1" dirty="0"/>
              <a:t>T </a:t>
            </a:r>
            <a:endParaRPr lang="en-GB" sz="1800" b="1" i="1" dirty="0" smtClean="0"/>
          </a:p>
          <a:p>
            <a:r>
              <a:rPr lang="en-GB" sz="1600" dirty="0" smtClean="0"/>
              <a:t>(</a:t>
            </a:r>
            <a:r>
              <a:rPr lang="en-GB" sz="1600" dirty="0"/>
              <a:t>excluding a detector and services on the roof</a:t>
            </a:r>
            <a:r>
              <a:rPr lang="en-GB" sz="1600" dirty="0" smtClean="0"/>
              <a:t>)</a:t>
            </a:r>
            <a:endParaRPr lang="en-GB" sz="1600" dirty="0"/>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35623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86" y="256604"/>
            <a:ext cx="5559655" cy="400110"/>
          </a:xfrm>
          <a:prstGeom prst="rect">
            <a:avLst/>
          </a:prstGeom>
        </p:spPr>
        <p:txBody>
          <a:bodyPr wrap="square">
            <a:spAutoFit/>
          </a:bodyPr>
          <a:lstStyle/>
          <a:p>
            <a:r>
              <a:rPr lang="en-US" sz="2000" b="1" i="1" dirty="0" smtClean="0"/>
              <a:t>LBNF – General and Specific Loading requirements</a:t>
            </a:r>
            <a:endParaRPr lang="en-GB" sz="1800" b="1" i="1" dirty="0"/>
          </a:p>
        </p:txBody>
      </p:sp>
      <p:pic>
        <p:nvPicPr>
          <p:cNvPr id="3" name="Picture 2"/>
          <p:cNvPicPr>
            <a:picLocks noChangeAspect="1"/>
          </p:cNvPicPr>
          <p:nvPr/>
        </p:nvPicPr>
        <p:blipFill>
          <a:blip r:embed="rId2"/>
          <a:stretch>
            <a:fillRect/>
          </a:stretch>
        </p:blipFill>
        <p:spPr>
          <a:xfrm>
            <a:off x="84687" y="1162092"/>
            <a:ext cx="8959012" cy="2602618"/>
          </a:xfrm>
          <a:prstGeom prst="rect">
            <a:avLst/>
          </a:prstGeom>
        </p:spPr>
      </p:pic>
      <p:cxnSp>
        <p:nvCxnSpPr>
          <p:cNvPr id="11" name="Straight Arrow Connector 10"/>
          <p:cNvCxnSpPr/>
          <p:nvPr/>
        </p:nvCxnSpPr>
        <p:spPr>
          <a:xfrm flipH="1" flipV="1">
            <a:off x="4892240" y="3566287"/>
            <a:ext cx="467028" cy="502835"/>
          </a:xfrm>
          <a:prstGeom prst="straightConnector1">
            <a:avLst/>
          </a:prstGeom>
          <a:ln w="12700">
            <a:solidFill>
              <a:schemeClr val="tx2">
                <a:lumMod val="40000"/>
                <a:lumOff val="60000"/>
              </a:schemeClr>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12" name="Text Box 19"/>
          <p:cNvSpPr txBox="1"/>
          <p:nvPr/>
        </p:nvSpPr>
        <p:spPr>
          <a:xfrm>
            <a:off x="5359268" y="3927811"/>
            <a:ext cx="2338318" cy="351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smtClean="0">
                <a:effectLst/>
                <a:latin typeface="Calibri" panose="020F0502020204030204" pitchFamily="34" charset="0"/>
                <a:ea typeface="Times New Roman" panose="02020603050405020304" pitchFamily="18" charset="0"/>
                <a:cs typeface="Times New Roman" panose="02020603050405020304" pitchFamily="18" charset="0"/>
              </a:rPr>
              <a:t>Footprint</a:t>
            </a:r>
            <a:r>
              <a:rPr lang="en-US" sz="1100" i="0" dirty="0" smtClean="0">
                <a:effectLst/>
                <a:latin typeface="Times" panose="02020603050405020304" pitchFamily="18" charset="0"/>
                <a:ea typeface="Times New Roman" panose="02020603050405020304" pitchFamily="18" charset="0"/>
                <a:cs typeface="Times New Roman" panose="02020603050405020304" pitchFamily="18" charset="0"/>
              </a:rPr>
              <a:t> of the Cryostat floor beams </a:t>
            </a:r>
            <a:endParaRPr lang="en-GB" sz="900" i="1" dirty="0">
              <a:effectLst/>
              <a:latin typeface="Times" panose="02020603050405020304" pitchFamily="18" charset="0"/>
              <a:ea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flipV="1">
            <a:off x="3890891" y="3650575"/>
            <a:ext cx="1490602" cy="966768"/>
          </a:xfrm>
          <a:prstGeom prst="straightConnector1">
            <a:avLst/>
          </a:prstGeom>
          <a:ln w="12700">
            <a:solidFill>
              <a:srgbClr val="E297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14" name="Text Box 20"/>
          <p:cNvSpPr txBox="1"/>
          <p:nvPr/>
        </p:nvSpPr>
        <p:spPr>
          <a:xfrm>
            <a:off x="5359268" y="4441351"/>
            <a:ext cx="2338318" cy="351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smtClean="0">
                <a:effectLst/>
                <a:latin typeface="Calibri" panose="020F0502020204030204" pitchFamily="34" charset="0"/>
                <a:ea typeface="Times New Roman" panose="02020603050405020304" pitchFamily="18" charset="0"/>
                <a:cs typeface="Times New Roman" panose="02020603050405020304" pitchFamily="18" charset="0"/>
              </a:rPr>
              <a:t>Floor beam edge</a:t>
            </a:r>
            <a:endParaRPr lang="en-GB"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H="1" flipV="1">
            <a:off x="3067050" y="3764710"/>
            <a:ext cx="2292218" cy="1331493"/>
          </a:xfrm>
          <a:prstGeom prst="straightConnector1">
            <a:avLst/>
          </a:prstGeom>
          <a:ln w="12700">
            <a:solidFill>
              <a:srgbClr val="0000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18" name="Text Box 19"/>
          <p:cNvSpPr txBox="1"/>
          <p:nvPr/>
        </p:nvSpPr>
        <p:spPr>
          <a:xfrm>
            <a:off x="5359268" y="4954891"/>
            <a:ext cx="2338318" cy="351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smtClean="0">
                <a:effectLst/>
                <a:latin typeface="Calibri" panose="020F0502020204030204" pitchFamily="34" charset="0"/>
                <a:ea typeface="Times New Roman" panose="02020603050405020304" pitchFamily="18" charset="0"/>
                <a:cs typeface="Times New Roman" panose="02020603050405020304" pitchFamily="18" charset="0"/>
              </a:rPr>
              <a:t>Cavern walls</a:t>
            </a:r>
            <a:endParaRPr lang="en-GB"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46145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86" y="256604"/>
            <a:ext cx="5559655" cy="400110"/>
          </a:xfrm>
          <a:prstGeom prst="rect">
            <a:avLst/>
          </a:prstGeom>
        </p:spPr>
        <p:txBody>
          <a:bodyPr wrap="square">
            <a:spAutoFit/>
          </a:bodyPr>
          <a:lstStyle/>
          <a:p>
            <a:r>
              <a:rPr lang="en-US" sz="2000" b="1" i="1" dirty="0" smtClean="0"/>
              <a:t>LBNF – General and Specific Loading requirements</a:t>
            </a:r>
            <a:endParaRPr lang="en-GB" sz="1800" b="1" i="1" dirty="0"/>
          </a:p>
        </p:txBody>
      </p:sp>
      <p:sp>
        <p:nvSpPr>
          <p:cNvPr id="6" name="Text Box 10"/>
          <p:cNvSpPr txBox="1"/>
          <p:nvPr/>
        </p:nvSpPr>
        <p:spPr>
          <a:xfrm>
            <a:off x="4395732" y="4078131"/>
            <a:ext cx="1143957" cy="2443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a:effectLst/>
                <a:latin typeface="Calibri" panose="020F0502020204030204" pitchFamily="34" charset="0"/>
                <a:ea typeface="Times New Roman" panose="02020603050405020304" pitchFamily="18" charset="0"/>
                <a:cs typeface="Times New Roman" panose="02020603050405020304" pitchFamily="18" charset="0"/>
              </a:rPr>
              <a:t>5 MPa</a:t>
            </a:r>
            <a:endParaRPr lang="en-GB"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11"/>
          <p:cNvSpPr txBox="1"/>
          <p:nvPr/>
        </p:nvSpPr>
        <p:spPr>
          <a:xfrm>
            <a:off x="4395732" y="4370888"/>
            <a:ext cx="1143957" cy="28770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a:effectLst/>
                <a:latin typeface="+mj-lt"/>
                <a:ea typeface="Times New Roman" panose="02020603050405020304" pitchFamily="18" charset="0"/>
                <a:cs typeface="Times New Roman" panose="02020603050405020304" pitchFamily="18" charset="0"/>
              </a:rPr>
              <a:t>200 T</a:t>
            </a:r>
            <a:endParaRPr lang="en-GB" sz="900" i="1" dirty="0">
              <a:effectLst/>
              <a:latin typeface="+mj-lt"/>
              <a:ea typeface="Times New Roman" panose="02020603050405020304" pitchFamily="18" charset="0"/>
              <a:cs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924616" y="4088428"/>
            <a:ext cx="324924" cy="554516"/>
          </a:xfrm>
          <a:prstGeom prst="rect">
            <a:avLst/>
          </a:prstGeom>
        </p:spPr>
      </p:pic>
      <p:sp>
        <p:nvSpPr>
          <p:cNvPr id="10" name="Rectangle 9"/>
          <p:cNvSpPr/>
          <p:nvPr/>
        </p:nvSpPr>
        <p:spPr>
          <a:xfrm>
            <a:off x="84687" y="4660631"/>
            <a:ext cx="8952546" cy="1384995"/>
          </a:xfrm>
          <a:prstGeom prst="rect">
            <a:avLst/>
          </a:prstGeom>
        </p:spPr>
        <p:txBody>
          <a:bodyPr wrap="square">
            <a:spAutoFit/>
          </a:bodyPr>
          <a:lstStyle/>
          <a:p>
            <a:pPr marL="285750" indent="-285750">
              <a:buFont typeface="Wingdings" panose="05000000000000000000" pitchFamily="2" charset="2"/>
              <a:buChar char="Ø"/>
            </a:pPr>
            <a:r>
              <a:rPr lang="en-GB" sz="1400" dirty="0" smtClean="0"/>
              <a:t>The </a:t>
            </a:r>
            <a:r>
              <a:rPr lang="en-GB" sz="1400" dirty="0"/>
              <a:t>5 MPa is a general requirement for the load bearing capacity of the cavern </a:t>
            </a:r>
            <a:r>
              <a:rPr lang="en-GB" sz="1400" dirty="0" smtClean="0"/>
              <a:t>floor</a:t>
            </a:r>
            <a:endParaRPr lang="en-GB" sz="1400" dirty="0"/>
          </a:p>
          <a:p>
            <a:pPr marL="285750" indent="-285750">
              <a:buFont typeface="Wingdings" panose="05000000000000000000" pitchFamily="2" charset="2"/>
              <a:buChar char="Ø"/>
            </a:pPr>
            <a:r>
              <a:rPr lang="en-GB" sz="1400" dirty="0" smtClean="0"/>
              <a:t>In </a:t>
            </a:r>
            <a:r>
              <a:rPr lang="en-GB" sz="1400" dirty="0"/>
              <a:t>addition to the general requirement some areas shall be reinforced for the 200 T line loads </a:t>
            </a:r>
          </a:p>
          <a:p>
            <a:pPr marL="742950" lvl="1" indent="-285750">
              <a:buFont typeface="Arial" panose="020B0604020202020204" pitchFamily="34" charset="0"/>
              <a:buChar char="•"/>
            </a:pPr>
            <a:r>
              <a:rPr lang="en-GB" sz="1400" dirty="0" smtClean="0"/>
              <a:t>There </a:t>
            </a:r>
            <a:r>
              <a:rPr lang="en-GB" sz="1400" dirty="0"/>
              <a:t>will be 96 such line </a:t>
            </a:r>
            <a:r>
              <a:rPr lang="en-GB" sz="1400" dirty="0" smtClean="0"/>
              <a:t>loads</a:t>
            </a:r>
          </a:p>
          <a:p>
            <a:pPr marL="742950" lvl="1" indent="-285750">
              <a:buFont typeface="Arial" panose="020B0604020202020204" pitchFamily="34" charset="0"/>
              <a:buChar char="•"/>
            </a:pPr>
            <a:r>
              <a:rPr lang="en-GB" sz="1400" dirty="0" smtClean="0"/>
              <a:t>The </a:t>
            </a:r>
            <a:r>
              <a:rPr lang="en-GB" sz="1400" dirty="0"/>
              <a:t>nominal width of each of the line loads is </a:t>
            </a:r>
            <a:r>
              <a:rPr lang="en-GB" sz="1400" dirty="0" smtClean="0"/>
              <a:t>402mm</a:t>
            </a:r>
            <a:endParaRPr lang="en-GB" sz="1400" dirty="0"/>
          </a:p>
          <a:p>
            <a:pPr marL="742950" lvl="1" indent="-285750">
              <a:buFont typeface="Arial" panose="020B0604020202020204" pitchFamily="34" charset="0"/>
              <a:buChar char="•"/>
            </a:pPr>
            <a:r>
              <a:rPr lang="en-GB" sz="1400" dirty="0" smtClean="0"/>
              <a:t>They </a:t>
            </a:r>
            <a:r>
              <a:rPr lang="en-GB" sz="1400" dirty="0"/>
              <a:t>are positioned on the nominal line of the load, but due to manufacturing and installation tolerances, it shall be expected that the line loads can move by 250mm in transversal and longitudinal direction. </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84686" y="818179"/>
            <a:ext cx="8952546" cy="3211535"/>
          </a:xfrm>
          <a:prstGeom prst="rect">
            <a:avLst/>
          </a:prstGeom>
        </p:spPr>
      </p:pic>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90181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6" y="496516"/>
            <a:ext cx="5252084" cy="400110"/>
          </a:xfrm>
          <a:prstGeom prst="rect">
            <a:avLst/>
          </a:prstGeom>
        </p:spPr>
        <p:txBody>
          <a:bodyPr wrap="square">
            <a:spAutoFit/>
          </a:bodyPr>
          <a:lstStyle/>
          <a:p>
            <a:r>
              <a:rPr lang="en-US" sz="2000" b="1" i="1" dirty="0" smtClean="0"/>
              <a:t>LBNF – </a:t>
            </a:r>
            <a:r>
              <a:rPr lang="en-GB" sz="2000" b="1" i="1" dirty="0"/>
              <a:t>Load distribution under the floor beams</a:t>
            </a:r>
            <a:endParaRPr lang="en-GB" sz="1800" b="1" i="1" dirty="0"/>
          </a:p>
        </p:txBody>
      </p:sp>
      <p:sp>
        <p:nvSpPr>
          <p:cNvPr id="6" name="Text Box 13"/>
          <p:cNvSpPr txBox="1"/>
          <p:nvPr/>
        </p:nvSpPr>
        <p:spPr>
          <a:xfrm>
            <a:off x="6659752" y="5812586"/>
            <a:ext cx="2362200" cy="3060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300"/>
              </a:spcBef>
              <a:spcAft>
                <a:spcPts val="0"/>
              </a:spcAft>
            </a:pPr>
            <a:r>
              <a:rPr lang="en-US" sz="1100" i="0" dirty="0">
                <a:solidFill>
                  <a:srgbClr val="FF0000"/>
                </a:solidFill>
                <a:effectLst/>
                <a:latin typeface="+mj-lt"/>
                <a:ea typeface="Times New Roman" panose="02020603050405020304" pitchFamily="18" charset="0"/>
                <a:cs typeface="Times New Roman" panose="02020603050405020304" pitchFamily="18" charset="0"/>
              </a:rPr>
              <a:t>2 MN line load along the corner edge</a:t>
            </a:r>
            <a:endParaRPr lang="en-GB" sz="900" i="1" dirty="0">
              <a:effectLst/>
              <a:latin typeface="+mj-lt"/>
              <a:ea typeface="Times New Roman" panose="02020603050405020304" pitchFamily="18"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338751" y="164058"/>
            <a:ext cx="2683201" cy="2617659"/>
          </a:xfrm>
          <a:prstGeom prst="rect">
            <a:avLst/>
          </a:prstGeom>
        </p:spPr>
      </p:pic>
      <p:grpSp>
        <p:nvGrpSpPr>
          <p:cNvPr id="8" name="Group 7"/>
          <p:cNvGrpSpPr/>
          <p:nvPr/>
        </p:nvGrpSpPr>
        <p:grpSpPr>
          <a:xfrm>
            <a:off x="4914115" y="2991936"/>
            <a:ext cx="2984519" cy="2825225"/>
            <a:chOff x="0" y="0"/>
            <a:chExt cx="3152775" cy="298497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52775" cy="2759075"/>
            </a:xfrm>
            <a:prstGeom prst="rect">
              <a:avLst/>
            </a:prstGeom>
          </p:spPr>
        </p:pic>
        <p:sp>
          <p:nvSpPr>
            <p:cNvPr id="10" name="Down Arrow 9"/>
            <p:cNvSpPr/>
            <p:nvPr/>
          </p:nvSpPr>
          <p:spPr>
            <a:xfrm>
              <a:off x="2511188" y="498144"/>
              <a:ext cx="189865" cy="692150"/>
            </a:xfrm>
            <a:prstGeom prst="downArrow">
              <a:avLst>
                <a:gd name="adj1" fmla="val 50000"/>
                <a:gd name="adj2" fmla="val 96234"/>
              </a:avLst>
            </a:prstGeom>
            <a:solidFill>
              <a:srgbClr val="FF0000"/>
            </a:solidFill>
            <a:ln cap="rnd">
              <a:solidFill>
                <a:srgbClr val="FF0000"/>
              </a:solidFill>
              <a:beve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Down Arrow 10"/>
            <p:cNvSpPr/>
            <p:nvPr/>
          </p:nvSpPr>
          <p:spPr>
            <a:xfrm rot="10800000">
              <a:off x="1433015" y="498144"/>
              <a:ext cx="189865" cy="687070"/>
            </a:xfrm>
            <a:prstGeom prst="downArrow">
              <a:avLst>
                <a:gd name="adj1" fmla="val 50000"/>
                <a:gd name="adj2" fmla="val 96234"/>
              </a:avLst>
            </a:prstGeom>
            <a:solidFill>
              <a:srgbClr val="0070C0"/>
            </a:solidFill>
            <a:ln cap="rnd">
              <a:solidFill>
                <a:srgbClr val="0070C0"/>
              </a:solidFill>
              <a:beve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Down Arrow 11"/>
            <p:cNvSpPr/>
            <p:nvPr/>
          </p:nvSpPr>
          <p:spPr>
            <a:xfrm rot="10800000">
              <a:off x="2511188" y="2292824"/>
              <a:ext cx="189865" cy="692150"/>
            </a:xfrm>
            <a:prstGeom prst="downArrow">
              <a:avLst>
                <a:gd name="adj1" fmla="val 50000"/>
                <a:gd name="adj2" fmla="val 96234"/>
              </a:avLst>
            </a:prstGeom>
            <a:solidFill>
              <a:srgbClr val="FF0000"/>
            </a:solidFill>
            <a:ln cap="rnd">
              <a:solidFill>
                <a:srgbClr val="FF0000"/>
              </a:solidFill>
              <a:beve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 name="Straight Connector 12"/>
            <p:cNvCxnSpPr/>
            <p:nvPr/>
          </p:nvCxnSpPr>
          <p:spPr>
            <a:xfrm>
              <a:off x="2606722" y="1235123"/>
              <a:ext cx="0" cy="100330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535373" y="2279176"/>
              <a:ext cx="1056640" cy="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55844" y="1228299"/>
              <a:ext cx="1027569" cy="1030461"/>
            </a:xfrm>
            <a:prstGeom prst="line">
              <a:avLst/>
            </a:prstGeom>
            <a:ln>
              <a:solidFill>
                <a:srgbClr val="0070C0"/>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16" name="Picture 15" descr="image00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428" y="945946"/>
            <a:ext cx="4217723" cy="2508082"/>
          </a:xfrm>
          <a:prstGeom prst="rect">
            <a:avLst/>
          </a:prstGeom>
          <a:noFill/>
          <a:ln>
            <a:noFill/>
          </a:ln>
          <a:extLst/>
        </p:spPr>
      </p:pic>
      <p:cxnSp>
        <p:nvCxnSpPr>
          <p:cNvPr id="17" name="Straight Arrow Connector 16"/>
          <p:cNvCxnSpPr/>
          <p:nvPr/>
        </p:nvCxnSpPr>
        <p:spPr>
          <a:xfrm flipH="1" flipV="1">
            <a:off x="2705993" y="2740519"/>
            <a:ext cx="467028" cy="502835"/>
          </a:xfrm>
          <a:prstGeom prst="straightConnector1">
            <a:avLst/>
          </a:prstGeom>
          <a:ln w="12700">
            <a:solidFill>
              <a:schemeClr val="tx2">
                <a:lumMod val="40000"/>
                <a:lumOff val="60000"/>
              </a:schemeClr>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1250156" y="3126062"/>
            <a:ext cx="1922866" cy="656229"/>
          </a:xfrm>
          <a:prstGeom prst="straightConnector1">
            <a:avLst/>
          </a:prstGeom>
          <a:ln w="12700">
            <a:solidFill>
              <a:srgbClr val="E29700"/>
            </a:solidFill>
            <a:tailEnd type="stealth" w="med" len="lg"/>
          </a:ln>
          <a:effectLst/>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rotWithShape="1">
          <a:blip r:embed="rId5">
            <a:extLst>
              <a:ext uri="{28A0092B-C50C-407E-A947-70E740481C1C}">
                <a14:useLocalDpi xmlns:a14="http://schemas.microsoft.com/office/drawing/2010/main" val="0"/>
              </a:ext>
            </a:extLst>
          </a:blip>
          <a:srcRect l="20361"/>
          <a:stretch/>
        </p:blipFill>
        <p:spPr bwMode="auto">
          <a:xfrm>
            <a:off x="3196638" y="2917273"/>
            <a:ext cx="596546" cy="1180902"/>
          </a:xfrm>
          <a:prstGeom prst="rect">
            <a:avLst/>
          </a:prstGeom>
          <a:ln>
            <a:noFill/>
          </a:ln>
          <a:effectLst/>
          <a:extLst>
            <a:ext uri="{53640926-AAD7-44D8-BBD7-CCE9431645EC}">
              <a14:shadowObscured xmlns:a14="http://schemas.microsoft.com/office/drawing/2010/main"/>
            </a:ext>
          </a:extLst>
        </p:spPr>
      </p:pic>
      <p:sp>
        <p:nvSpPr>
          <p:cNvPr id="20" name="Text Box 19"/>
          <p:cNvSpPr txBox="1"/>
          <p:nvPr/>
        </p:nvSpPr>
        <p:spPr>
          <a:xfrm>
            <a:off x="3697189" y="3102043"/>
            <a:ext cx="823964" cy="351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a:effectLst/>
                <a:latin typeface="Calibri" panose="020F0502020204030204" pitchFamily="34" charset="0"/>
                <a:ea typeface="Times New Roman" panose="02020603050405020304" pitchFamily="18" charset="0"/>
                <a:cs typeface="Times New Roman" panose="02020603050405020304" pitchFamily="18" charset="0"/>
              </a:rPr>
              <a:t>5 MPa</a:t>
            </a:r>
            <a:endParaRPr lang="en-GB"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 Box 20"/>
          <p:cNvSpPr txBox="1"/>
          <p:nvPr/>
        </p:nvSpPr>
        <p:spPr>
          <a:xfrm>
            <a:off x="3730711" y="3606298"/>
            <a:ext cx="822441" cy="351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6700" indent="-228600">
              <a:spcBef>
                <a:spcPts val="300"/>
              </a:spcBef>
              <a:spcAft>
                <a:spcPts val="0"/>
              </a:spcAft>
            </a:pPr>
            <a:r>
              <a:rPr lang="en-US" sz="1100" i="0" dirty="0">
                <a:effectLst/>
                <a:latin typeface="+mj-lt"/>
                <a:ea typeface="Times New Roman" panose="02020603050405020304" pitchFamily="18" charset="0"/>
                <a:cs typeface="Times New Roman" panose="02020603050405020304" pitchFamily="18" charset="0"/>
              </a:rPr>
              <a:t>200 T</a:t>
            </a:r>
            <a:endParaRPr lang="en-GB" sz="900" i="1" dirty="0">
              <a:effectLst/>
              <a:latin typeface="+mj-lt"/>
              <a:ea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1118562" y="3058117"/>
            <a:ext cx="83185" cy="67945"/>
          </a:xfrm>
          <a:prstGeom prst="line">
            <a:avLst/>
          </a:prstGeom>
          <a:ln>
            <a:solidFill>
              <a:srgbClr val="E297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36296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036945" y="1509712"/>
            <a:ext cx="2474595" cy="3243270"/>
          </a:xfrm>
          <a:prstGeom prst="rect">
            <a:avLst/>
          </a:prstGeom>
        </p:spPr>
      </p:pic>
      <p:pic>
        <p:nvPicPr>
          <p:cNvPr id="5" name="Picture 4"/>
          <p:cNvPicPr/>
          <p:nvPr/>
        </p:nvPicPr>
        <p:blipFill rotWithShape="1">
          <a:blip r:embed="rId3">
            <a:clrChange>
              <a:clrFrom>
                <a:srgbClr val="FFFFFF"/>
              </a:clrFrom>
              <a:clrTo>
                <a:srgbClr val="FFFFFF">
                  <a:alpha val="0"/>
                </a:srgbClr>
              </a:clrTo>
            </a:clrChange>
          </a:blip>
          <a:srcRect r="3150"/>
          <a:stretch/>
        </p:blipFill>
        <p:spPr>
          <a:xfrm>
            <a:off x="142876" y="1418272"/>
            <a:ext cx="5184140" cy="3070631"/>
          </a:xfrm>
          <a:prstGeom prst="rect">
            <a:avLst/>
          </a:prstGeom>
        </p:spPr>
      </p:pic>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a:t>
            </a:r>
            <a:r>
              <a:rPr lang="en-GB" sz="2000" b="1" i="1" dirty="0"/>
              <a:t>“Lifting” of the floor beams </a:t>
            </a:r>
            <a:endParaRPr lang="en-GB" sz="1800" b="1" i="1" dirty="0"/>
          </a:p>
        </p:txBody>
      </p:sp>
      <p:sp>
        <p:nvSpPr>
          <p:cNvPr id="7" name="Rectangle 6"/>
          <p:cNvSpPr/>
          <p:nvPr/>
        </p:nvSpPr>
        <p:spPr>
          <a:xfrm>
            <a:off x="142876" y="4991926"/>
            <a:ext cx="8620124" cy="523220"/>
          </a:xfrm>
          <a:prstGeom prst="rect">
            <a:avLst/>
          </a:prstGeom>
        </p:spPr>
        <p:txBody>
          <a:bodyPr wrap="square">
            <a:spAutoFit/>
          </a:bodyPr>
          <a:lstStyle/>
          <a:p>
            <a:r>
              <a:rPr lang="en-GB" sz="1400" i="1" dirty="0" smtClean="0"/>
              <a:t>To be noted:</a:t>
            </a:r>
          </a:p>
          <a:p>
            <a:r>
              <a:rPr lang="en-GB" sz="1400" dirty="0" smtClean="0"/>
              <a:t>		In </a:t>
            </a:r>
            <a:r>
              <a:rPr lang="en-GB" sz="1400" dirty="0"/>
              <a:t>the first 5m to 6m after the edge, the floor beams will observe a reduced contact with the slab</a:t>
            </a:r>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59153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6" y="496516"/>
            <a:ext cx="7089197" cy="400110"/>
          </a:xfrm>
          <a:prstGeom prst="rect">
            <a:avLst/>
          </a:prstGeom>
        </p:spPr>
        <p:txBody>
          <a:bodyPr wrap="square">
            <a:spAutoFit/>
          </a:bodyPr>
          <a:lstStyle/>
          <a:p>
            <a:r>
              <a:rPr lang="en-US" sz="2000" b="1" i="1" dirty="0" smtClean="0"/>
              <a:t>LBNF – </a:t>
            </a:r>
            <a:r>
              <a:rPr lang="en-GB" sz="2000" b="1" i="1" dirty="0"/>
              <a:t>Deflections and movements of cryostat on concrete slabs</a:t>
            </a:r>
            <a:endParaRPr lang="en-GB" sz="1800" b="1" i="1" dirty="0"/>
          </a:p>
        </p:txBody>
      </p:sp>
      <p:pic>
        <p:nvPicPr>
          <p:cNvPr id="11" name="Picture 10"/>
          <p:cNvPicPr/>
          <p:nvPr/>
        </p:nvPicPr>
        <p:blipFill>
          <a:blip r:embed="rId2">
            <a:clrChange>
              <a:clrFrom>
                <a:srgbClr val="FFFFFF"/>
              </a:clrFrom>
              <a:clrTo>
                <a:srgbClr val="FFFFFF">
                  <a:alpha val="0"/>
                </a:srgbClr>
              </a:clrTo>
            </a:clrChange>
          </a:blip>
          <a:stretch>
            <a:fillRect/>
          </a:stretch>
        </p:blipFill>
        <p:spPr>
          <a:xfrm>
            <a:off x="5429535" y="1097078"/>
            <a:ext cx="1696085" cy="1685925"/>
          </a:xfrm>
          <a:prstGeom prst="rect">
            <a:avLst/>
          </a:prstGeom>
        </p:spPr>
      </p:pic>
      <p:pic>
        <p:nvPicPr>
          <p:cNvPr id="12" name="Picture 11"/>
          <p:cNvPicPr/>
          <p:nvPr/>
        </p:nvPicPr>
        <p:blipFill>
          <a:blip r:embed="rId3">
            <a:clrChange>
              <a:clrFrom>
                <a:srgbClr val="FFFFFF"/>
              </a:clrFrom>
              <a:clrTo>
                <a:srgbClr val="FFFFFF">
                  <a:alpha val="0"/>
                </a:srgbClr>
              </a:clrTo>
            </a:clrChange>
          </a:blip>
          <a:stretch>
            <a:fillRect/>
          </a:stretch>
        </p:blipFill>
        <p:spPr>
          <a:xfrm>
            <a:off x="2214530" y="1079933"/>
            <a:ext cx="1685925" cy="1699895"/>
          </a:xfrm>
          <a:prstGeom prst="rect">
            <a:avLst/>
          </a:prstGeom>
        </p:spPr>
      </p:pic>
      <p:sp>
        <p:nvSpPr>
          <p:cNvPr id="14" name="Freeform 13"/>
          <p:cNvSpPr/>
          <p:nvPr/>
        </p:nvSpPr>
        <p:spPr>
          <a:xfrm>
            <a:off x="2896520" y="2275638"/>
            <a:ext cx="1263015" cy="574040"/>
          </a:xfrm>
          <a:custGeom>
            <a:avLst/>
            <a:gdLst>
              <a:gd name="connsiteX0" fmla="*/ 319596 w 1420427"/>
              <a:gd name="connsiteY0" fmla="*/ 594804 h 594804"/>
              <a:gd name="connsiteX1" fmla="*/ 319596 w 1420427"/>
              <a:gd name="connsiteY1" fmla="*/ 594804 h 594804"/>
              <a:gd name="connsiteX2" fmla="*/ 408373 w 1420427"/>
              <a:gd name="connsiteY2" fmla="*/ 532660 h 594804"/>
              <a:gd name="connsiteX3" fmla="*/ 435006 w 1420427"/>
              <a:gd name="connsiteY3" fmla="*/ 514905 h 594804"/>
              <a:gd name="connsiteX4" fmla="*/ 461639 w 1420427"/>
              <a:gd name="connsiteY4" fmla="*/ 497149 h 594804"/>
              <a:gd name="connsiteX5" fmla="*/ 488272 w 1420427"/>
              <a:gd name="connsiteY5" fmla="*/ 443883 h 594804"/>
              <a:gd name="connsiteX6" fmla="*/ 523783 w 1420427"/>
              <a:gd name="connsiteY6" fmla="*/ 399495 h 594804"/>
              <a:gd name="connsiteX7" fmla="*/ 603682 w 1420427"/>
              <a:gd name="connsiteY7" fmla="*/ 390617 h 594804"/>
              <a:gd name="connsiteX8" fmla="*/ 692458 w 1420427"/>
              <a:gd name="connsiteY8" fmla="*/ 363984 h 594804"/>
              <a:gd name="connsiteX9" fmla="*/ 745724 w 1420427"/>
              <a:gd name="connsiteY9" fmla="*/ 328474 h 594804"/>
              <a:gd name="connsiteX10" fmla="*/ 772357 w 1420427"/>
              <a:gd name="connsiteY10" fmla="*/ 310718 h 594804"/>
              <a:gd name="connsiteX11" fmla="*/ 843379 w 1420427"/>
              <a:gd name="connsiteY11" fmla="*/ 257452 h 594804"/>
              <a:gd name="connsiteX12" fmla="*/ 896645 w 1420427"/>
              <a:gd name="connsiteY12" fmla="*/ 239697 h 594804"/>
              <a:gd name="connsiteX13" fmla="*/ 923278 w 1420427"/>
              <a:gd name="connsiteY13" fmla="*/ 221942 h 594804"/>
              <a:gd name="connsiteX14" fmla="*/ 985422 w 1420427"/>
              <a:gd name="connsiteY14" fmla="*/ 213064 h 594804"/>
              <a:gd name="connsiteX15" fmla="*/ 1180730 w 1420427"/>
              <a:gd name="connsiteY15" fmla="*/ 213064 h 594804"/>
              <a:gd name="connsiteX16" fmla="*/ 1207363 w 1420427"/>
              <a:gd name="connsiteY16" fmla="*/ 204186 h 594804"/>
              <a:gd name="connsiteX17" fmla="*/ 1260629 w 1420427"/>
              <a:gd name="connsiteY17" fmla="*/ 168676 h 594804"/>
              <a:gd name="connsiteX18" fmla="*/ 1287262 w 1420427"/>
              <a:gd name="connsiteY18" fmla="*/ 150920 h 594804"/>
              <a:gd name="connsiteX19" fmla="*/ 1331651 w 1420427"/>
              <a:gd name="connsiteY19" fmla="*/ 115410 h 594804"/>
              <a:gd name="connsiteX20" fmla="*/ 1358284 w 1420427"/>
              <a:gd name="connsiteY20" fmla="*/ 106532 h 594804"/>
              <a:gd name="connsiteX21" fmla="*/ 1384917 w 1420427"/>
              <a:gd name="connsiteY21" fmla="*/ 88777 h 594804"/>
              <a:gd name="connsiteX22" fmla="*/ 1420427 w 1420427"/>
              <a:gd name="connsiteY22" fmla="*/ 71021 h 594804"/>
              <a:gd name="connsiteX23" fmla="*/ 1083076 w 1420427"/>
              <a:gd name="connsiteY23" fmla="*/ 0 h 594804"/>
              <a:gd name="connsiteX24" fmla="*/ 0 w 1420427"/>
              <a:gd name="connsiteY24" fmla="*/ 523782 h 594804"/>
              <a:gd name="connsiteX25" fmla="*/ 319596 w 1420427"/>
              <a:gd name="connsiteY25" fmla="*/ 594804 h 59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427" h="594804">
                <a:moveTo>
                  <a:pt x="319596" y="594804"/>
                </a:moveTo>
                <a:lnTo>
                  <a:pt x="319596" y="594804"/>
                </a:lnTo>
                <a:lnTo>
                  <a:pt x="408373" y="532660"/>
                </a:lnTo>
                <a:cubicBezTo>
                  <a:pt x="417145" y="526587"/>
                  <a:pt x="426128" y="520823"/>
                  <a:pt x="435006" y="514905"/>
                </a:cubicBezTo>
                <a:lnTo>
                  <a:pt x="461639" y="497149"/>
                </a:lnTo>
                <a:cubicBezTo>
                  <a:pt x="483954" y="430206"/>
                  <a:pt x="453853" y="512722"/>
                  <a:pt x="488272" y="443883"/>
                </a:cubicBezTo>
                <a:cubicBezTo>
                  <a:pt x="500337" y="419753"/>
                  <a:pt x="489577" y="408047"/>
                  <a:pt x="523783" y="399495"/>
                </a:cubicBezTo>
                <a:cubicBezTo>
                  <a:pt x="549780" y="392996"/>
                  <a:pt x="577049" y="393576"/>
                  <a:pt x="603682" y="390617"/>
                </a:cubicBezTo>
                <a:cubicBezTo>
                  <a:pt x="623536" y="385654"/>
                  <a:pt x="679486" y="372632"/>
                  <a:pt x="692458" y="363984"/>
                </a:cubicBezTo>
                <a:lnTo>
                  <a:pt x="745724" y="328474"/>
                </a:lnTo>
                <a:cubicBezTo>
                  <a:pt x="754602" y="322555"/>
                  <a:pt x="764812" y="318262"/>
                  <a:pt x="772357" y="310718"/>
                </a:cubicBezTo>
                <a:cubicBezTo>
                  <a:pt x="793389" y="289687"/>
                  <a:pt x="813267" y="267489"/>
                  <a:pt x="843379" y="257452"/>
                </a:cubicBezTo>
                <a:cubicBezTo>
                  <a:pt x="861134" y="251534"/>
                  <a:pt x="881072" y="250078"/>
                  <a:pt x="896645" y="239697"/>
                </a:cubicBezTo>
                <a:cubicBezTo>
                  <a:pt x="905523" y="233779"/>
                  <a:pt x="913058" y="225008"/>
                  <a:pt x="923278" y="221942"/>
                </a:cubicBezTo>
                <a:cubicBezTo>
                  <a:pt x="943321" y="215929"/>
                  <a:pt x="964707" y="216023"/>
                  <a:pt x="985422" y="213064"/>
                </a:cubicBezTo>
                <a:cubicBezTo>
                  <a:pt x="1081455" y="225069"/>
                  <a:pt x="1060852" y="227168"/>
                  <a:pt x="1180730" y="213064"/>
                </a:cubicBezTo>
                <a:cubicBezTo>
                  <a:pt x="1190024" y="211971"/>
                  <a:pt x="1199183" y="208731"/>
                  <a:pt x="1207363" y="204186"/>
                </a:cubicBezTo>
                <a:cubicBezTo>
                  <a:pt x="1226017" y="193823"/>
                  <a:pt x="1242874" y="180513"/>
                  <a:pt x="1260629" y="168676"/>
                </a:cubicBezTo>
                <a:cubicBezTo>
                  <a:pt x="1269507" y="162757"/>
                  <a:pt x="1279717" y="158464"/>
                  <a:pt x="1287262" y="150920"/>
                </a:cubicBezTo>
                <a:cubicBezTo>
                  <a:pt x="1303777" y="134406"/>
                  <a:pt x="1309253" y="126609"/>
                  <a:pt x="1331651" y="115410"/>
                </a:cubicBezTo>
                <a:cubicBezTo>
                  <a:pt x="1340021" y="111225"/>
                  <a:pt x="1349914" y="110717"/>
                  <a:pt x="1358284" y="106532"/>
                </a:cubicBezTo>
                <a:cubicBezTo>
                  <a:pt x="1367827" y="101760"/>
                  <a:pt x="1375374" y="93549"/>
                  <a:pt x="1384917" y="88777"/>
                </a:cubicBezTo>
                <a:cubicBezTo>
                  <a:pt x="1425718" y="68376"/>
                  <a:pt x="1400373" y="91078"/>
                  <a:pt x="1420427" y="71021"/>
                </a:cubicBezTo>
                <a:lnTo>
                  <a:pt x="1083076" y="0"/>
                </a:lnTo>
                <a:lnTo>
                  <a:pt x="0" y="523782"/>
                </a:lnTo>
                <a:lnTo>
                  <a:pt x="319596" y="594804"/>
                </a:lnTo>
                <a:close/>
              </a:path>
            </a:pathLst>
          </a:custGeom>
          <a:solidFill>
            <a:srgbClr val="004C97">
              <a:alpha val="4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15" name="Freeform 14"/>
          <p:cNvSpPr/>
          <p:nvPr/>
        </p:nvSpPr>
        <p:spPr>
          <a:xfrm>
            <a:off x="5380640" y="2704263"/>
            <a:ext cx="628650" cy="210820"/>
          </a:xfrm>
          <a:custGeom>
            <a:avLst/>
            <a:gdLst>
              <a:gd name="connsiteX0" fmla="*/ 0 w 683580"/>
              <a:gd name="connsiteY0" fmla="*/ 97655 h 177554"/>
              <a:gd name="connsiteX1" fmla="*/ 0 w 683580"/>
              <a:gd name="connsiteY1" fmla="*/ 97655 h 177554"/>
              <a:gd name="connsiteX2" fmla="*/ 79899 w 683580"/>
              <a:gd name="connsiteY2" fmla="*/ 124288 h 177554"/>
              <a:gd name="connsiteX3" fmla="*/ 106532 w 683580"/>
              <a:gd name="connsiteY3" fmla="*/ 142043 h 177554"/>
              <a:gd name="connsiteX4" fmla="*/ 133165 w 683580"/>
              <a:gd name="connsiteY4" fmla="*/ 150921 h 177554"/>
              <a:gd name="connsiteX5" fmla="*/ 213064 w 683580"/>
              <a:gd name="connsiteY5" fmla="*/ 124288 h 177554"/>
              <a:gd name="connsiteX6" fmla="*/ 239697 w 683580"/>
              <a:gd name="connsiteY6" fmla="*/ 115410 h 177554"/>
              <a:gd name="connsiteX7" fmla="*/ 426128 w 683580"/>
              <a:gd name="connsiteY7" fmla="*/ 124288 h 177554"/>
              <a:gd name="connsiteX8" fmla="*/ 452761 w 683580"/>
              <a:gd name="connsiteY8" fmla="*/ 133165 h 177554"/>
              <a:gd name="connsiteX9" fmla="*/ 470516 w 683580"/>
              <a:gd name="connsiteY9" fmla="*/ 150921 h 177554"/>
              <a:gd name="connsiteX10" fmla="*/ 506027 w 683580"/>
              <a:gd name="connsiteY10" fmla="*/ 177554 h 177554"/>
              <a:gd name="connsiteX11" fmla="*/ 683580 w 683580"/>
              <a:gd name="connsiteY11" fmla="*/ 62144 h 177554"/>
              <a:gd name="connsiteX12" fmla="*/ 195309 w 683580"/>
              <a:gd name="connsiteY12" fmla="*/ 0 h 177554"/>
              <a:gd name="connsiteX13" fmla="*/ 0 w 683580"/>
              <a:gd name="connsiteY13" fmla="*/ 97655 h 17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580" h="177554">
                <a:moveTo>
                  <a:pt x="0" y="97655"/>
                </a:moveTo>
                <a:lnTo>
                  <a:pt x="0" y="97655"/>
                </a:lnTo>
                <a:cubicBezTo>
                  <a:pt x="26633" y="106533"/>
                  <a:pt x="53985" y="113491"/>
                  <a:pt x="79899" y="124288"/>
                </a:cubicBezTo>
                <a:cubicBezTo>
                  <a:pt x="89748" y="128392"/>
                  <a:pt x="96989" y="137271"/>
                  <a:pt x="106532" y="142043"/>
                </a:cubicBezTo>
                <a:cubicBezTo>
                  <a:pt x="114902" y="146228"/>
                  <a:pt x="124287" y="147962"/>
                  <a:pt x="133165" y="150921"/>
                </a:cubicBezTo>
                <a:lnTo>
                  <a:pt x="213064" y="124288"/>
                </a:lnTo>
                <a:lnTo>
                  <a:pt x="239697" y="115410"/>
                </a:lnTo>
                <a:cubicBezTo>
                  <a:pt x="301841" y="118369"/>
                  <a:pt x="364129" y="119121"/>
                  <a:pt x="426128" y="124288"/>
                </a:cubicBezTo>
                <a:cubicBezTo>
                  <a:pt x="435453" y="125065"/>
                  <a:pt x="444737" y="128350"/>
                  <a:pt x="452761" y="133165"/>
                </a:cubicBezTo>
                <a:cubicBezTo>
                  <a:pt x="459938" y="137471"/>
                  <a:pt x="463980" y="145692"/>
                  <a:pt x="470516" y="150921"/>
                </a:cubicBezTo>
                <a:cubicBezTo>
                  <a:pt x="520713" y="191080"/>
                  <a:pt x="481727" y="153254"/>
                  <a:pt x="506027" y="177554"/>
                </a:cubicBezTo>
                <a:lnTo>
                  <a:pt x="683580" y="62144"/>
                </a:lnTo>
                <a:lnTo>
                  <a:pt x="195309" y="0"/>
                </a:lnTo>
                <a:lnTo>
                  <a:pt x="0" y="97655"/>
                </a:lnTo>
                <a:close/>
              </a:path>
            </a:pathLst>
          </a:custGeom>
          <a:solidFill>
            <a:srgbClr val="004C97">
              <a:alpha val="3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1373155" y="3068320"/>
            <a:ext cx="2941955" cy="1995805"/>
          </a:xfrm>
          <a:prstGeom prst="rect">
            <a:avLst/>
          </a:prstGeom>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522125" y="3068320"/>
            <a:ext cx="2886075" cy="1961515"/>
          </a:xfrm>
          <a:prstGeom prst="rect">
            <a:avLst/>
          </a:prstGeom>
        </p:spPr>
      </p:pic>
      <p:sp>
        <p:nvSpPr>
          <p:cNvPr id="19" name="Rectangle 18"/>
          <p:cNvSpPr/>
          <p:nvPr/>
        </p:nvSpPr>
        <p:spPr>
          <a:xfrm>
            <a:off x="648394" y="5086777"/>
            <a:ext cx="7747462" cy="984885"/>
          </a:xfrm>
          <a:prstGeom prst="rect">
            <a:avLst/>
          </a:prstGeom>
        </p:spPr>
        <p:txBody>
          <a:bodyPr wrap="square">
            <a:spAutoFit/>
          </a:bodyPr>
          <a:lstStyle/>
          <a:p>
            <a:pPr marL="285750" indent="-285750">
              <a:buFont typeface="Arial" panose="020B0604020202020204" pitchFamily="34" charset="0"/>
              <a:buChar char="•"/>
            </a:pPr>
            <a:r>
              <a:rPr lang="en-GB" sz="1400" dirty="0" smtClean="0"/>
              <a:t>The cryostat </a:t>
            </a:r>
            <a:r>
              <a:rPr lang="en-GB" sz="1400" dirty="0"/>
              <a:t>will experience lateral movements with respect to the slab, due to the hydrostatic load. </a:t>
            </a:r>
            <a:endParaRPr lang="en-GB" sz="1400" dirty="0" smtClean="0"/>
          </a:p>
          <a:p>
            <a:pPr marL="171450" indent="-171450">
              <a:buFont typeface="Arial" panose="020B0604020202020204" pitchFamily="34" charset="0"/>
              <a:buChar char="•"/>
            </a:pPr>
            <a:endParaRPr lang="en-GB" sz="800" dirty="0"/>
          </a:p>
          <a:p>
            <a:pPr marL="285750" indent="-285750">
              <a:buFont typeface="Arial" panose="020B0604020202020204" pitchFamily="34" charset="0"/>
              <a:buChar char="•"/>
            </a:pPr>
            <a:r>
              <a:rPr lang="en-GB" sz="1400" dirty="0"/>
              <a:t>The calculated </a:t>
            </a:r>
            <a:r>
              <a:rPr lang="en-GB" sz="1400" dirty="0" smtClean="0"/>
              <a:t>values shows that the </a:t>
            </a:r>
            <a:r>
              <a:rPr lang="en-GB" sz="1400" dirty="0"/>
              <a:t>cryostat is expected to slide up to 10mm in each direction. </a:t>
            </a:r>
            <a:endParaRPr lang="en-GB" sz="1400" dirty="0" smtClean="0"/>
          </a:p>
          <a:p>
            <a:pPr marL="171450" indent="-171450">
              <a:buFont typeface="Arial" panose="020B0604020202020204" pitchFamily="34" charset="0"/>
              <a:buChar char="•"/>
            </a:pPr>
            <a:endParaRPr lang="en-GB" sz="800" dirty="0"/>
          </a:p>
          <a:p>
            <a:pPr marL="285750" indent="-285750">
              <a:buFont typeface="Arial" panose="020B0604020202020204" pitchFamily="34" charset="0"/>
              <a:buChar char="•"/>
            </a:pPr>
            <a:r>
              <a:rPr lang="en-GB" sz="1400" dirty="0" smtClean="0"/>
              <a:t>This </a:t>
            </a:r>
            <a:r>
              <a:rPr lang="en-GB" sz="1400" dirty="0"/>
              <a:t>should be taken into account when defining the position of the reinforced concrete areas</a:t>
            </a:r>
            <a:r>
              <a:rPr lang="en-GB" sz="1400" dirty="0" smtClean="0"/>
              <a:t>.</a:t>
            </a:r>
            <a:endParaRPr lang="en-GB" sz="1400" dirty="0"/>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06208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a:t>
            </a:r>
            <a:r>
              <a:rPr lang="en-US" sz="2000" b="1" i="1" dirty="0"/>
              <a:t>P</a:t>
            </a:r>
            <a:r>
              <a:rPr lang="en-US" sz="2000" b="1" i="1" dirty="0" smtClean="0"/>
              <a:t>oint Loads on the Floor</a:t>
            </a:r>
            <a:endParaRPr lang="en-GB" sz="1800" b="1" i="1" dirty="0"/>
          </a:p>
        </p:txBody>
      </p:sp>
      <p:pic>
        <p:nvPicPr>
          <p:cNvPr id="8" name="Picture 7"/>
          <p:cNvPicPr/>
          <p:nvPr/>
        </p:nvPicPr>
        <p:blipFill rotWithShape="1">
          <a:blip r:embed="rId2"/>
          <a:srcRect l="15844" t="3633" r="9350" b="4609"/>
          <a:stretch/>
        </p:blipFill>
        <p:spPr>
          <a:xfrm>
            <a:off x="1628140" y="2371407"/>
            <a:ext cx="3213100" cy="2058670"/>
          </a:xfrm>
          <a:prstGeom prst="rect">
            <a:avLst/>
          </a:prstGeom>
        </p:spPr>
      </p:pic>
      <p:pic>
        <p:nvPicPr>
          <p:cNvPr id="9" name="Picture 8"/>
          <p:cNvPicPr/>
          <p:nvPr/>
        </p:nvPicPr>
        <p:blipFill rotWithShape="1">
          <a:blip r:embed="rId3"/>
          <a:srcRect l="30758" t="23141" r="23936" b="21462"/>
          <a:stretch/>
        </p:blipFill>
        <p:spPr>
          <a:xfrm>
            <a:off x="5111115" y="2951162"/>
            <a:ext cx="2404745" cy="1535430"/>
          </a:xfrm>
          <a:prstGeom prst="ellipse">
            <a:avLst/>
          </a:prstGeom>
        </p:spPr>
      </p:pic>
      <p:sp>
        <p:nvSpPr>
          <p:cNvPr id="10" name="Oval 9"/>
          <p:cNvSpPr/>
          <p:nvPr/>
        </p:nvSpPr>
        <p:spPr>
          <a:xfrm>
            <a:off x="2336165" y="3671252"/>
            <a:ext cx="433070" cy="34353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1" name="Straight Connector 10"/>
          <p:cNvCxnSpPr/>
          <p:nvPr/>
        </p:nvCxnSpPr>
        <p:spPr>
          <a:xfrm>
            <a:off x="2684780" y="3983037"/>
            <a:ext cx="3102610" cy="290195"/>
          </a:xfrm>
          <a:prstGeom prst="line">
            <a:avLst/>
          </a:prstGeom>
          <a:ln w="19050">
            <a:solidFill>
              <a:srgbClr val="0070C0"/>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0205" y="5055782"/>
            <a:ext cx="7747462" cy="523220"/>
          </a:xfrm>
          <a:prstGeom prst="rect">
            <a:avLst/>
          </a:prstGeom>
        </p:spPr>
        <p:txBody>
          <a:bodyPr wrap="square">
            <a:spAutoFit/>
          </a:bodyPr>
          <a:lstStyle/>
          <a:p>
            <a:pPr marL="285750" indent="-285750">
              <a:buFont typeface="Arial" panose="020B0604020202020204" pitchFamily="34" charset="0"/>
              <a:buChar char="•"/>
            </a:pPr>
            <a:r>
              <a:rPr lang="en-GB" sz="1400" dirty="0" smtClean="0"/>
              <a:t>During the installation phase</a:t>
            </a:r>
            <a:r>
              <a:rPr lang="en-GB" sz="1400" dirty="0"/>
              <a:t>, additional point loads might appear, for example from the levelling screws, but the calculated values are well below the 5 MPa general requirement for the slab</a:t>
            </a:r>
          </a:p>
        </p:txBody>
      </p:sp>
      <p:sp>
        <p:nvSpPr>
          <p:cNvPr id="2" name="Slide Number Placeholder 1"/>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417950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6" y="496516"/>
            <a:ext cx="4057649" cy="400110"/>
          </a:xfrm>
          <a:prstGeom prst="rect">
            <a:avLst/>
          </a:prstGeom>
        </p:spPr>
        <p:txBody>
          <a:bodyPr wrap="square">
            <a:spAutoFit/>
          </a:bodyPr>
          <a:lstStyle/>
          <a:p>
            <a:r>
              <a:rPr lang="en-US" sz="2000" b="1" i="1" dirty="0" smtClean="0"/>
              <a:t>LBNF –  ARUP </a:t>
            </a:r>
            <a:r>
              <a:rPr lang="en-US" sz="2000" b="1" i="1" dirty="0" smtClean="0"/>
              <a:t>Original Proposition</a:t>
            </a:r>
            <a:endParaRPr lang="en-GB" sz="1800" b="1" i="1" dirty="0"/>
          </a:p>
        </p:txBody>
      </p:sp>
      <p:pic>
        <p:nvPicPr>
          <p:cNvPr id="2" name="Picture 1"/>
          <p:cNvPicPr>
            <a:picLocks noChangeAspect="1"/>
          </p:cNvPicPr>
          <p:nvPr/>
        </p:nvPicPr>
        <p:blipFill>
          <a:blip r:embed="rId2"/>
          <a:stretch>
            <a:fillRect/>
          </a:stretch>
        </p:blipFill>
        <p:spPr>
          <a:xfrm>
            <a:off x="19910" y="1380255"/>
            <a:ext cx="4780982" cy="4324935"/>
          </a:xfrm>
          <a:prstGeom prst="rect">
            <a:avLst/>
          </a:prstGeom>
        </p:spPr>
      </p:pic>
      <p:pic>
        <p:nvPicPr>
          <p:cNvPr id="3" name="Picture 2"/>
          <p:cNvPicPr>
            <a:picLocks noChangeAspect="1"/>
          </p:cNvPicPr>
          <p:nvPr/>
        </p:nvPicPr>
        <p:blipFill rotWithShape="1">
          <a:blip r:embed="rId3"/>
          <a:srcRect t="3179"/>
          <a:stretch/>
        </p:blipFill>
        <p:spPr>
          <a:xfrm>
            <a:off x="4816196" y="1390650"/>
            <a:ext cx="4327804" cy="4314540"/>
          </a:xfrm>
          <a:prstGeom prst="rect">
            <a:avLst/>
          </a:prstGeom>
        </p:spPr>
      </p:pic>
      <p:cxnSp>
        <p:nvCxnSpPr>
          <p:cNvPr id="5" name="Straight Connector 4"/>
          <p:cNvCxnSpPr/>
          <p:nvPr/>
        </p:nvCxnSpPr>
        <p:spPr>
          <a:xfrm>
            <a:off x="4816196" y="1085850"/>
            <a:ext cx="0" cy="5000625"/>
          </a:xfrm>
          <a:prstGeom prst="line">
            <a:avLst/>
          </a:prstGeom>
          <a:ln>
            <a:solidFill>
              <a:schemeClr val="accent1">
                <a:alpha val="99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563298" y="4485677"/>
            <a:ext cx="637227" cy="253916"/>
          </a:xfrm>
          <a:prstGeom prst="rect">
            <a:avLst/>
          </a:prstGeom>
        </p:spPr>
        <p:txBody>
          <a:bodyPr wrap="square">
            <a:spAutoFit/>
          </a:bodyPr>
          <a:lstStyle/>
          <a:p>
            <a:r>
              <a:rPr lang="en-US" sz="1050" dirty="0" smtClean="0">
                <a:solidFill>
                  <a:srgbClr val="FF0000"/>
                </a:solidFill>
              </a:rPr>
              <a:t>40MPa</a:t>
            </a:r>
            <a:endParaRPr lang="en-GB" sz="1400" dirty="0">
              <a:solidFill>
                <a:srgbClr val="FF0000"/>
              </a:solidFill>
            </a:endParaRPr>
          </a:p>
        </p:txBody>
      </p:sp>
      <p:sp>
        <p:nvSpPr>
          <p:cNvPr id="8" name="Rectangle 7"/>
          <p:cNvSpPr/>
          <p:nvPr/>
        </p:nvSpPr>
        <p:spPr>
          <a:xfrm>
            <a:off x="4007611" y="2394165"/>
            <a:ext cx="637227" cy="253916"/>
          </a:xfrm>
          <a:prstGeom prst="rect">
            <a:avLst/>
          </a:prstGeom>
        </p:spPr>
        <p:txBody>
          <a:bodyPr wrap="square">
            <a:spAutoFit/>
          </a:bodyPr>
          <a:lstStyle/>
          <a:p>
            <a:r>
              <a:rPr lang="en-US" sz="1050" dirty="0" smtClean="0">
                <a:solidFill>
                  <a:srgbClr val="FF0000"/>
                </a:solidFill>
              </a:rPr>
              <a:t>345MPa</a:t>
            </a:r>
            <a:endParaRPr lang="en-GB" sz="1400" dirty="0">
              <a:solidFill>
                <a:srgbClr val="FF0000"/>
              </a:solidFill>
            </a:endParaRPr>
          </a:p>
        </p:txBody>
      </p:sp>
      <p:sp>
        <p:nvSpPr>
          <p:cNvPr id="9" name="Rectangle 8"/>
          <p:cNvSpPr/>
          <p:nvPr/>
        </p:nvSpPr>
        <p:spPr>
          <a:xfrm>
            <a:off x="7902216" y="2907889"/>
            <a:ext cx="637227" cy="253916"/>
          </a:xfrm>
          <a:prstGeom prst="rect">
            <a:avLst/>
          </a:prstGeom>
        </p:spPr>
        <p:txBody>
          <a:bodyPr wrap="square">
            <a:spAutoFit/>
          </a:bodyPr>
          <a:lstStyle/>
          <a:p>
            <a:r>
              <a:rPr lang="en-US" sz="1050" dirty="0" smtClean="0">
                <a:solidFill>
                  <a:srgbClr val="FF0000"/>
                </a:solidFill>
              </a:rPr>
              <a:t>28MPa</a:t>
            </a:r>
            <a:endParaRPr lang="en-GB" sz="1400" dirty="0">
              <a:solidFill>
                <a:srgbClr val="FF0000"/>
              </a:solidFill>
            </a:endParaRPr>
          </a:p>
        </p:txBody>
      </p:sp>
      <p:sp>
        <p:nvSpPr>
          <p:cNvPr id="10" name="Rectangle 9"/>
          <p:cNvSpPr/>
          <p:nvPr/>
        </p:nvSpPr>
        <p:spPr>
          <a:xfrm>
            <a:off x="3244684" y="3219486"/>
            <a:ext cx="955841" cy="253916"/>
          </a:xfrm>
          <a:prstGeom prst="rect">
            <a:avLst/>
          </a:prstGeom>
        </p:spPr>
        <p:txBody>
          <a:bodyPr wrap="square">
            <a:spAutoFit/>
          </a:bodyPr>
          <a:lstStyle/>
          <a:p>
            <a:r>
              <a:rPr lang="en-US" sz="1050" dirty="0" smtClean="0">
                <a:solidFill>
                  <a:srgbClr val="FF0000"/>
                </a:solidFill>
              </a:rPr>
              <a:t>14MPa ???</a:t>
            </a:r>
            <a:endParaRPr lang="en-GB" sz="1400" dirty="0">
              <a:solidFill>
                <a:srgbClr val="FF0000"/>
              </a:solidFill>
            </a:endParaRPr>
          </a:p>
        </p:txBody>
      </p:sp>
      <p:cxnSp>
        <p:nvCxnSpPr>
          <p:cNvPr id="11" name="Straight Arrow Connector 10"/>
          <p:cNvCxnSpPr/>
          <p:nvPr/>
        </p:nvCxnSpPr>
        <p:spPr>
          <a:xfrm flipH="1">
            <a:off x="1859756" y="3346444"/>
            <a:ext cx="1419225" cy="113512"/>
          </a:xfrm>
          <a:prstGeom prst="straightConnector1">
            <a:avLst/>
          </a:prstGeom>
          <a:ln w="15875">
            <a:solidFill>
              <a:srgbClr val="FF00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225634" y="3026317"/>
            <a:ext cx="955841" cy="253916"/>
          </a:xfrm>
          <a:prstGeom prst="rect">
            <a:avLst/>
          </a:prstGeom>
        </p:spPr>
        <p:txBody>
          <a:bodyPr wrap="square">
            <a:spAutoFit/>
          </a:bodyPr>
          <a:lstStyle/>
          <a:p>
            <a:r>
              <a:rPr lang="en-US" sz="1050" dirty="0" smtClean="0">
                <a:solidFill>
                  <a:srgbClr val="FF0000"/>
                </a:solidFill>
              </a:rPr>
              <a:t>200MPa …</a:t>
            </a:r>
            <a:endParaRPr lang="en-GB" sz="1400" dirty="0">
              <a:solidFill>
                <a:srgbClr val="FF0000"/>
              </a:solidFill>
            </a:endParaRPr>
          </a:p>
        </p:txBody>
      </p:sp>
      <p:cxnSp>
        <p:nvCxnSpPr>
          <p:cNvPr id="16" name="Straight Arrow Connector 15"/>
          <p:cNvCxnSpPr/>
          <p:nvPr/>
        </p:nvCxnSpPr>
        <p:spPr>
          <a:xfrm flipH="1">
            <a:off x="1888260" y="3153275"/>
            <a:ext cx="1390721" cy="66211"/>
          </a:xfrm>
          <a:prstGeom prst="straightConnector1">
            <a:avLst/>
          </a:prstGeom>
          <a:ln w="15875">
            <a:solidFill>
              <a:srgbClr val="FF00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94602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BN_PPT_113015-SBND">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SBN_PPT_113015-SBND.potx</Template>
  <TotalTime>23285</TotalTime>
  <Words>431</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PGothic</vt:lpstr>
      <vt:lpstr>Arial</vt:lpstr>
      <vt:lpstr>Calibri</vt:lpstr>
      <vt:lpstr>Geneva</vt:lpstr>
      <vt:lpstr>Helvetica</vt:lpstr>
      <vt:lpstr>Lucida Grande</vt:lpstr>
      <vt:lpstr>Times</vt:lpstr>
      <vt:lpstr>Times New Roman</vt:lpstr>
      <vt:lpstr>Wingdings</vt:lpstr>
      <vt:lpstr>SBN_PPT_113015-SBND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Dimitar Mladenov</cp:lastModifiedBy>
  <cp:revision>429</cp:revision>
  <cp:lastPrinted>2015-12-16T08:26:01Z</cp:lastPrinted>
  <dcterms:created xsi:type="dcterms:W3CDTF">2014-01-03T20:18:13Z</dcterms:created>
  <dcterms:modified xsi:type="dcterms:W3CDTF">2018-10-28T18:35:36Z</dcterms:modified>
</cp:coreProperties>
</file>