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63" r:id="rId2"/>
  </p:sldMasterIdLst>
  <p:notesMasterIdLst>
    <p:notesMasterId r:id="rId17"/>
  </p:notesMasterIdLst>
  <p:sldIdLst>
    <p:sldId id="256" r:id="rId3"/>
    <p:sldId id="279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66" r:id="rId12"/>
    <p:sldId id="282" r:id="rId13"/>
    <p:sldId id="280" r:id="rId14"/>
    <p:sldId id="281" r:id="rId15"/>
    <p:sldId id="268" r:id="rId16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" userDrawn="1">
          <p15:clr>
            <a:srgbClr val="A4A3A4"/>
          </p15:clr>
        </p15:guide>
        <p15:guide id="2" pos="5760" userDrawn="1">
          <p15:clr>
            <a:srgbClr val="A4A3A4"/>
          </p15:clr>
        </p15:guide>
        <p15:guide id="3" userDrawn="1">
          <p15:clr>
            <a:srgbClr val="A4A3A4"/>
          </p15:clr>
        </p15:guide>
        <p15:guide id="4" orient="horz" pos="3792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Montanari" initials="DM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666A"/>
    <a:srgbClr val="FF40FF"/>
    <a:srgbClr val="004C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35" autoAdjust="0"/>
    <p:restoredTop sz="88769" autoAdjust="0"/>
  </p:normalViewPr>
  <p:slideViewPr>
    <p:cSldViewPr snapToGrid="0">
      <p:cViewPr varScale="1">
        <p:scale>
          <a:sx n="132" d="100"/>
          <a:sy n="132" d="100"/>
        </p:scale>
        <p:origin x="832" y="168"/>
      </p:cViewPr>
      <p:guideLst>
        <p:guide orient="horz" pos="576"/>
        <p:guide pos="5760"/>
        <p:guide/>
        <p:guide orient="horz" pos="3792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-15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6434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4A4B250E-B282-4BF0-A316-9B4607E79160}" type="datetimeFigureOut">
              <a:rPr lang="en-US" smtClean="0"/>
              <a:t>11/1/18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0963" y="1162050"/>
            <a:ext cx="4179887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73892"/>
            <a:ext cx="5505450" cy="3660458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6433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815A5CB9-51E7-4251-B363-CC37539CC0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610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A5CB9-51E7-4251-B363-CC37539CC07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51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1746"/>
            <a:ext cx="8293100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3209907"/>
            <a:ext cx="8296275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aseline="0">
                <a:solidFill>
                  <a:srgbClr val="004C97"/>
                </a:solidFill>
                <a:latin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381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32610"/>
            <a:ext cx="8293100" cy="569268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10.31.2018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M. Adamowski &amp; D. Montanari | Cryogenics plans and interface with FSCF BMS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1238250"/>
            <a:ext cx="8293100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0963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548785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10.31.2018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Adamowski &amp; D. Montanari | Cryogenics plans and interface with FSCF BMS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A3EDC-84CE-5D44-955B-22A59AD275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6"/>
          </p:nvPr>
        </p:nvSpPr>
        <p:spPr>
          <a:xfrm>
            <a:off x="457200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7"/>
          </p:nvPr>
        </p:nvSpPr>
        <p:spPr>
          <a:xfrm>
            <a:off x="4751454" y="1238250"/>
            <a:ext cx="3998846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339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46058" y="432610"/>
            <a:ext cx="8304267" cy="57950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67130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10.31.2018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Adamowski &amp; D. Montanari | Cryogenics plans and interface with FSCF BMS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39268-D729-4C4B-81BB-35603E7F3B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20"/>
          </p:nvPr>
        </p:nvSpPr>
        <p:spPr>
          <a:xfrm>
            <a:off x="4751454" y="1238250"/>
            <a:ext cx="3998846" cy="3892550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787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432609"/>
            <a:ext cx="8293100" cy="64695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931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10.31.2018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Adamowski &amp; D. Montanari | Cryogenics plans and interface with FSCF BMS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3080B-B7DD-F94E-BF93-E5AF96AB217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481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10.31.2018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M. Adamowski &amp; D. Montanari | Cryogenics plans and interface with FSCF BMS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71154-E60D-9942-9C7E-C9963561CB3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405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75906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38250"/>
            <a:ext cx="5033962" cy="4852988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63666A"/>
                </a:solidFill>
                <a:latin typeface="Helvetica"/>
              </a:defRPr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10.31.2018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M. Adamowski &amp; D. Montanari | Cryogenics plans and interface with FSCF BMS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609735B5-E0F8-D44A-A3DE-E2CD0DCDE7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9098"/>
            <a:ext cx="82931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9"/>
          </p:nvPr>
        </p:nvSpPr>
        <p:spPr>
          <a:xfrm>
            <a:off x="457200" y="1238250"/>
            <a:ext cx="3017524" cy="372268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63666A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63666A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63666A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63666A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63666A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9119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4" y="1227137"/>
            <a:ext cx="8296275" cy="42418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rgbClr val="63666A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3" y="5686118"/>
            <a:ext cx="8293095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00B5E2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120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10.31.2018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 sz="1200" baseline="0" dirty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r>
              <a:rPr lang="en-US"/>
              <a:t>M. Adamowski &amp; D. Montanari | Cryogenics plans and interface with FSCF BMS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 sz="1200" b="1" i="0" baseline="0" smtClean="0">
                <a:solidFill>
                  <a:srgbClr val="004C97"/>
                </a:solidFill>
                <a:latin typeface="Helvetica"/>
              </a:defRPr>
            </a:lvl1pPr>
          </a:lstStyle>
          <a:p>
            <a:pPr>
              <a:defRPr/>
            </a:pPr>
            <a:fld id="{D7C6703C-D516-5C41-9D7B-DB72F4B68AE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25568"/>
            <a:ext cx="8293096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47564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r>
              <a:rPr lang="en-US" altLang="en-US"/>
              <a:t>10.31.2018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M. Adamowski &amp; D. Montanari | Cryogenics plans and interface with FSCF BMS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476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7"/>
          <p:cNvSpPr txBox="1">
            <a:spLocks/>
          </p:cNvSpPr>
          <p:nvPr/>
        </p:nvSpPr>
        <p:spPr>
          <a:xfrm>
            <a:off x="985866" y="195263"/>
            <a:ext cx="4381500" cy="247650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0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Long-Baseline Neutrino Facility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457200" y="475760"/>
            <a:ext cx="8302625" cy="0"/>
          </a:xfrm>
          <a:prstGeom prst="line">
            <a:avLst/>
          </a:prstGeom>
          <a:ln w="19050" cmpd="sng">
            <a:solidFill>
              <a:srgbClr val="004C9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ext Placeholder 7"/>
          <p:cNvSpPr txBox="1">
            <a:spLocks/>
          </p:cNvSpPr>
          <p:nvPr/>
        </p:nvSpPr>
        <p:spPr>
          <a:xfrm>
            <a:off x="457200" y="196850"/>
            <a:ext cx="506413" cy="246063"/>
          </a:xfrm>
          <a:prstGeom prst="rect">
            <a:avLst/>
          </a:prstGeom>
        </p:spPr>
        <p:txBody>
          <a:bodyPr lIns="0" tIns="0" rIns="0" bIns="0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LBNF</a:t>
            </a:r>
          </a:p>
        </p:txBody>
      </p:sp>
      <p:pic>
        <p:nvPicPr>
          <p:cNvPr id="1029" name="Picture 6" descr="FermiLogo_RGB_NALBlue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25" y="6154906"/>
            <a:ext cx="1594477" cy="288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3" name="Straight Connector 12"/>
          <p:cNvCxnSpPr/>
          <p:nvPr/>
        </p:nvCxnSpPr>
        <p:spPr>
          <a:xfrm>
            <a:off x="457200" y="5728951"/>
            <a:ext cx="8302625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31" name="Picture 13" descr="CERN-logo_outline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456" y="6003296"/>
            <a:ext cx="654050" cy="64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16" descr="SanfordSURF-horiz-logo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2024" y="5916605"/>
            <a:ext cx="1857669" cy="69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 descr="Color-Seal_Green-Mark_SC_Horizontal.pn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209" y="6083428"/>
            <a:ext cx="2202053" cy="368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7654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7"/>
          <p:cNvSpPr txBox="1">
            <a:spLocks/>
          </p:cNvSpPr>
          <p:nvPr/>
        </p:nvSpPr>
        <p:spPr>
          <a:xfrm>
            <a:off x="8337550" y="6483731"/>
            <a:ext cx="419100" cy="192024"/>
          </a:xfrm>
          <a:prstGeom prst="rect">
            <a:avLst/>
          </a:prstGeom>
        </p:spPr>
        <p:txBody>
          <a:bodyPr lIns="0" tIns="0" rIns="0" bIns="0" anchor="b"/>
          <a:lstStyle>
            <a:lvl1pPr marL="0" indent="0" algn="l" defTabSz="457200" rtl="0" eaLnBrk="1" latinLnBrk="0" hangingPunct="1">
              <a:spcBef>
                <a:spcPts val="0"/>
              </a:spcBef>
              <a:buFontTx/>
              <a:buNone/>
              <a:defRPr sz="1400" b="1" kern="1200" baseline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200" dirty="0"/>
              <a:t>LBNF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57200" y="6357938"/>
            <a:ext cx="8293100" cy="0"/>
          </a:xfrm>
          <a:prstGeom prst="line">
            <a:avLst/>
          </a:prstGeom>
          <a:ln>
            <a:solidFill>
              <a:srgbClr val="004C9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9488" y="6488430"/>
            <a:ext cx="1136650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10.31.2018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16138" y="6488430"/>
            <a:ext cx="5616575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aseline="0" dirty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M. Adamowski &amp; D. Montanari | Cryogenics plans and interface with FSCF BMS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5" y="6488430"/>
            <a:ext cx="525463" cy="187325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004C97"/>
                </a:solidFill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fld id="{0C39C72E-2A13-EB4D-AD45-6D4E6ACAED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79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72" y="1709928"/>
            <a:ext cx="8220456" cy="1143000"/>
          </a:xfrm>
        </p:spPr>
        <p:txBody>
          <a:bodyPr/>
          <a:lstStyle/>
          <a:p>
            <a:r>
              <a:rPr lang="en-US" b="1" dirty="0"/>
              <a:t>Cryogenics Plans and Interface with FSCF BMS – DRAFT</a:t>
            </a:r>
          </a:p>
        </p:txBody>
      </p:sp>
      <p:sp>
        <p:nvSpPr>
          <p:cNvPr id="4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454025" y="3209925"/>
            <a:ext cx="8221663" cy="1720850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>
                <a:latin typeface="Helvetica" charset="0"/>
              </a:rPr>
              <a:t>Mark Adamowski</a:t>
            </a:r>
          </a:p>
          <a:p>
            <a:r>
              <a:rPr lang="en-US" dirty="0">
                <a:latin typeface="Helvetica" charset="0"/>
              </a:rPr>
              <a:t>David Montanari</a:t>
            </a:r>
          </a:p>
          <a:p>
            <a:r>
              <a:rPr lang="en-US" dirty="0">
                <a:latin typeface="Helvetica" charset="0"/>
              </a:rPr>
              <a:t>LBNF/DUNE FS Interface Meeting</a:t>
            </a:r>
          </a:p>
          <a:p>
            <a:r>
              <a:rPr lang="en-US" dirty="0">
                <a:latin typeface="Helvetica" charset="0"/>
              </a:rPr>
              <a:t>1 November 2018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93631D42-BD54-4322-BF5E-ABFD61BDF4C8}"/>
              </a:ext>
            </a:extLst>
          </p:cNvPr>
          <p:cNvSpPr/>
          <p:nvPr/>
        </p:nvSpPr>
        <p:spPr>
          <a:xfrm>
            <a:off x="3497458" y="1808141"/>
            <a:ext cx="1292469" cy="2660772"/>
          </a:xfrm>
          <a:prstGeom prst="roundRect">
            <a:avLst/>
          </a:prstGeom>
          <a:gradFill>
            <a:gsLst>
              <a:gs pos="0">
                <a:srgbClr val="A4C01A"/>
              </a:gs>
              <a:gs pos="35000">
                <a:srgbClr val="E4EAC4"/>
              </a:gs>
              <a:gs pos="100000">
                <a:srgbClr val="FFFF00"/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Safety PLC</a:t>
            </a:r>
          </a:p>
        </p:txBody>
      </p:sp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Detector cavern safety PLC 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10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3" name="Arrow: Pentagon 2">
            <a:extLst>
              <a:ext uri="{FF2B5EF4-FFF2-40B4-BE49-F238E27FC236}">
                <a16:creationId xmlns:a16="http://schemas.microsoft.com/office/drawing/2014/main" id="{AEBD4516-09CF-4CC8-9392-B58B1E71CF68}"/>
              </a:ext>
            </a:extLst>
          </p:cNvPr>
          <p:cNvSpPr/>
          <p:nvPr/>
        </p:nvSpPr>
        <p:spPr>
          <a:xfrm>
            <a:off x="298938" y="2244237"/>
            <a:ext cx="2174162" cy="851710"/>
          </a:xfrm>
          <a:prstGeom prst="homePlat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ODH Sensors</a:t>
            </a:r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073134AB-7506-41BA-BCF5-3082F8984BF0}"/>
              </a:ext>
            </a:extLst>
          </p:cNvPr>
          <p:cNvSpPr/>
          <p:nvPr/>
        </p:nvSpPr>
        <p:spPr>
          <a:xfrm>
            <a:off x="298938" y="3336199"/>
            <a:ext cx="2174162" cy="85171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Seismic Sensors</a:t>
            </a:r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813BE2A2-B7BD-4BA1-9E9B-7F20CDADB3D7}"/>
              </a:ext>
            </a:extLst>
          </p:cNvPr>
          <p:cNvSpPr/>
          <p:nvPr/>
        </p:nvSpPr>
        <p:spPr>
          <a:xfrm>
            <a:off x="298938" y="4379669"/>
            <a:ext cx="2174162" cy="851710"/>
          </a:xfrm>
          <a:prstGeom prst="homePlat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Temperature Sensors</a:t>
            </a:r>
          </a:p>
        </p:txBody>
      </p:sp>
      <p:sp>
        <p:nvSpPr>
          <p:cNvPr id="11" name="Arrow: Pentagon 10">
            <a:extLst>
              <a:ext uri="{FF2B5EF4-FFF2-40B4-BE49-F238E27FC236}">
                <a16:creationId xmlns:a16="http://schemas.microsoft.com/office/drawing/2014/main" id="{7A99FB27-4487-4354-85ED-EDB92BC9274D}"/>
              </a:ext>
            </a:extLst>
          </p:cNvPr>
          <p:cNvSpPr/>
          <p:nvPr/>
        </p:nvSpPr>
        <p:spPr>
          <a:xfrm>
            <a:off x="298938" y="1176522"/>
            <a:ext cx="2174162" cy="851710"/>
          </a:xfrm>
          <a:prstGeom prst="homePlate">
            <a:avLst/>
          </a:prstGeom>
          <a:noFill/>
          <a:ln w="9525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4"/>
          </a:fontRef>
        </p:style>
        <p:txBody>
          <a:bodyPr rtlCol="0" anchor="ctr"/>
          <a:lstStyle/>
          <a:p>
            <a:pPr algn="ctr"/>
            <a:r>
              <a:rPr lang="en-US" dirty="0"/>
              <a:t>Exhaust flow Sensors</a:t>
            </a:r>
          </a:p>
        </p:txBody>
      </p:sp>
      <p:cxnSp>
        <p:nvCxnSpPr>
          <p:cNvPr id="7" name="Connector: Elbow 6">
            <a:extLst>
              <a:ext uri="{FF2B5EF4-FFF2-40B4-BE49-F238E27FC236}">
                <a16:creationId xmlns:a16="http://schemas.microsoft.com/office/drawing/2014/main" id="{41AF12B0-ADF9-47AF-B5D9-5C3F839F50A2}"/>
              </a:ext>
            </a:extLst>
          </p:cNvPr>
          <p:cNvCxnSpPr>
            <a:cxnSpLocks/>
            <a:stCxn id="11" idx="3"/>
          </p:cNvCxnSpPr>
          <p:nvPr/>
        </p:nvCxnSpPr>
        <p:spPr>
          <a:xfrm>
            <a:off x="2473100" y="1602377"/>
            <a:ext cx="1024358" cy="519616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71BED2A3-8A69-4C91-BB48-1F7A46E0D0E1}"/>
              </a:ext>
            </a:extLst>
          </p:cNvPr>
          <p:cNvCxnSpPr>
            <a:cxnSpLocks/>
            <a:stCxn id="3" idx="3"/>
          </p:cNvCxnSpPr>
          <p:nvPr/>
        </p:nvCxnSpPr>
        <p:spPr>
          <a:xfrm>
            <a:off x="2473100" y="2670092"/>
            <a:ext cx="1020194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663B284E-B1BE-4D76-8B42-5691D276C03A}"/>
              </a:ext>
            </a:extLst>
          </p:cNvPr>
          <p:cNvCxnSpPr>
            <a:cxnSpLocks/>
          </p:cNvCxnSpPr>
          <p:nvPr/>
        </p:nvCxnSpPr>
        <p:spPr>
          <a:xfrm>
            <a:off x="2473100" y="3762054"/>
            <a:ext cx="103610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Connector: Elbow 28">
            <a:extLst>
              <a:ext uri="{FF2B5EF4-FFF2-40B4-BE49-F238E27FC236}">
                <a16:creationId xmlns:a16="http://schemas.microsoft.com/office/drawing/2014/main" id="{5F1394A2-7CFB-47FA-B4EE-D89BD1537278}"/>
              </a:ext>
            </a:extLst>
          </p:cNvPr>
          <p:cNvCxnSpPr>
            <a:cxnSpLocks/>
            <a:stCxn id="10" idx="3"/>
          </p:cNvCxnSpPr>
          <p:nvPr/>
        </p:nvCxnSpPr>
        <p:spPr>
          <a:xfrm flipV="1">
            <a:off x="2473100" y="4083970"/>
            <a:ext cx="1036105" cy="721554"/>
          </a:xfrm>
          <a:prstGeom prst="bentConnector3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6" name="Oval 25">
            <a:extLst>
              <a:ext uri="{FF2B5EF4-FFF2-40B4-BE49-F238E27FC236}">
                <a16:creationId xmlns:a16="http://schemas.microsoft.com/office/drawing/2014/main" id="{948EA458-8838-4254-B978-3107175B8882}"/>
              </a:ext>
            </a:extLst>
          </p:cNvPr>
          <p:cNvSpPr/>
          <p:nvPr/>
        </p:nvSpPr>
        <p:spPr>
          <a:xfrm>
            <a:off x="6675120" y="2244237"/>
            <a:ext cx="1818249" cy="1388797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Local Horn /strobe</a:t>
            </a:r>
          </a:p>
        </p:txBody>
      </p:sp>
      <p:sp>
        <p:nvSpPr>
          <p:cNvPr id="27" name="Arrow: Pentagon 26">
            <a:extLst>
              <a:ext uri="{FF2B5EF4-FFF2-40B4-BE49-F238E27FC236}">
                <a16:creationId xmlns:a16="http://schemas.microsoft.com/office/drawing/2014/main" id="{20317F1B-2287-486F-BE72-C4A7A8886ADE}"/>
              </a:ext>
            </a:extLst>
          </p:cNvPr>
          <p:cNvSpPr/>
          <p:nvPr/>
        </p:nvSpPr>
        <p:spPr>
          <a:xfrm>
            <a:off x="4340391" y="4612989"/>
            <a:ext cx="2605531" cy="484632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Alarms to cryo PLC</a:t>
            </a:r>
          </a:p>
        </p:txBody>
      </p:sp>
      <p:cxnSp>
        <p:nvCxnSpPr>
          <p:cNvPr id="127" name="Straight Arrow Connector 126">
            <a:extLst>
              <a:ext uri="{FF2B5EF4-FFF2-40B4-BE49-F238E27FC236}">
                <a16:creationId xmlns:a16="http://schemas.microsoft.com/office/drawing/2014/main" id="{E423B0D0-F87E-4673-AFE4-7E7F6BB0874D}"/>
              </a:ext>
            </a:extLst>
          </p:cNvPr>
          <p:cNvCxnSpPr>
            <a:cxnSpLocks/>
          </p:cNvCxnSpPr>
          <p:nvPr/>
        </p:nvCxnSpPr>
        <p:spPr>
          <a:xfrm>
            <a:off x="4780658" y="2938635"/>
            <a:ext cx="1894462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8" name="Arrow: Pentagon 127">
            <a:extLst>
              <a:ext uri="{FF2B5EF4-FFF2-40B4-BE49-F238E27FC236}">
                <a16:creationId xmlns:a16="http://schemas.microsoft.com/office/drawing/2014/main" id="{16FD9503-9CBF-4BF7-85B5-E58E0F203340}"/>
              </a:ext>
            </a:extLst>
          </p:cNvPr>
          <p:cNvSpPr/>
          <p:nvPr/>
        </p:nvSpPr>
        <p:spPr>
          <a:xfrm>
            <a:off x="4340391" y="5362896"/>
            <a:ext cx="2605531" cy="484632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/>
              <a:t>Alarms to other PLC</a:t>
            </a:r>
          </a:p>
        </p:txBody>
      </p:sp>
      <p:cxnSp>
        <p:nvCxnSpPr>
          <p:cNvPr id="96" name="Connector: Elbow 95">
            <a:extLst>
              <a:ext uri="{FF2B5EF4-FFF2-40B4-BE49-F238E27FC236}">
                <a16:creationId xmlns:a16="http://schemas.microsoft.com/office/drawing/2014/main" id="{2D2DF0A7-88C4-4E8D-A899-B939F053B911}"/>
              </a:ext>
            </a:extLst>
          </p:cNvPr>
          <p:cNvCxnSpPr>
            <a:stCxn id="2" idx="2"/>
            <a:endCxn id="27" idx="1"/>
          </p:cNvCxnSpPr>
          <p:nvPr/>
        </p:nvCxnSpPr>
        <p:spPr>
          <a:xfrm rot="16200000" flipH="1">
            <a:off x="4048846" y="4563760"/>
            <a:ext cx="386392" cy="196698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98" name="Connector: Elbow 97">
            <a:extLst>
              <a:ext uri="{FF2B5EF4-FFF2-40B4-BE49-F238E27FC236}">
                <a16:creationId xmlns:a16="http://schemas.microsoft.com/office/drawing/2014/main" id="{6ED3652E-55C3-4A49-8A82-504294742085}"/>
              </a:ext>
            </a:extLst>
          </p:cNvPr>
          <p:cNvCxnSpPr>
            <a:cxnSpLocks/>
            <a:stCxn id="2" idx="2"/>
            <a:endCxn id="128" idx="1"/>
          </p:cNvCxnSpPr>
          <p:nvPr/>
        </p:nvCxnSpPr>
        <p:spPr>
          <a:xfrm rot="16200000" flipH="1">
            <a:off x="3673893" y="4938713"/>
            <a:ext cx="1136299" cy="196698"/>
          </a:xfrm>
          <a:prstGeom prst="bentConnector2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2761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Other alarms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11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</a:pPr>
            <a:r>
              <a:rPr lang="en-US" altLang="en-US" sz="2300" dirty="0">
                <a:latin typeface="Helvetica" panose="020B0604020202020204" pitchFamily="34" charset="0"/>
                <a:ea typeface="Geneva" pitchFamily="121" charset="-128"/>
              </a:rPr>
              <a:t>Pressure increase in cryostat: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Automatic vent will act automatically to release overpressure. If  pressure reaches PSV set point, PSVs will release overpressure.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Triggers alarm to cryo ops team or cryo expert on call for investigation. 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sz="2300" dirty="0">
                <a:latin typeface="Helvetica" panose="020B0604020202020204" pitchFamily="34" charset="0"/>
                <a:ea typeface="Geneva" pitchFamily="121" charset="-128"/>
              </a:rPr>
              <a:t>Low vacuum level in vacuum insulation (&gt; 10 mBar):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Triggers alarm to cryo ops team or cryo expert on call for investigation.</a:t>
            </a:r>
          </a:p>
          <a:p>
            <a:pPr>
              <a:lnSpc>
                <a:spcPct val="120000"/>
              </a:lnSpc>
            </a:pPr>
            <a:r>
              <a:rPr lang="en-US" altLang="en-US" sz="2300" dirty="0">
                <a:latin typeface="Helvetica" panose="020B0604020202020204" pitchFamily="34" charset="0"/>
                <a:ea typeface="Geneva" pitchFamily="121" charset="-128"/>
              </a:rPr>
              <a:t>High level of Oxygen/Water in GAr purges from chimneys.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Triggers alarm to cryo ops team or cryo expert on call for investigation.</a:t>
            </a:r>
          </a:p>
          <a:p>
            <a:pPr>
              <a:lnSpc>
                <a:spcPct val="120000"/>
              </a:lnSpc>
            </a:pPr>
            <a:r>
              <a:rPr lang="en-US" altLang="en-US" sz="2300" dirty="0">
                <a:latin typeface="Helvetica" panose="020B0604020202020204" pitchFamily="34" charset="0"/>
                <a:ea typeface="Geneva" pitchFamily="121" charset="-128"/>
              </a:rPr>
              <a:t>Argon in GN2 purge within insulation.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Triggers alarm for investigation.</a:t>
            </a:r>
          </a:p>
          <a:p>
            <a:pPr>
              <a:lnSpc>
                <a:spcPct val="120000"/>
              </a:lnSpc>
            </a:pPr>
            <a:r>
              <a:rPr lang="en-US" altLang="en-US" sz="2300" dirty="0">
                <a:latin typeface="Helvetica" panose="020B0604020202020204" pitchFamily="34" charset="0"/>
                <a:ea typeface="Geneva" pitchFamily="121" charset="-128"/>
              </a:rPr>
              <a:t>Nitrogen System malfunctioning: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Triggers alarm to cryo ops team or cryo expert on call for investigation.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If ODH alarm, same response as ODH alarm.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Will start usage of LN2 storage to maintain Argon inventory.</a:t>
            </a:r>
          </a:p>
          <a:p>
            <a:pPr>
              <a:lnSpc>
                <a:spcPct val="120000"/>
              </a:lnSpc>
            </a:pPr>
            <a:r>
              <a:rPr lang="en-US" altLang="en-US" sz="2300" dirty="0">
                <a:latin typeface="Helvetica" panose="020B0604020202020204" pitchFamily="34" charset="0"/>
                <a:ea typeface="Geneva" pitchFamily="121" charset="-128"/>
              </a:rPr>
              <a:t>Need to continue to identify data that needs to be exchanged with DUNE and FSCF/BMS.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8969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Thanks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7549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>
                <a:latin typeface="Helvetica" panose="020B0604020202020204" pitchFamily="34" charset="0"/>
                <a:ea typeface="Geneva" pitchFamily="121" charset="-128"/>
              </a:rPr>
              <a:t>Backup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0950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Preliminary Control System Architecture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156E15A-BC95-F542-BF52-9A13E8B90C5E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28" t="4440" r="4934" b="5993"/>
          <a:stretch/>
        </p:blipFill>
        <p:spPr>
          <a:xfrm>
            <a:off x="554272" y="1126142"/>
            <a:ext cx="8035457" cy="5155038"/>
          </a:xfr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23023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Detector Cavern ODH Safety System Local Inputs – 1/2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Oxygen level at 19.5%: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Local cavern horn/strobes.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Minimizing in series control components (i.e. non-safety PLC, etc.).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ODH alarm to SURF PLC?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ODH alarm to Ventilation PLC?</a:t>
            </a:r>
          </a:p>
          <a:p>
            <a:pPr>
              <a:lnSpc>
                <a:spcPct val="120000"/>
              </a:lnSpc>
            </a:pPr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Oxygen level at 18.0%: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 isolation valves will close.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LBNF Facility horn/strobes: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This means CUC horn/strobes go off.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Drift between detector/CUC?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Other drifts?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ODH emergency alarm to SURF PLC?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ODH emergency alarm to Ventilation PLC?</a:t>
            </a:r>
          </a:p>
        </p:txBody>
      </p:sp>
    </p:spTree>
    <p:extLst>
      <p:ext uri="{BB962C8B-B14F-4D97-AF65-F5344CB8AC3E}">
        <p14:creationId xmlns:p14="http://schemas.microsoft.com/office/powerpoint/2010/main" val="669917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Detector Cavern ODH Safety System General Inputs – 2/2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3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Low air temperature: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 isolation valves will close.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Low air T alarm to SURF PLC?</a:t>
            </a:r>
          </a:p>
          <a:p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Seismic activity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(above some acceleration value):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 isolation valves will close.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Seismic alarm to SURF PLC?</a:t>
            </a:r>
          </a:p>
          <a:p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Local Emergency stop: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Anything significant here??</a:t>
            </a:r>
          </a:p>
        </p:txBody>
      </p:sp>
    </p:spTree>
    <p:extLst>
      <p:ext uri="{BB962C8B-B14F-4D97-AF65-F5344CB8AC3E}">
        <p14:creationId xmlns:p14="http://schemas.microsoft.com/office/powerpoint/2010/main" val="832142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Detector Cavern ODH Safety System Input from other systems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4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From Ventilation system: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Low Exhaust flow: 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Sensor installed after beneficial occupancy?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Same response as ODH 19.5%.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Ventilation trouble alarm?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 isolation valves will close.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Fire alarm: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 isolation valves will close.</a:t>
            </a:r>
          </a:p>
          <a:p>
            <a:pPr>
              <a:lnSpc>
                <a:spcPct val="120000"/>
              </a:lnSpc>
            </a:pPr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From SURF: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SURF facility alarm?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Site alarm?</a:t>
            </a:r>
          </a:p>
          <a:p>
            <a:pPr>
              <a:lnSpc>
                <a:spcPct val="120000"/>
              </a:lnSpc>
            </a:pPr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From DUNE: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Anything that should trigger an ODH alarm?</a:t>
            </a:r>
          </a:p>
        </p:txBody>
      </p:sp>
    </p:spTree>
    <p:extLst>
      <p:ext uri="{BB962C8B-B14F-4D97-AF65-F5344CB8AC3E}">
        <p14:creationId xmlns:p14="http://schemas.microsoft.com/office/powerpoint/2010/main" val="4025975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CUC ODH Safety System Local Inputs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5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3"/>
          </p:nvPr>
        </p:nvSpPr>
        <p:spPr bwMode="auto">
          <a:xfrm>
            <a:off x="457200" y="1247875"/>
            <a:ext cx="8293100" cy="48466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 lnSpcReduction="10000"/>
          </a:bodyPr>
          <a:lstStyle/>
          <a:p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Oxygen 19.5%: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Local cavern horn/strobes.</a:t>
            </a:r>
          </a:p>
          <a:p>
            <a:pPr lvl="2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Minimizing in series control components (i.e. non-safety PLC,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etc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).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ODH alarm to SURF PLC?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ODH alarm to Ventilation PLC?</a:t>
            </a:r>
          </a:p>
          <a:p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Oxygen 18.0%: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 isolation valves will close.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LBNF Facility horn/strobes?</a:t>
            </a:r>
          </a:p>
          <a:p>
            <a:pPr lvl="2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Smaller cryogen inventory compared to cryostat.</a:t>
            </a:r>
          </a:p>
          <a:p>
            <a:pPr lvl="2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Drifts?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ODH emergency alarm to SURF PLC?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ODH emergency alarm to Ventilation PLC?</a:t>
            </a:r>
          </a:p>
        </p:txBody>
      </p:sp>
    </p:spTree>
    <p:extLst>
      <p:ext uri="{BB962C8B-B14F-4D97-AF65-F5344CB8AC3E}">
        <p14:creationId xmlns:p14="http://schemas.microsoft.com/office/powerpoint/2010/main" val="5467739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CUC ODH Safety System General Inputs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6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Seismic activity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(above some acceleration value):</a:t>
            </a:r>
          </a:p>
          <a:p>
            <a:pPr lvl="1"/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Cryo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isolation valves will close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N2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refrig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safe shutdown?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Seismic alarm to SURF PLC?</a:t>
            </a:r>
          </a:p>
          <a:p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Local Emergency stop: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Anything significant here??</a:t>
            </a:r>
          </a:p>
          <a:p>
            <a:pPr lvl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69471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CUC ODH Safety System Input from other systems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  <a:normAutofit fontScale="62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From Ventilation system: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Low Exhaust flow: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Sensor installed after beneficial occupancy?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Same response as ODH 19.5%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Ventilation trouble alarm?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 isolation valves will close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Fire alarm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Cryo isolation valves will close</a:t>
            </a:r>
          </a:p>
          <a:p>
            <a:pPr>
              <a:lnSpc>
                <a:spcPct val="120000"/>
              </a:lnSpc>
            </a:pPr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From SURF: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SURF facility alarm?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Site alarm?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Power outage: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Nitrogen system shuts down and start flowing LN2 from temporary storage.</a:t>
            </a:r>
          </a:p>
          <a:p>
            <a:pPr lvl="2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Controls system goes into safe mode.</a:t>
            </a:r>
          </a:p>
          <a:p>
            <a:pPr>
              <a:lnSpc>
                <a:spcPct val="120000"/>
              </a:lnSpc>
            </a:pPr>
            <a:r>
              <a:rPr lang="en-US" altLang="en-US" b="1" dirty="0">
                <a:latin typeface="Helvetica" panose="020B0604020202020204" pitchFamily="34" charset="0"/>
                <a:ea typeface="Geneva" pitchFamily="121" charset="-128"/>
              </a:rPr>
              <a:t>From DUNE:</a:t>
            </a:r>
          </a:p>
          <a:p>
            <a:pPr lvl="1">
              <a:lnSpc>
                <a:spcPct val="120000"/>
              </a:lnSpc>
            </a:pP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Anything that should trigger an ODH alarm?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77589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Ross cage ODH Safety System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8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Concept battery powered ODH monitor/alarm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Oxygen 19.5% - Alerts cage operator</a:t>
            </a:r>
          </a:p>
          <a:p>
            <a:pPr lvl="2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Operator returns cage to surface</a:t>
            </a:r>
          </a:p>
          <a:p>
            <a:pPr lvl="2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Safety/cryo investigates. </a:t>
            </a:r>
          </a:p>
          <a:p>
            <a:pPr lvl="3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Possible actions to mitigate</a:t>
            </a:r>
          </a:p>
          <a:p>
            <a:pPr lvl="4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Stop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GAr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transfer for filling</a:t>
            </a:r>
          </a:p>
          <a:p>
            <a:pPr lvl="4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N2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refrig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to safe shutdown</a:t>
            </a:r>
          </a:p>
          <a:p>
            <a:pPr marL="914400" lvl="2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2417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28"/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ODH sensors in drifts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t>10.31.2018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M. Adamowski &amp; D. Montanari | Cryogenics plans and interface with FSCF BMS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9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78" name="Content Placeholder 29"/>
          <p:cNvSpPr>
            <a:spLocks noGrp="1"/>
          </p:cNvSpPr>
          <p:nvPr>
            <p:ph idx="13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ODH sensors planned for drifts containing liquid or gas cryogen piping. 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These are ODH 0 spaces. (ODH 0 status must be reevaluated with drift air flow from CF design.)</a:t>
            </a:r>
          </a:p>
          <a:p>
            <a:pPr lvl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These sensors inform LBNF safety PLC, SURF PLC, Ventilation PLC?</a:t>
            </a:r>
          </a:p>
          <a:p>
            <a:pPr marL="914400" lvl="2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marL="0" indent="0">
              <a:buNone/>
            </a:pP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7777587"/>
      </p:ext>
    </p:extLst>
  </p:cSld>
  <p:clrMapOvr>
    <a:masterClrMapping/>
  </p:clrMapOvr>
</p:sld>
</file>

<file path=ppt/theme/theme1.xml><?xml version="1.0" encoding="utf-8"?>
<a:theme xmlns:a="http://schemas.openxmlformats.org/drawingml/2006/main" name="LBNF Template_0512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LBNF Presentation Template</Template>
  <TotalTime>31106</TotalTime>
  <Words>956</Words>
  <Application>Microsoft Macintosh PowerPoint</Application>
  <PresentationFormat>On-screen Show (4:3)</PresentationFormat>
  <Paragraphs>158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MS PGothic</vt:lpstr>
      <vt:lpstr>Arial</vt:lpstr>
      <vt:lpstr>Calibri</vt:lpstr>
      <vt:lpstr>Geneva</vt:lpstr>
      <vt:lpstr>Helvetica</vt:lpstr>
      <vt:lpstr>Lucida Grande</vt:lpstr>
      <vt:lpstr>LBNF Template_051215</vt:lpstr>
      <vt:lpstr>LBNF Content-Footer Theme</vt:lpstr>
      <vt:lpstr>Cryogenics Plans and Interface with FSCF BMS – DRAFT</vt:lpstr>
      <vt:lpstr>Detector Cavern ODH Safety System Local Inputs – 1/2</vt:lpstr>
      <vt:lpstr>Detector Cavern ODH Safety System General Inputs – 2/2</vt:lpstr>
      <vt:lpstr>Detector Cavern ODH Safety System Input from other systems</vt:lpstr>
      <vt:lpstr>CUC ODH Safety System Local Inputs</vt:lpstr>
      <vt:lpstr>CUC ODH Safety System General Inputs</vt:lpstr>
      <vt:lpstr>CUC ODH Safety System Input from other systems</vt:lpstr>
      <vt:lpstr>Ross cage ODH Safety System</vt:lpstr>
      <vt:lpstr>ODH sensors in drifts</vt:lpstr>
      <vt:lpstr>Detector cavern safety PLC </vt:lpstr>
      <vt:lpstr>Other alarms</vt:lpstr>
      <vt:lpstr>Thanks</vt:lpstr>
      <vt:lpstr>Backup</vt:lpstr>
      <vt:lpstr>Preliminary Control System Architecture</vt:lpstr>
    </vt:vector>
  </TitlesOfParts>
  <Company>U.S. Department of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Makepeace</dc:creator>
  <cp:lastModifiedBy>David Montanari</cp:lastModifiedBy>
  <cp:revision>1735</cp:revision>
  <cp:lastPrinted>2016-03-23T01:03:20Z</cp:lastPrinted>
  <dcterms:created xsi:type="dcterms:W3CDTF">2012-03-01T14:41:18Z</dcterms:created>
  <dcterms:modified xsi:type="dcterms:W3CDTF">2018-11-01T21:37:32Z</dcterms:modified>
</cp:coreProperties>
</file>