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1"/>
  </p:sldMasterIdLst>
  <p:notesMasterIdLst>
    <p:notesMasterId r:id="rId12"/>
  </p:notesMasterIdLst>
  <p:handoutMasterIdLst>
    <p:handoutMasterId r:id="rId13"/>
  </p:handoutMasterIdLst>
  <p:sldIdLst>
    <p:sldId id="267" r:id="rId2"/>
    <p:sldId id="257" r:id="rId3"/>
    <p:sldId id="258" r:id="rId4"/>
    <p:sldId id="260" r:id="rId5"/>
    <p:sldId id="261" r:id="rId6"/>
    <p:sldId id="262" r:id="rId7"/>
    <p:sldId id="263" r:id="rId8"/>
    <p:sldId id="264" r:id="rId9"/>
    <p:sldId id="265" r:id="rId10"/>
    <p:sldId id="266" r:id="rId11"/>
  </p:sldIdLst>
  <p:sldSz cx="9144000" cy="6858000" type="screen4x3"/>
  <p:notesSz cx="6985000" cy="9283700"/>
  <p:defaultTextStyle>
    <a:defPPr>
      <a:defRPr lang="en-US"/>
    </a:defPPr>
    <a:lvl1pPr algn="l" defTabSz="457200" rtl="0" fontAlgn="base">
      <a:spcBef>
        <a:spcPct val="0"/>
      </a:spcBef>
      <a:spcAft>
        <a:spcPct val="0"/>
      </a:spcAft>
      <a:defRPr kern="1200">
        <a:solidFill>
          <a:schemeClr val="tx1"/>
        </a:solidFill>
        <a:latin typeface="Calibri" charset="0"/>
        <a:ea typeface="Geneva" charset="0"/>
        <a:cs typeface="Geneva" charset="0"/>
      </a:defRPr>
    </a:lvl1pPr>
    <a:lvl2pPr marL="457200" algn="l" defTabSz="457200" rtl="0" fontAlgn="base">
      <a:spcBef>
        <a:spcPct val="0"/>
      </a:spcBef>
      <a:spcAft>
        <a:spcPct val="0"/>
      </a:spcAft>
      <a:defRPr kern="1200">
        <a:solidFill>
          <a:schemeClr val="tx1"/>
        </a:solidFill>
        <a:latin typeface="Calibri" charset="0"/>
        <a:ea typeface="Geneva" charset="0"/>
        <a:cs typeface="Geneva" charset="0"/>
      </a:defRPr>
    </a:lvl2pPr>
    <a:lvl3pPr marL="914400" algn="l" defTabSz="457200" rtl="0" fontAlgn="base">
      <a:spcBef>
        <a:spcPct val="0"/>
      </a:spcBef>
      <a:spcAft>
        <a:spcPct val="0"/>
      </a:spcAft>
      <a:defRPr kern="1200">
        <a:solidFill>
          <a:schemeClr val="tx1"/>
        </a:solidFill>
        <a:latin typeface="Calibri" charset="0"/>
        <a:ea typeface="Geneva" charset="0"/>
        <a:cs typeface="Geneva" charset="0"/>
      </a:defRPr>
    </a:lvl3pPr>
    <a:lvl4pPr marL="1371600" algn="l" defTabSz="457200" rtl="0" fontAlgn="base">
      <a:spcBef>
        <a:spcPct val="0"/>
      </a:spcBef>
      <a:spcAft>
        <a:spcPct val="0"/>
      </a:spcAft>
      <a:defRPr kern="1200">
        <a:solidFill>
          <a:schemeClr val="tx1"/>
        </a:solidFill>
        <a:latin typeface="Calibri" charset="0"/>
        <a:ea typeface="Geneva" charset="0"/>
        <a:cs typeface="Geneva" charset="0"/>
      </a:defRPr>
    </a:lvl4pPr>
    <a:lvl5pPr marL="1828800" algn="l" defTabSz="457200" rtl="0" fontAlgn="base">
      <a:spcBef>
        <a:spcPct val="0"/>
      </a:spcBef>
      <a:spcAft>
        <a:spcPct val="0"/>
      </a:spcAft>
      <a:defRPr kern="1200">
        <a:solidFill>
          <a:schemeClr val="tx1"/>
        </a:solidFill>
        <a:latin typeface="Calibri" charset="0"/>
        <a:ea typeface="Geneva" charset="0"/>
        <a:cs typeface="Geneva" charset="0"/>
      </a:defRPr>
    </a:lvl5pPr>
    <a:lvl6pPr marL="2286000" algn="l" defTabSz="457200" rtl="0" eaLnBrk="1" latinLnBrk="0" hangingPunct="1">
      <a:defRPr kern="1200">
        <a:solidFill>
          <a:schemeClr val="tx1"/>
        </a:solidFill>
        <a:latin typeface="Calibri" charset="0"/>
        <a:ea typeface="Geneva" charset="0"/>
        <a:cs typeface="Geneva" charset="0"/>
      </a:defRPr>
    </a:lvl6pPr>
    <a:lvl7pPr marL="2743200" algn="l" defTabSz="457200" rtl="0" eaLnBrk="1" latinLnBrk="0" hangingPunct="1">
      <a:defRPr kern="1200">
        <a:solidFill>
          <a:schemeClr val="tx1"/>
        </a:solidFill>
        <a:latin typeface="Calibri" charset="0"/>
        <a:ea typeface="Geneva" charset="0"/>
        <a:cs typeface="Geneva" charset="0"/>
      </a:defRPr>
    </a:lvl7pPr>
    <a:lvl8pPr marL="3200400" algn="l" defTabSz="457200" rtl="0" eaLnBrk="1" latinLnBrk="0" hangingPunct="1">
      <a:defRPr kern="1200">
        <a:solidFill>
          <a:schemeClr val="tx1"/>
        </a:solidFill>
        <a:latin typeface="Calibri" charset="0"/>
        <a:ea typeface="Geneva" charset="0"/>
        <a:cs typeface="Geneva" charset="0"/>
      </a:defRPr>
    </a:lvl8pPr>
    <a:lvl9pPr marL="3657600" algn="l" defTabSz="457200" rtl="0" eaLnBrk="1" latinLnBrk="0" hangingPunct="1">
      <a:defRPr kern="1200">
        <a:solidFill>
          <a:schemeClr val="tx1"/>
        </a:solidFill>
        <a:latin typeface="Calibri" charset="0"/>
        <a:ea typeface="Geneva" charset="0"/>
        <a:cs typeface="Geneva" charset="0"/>
      </a:defRPr>
    </a:lvl9pPr>
  </p:defaultTextStyle>
  <p:extLst>
    <p:ext uri="{EFAFB233-063F-42B5-8137-9DF3F51BA10A}">
      <p15:sldGuideLst xmlns:p15="http://schemas.microsoft.com/office/powerpoint/2012/main">
        <p15:guide id="1" orient="horz" pos="4204">
          <p15:clr>
            <a:srgbClr val="A4A3A4"/>
          </p15:clr>
        </p15:guide>
        <p15:guide id="2" orient="horz" pos="476">
          <p15:clr>
            <a:srgbClr val="A4A3A4"/>
          </p15:clr>
        </p15:guide>
        <p15:guide id="3" orient="horz" pos="1443">
          <p15:clr>
            <a:srgbClr val="A4A3A4"/>
          </p15:clr>
        </p15:guide>
        <p15:guide id="4" orient="horz" pos="966">
          <p15:clr>
            <a:srgbClr val="A4A3A4"/>
          </p15:clr>
        </p15:guide>
        <p15:guide id="5" orient="horz" pos="1876">
          <p15:clr>
            <a:srgbClr val="A4A3A4"/>
          </p15:clr>
        </p15:guide>
        <p15:guide id="6" orient="horz" pos="3616">
          <p15:clr>
            <a:srgbClr val="A4A3A4"/>
          </p15:clr>
        </p15:guide>
        <p15:guide id="7" pos="2190">
          <p15:clr>
            <a:srgbClr val="A4A3A4"/>
          </p15:clr>
        </p15:guide>
        <p15:guide id="8" pos="2188">
          <p15:clr>
            <a:srgbClr val="A4A3A4"/>
          </p15:clr>
        </p15:guide>
        <p15:guide id="9" pos="5026">
          <p15:clr>
            <a:srgbClr val="A4A3A4"/>
          </p15:clr>
        </p15:guide>
        <p15:guide id="10" pos="2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5125"/>
    <a:srgbClr val="F37C23"/>
    <a:srgbClr val="3C5A77"/>
    <a:srgbClr val="BC5F2B"/>
    <a:srgbClr val="32547A"/>
    <a:srgbClr val="B8561A"/>
    <a:srgbClr val="B65A1F"/>
    <a:srgbClr val="5680AB"/>
    <a:srgbClr val="7A7A7A"/>
    <a:srgbClr val="6FA8E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000" autoAdjust="0"/>
    <p:restoredTop sz="94660"/>
  </p:normalViewPr>
  <p:slideViewPr>
    <p:cSldViewPr snapToGrid="0" snapToObjects="1">
      <p:cViewPr>
        <p:scale>
          <a:sx n="100" d="100"/>
          <a:sy n="100" d="100"/>
        </p:scale>
        <p:origin x="522" y="72"/>
      </p:cViewPr>
      <p:guideLst>
        <p:guide orient="horz" pos="4204"/>
        <p:guide orient="horz" pos="476"/>
        <p:guide orient="horz" pos="1443"/>
        <p:guide orient="horz" pos="966"/>
        <p:guide orient="horz" pos="1876"/>
        <p:guide orient="horz" pos="3616"/>
        <p:guide pos="2190"/>
        <p:guide pos="2188"/>
        <p:guide pos="5026"/>
        <p:guide pos="282"/>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956550" y="0"/>
            <a:ext cx="3026833" cy="464185"/>
          </a:xfrm>
          <a:prstGeom prst="rect">
            <a:avLst/>
          </a:prstGeom>
        </p:spPr>
        <p:txBody>
          <a:bodyPr vert="horz" lIns="92958" tIns="46479" rIns="92958" bIns="46479" rtlCol="0"/>
          <a:lstStyle>
            <a:lvl1pPr algn="r" fontAlgn="auto">
              <a:spcBef>
                <a:spcPts val="0"/>
              </a:spcBef>
              <a:spcAft>
                <a:spcPts val="0"/>
              </a:spcAft>
              <a:defRPr sz="1200" smtClean="0">
                <a:latin typeface="+mn-lt"/>
                <a:ea typeface="+mn-ea"/>
                <a:cs typeface="+mn-cs"/>
              </a:defRPr>
            </a:lvl1pPr>
          </a:lstStyle>
          <a:p>
            <a:pPr>
              <a:defRPr/>
            </a:pPr>
            <a:fld id="{FB589245-636E-234E-BFAD-9607949806CA}" type="datetimeFigureOut">
              <a:rPr lang="en-US"/>
              <a:pPr>
                <a:defRPr/>
              </a:pPr>
              <a:t>1/29/2019</a:t>
            </a:fld>
            <a:endParaRPr lang="en-US"/>
          </a:p>
        </p:txBody>
      </p:sp>
      <p:sp>
        <p:nvSpPr>
          <p:cNvPr id="4" name="Footer Placeholder 3"/>
          <p:cNvSpPr>
            <a:spLocks noGrp="1"/>
          </p:cNvSpPr>
          <p:nvPr>
            <p:ph type="ftr" sz="quarter" idx="2"/>
          </p:nvPr>
        </p:nvSpPr>
        <p:spPr>
          <a:xfrm>
            <a:off x="0" y="8817904"/>
            <a:ext cx="3026833" cy="464185"/>
          </a:xfrm>
          <a:prstGeom prst="rect">
            <a:avLst/>
          </a:prstGeom>
        </p:spPr>
        <p:txBody>
          <a:bodyPr vert="horz" lIns="92958" tIns="46479" rIns="92958" bIns="46479"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956550" y="8817904"/>
            <a:ext cx="3026833" cy="464185"/>
          </a:xfrm>
          <a:prstGeom prst="rect">
            <a:avLst/>
          </a:prstGeom>
        </p:spPr>
        <p:txBody>
          <a:bodyPr vert="horz" lIns="92958" tIns="46479" rIns="92958" bIns="46479" rtlCol="0" anchor="b"/>
          <a:lstStyle>
            <a:lvl1pPr algn="r" fontAlgn="auto">
              <a:spcBef>
                <a:spcPts val="0"/>
              </a:spcBef>
              <a:spcAft>
                <a:spcPts val="0"/>
              </a:spcAft>
              <a:defRPr sz="1200" smtClean="0">
                <a:latin typeface="+mn-lt"/>
                <a:ea typeface="+mn-ea"/>
                <a:cs typeface="+mn-cs"/>
              </a:defRPr>
            </a:lvl1pPr>
          </a:lstStyle>
          <a:p>
            <a:pPr>
              <a:defRPr/>
            </a:pPr>
            <a:fld id="{62F3B233-32CA-1B4D-AFEE-D703F5CA5C37}" type="slidenum">
              <a:rPr lang="en-US"/>
              <a:pPr>
                <a:defRPr/>
              </a:pPr>
              <a:t>‹#›</a:t>
            </a:fld>
            <a:endParaRPr lang="en-US"/>
          </a:p>
        </p:txBody>
      </p:sp>
    </p:spTree>
    <p:extLst>
      <p:ext uri="{BB962C8B-B14F-4D97-AF65-F5344CB8AC3E}">
        <p14:creationId xmlns:p14="http://schemas.microsoft.com/office/powerpoint/2010/main" val="326028637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956550" y="0"/>
            <a:ext cx="3026833" cy="464185"/>
          </a:xfrm>
          <a:prstGeom prst="rect">
            <a:avLst/>
          </a:prstGeom>
        </p:spPr>
        <p:txBody>
          <a:bodyPr vert="horz" lIns="92958" tIns="46479" rIns="92958" bIns="46479" rtlCol="0"/>
          <a:lstStyle>
            <a:lvl1pPr algn="r" fontAlgn="auto">
              <a:spcBef>
                <a:spcPts val="0"/>
              </a:spcBef>
              <a:spcAft>
                <a:spcPts val="0"/>
              </a:spcAft>
              <a:defRPr sz="1200" smtClean="0">
                <a:latin typeface="+mn-lt"/>
                <a:ea typeface="+mn-ea"/>
                <a:cs typeface="+mn-cs"/>
              </a:defRPr>
            </a:lvl1pPr>
          </a:lstStyle>
          <a:p>
            <a:pPr>
              <a:defRPr/>
            </a:pPr>
            <a:fld id="{129BCED8-DCF3-A94B-99F8-D2FB79A8911E}" type="datetimeFigureOut">
              <a:rPr lang="en-US"/>
              <a:pPr>
                <a:defRPr/>
              </a:pPr>
              <a:t>1/29/2019</a:t>
            </a:fld>
            <a:endParaRPr lang="en-US"/>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8" tIns="46479" rIns="92958" bIns="46479" rtlCol="0" anchor="ctr"/>
          <a:lstStyle/>
          <a:p>
            <a:pPr lvl="0"/>
            <a:endParaRPr lang="en-US" noProof="0"/>
          </a:p>
        </p:txBody>
      </p:sp>
      <p:sp>
        <p:nvSpPr>
          <p:cNvPr id="5" name="Notes Placeholder 4"/>
          <p:cNvSpPr>
            <a:spLocks noGrp="1"/>
          </p:cNvSpPr>
          <p:nvPr>
            <p:ph type="body" sz="quarter" idx="3"/>
          </p:nvPr>
        </p:nvSpPr>
        <p:spPr>
          <a:xfrm>
            <a:off x="698500" y="4409758"/>
            <a:ext cx="5588000" cy="4177665"/>
          </a:xfrm>
          <a:prstGeom prst="rect">
            <a:avLst/>
          </a:prstGeom>
        </p:spPr>
        <p:txBody>
          <a:bodyPr vert="horz" lIns="92958" tIns="46479" rIns="92958" bIns="4647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17904"/>
            <a:ext cx="3026833" cy="464185"/>
          </a:xfrm>
          <a:prstGeom prst="rect">
            <a:avLst/>
          </a:prstGeom>
        </p:spPr>
        <p:txBody>
          <a:bodyPr vert="horz" lIns="92958" tIns="46479" rIns="92958" bIns="46479"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956550" y="8817904"/>
            <a:ext cx="3026833" cy="464185"/>
          </a:xfrm>
          <a:prstGeom prst="rect">
            <a:avLst/>
          </a:prstGeom>
        </p:spPr>
        <p:txBody>
          <a:bodyPr vert="horz" lIns="92958" tIns="46479" rIns="92958" bIns="46479" rtlCol="0" anchor="b"/>
          <a:lstStyle>
            <a:lvl1pPr algn="r" fontAlgn="auto">
              <a:spcBef>
                <a:spcPts val="0"/>
              </a:spcBef>
              <a:spcAft>
                <a:spcPts val="0"/>
              </a:spcAft>
              <a:defRPr sz="1200" smtClean="0">
                <a:latin typeface="+mn-lt"/>
                <a:ea typeface="+mn-ea"/>
                <a:cs typeface="+mn-cs"/>
              </a:defRPr>
            </a:lvl1pPr>
          </a:lstStyle>
          <a:p>
            <a:pPr>
              <a:defRPr/>
            </a:pPr>
            <a:fld id="{EEA82294-BF3E-954A-9E49-35D72A5F0004}" type="slidenum">
              <a:rPr lang="en-US"/>
              <a:pPr>
                <a:defRPr/>
              </a:pPr>
              <a:t>‹#›</a:t>
            </a:fld>
            <a:endParaRPr lang="en-US"/>
          </a:p>
        </p:txBody>
      </p:sp>
    </p:spTree>
    <p:extLst>
      <p:ext uri="{BB962C8B-B14F-4D97-AF65-F5344CB8AC3E}">
        <p14:creationId xmlns:p14="http://schemas.microsoft.com/office/powerpoint/2010/main" val="3007741859"/>
      </p:ext>
    </p:extLst>
  </p:cSld>
  <p:clrMap bg1="lt1" tx1="dk1" bg2="lt2" tx2="dk2" accent1="accent1" accent2="accent2" accent3="accent3" accent4="accent4" accent5="accent5" accent6="accent6" hlink="hlink" folHlink="folHlink"/>
  <p:hf hdr="0" ftr="0" dt="0"/>
  <p:notesStyle>
    <a:lvl1pPr algn="l" defTabSz="457200" rtl="0" fontAlgn="base">
      <a:spcBef>
        <a:spcPct val="30000"/>
      </a:spcBef>
      <a:spcAft>
        <a:spcPct val="0"/>
      </a:spcAft>
      <a:defRPr sz="1200" kern="1200">
        <a:solidFill>
          <a:schemeClr val="tx1"/>
        </a:solidFill>
        <a:latin typeface="+mn-lt"/>
        <a:ea typeface="Geneva" charset="0"/>
        <a:cs typeface="Geneva" charset="0"/>
      </a:defRPr>
    </a:lvl1pPr>
    <a:lvl2pPr marL="457200" algn="l" defTabSz="457200" rtl="0" fontAlgn="base">
      <a:spcBef>
        <a:spcPct val="30000"/>
      </a:spcBef>
      <a:spcAft>
        <a:spcPct val="0"/>
      </a:spcAft>
      <a:defRPr sz="1200" kern="1200">
        <a:solidFill>
          <a:schemeClr val="tx1"/>
        </a:solidFill>
        <a:latin typeface="+mn-lt"/>
        <a:ea typeface="Geneva" charset="0"/>
        <a:cs typeface="+mn-cs"/>
      </a:defRPr>
    </a:lvl2pPr>
    <a:lvl3pPr marL="914400" algn="l" defTabSz="457200" rtl="0" fontAlgn="base">
      <a:spcBef>
        <a:spcPct val="30000"/>
      </a:spcBef>
      <a:spcAft>
        <a:spcPct val="0"/>
      </a:spcAft>
      <a:defRPr sz="1200" kern="1200">
        <a:solidFill>
          <a:schemeClr val="tx1"/>
        </a:solidFill>
        <a:latin typeface="+mn-lt"/>
        <a:ea typeface="Geneva" charset="0"/>
        <a:cs typeface="+mn-cs"/>
      </a:defRPr>
    </a:lvl3pPr>
    <a:lvl4pPr marL="1371600" algn="l" defTabSz="457200" rtl="0" fontAlgn="base">
      <a:spcBef>
        <a:spcPct val="30000"/>
      </a:spcBef>
      <a:spcAft>
        <a:spcPct val="0"/>
      </a:spcAft>
      <a:defRPr sz="1200" kern="1200">
        <a:solidFill>
          <a:schemeClr val="tx1"/>
        </a:solidFill>
        <a:latin typeface="+mn-lt"/>
        <a:ea typeface="Geneva" charset="0"/>
        <a:cs typeface="+mn-cs"/>
      </a:defRPr>
    </a:lvl4pPr>
    <a:lvl5pPr marL="1828800" algn="l" defTabSz="457200" rtl="0" fontAlgn="base">
      <a:spcBef>
        <a:spcPct val="30000"/>
      </a:spcBef>
      <a:spcAft>
        <a:spcPct val="0"/>
      </a:spcAft>
      <a:defRPr sz="1200" kern="1200">
        <a:solidFill>
          <a:schemeClr val="tx1"/>
        </a:solidFill>
        <a:latin typeface="+mn-lt"/>
        <a:ea typeface="Geneva"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n-US" dirty="0"/>
          </a:p>
        </p:txBody>
      </p:sp>
      <p:sp>
        <p:nvSpPr>
          <p:cNvPr id="14" name="Title 1"/>
          <p:cNvSpPr>
            <a:spLocks noGrp="1"/>
          </p:cNvSpPr>
          <p:nvPr>
            <p:ph type="title"/>
          </p:nvPr>
        </p:nvSpPr>
        <p:spPr>
          <a:xfrm>
            <a:off x="454026" y="462518"/>
            <a:ext cx="8229600" cy="647102"/>
          </a:xfrm>
          <a:prstGeom prst="rect">
            <a:avLst/>
          </a:prstGeom>
        </p:spPr>
        <p:txBody>
          <a:bodyPr vert="horz" lIns="0" tIns="0" rIns="0" bIns="0">
            <a:normAutofit/>
          </a:bodyPr>
          <a:lstStyle>
            <a:lvl1pPr algn="l">
              <a:defRPr sz="4000" b="1" i="0" baseline="0">
                <a:solidFill>
                  <a:srgbClr val="E95125"/>
                </a:solidFill>
                <a:latin typeface="Helvetica"/>
              </a:defRPr>
            </a:lvl1pPr>
          </a:lstStyle>
          <a:p>
            <a:r>
              <a:rPr lang="en-US" dirty="0"/>
              <a:t>Click to edit Master title style</a:t>
            </a:r>
          </a:p>
        </p:txBody>
      </p:sp>
      <p:sp>
        <p:nvSpPr>
          <p:cNvPr id="15" name="Content Placeholder 2"/>
          <p:cNvSpPr>
            <a:spLocks noGrp="1"/>
          </p:cNvSpPr>
          <p:nvPr>
            <p:ph idx="11"/>
          </p:nvPr>
        </p:nvSpPr>
        <p:spPr>
          <a:xfrm>
            <a:off x="454029" y="1207770"/>
            <a:ext cx="8232771" cy="5070302"/>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30 JAN 2019</a:t>
            </a:r>
            <a:endParaRPr lang="en-US" dirty="0">
              <a:latin typeface="Helvetica"/>
              <a:cs typeface="Helvetica"/>
            </a:endParaRPr>
          </a:p>
        </p:txBody>
      </p:sp>
      <p:sp>
        <p:nvSpPr>
          <p:cNvPr id="9"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en-US"/>
              <a:t>T. Shaw | Dune Detector Safety System</a:t>
            </a:r>
            <a:endParaRPr lang="en-US" dirty="0"/>
          </a:p>
        </p:txBody>
      </p:sp>
      <p:sp>
        <p:nvSpPr>
          <p:cNvPr id="10"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Tree>
    <p:extLst>
      <p:ext uri="{BB962C8B-B14F-4D97-AF65-F5344CB8AC3E}">
        <p14:creationId xmlns:p14="http://schemas.microsoft.com/office/powerpoint/2010/main" val="2879684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7" name="Title 1"/>
          <p:cNvSpPr>
            <a:spLocks noGrp="1"/>
          </p:cNvSpPr>
          <p:nvPr>
            <p:ph type="title"/>
          </p:nvPr>
        </p:nvSpPr>
        <p:spPr>
          <a:xfrm>
            <a:off x="457200" y="462518"/>
            <a:ext cx="8229600" cy="647102"/>
          </a:xfrm>
          <a:prstGeom prst="rect">
            <a:avLst/>
          </a:prstGeom>
        </p:spPr>
        <p:txBody>
          <a:bodyPr vert="horz" lIns="0" tIns="0" rIns="0" bIns="0"/>
          <a:lstStyle>
            <a:lvl1pPr algn="l">
              <a:defRPr sz="4400" b="1" i="0" baseline="0">
                <a:solidFill>
                  <a:srgbClr val="E95125"/>
                </a:solidFill>
                <a:latin typeface="Helvetica"/>
              </a:defRPr>
            </a:lvl1pPr>
          </a:lstStyle>
          <a:p>
            <a:r>
              <a:rPr lang="en-US" dirty="0"/>
              <a:t>Click to edit Master title style</a:t>
            </a:r>
          </a:p>
        </p:txBody>
      </p:sp>
      <p:sp>
        <p:nvSpPr>
          <p:cNvPr id="8"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30 JAN 2019</a:t>
            </a:r>
            <a:endParaRPr lang="en-US" dirty="0">
              <a:latin typeface="Helvetica"/>
              <a:cs typeface="Helvetica"/>
            </a:endParaRPr>
          </a:p>
        </p:txBody>
      </p:sp>
      <p:sp>
        <p:nvSpPr>
          <p:cNvPr id="9"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en-US"/>
              <a:t>T. Shaw | Dune Detector Safety System</a:t>
            </a:r>
          </a:p>
        </p:txBody>
      </p:sp>
      <p:sp>
        <p:nvSpPr>
          <p:cNvPr id="10"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
        <p:nvSpPr>
          <p:cNvPr id="12" name="Content Placeholder 2"/>
          <p:cNvSpPr>
            <a:spLocks noGrp="1"/>
          </p:cNvSpPr>
          <p:nvPr>
            <p:ph idx="11"/>
          </p:nvPr>
        </p:nvSpPr>
        <p:spPr>
          <a:xfrm>
            <a:off x="454026" y="1207770"/>
            <a:ext cx="3990750" cy="5031626"/>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marL="256032" marR="0" lvl="0" indent="-265176" algn="l" defTabSz="457200" rtl="0" eaLnBrk="1" fontAlgn="base" latinLnBrk="0" hangingPunct="1">
              <a:lnSpc>
                <a:spcPct val="100000"/>
              </a:lnSpc>
              <a:spcBef>
                <a:spcPts val="0"/>
              </a:spcBef>
              <a:spcAft>
                <a:spcPts val="0"/>
              </a:spcAft>
              <a:buClrTx/>
              <a:buSzTx/>
              <a:buFont typeface="Arial"/>
              <a:buChar char="•"/>
              <a:tabLst/>
              <a:defRPr/>
            </a:pPr>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2"/>
          <p:cNvSpPr>
            <a:spLocks noGrp="1"/>
          </p:cNvSpPr>
          <p:nvPr>
            <p:ph idx="12"/>
          </p:nvPr>
        </p:nvSpPr>
        <p:spPr>
          <a:xfrm>
            <a:off x="4696050" y="1215721"/>
            <a:ext cx="3990750" cy="5031626"/>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820635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4" y="5521482"/>
            <a:ext cx="4003605" cy="737519"/>
          </a:xfrm>
          <a:prstGeom prst="rect">
            <a:avLst/>
          </a:prstGeom>
        </p:spPr>
        <p:txBody>
          <a:bodyPr lIns="0" tIns="0" rIns="0" bIns="0" anchor="t" anchorCtr="0"/>
          <a:lstStyle>
            <a:lvl1pPr marL="0" indent="0">
              <a:buNone/>
              <a:defRPr sz="1600" b="0" i="0" baseline="0">
                <a:solidFill>
                  <a:srgbClr val="E95125"/>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4" name="Text Placeholder 2"/>
          <p:cNvSpPr>
            <a:spLocks noGrp="1"/>
          </p:cNvSpPr>
          <p:nvPr>
            <p:ph type="body" idx="13"/>
          </p:nvPr>
        </p:nvSpPr>
        <p:spPr>
          <a:xfrm>
            <a:off x="4683195" y="5521482"/>
            <a:ext cx="4003605" cy="737519"/>
          </a:xfrm>
          <a:prstGeom prst="rect">
            <a:avLst/>
          </a:prstGeom>
        </p:spPr>
        <p:txBody>
          <a:bodyPr lIns="0" tIns="0" rIns="0" bIns="0" anchor="t" anchorCtr="0"/>
          <a:lstStyle>
            <a:lvl1pPr marL="0" indent="0">
              <a:buNone/>
              <a:defRPr sz="1600" b="0" i="0" baseline="0">
                <a:solidFill>
                  <a:srgbClr val="E95125"/>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0" name="Title 1"/>
          <p:cNvSpPr>
            <a:spLocks noGrp="1"/>
          </p:cNvSpPr>
          <p:nvPr>
            <p:ph type="title"/>
          </p:nvPr>
        </p:nvSpPr>
        <p:spPr>
          <a:xfrm>
            <a:off x="457200" y="462518"/>
            <a:ext cx="8229600" cy="647102"/>
          </a:xfrm>
          <a:prstGeom prst="rect">
            <a:avLst/>
          </a:prstGeom>
        </p:spPr>
        <p:txBody>
          <a:bodyPr vert="horz" lIns="0" tIns="0" rIns="0" bIns="0"/>
          <a:lstStyle>
            <a:lvl1pPr algn="l">
              <a:defRPr sz="4400" b="1" i="0" baseline="0">
                <a:solidFill>
                  <a:srgbClr val="E95125"/>
                </a:solidFill>
                <a:latin typeface="Helvetica"/>
              </a:defRPr>
            </a:lvl1pPr>
          </a:lstStyle>
          <a:p>
            <a:r>
              <a:rPr lang="en-US" dirty="0"/>
              <a:t>Click to edit Master title style</a:t>
            </a:r>
          </a:p>
        </p:txBody>
      </p:sp>
      <p:sp>
        <p:nvSpPr>
          <p:cNvPr id="10"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30 JAN 2019</a:t>
            </a:r>
            <a:endParaRPr lang="en-US" dirty="0">
              <a:latin typeface="Helvetica"/>
              <a:cs typeface="Helvetica"/>
            </a:endParaRPr>
          </a:p>
        </p:txBody>
      </p:sp>
      <p:sp>
        <p:nvSpPr>
          <p:cNvPr id="11"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en-US"/>
              <a:t>T. Shaw | Dune Detector Safety System</a:t>
            </a:r>
          </a:p>
        </p:txBody>
      </p:sp>
      <p:sp>
        <p:nvSpPr>
          <p:cNvPr id="12"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
        <p:nvSpPr>
          <p:cNvPr id="16" name="Content Placeholder 2"/>
          <p:cNvSpPr>
            <a:spLocks noGrp="1"/>
          </p:cNvSpPr>
          <p:nvPr>
            <p:ph idx="11"/>
          </p:nvPr>
        </p:nvSpPr>
        <p:spPr>
          <a:xfrm>
            <a:off x="470059" y="1206941"/>
            <a:ext cx="3990750" cy="4180116"/>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2"/>
          <p:cNvSpPr>
            <a:spLocks noGrp="1"/>
          </p:cNvSpPr>
          <p:nvPr>
            <p:ph idx="14"/>
          </p:nvPr>
        </p:nvSpPr>
        <p:spPr>
          <a:xfrm>
            <a:off x="4696050" y="1206941"/>
            <a:ext cx="3990750" cy="4180116"/>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19620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Picture">
    <p:spTree>
      <p:nvGrpSpPr>
        <p:cNvPr id="1" name=""/>
        <p:cNvGrpSpPr/>
        <p:nvPr/>
      </p:nvGrpSpPr>
      <p:grpSpPr>
        <a:xfrm>
          <a:off x="0" y="0"/>
          <a:ext cx="0" cy="0"/>
          <a:chOff x="0" y="0"/>
          <a:chExt cx="0" cy="0"/>
        </a:xfrm>
      </p:grpSpPr>
      <p:sp>
        <p:nvSpPr>
          <p:cNvPr id="13" name="Picture Placeholder 12"/>
          <p:cNvSpPr>
            <a:spLocks noGrp="1"/>
          </p:cNvSpPr>
          <p:nvPr>
            <p:ph type="pic" sz="quarter" idx="10"/>
          </p:nvPr>
        </p:nvSpPr>
        <p:spPr>
          <a:xfrm>
            <a:off x="457200" y="1238250"/>
            <a:ext cx="8229600" cy="5009097"/>
          </a:xfrm>
          <a:prstGeom prst="rect">
            <a:avLst/>
          </a:prstGeom>
        </p:spPr>
        <p:txBody>
          <a:bodyPr vert="horz"/>
          <a:lstStyle>
            <a:lvl1pPr marL="0" indent="0">
              <a:buFontTx/>
              <a:buNone/>
              <a:defRPr>
                <a:solidFill>
                  <a:srgbClr val="3C5A77"/>
                </a:solidFill>
                <a:latin typeface="Helvetica"/>
              </a:defRPr>
            </a:lvl1pPr>
          </a:lstStyle>
          <a:p>
            <a:pPr lvl="0"/>
            <a:endParaRPr lang="en-US" noProof="0" dirty="0"/>
          </a:p>
        </p:txBody>
      </p:sp>
      <p:sp>
        <p:nvSpPr>
          <p:cNvPr id="15" name="Title 1"/>
          <p:cNvSpPr>
            <a:spLocks noGrp="1"/>
          </p:cNvSpPr>
          <p:nvPr>
            <p:ph type="title"/>
          </p:nvPr>
        </p:nvSpPr>
        <p:spPr>
          <a:xfrm>
            <a:off x="457200" y="462518"/>
            <a:ext cx="8229600" cy="647102"/>
          </a:xfrm>
          <a:prstGeom prst="rect">
            <a:avLst/>
          </a:prstGeom>
        </p:spPr>
        <p:txBody>
          <a:bodyPr vert="horz" lIns="0" tIns="0" rIns="0" bIns="0"/>
          <a:lstStyle>
            <a:lvl1pPr algn="l">
              <a:defRPr sz="4400" b="1" i="0" baseline="0">
                <a:solidFill>
                  <a:srgbClr val="E95125"/>
                </a:solidFill>
                <a:latin typeface="Helvetica"/>
              </a:defRPr>
            </a:lvl1pPr>
          </a:lstStyle>
          <a:p>
            <a:r>
              <a:rPr lang="en-US" dirty="0"/>
              <a:t>Click to edit Master title style</a:t>
            </a:r>
          </a:p>
        </p:txBody>
      </p:sp>
      <p:sp>
        <p:nvSpPr>
          <p:cNvPr id="7"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30 JAN 2019</a:t>
            </a:r>
            <a:endParaRPr lang="en-US" dirty="0">
              <a:latin typeface="Helvetica"/>
              <a:cs typeface="Helvetica"/>
            </a:endParaRPr>
          </a:p>
        </p:txBody>
      </p:sp>
      <p:sp>
        <p:nvSpPr>
          <p:cNvPr id="8"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en-US"/>
              <a:t>T. Shaw | Dune Detector Safety System</a:t>
            </a:r>
          </a:p>
        </p:txBody>
      </p:sp>
      <p:sp>
        <p:nvSpPr>
          <p:cNvPr id="9"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Tree>
    <p:extLst>
      <p:ext uri="{BB962C8B-B14F-4D97-AF65-F5344CB8AC3E}">
        <p14:creationId xmlns:p14="http://schemas.microsoft.com/office/powerpoint/2010/main" val="2850782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
        <p:nvSpPr>
          <p:cNvPr id="8" name="Picture Placeholder 12"/>
          <p:cNvSpPr>
            <a:spLocks noGrp="1"/>
          </p:cNvSpPr>
          <p:nvPr>
            <p:ph type="pic" sz="quarter" idx="10"/>
          </p:nvPr>
        </p:nvSpPr>
        <p:spPr>
          <a:xfrm>
            <a:off x="0" y="0"/>
            <a:ext cx="9144000" cy="6237106"/>
          </a:xfrm>
          <a:prstGeom prst="rect">
            <a:avLst/>
          </a:prstGeom>
        </p:spPr>
        <p:txBody>
          <a:bodyPr vert="horz"/>
          <a:lstStyle>
            <a:lvl1pPr marL="0" indent="0">
              <a:buFontTx/>
              <a:buNone/>
              <a:defRPr>
                <a:solidFill>
                  <a:srgbClr val="3C5A77"/>
                </a:solidFill>
                <a:latin typeface="Helvetica"/>
              </a:defRPr>
            </a:lvl1pPr>
          </a:lstStyle>
          <a:p>
            <a:pPr lvl="0"/>
            <a:endParaRPr lang="en-US" noProof="0" dirty="0"/>
          </a:p>
        </p:txBody>
      </p:sp>
      <p:sp>
        <p:nvSpPr>
          <p:cNvPr id="6"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30 JAN 2019</a:t>
            </a:r>
            <a:endParaRPr lang="en-US" dirty="0">
              <a:latin typeface="Helvetica"/>
              <a:cs typeface="Helvetica"/>
            </a:endParaRPr>
          </a:p>
        </p:txBody>
      </p:sp>
      <p:sp>
        <p:nvSpPr>
          <p:cNvPr id="7"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en-US"/>
              <a:t>T. Shaw | Dune Detector Safety System</a:t>
            </a:r>
          </a:p>
        </p:txBody>
      </p:sp>
      <p:sp>
        <p:nvSpPr>
          <p:cNvPr id="9"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Tree>
    <p:extLst>
      <p:ext uri="{BB962C8B-B14F-4D97-AF65-F5344CB8AC3E}">
        <p14:creationId xmlns:p14="http://schemas.microsoft.com/office/powerpoint/2010/main" val="3458088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11" name="Text Placeholder 2"/>
          <p:cNvSpPr>
            <a:spLocks noGrp="1"/>
          </p:cNvSpPr>
          <p:nvPr>
            <p:ph type="body" idx="11"/>
          </p:nvPr>
        </p:nvSpPr>
        <p:spPr>
          <a:xfrm>
            <a:off x="457204" y="5340612"/>
            <a:ext cx="3017520" cy="915332"/>
          </a:xfrm>
          <a:prstGeom prst="rect">
            <a:avLst/>
          </a:prstGeom>
        </p:spPr>
        <p:txBody>
          <a:bodyPr lIns="0" tIns="0" rIns="0" bIns="0" anchor="t" anchorCtr="0">
            <a:normAutofit/>
          </a:bodyPr>
          <a:lstStyle>
            <a:lvl1pPr marL="0" indent="0">
              <a:buNone/>
              <a:defRPr sz="1600" b="0" i="0" baseline="0">
                <a:solidFill>
                  <a:srgbClr val="E95125"/>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4" name="Picture Placeholder 12"/>
          <p:cNvSpPr>
            <a:spLocks noGrp="1"/>
          </p:cNvSpPr>
          <p:nvPr>
            <p:ph type="pic" sz="quarter" idx="15"/>
          </p:nvPr>
        </p:nvSpPr>
        <p:spPr>
          <a:xfrm>
            <a:off x="3716338" y="1208366"/>
            <a:ext cx="4959767" cy="5047578"/>
          </a:xfrm>
          <a:prstGeom prst="rect">
            <a:avLst/>
          </a:prstGeom>
        </p:spPr>
        <p:txBody>
          <a:bodyPr vert="horz" lIns="0" rIns="0"/>
          <a:lstStyle>
            <a:lvl1pPr marL="0" indent="0">
              <a:buFontTx/>
              <a:buNone/>
              <a:defRPr>
                <a:solidFill>
                  <a:srgbClr val="3C5A77"/>
                </a:solidFill>
                <a:latin typeface="Helvetica"/>
              </a:defRPr>
            </a:lvl1pPr>
          </a:lstStyle>
          <a:p>
            <a:pPr lvl="0"/>
            <a:endParaRPr lang="en-US" noProof="0" dirty="0"/>
          </a:p>
        </p:txBody>
      </p:sp>
      <p:sp>
        <p:nvSpPr>
          <p:cNvPr id="2" name="Title 1"/>
          <p:cNvSpPr>
            <a:spLocks noGrp="1"/>
          </p:cNvSpPr>
          <p:nvPr>
            <p:ph type="title"/>
          </p:nvPr>
        </p:nvSpPr>
        <p:spPr>
          <a:xfrm>
            <a:off x="457200" y="462518"/>
            <a:ext cx="8229600" cy="647102"/>
          </a:xfrm>
          <a:prstGeom prst="rect">
            <a:avLst/>
          </a:prstGeom>
        </p:spPr>
        <p:txBody>
          <a:bodyPr vert="horz" lIns="0" tIns="0" rIns="0" bIns="0"/>
          <a:lstStyle>
            <a:lvl1pPr algn="l">
              <a:defRPr sz="4400" b="1" i="0" baseline="0">
                <a:solidFill>
                  <a:srgbClr val="E95125"/>
                </a:solidFill>
                <a:latin typeface="Helvetica"/>
              </a:defRPr>
            </a:lvl1pPr>
          </a:lstStyle>
          <a:p>
            <a:endParaRPr lang="en-US" dirty="0"/>
          </a:p>
        </p:txBody>
      </p:sp>
      <p:sp>
        <p:nvSpPr>
          <p:cNvPr id="9"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30 JAN 2019</a:t>
            </a:r>
            <a:endParaRPr lang="en-US" dirty="0">
              <a:latin typeface="Helvetica"/>
              <a:cs typeface="Helvetica"/>
            </a:endParaRPr>
          </a:p>
        </p:txBody>
      </p:sp>
      <p:sp>
        <p:nvSpPr>
          <p:cNvPr id="10"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en-US"/>
              <a:t>T. Shaw | Dune Detector Safety System</a:t>
            </a:r>
          </a:p>
        </p:txBody>
      </p:sp>
      <p:sp>
        <p:nvSpPr>
          <p:cNvPr id="12"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
        <p:nvSpPr>
          <p:cNvPr id="13" name="Content Placeholder 2"/>
          <p:cNvSpPr>
            <a:spLocks noGrp="1"/>
          </p:cNvSpPr>
          <p:nvPr>
            <p:ph idx="16"/>
          </p:nvPr>
        </p:nvSpPr>
        <p:spPr>
          <a:xfrm>
            <a:off x="470059" y="1206941"/>
            <a:ext cx="3004665" cy="4046976"/>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45480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54025" y="1227137"/>
            <a:ext cx="8229600" cy="4487650"/>
          </a:xfrm>
          <a:prstGeom prst="rect">
            <a:avLst/>
          </a:prstGeom>
        </p:spPr>
        <p:txBody>
          <a:bodyPr lIns="0" rIns="0"/>
          <a:lstStyle>
            <a:lvl1pPr marL="0" indent="0">
              <a:buNone/>
              <a:defRPr sz="3200">
                <a:solidFill>
                  <a:srgbClr val="3C5A77"/>
                </a:solidFill>
                <a:latin typeface="Helvetica"/>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12" name="Text Placeholder 2"/>
          <p:cNvSpPr>
            <a:spLocks noGrp="1"/>
          </p:cNvSpPr>
          <p:nvPr>
            <p:ph type="body" idx="11"/>
          </p:nvPr>
        </p:nvSpPr>
        <p:spPr>
          <a:xfrm>
            <a:off x="457204" y="5839748"/>
            <a:ext cx="8229596" cy="439738"/>
          </a:xfrm>
          <a:prstGeom prst="rect">
            <a:avLst/>
          </a:prstGeom>
        </p:spPr>
        <p:txBody>
          <a:bodyPr lIns="0" tIns="0" rIns="0" bIns="0" anchor="t" anchorCtr="0">
            <a:normAutofit/>
          </a:bodyPr>
          <a:lstStyle>
            <a:lvl1pPr marL="0" indent="0">
              <a:buNone/>
              <a:defRPr sz="1600" b="0" i="0" baseline="0">
                <a:solidFill>
                  <a:srgbClr val="E95125"/>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 name="Title 1"/>
          <p:cNvSpPr>
            <a:spLocks noGrp="1"/>
          </p:cNvSpPr>
          <p:nvPr>
            <p:ph type="title"/>
          </p:nvPr>
        </p:nvSpPr>
        <p:spPr>
          <a:xfrm>
            <a:off x="457204" y="458988"/>
            <a:ext cx="8229600" cy="701902"/>
          </a:xfrm>
          <a:prstGeom prst="rect">
            <a:avLst/>
          </a:prstGeom>
        </p:spPr>
        <p:txBody>
          <a:bodyPr vert="horz" lIns="0" tIns="0" rIns="0" bIns="0"/>
          <a:lstStyle>
            <a:lvl1pPr algn="l">
              <a:defRPr sz="4400" b="1" i="0" baseline="0">
                <a:solidFill>
                  <a:srgbClr val="E95125"/>
                </a:solidFill>
                <a:latin typeface="Helvetica"/>
              </a:defRPr>
            </a:lvl1pPr>
          </a:lstStyle>
          <a:p>
            <a:r>
              <a:rPr lang="en-US" dirty="0"/>
              <a:t>Click to edit Master title style</a:t>
            </a:r>
          </a:p>
        </p:txBody>
      </p:sp>
      <p:sp>
        <p:nvSpPr>
          <p:cNvPr id="8"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30 JAN 2019</a:t>
            </a:r>
            <a:endParaRPr lang="en-US" dirty="0">
              <a:latin typeface="Helvetica"/>
              <a:cs typeface="Helvetica"/>
            </a:endParaRPr>
          </a:p>
        </p:txBody>
      </p:sp>
      <p:sp>
        <p:nvSpPr>
          <p:cNvPr id="9"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en-US"/>
              <a:t>T. Shaw | Dune Detector Safety System</a:t>
            </a:r>
          </a:p>
        </p:txBody>
      </p:sp>
      <p:sp>
        <p:nvSpPr>
          <p:cNvPr id="10"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Tree>
    <p:extLst>
      <p:ext uri="{BB962C8B-B14F-4D97-AF65-F5344CB8AC3E}">
        <p14:creationId xmlns:p14="http://schemas.microsoft.com/office/powerpoint/2010/main" val="2412412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30 JAN 2019</a:t>
            </a:r>
            <a:endParaRPr lang="en-US" dirty="0">
              <a:latin typeface="Helvetica"/>
              <a:cs typeface="Helvetica"/>
            </a:endParaRPr>
          </a:p>
        </p:txBody>
      </p:sp>
      <p:sp>
        <p:nvSpPr>
          <p:cNvPr id="5" name="Footer Placeholder 4"/>
          <p:cNvSpPr>
            <a:spLocks noGrp="1"/>
          </p:cNvSpPr>
          <p:nvPr>
            <p:ph type="ftr" sz="quarter" idx="3"/>
          </p:nvPr>
        </p:nvSpPr>
        <p:spPr>
          <a:xfrm>
            <a:off x="1877785" y="6549548"/>
            <a:ext cx="4892514" cy="170720"/>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en-US"/>
              <a:t>T. Shaw | Dune Detector Safety System</a:t>
            </a:r>
            <a:endParaRPr lang="en-GB" dirty="0"/>
          </a:p>
        </p:txBody>
      </p:sp>
      <p:sp>
        <p:nvSpPr>
          <p:cNvPr id="6"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cxnSp>
        <p:nvCxnSpPr>
          <p:cNvPr id="7" name="Straight Connector 6"/>
          <p:cNvCxnSpPr/>
          <p:nvPr/>
        </p:nvCxnSpPr>
        <p:spPr>
          <a:xfrm>
            <a:off x="457200" y="6357635"/>
            <a:ext cx="8229600" cy="0"/>
          </a:xfrm>
          <a:prstGeom prst="line">
            <a:avLst/>
          </a:prstGeom>
          <a:ln>
            <a:solidFill>
              <a:srgbClr val="E95125"/>
            </a:solidFill>
          </a:ln>
          <a:effectLst/>
        </p:spPr>
        <p:style>
          <a:lnRef idx="2">
            <a:schemeClr val="accent1"/>
          </a:lnRef>
          <a:fillRef idx="0">
            <a:schemeClr val="accent1"/>
          </a:fillRef>
          <a:effectRef idx="1">
            <a:schemeClr val="accent1"/>
          </a:effectRef>
          <a:fontRef idx="minor">
            <a:schemeClr val="tx1"/>
          </a:fontRef>
        </p:style>
      </p:cxnSp>
      <p:pic>
        <p:nvPicPr>
          <p:cNvPr id="8" name="Picture 7"/>
          <p:cNvPicPr>
            <a:picLocks noChangeAspect="1"/>
          </p:cNvPicPr>
          <p:nvPr userDrawn="1"/>
        </p:nvPicPr>
        <p:blipFill rotWithShape="1">
          <a:blip r:embed="rId9" cstate="print">
            <a:extLst>
              <a:ext uri="{28A0092B-C50C-407E-A947-70E740481C1C}">
                <a14:useLocalDpi xmlns:a14="http://schemas.microsoft.com/office/drawing/2010/main"/>
              </a:ext>
            </a:extLst>
          </a:blip>
          <a:srcRect/>
          <a:stretch/>
        </p:blipFill>
        <p:spPr>
          <a:xfrm>
            <a:off x="8131175" y="6489520"/>
            <a:ext cx="561974" cy="237098"/>
          </a:xfrm>
          <a:prstGeom prst="rect">
            <a:avLst/>
          </a:prstGeom>
        </p:spPr>
      </p:pic>
    </p:spTree>
  </p:cSld>
  <p:clrMap bg1="lt1" tx1="dk1" bg2="lt2" tx2="dk2" accent1="accent1" accent2="accent2" accent3="accent3" accent4="accent4" accent5="accent5" accent6="accent6" hlink="hlink" folHlink="folHlink"/>
  <p:sldLayoutIdLst>
    <p:sldLayoutId id="2147483684" r:id="rId1"/>
    <p:sldLayoutId id="2147483680" r:id="rId2"/>
    <p:sldLayoutId id="2147483681" r:id="rId3"/>
    <p:sldLayoutId id="2147483682" r:id="rId4"/>
    <p:sldLayoutId id="2147483683" r:id="rId5"/>
    <p:sldLayoutId id="2147483685" r:id="rId6"/>
    <p:sldLayoutId id="2147483686" r:id="rId7"/>
  </p:sldLayoutIdLst>
  <p:hf hdr="0"/>
  <p:txStyles>
    <p:titleStyle>
      <a:lvl1pPr algn="ctr" defTabSz="457200" rtl="0" fontAlgn="base">
        <a:spcBef>
          <a:spcPct val="0"/>
        </a:spcBef>
        <a:spcAft>
          <a:spcPct val="0"/>
        </a:spcAft>
        <a:defRPr sz="4400" kern="1200">
          <a:solidFill>
            <a:schemeClr val="tx1"/>
          </a:solidFill>
          <a:latin typeface="+mj-lt"/>
          <a:ea typeface="Geneva" charset="0"/>
          <a:cs typeface="Geneva" charset="0"/>
        </a:defRPr>
      </a:lvl1pPr>
      <a:lvl2pPr algn="ctr" defTabSz="457200" rtl="0" fontAlgn="base">
        <a:spcBef>
          <a:spcPct val="0"/>
        </a:spcBef>
        <a:spcAft>
          <a:spcPct val="0"/>
        </a:spcAft>
        <a:defRPr sz="4400">
          <a:solidFill>
            <a:schemeClr val="tx1"/>
          </a:solidFill>
          <a:latin typeface="Calibri" charset="0"/>
          <a:ea typeface="Geneva" charset="0"/>
          <a:cs typeface="Geneva" charset="0"/>
        </a:defRPr>
      </a:lvl2pPr>
      <a:lvl3pPr algn="ctr" defTabSz="457200" rtl="0" fontAlgn="base">
        <a:spcBef>
          <a:spcPct val="0"/>
        </a:spcBef>
        <a:spcAft>
          <a:spcPct val="0"/>
        </a:spcAft>
        <a:defRPr sz="4400">
          <a:solidFill>
            <a:schemeClr val="tx1"/>
          </a:solidFill>
          <a:latin typeface="Calibri" charset="0"/>
          <a:ea typeface="Geneva" charset="0"/>
          <a:cs typeface="Geneva" charset="0"/>
        </a:defRPr>
      </a:lvl3pPr>
      <a:lvl4pPr algn="ctr" defTabSz="457200" rtl="0" fontAlgn="base">
        <a:spcBef>
          <a:spcPct val="0"/>
        </a:spcBef>
        <a:spcAft>
          <a:spcPct val="0"/>
        </a:spcAft>
        <a:defRPr sz="4400">
          <a:solidFill>
            <a:schemeClr val="tx1"/>
          </a:solidFill>
          <a:latin typeface="Calibri" charset="0"/>
          <a:ea typeface="Geneva" charset="0"/>
          <a:cs typeface="Geneva" charset="0"/>
        </a:defRPr>
      </a:lvl4pPr>
      <a:lvl5pPr algn="ctr" defTabSz="457200" rtl="0" fontAlgn="base">
        <a:spcBef>
          <a:spcPct val="0"/>
        </a:spcBef>
        <a:spcAft>
          <a:spcPct val="0"/>
        </a:spcAft>
        <a:defRPr sz="4400">
          <a:solidFill>
            <a:schemeClr val="tx1"/>
          </a:solidFill>
          <a:latin typeface="Calibri" charset="0"/>
          <a:ea typeface="Geneva" charset="0"/>
          <a:cs typeface="Geneva" charset="0"/>
        </a:defRPr>
      </a:lvl5pPr>
      <a:lvl6pPr marL="457200" algn="ctr" defTabSz="457200" rtl="0" fontAlgn="base">
        <a:spcBef>
          <a:spcPct val="0"/>
        </a:spcBef>
        <a:spcAft>
          <a:spcPct val="0"/>
        </a:spcAft>
        <a:defRPr sz="4400">
          <a:solidFill>
            <a:schemeClr val="tx1"/>
          </a:solidFill>
          <a:latin typeface="Calibri" charset="0"/>
          <a:ea typeface="Geneva" charset="0"/>
          <a:cs typeface="Geneva" charset="0"/>
        </a:defRPr>
      </a:lvl6pPr>
      <a:lvl7pPr marL="914400" algn="ctr" defTabSz="457200" rtl="0" fontAlgn="base">
        <a:spcBef>
          <a:spcPct val="0"/>
        </a:spcBef>
        <a:spcAft>
          <a:spcPct val="0"/>
        </a:spcAft>
        <a:defRPr sz="4400">
          <a:solidFill>
            <a:schemeClr val="tx1"/>
          </a:solidFill>
          <a:latin typeface="Calibri" charset="0"/>
          <a:ea typeface="Geneva" charset="0"/>
          <a:cs typeface="Geneva" charset="0"/>
        </a:defRPr>
      </a:lvl7pPr>
      <a:lvl8pPr marL="1371600" algn="ctr" defTabSz="457200" rtl="0" fontAlgn="base">
        <a:spcBef>
          <a:spcPct val="0"/>
        </a:spcBef>
        <a:spcAft>
          <a:spcPct val="0"/>
        </a:spcAft>
        <a:defRPr sz="4400">
          <a:solidFill>
            <a:schemeClr val="tx1"/>
          </a:solidFill>
          <a:latin typeface="Calibri" charset="0"/>
          <a:ea typeface="Geneva" charset="0"/>
          <a:cs typeface="Geneva" charset="0"/>
        </a:defRPr>
      </a:lvl8pPr>
      <a:lvl9pPr marL="1828800" algn="ctr" defTabSz="457200" rtl="0" fontAlgn="base">
        <a:spcBef>
          <a:spcPct val="0"/>
        </a:spcBef>
        <a:spcAft>
          <a:spcPct val="0"/>
        </a:spcAft>
        <a:defRPr sz="4400">
          <a:solidFill>
            <a:schemeClr val="tx1"/>
          </a:solidFill>
          <a:latin typeface="Calibri" charset="0"/>
          <a:ea typeface="Geneva" charset="0"/>
          <a:cs typeface="Geneva"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Geneva" charset="0"/>
          <a:cs typeface="Geneva"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Geneva"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Geneva"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Geneva"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Geneva"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5244DC-57D4-4EF3-A57C-EB48D5E9B3C6}"/>
              </a:ext>
            </a:extLst>
          </p:cNvPr>
          <p:cNvSpPr>
            <a:spLocks noGrp="1"/>
          </p:cNvSpPr>
          <p:nvPr>
            <p:ph type="title"/>
          </p:nvPr>
        </p:nvSpPr>
        <p:spPr/>
        <p:txBody>
          <a:bodyPr/>
          <a:lstStyle/>
          <a:p>
            <a:r>
              <a:rPr lang="en-US" dirty="0"/>
              <a:t>Dune Detector Safety System</a:t>
            </a:r>
          </a:p>
        </p:txBody>
      </p:sp>
      <p:sp>
        <p:nvSpPr>
          <p:cNvPr id="3" name="Content Placeholder 2">
            <a:extLst>
              <a:ext uri="{FF2B5EF4-FFF2-40B4-BE49-F238E27FC236}">
                <a16:creationId xmlns:a16="http://schemas.microsoft.com/office/drawing/2014/main" id="{3B93CA1F-467E-4AEC-8E7F-1653F90C3A04}"/>
              </a:ext>
            </a:extLst>
          </p:cNvPr>
          <p:cNvSpPr>
            <a:spLocks noGrp="1"/>
          </p:cNvSpPr>
          <p:nvPr>
            <p:ph idx="11"/>
          </p:nvPr>
        </p:nvSpPr>
        <p:spPr/>
        <p:txBody>
          <a:bodyPr/>
          <a:lstStyle/>
          <a:p>
            <a:pPr marL="0" indent="0">
              <a:buNone/>
            </a:pPr>
            <a:endParaRPr lang="en-US" dirty="0"/>
          </a:p>
          <a:p>
            <a:pPr marL="0" indent="0">
              <a:buNone/>
            </a:pPr>
            <a:endParaRPr lang="en-US" dirty="0"/>
          </a:p>
          <a:p>
            <a:pPr marL="0" indent="0">
              <a:buNone/>
            </a:pPr>
            <a:endParaRPr lang="en-US" dirty="0"/>
          </a:p>
          <a:p>
            <a:pPr marL="0" indent="0" algn="ctr">
              <a:buNone/>
            </a:pPr>
            <a:r>
              <a:rPr lang="en-US" sz="2800" b="1" dirty="0"/>
              <a:t>Dune Collaboration Meeting</a:t>
            </a:r>
          </a:p>
          <a:p>
            <a:pPr marL="0" indent="0" algn="ctr">
              <a:buNone/>
            </a:pPr>
            <a:r>
              <a:rPr lang="en-US" sz="2800" b="1" dirty="0"/>
              <a:t>January 30, 2019</a:t>
            </a:r>
          </a:p>
          <a:p>
            <a:pPr marL="0" indent="0" algn="ctr">
              <a:buNone/>
            </a:pPr>
            <a:r>
              <a:rPr lang="en-US" sz="2800" b="1" dirty="0"/>
              <a:t>T. Shaw</a:t>
            </a:r>
          </a:p>
        </p:txBody>
      </p:sp>
      <p:sp>
        <p:nvSpPr>
          <p:cNvPr id="4" name="Date Placeholder 3">
            <a:extLst>
              <a:ext uri="{FF2B5EF4-FFF2-40B4-BE49-F238E27FC236}">
                <a16:creationId xmlns:a16="http://schemas.microsoft.com/office/drawing/2014/main" id="{FBC4D8DF-D557-466B-A519-871740964365}"/>
              </a:ext>
            </a:extLst>
          </p:cNvPr>
          <p:cNvSpPr>
            <a:spLocks noGrp="1"/>
          </p:cNvSpPr>
          <p:nvPr>
            <p:ph type="dt" sz="half" idx="2"/>
          </p:nvPr>
        </p:nvSpPr>
        <p:spPr/>
        <p:txBody>
          <a:bodyPr/>
          <a:lstStyle/>
          <a:p>
            <a:pPr>
              <a:defRPr/>
            </a:pPr>
            <a:r>
              <a:rPr lang="en-US">
                <a:latin typeface="Helvetica"/>
                <a:cs typeface="Helvetica"/>
              </a:rPr>
              <a:t>30 JAN 2019</a:t>
            </a:r>
            <a:endParaRPr lang="en-US" dirty="0">
              <a:latin typeface="Helvetica"/>
              <a:cs typeface="Helvetica"/>
            </a:endParaRPr>
          </a:p>
        </p:txBody>
      </p:sp>
      <p:sp>
        <p:nvSpPr>
          <p:cNvPr id="5" name="Footer Placeholder 4">
            <a:extLst>
              <a:ext uri="{FF2B5EF4-FFF2-40B4-BE49-F238E27FC236}">
                <a16:creationId xmlns:a16="http://schemas.microsoft.com/office/drawing/2014/main" id="{DFBFA303-E5D9-49BC-8546-671E4B767C75}"/>
              </a:ext>
            </a:extLst>
          </p:cNvPr>
          <p:cNvSpPr>
            <a:spLocks noGrp="1"/>
          </p:cNvSpPr>
          <p:nvPr>
            <p:ph type="ftr" sz="quarter" idx="3"/>
          </p:nvPr>
        </p:nvSpPr>
        <p:spPr>
          <a:xfrm>
            <a:off x="1877785" y="6549548"/>
            <a:ext cx="4349311" cy="158697"/>
          </a:xfrm>
        </p:spPr>
        <p:txBody>
          <a:bodyPr/>
          <a:lstStyle/>
          <a:p>
            <a:pPr>
              <a:defRPr/>
            </a:pPr>
            <a:r>
              <a:rPr lang="de-DE" dirty="0"/>
              <a:t>T. Shaw	| Dune Detector Safety System</a:t>
            </a:r>
            <a:endParaRPr lang="en-US" dirty="0"/>
          </a:p>
        </p:txBody>
      </p:sp>
      <p:sp>
        <p:nvSpPr>
          <p:cNvPr id="6" name="Slide Number Placeholder 5">
            <a:extLst>
              <a:ext uri="{FF2B5EF4-FFF2-40B4-BE49-F238E27FC236}">
                <a16:creationId xmlns:a16="http://schemas.microsoft.com/office/drawing/2014/main" id="{D6C3EDE3-1858-42AE-8CFB-EFEEB2F032D3}"/>
              </a:ext>
            </a:extLst>
          </p:cNvPr>
          <p:cNvSpPr>
            <a:spLocks noGrp="1"/>
          </p:cNvSpPr>
          <p:nvPr>
            <p:ph type="sldNum" sz="quarter" idx="4"/>
          </p:nvPr>
        </p:nvSpPr>
        <p:spPr/>
        <p:txBody>
          <a:bodyPr/>
          <a:lstStyle/>
          <a:p>
            <a:pPr>
              <a:defRPr/>
            </a:pPr>
            <a:fld id="{0C39C72E-2A13-EB4D-AD45-6D4E6ACAED8D}" type="slidenum">
              <a:rPr lang="en-US" smtClean="0"/>
              <a:pPr>
                <a:defRPr/>
              </a:pPr>
              <a:t>1</a:t>
            </a:fld>
            <a:endParaRPr lang="en-US" dirty="0"/>
          </a:p>
        </p:txBody>
      </p:sp>
    </p:spTree>
    <p:extLst>
      <p:ext uri="{BB962C8B-B14F-4D97-AF65-F5344CB8AC3E}">
        <p14:creationId xmlns:p14="http://schemas.microsoft.com/office/powerpoint/2010/main" val="6706989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9744C-B97B-416E-92A7-7BE889A88F85}"/>
              </a:ext>
            </a:extLst>
          </p:cNvPr>
          <p:cNvSpPr>
            <a:spLocks noGrp="1"/>
          </p:cNvSpPr>
          <p:nvPr>
            <p:ph type="title"/>
          </p:nvPr>
        </p:nvSpPr>
        <p:spPr/>
        <p:txBody>
          <a:bodyPr/>
          <a:lstStyle/>
          <a:p>
            <a:r>
              <a:rPr lang="en-US" dirty="0"/>
              <a:t>Other Consortia – need input</a:t>
            </a:r>
          </a:p>
        </p:txBody>
      </p:sp>
      <p:sp>
        <p:nvSpPr>
          <p:cNvPr id="3" name="Content Placeholder 2">
            <a:extLst>
              <a:ext uri="{FF2B5EF4-FFF2-40B4-BE49-F238E27FC236}">
                <a16:creationId xmlns:a16="http://schemas.microsoft.com/office/drawing/2014/main" id="{14B5647C-1F8F-4CFC-BF61-533A21C504DD}"/>
              </a:ext>
            </a:extLst>
          </p:cNvPr>
          <p:cNvSpPr>
            <a:spLocks noGrp="1"/>
          </p:cNvSpPr>
          <p:nvPr>
            <p:ph idx="11"/>
          </p:nvPr>
        </p:nvSpPr>
        <p:spPr/>
        <p:txBody>
          <a:bodyPr/>
          <a:lstStyle/>
          <a:p>
            <a:r>
              <a:rPr lang="en-US" dirty="0"/>
              <a:t>APA</a:t>
            </a:r>
          </a:p>
          <a:p>
            <a:r>
              <a:rPr lang="en-US" dirty="0"/>
              <a:t>CISC</a:t>
            </a:r>
          </a:p>
          <a:p>
            <a:r>
              <a:rPr lang="en-US" dirty="0"/>
              <a:t>DAQ</a:t>
            </a:r>
          </a:p>
          <a:p>
            <a:pPr lvl="1"/>
            <a:r>
              <a:rPr lang="en-US" dirty="0"/>
              <a:t>Eye Safety for fibers</a:t>
            </a:r>
          </a:p>
          <a:p>
            <a:pPr lvl="1"/>
            <a:r>
              <a:rPr lang="en-US" dirty="0"/>
              <a:t>Smoke Detection in DAQ Racks</a:t>
            </a:r>
          </a:p>
          <a:p>
            <a:pPr lvl="1"/>
            <a:r>
              <a:rPr lang="en-US" dirty="0"/>
              <a:t>Leak Detection in Rack Cooling System</a:t>
            </a:r>
          </a:p>
          <a:p>
            <a:pPr lvl="1"/>
            <a:r>
              <a:rPr lang="en-US" dirty="0"/>
              <a:t>Temperature in Racks</a:t>
            </a:r>
          </a:p>
          <a:p>
            <a:r>
              <a:rPr lang="en-US" dirty="0"/>
              <a:t>PD</a:t>
            </a:r>
          </a:p>
          <a:p>
            <a:pPr marL="0" indent="0">
              <a:buNone/>
            </a:pPr>
            <a:endParaRPr lang="en-US" dirty="0"/>
          </a:p>
          <a:p>
            <a:r>
              <a:rPr lang="en-US" dirty="0"/>
              <a:t>Cryogenics – See David </a:t>
            </a:r>
            <a:r>
              <a:rPr lang="en-US" dirty="0" err="1"/>
              <a:t>Montanari’s</a:t>
            </a:r>
            <a:r>
              <a:rPr lang="en-US" dirty="0"/>
              <a:t> presentation</a:t>
            </a:r>
          </a:p>
        </p:txBody>
      </p:sp>
      <p:sp>
        <p:nvSpPr>
          <p:cNvPr id="4" name="Date Placeholder 3">
            <a:extLst>
              <a:ext uri="{FF2B5EF4-FFF2-40B4-BE49-F238E27FC236}">
                <a16:creationId xmlns:a16="http://schemas.microsoft.com/office/drawing/2014/main" id="{3E8EE6A0-1941-4489-BE92-E3392DAC38AA}"/>
              </a:ext>
            </a:extLst>
          </p:cNvPr>
          <p:cNvSpPr>
            <a:spLocks noGrp="1"/>
          </p:cNvSpPr>
          <p:nvPr>
            <p:ph type="dt" sz="half" idx="2"/>
          </p:nvPr>
        </p:nvSpPr>
        <p:spPr/>
        <p:txBody>
          <a:bodyPr/>
          <a:lstStyle/>
          <a:p>
            <a:pPr>
              <a:defRPr/>
            </a:pPr>
            <a:r>
              <a:rPr lang="en-US">
                <a:latin typeface="Helvetica"/>
                <a:cs typeface="Helvetica"/>
              </a:rPr>
              <a:t>30 JAN 2019</a:t>
            </a:r>
            <a:endParaRPr lang="en-US" dirty="0">
              <a:latin typeface="Helvetica"/>
              <a:cs typeface="Helvetica"/>
            </a:endParaRPr>
          </a:p>
        </p:txBody>
      </p:sp>
      <p:sp>
        <p:nvSpPr>
          <p:cNvPr id="5" name="Footer Placeholder 4">
            <a:extLst>
              <a:ext uri="{FF2B5EF4-FFF2-40B4-BE49-F238E27FC236}">
                <a16:creationId xmlns:a16="http://schemas.microsoft.com/office/drawing/2014/main" id="{604D5BEA-5159-4259-B563-82796BC82734}"/>
              </a:ext>
            </a:extLst>
          </p:cNvPr>
          <p:cNvSpPr>
            <a:spLocks noGrp="1"/>
          </p:cNvSpPr>
          <p:nvPr>
            <p:ph type="ftr" sz="quarter" idx="3"/>
          </p:nvPr>
        </p:nvSpPr>
        <p:spPr/>
        <p:txBody>
          <a:bodyPr/>
          <a:lstStyle/>
          <a:p>
            <a:pPr>
              <a:defRPr/>
            </a:pPr>
            <a:r>
              <a:rPr lang="en-US"/>
              <a:t>T. Shaw | Dune Detector Safety System</a:t>
            </a:r>
            <a:endParaRPr lang="en-US" dirty="0"/>
          </a:p>
        </p:txBody>
      </p:sp>
      <p:sp>
        <p:nvSpPr>
          <p:cNvPr id="6" name="Slide Number Placeholder 5">
            <a:extLst>
              <a:ext uri="{FF2B5EF4-FFF2-40B4-BE49-F238E27FC236}">
                <a16:creationId xmlns:a16="http://schemas.microsoft.com/office/drawing/2014/main" id="{404C65B0-734F-4E87-A8F5-E4C630FF8979}"/>
              </a:ext>
            </a:extLst>
          </p:cNvPr>
          <p:cNvSpPr>
            <a:spLocks noGrp="1"/>
          </p:cNvSpPr>
          <p:nvPr>
            <p:ph type="sldNum" sz="quarter" idx="4"/>
          </p:nvPr>
        </p:nvSpPr>
        <p:spPr/>
        <p:txBody>
          <a:bodyPr/>
          <a:lstStyle/>
          <a:p>
            <a:pPr>
              <a:defRPr/>
            </a:pPr>
            <a:fld id="{0C39C72E-2A13-EB4D-AD45-6D4E6ACAED8D}" type="slidenum">
              <a:rPr lang="en-US" smtClean="0"/>
              <a:pPr>
                <a:defRPr/>
              </a:pPr>
              <a:t>10</a:t>
            </a:fld>
            <a:endParaRPr lang="en-US" dirty="0"/>
          </a:p>
        </p:txBody>
      </p:sp>
    </p:spTree>
    <p:extLst>
      <p:ext uri="{BB962C8B-B14F-4D97-AF65-F5344CB8AC3E}">
        <p14:creationId xmlns:p14="http://schemas.microsoft.com/office/powerpoint/2010/main" val="2283152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4026" y="542719"/>
            <a:ext cx="8229600" cy="647102"/>
          </a:xfrm>
        </p:spPr>
        <p:txBody>
          <a:bodyPr>
            <a:normAutofit/>
          </a:bodyPr>
          <a:lstStyle/>
          <a:p>
            <a:r>
              <a:rPr lang="en-US" sz="2400" dirty="0"/>
              <a:t>Dune Detector Safety System (DDSS)</a:t>
            </a:r>
            <a:endParaRPr lang="en-GB" sz="2400" dirty="0"/>
          </a:p>
        </p:txBody>
      </p:sp>
      <p:sp>
        <p:nvSpPr>
          <p:cNvPr id="5" name="Content Placeholder 4"/>
          <p:cNvSpPr>
            <a:spLocks noGrp="1"/>
          </p:cNvSpPr>
          <p:nvPr>
            <p:ph idx="11"/>
          </p:nvPr>
        </p:nvSpPr>
        <p:spPr/>
        <p:txBody>
          <a:bodyPr>
            <a:normAutofit/>
          </a:bodyPr>
          <a:lstStyle/>
          <a:p>
            <a:r>
              <a:rPr lang="en-US" dirty="0"/>
              <a:t>The Dune Detector Safety System (DDSS) functions to protect experimental equipment.  </a:t>
            </a:r>
          </a:p>
          <a:p>
            <a:r>
              <a:rPr lang="en-US" dirty="0"/>
              <a:t>The DSS is required to detect abnormal and potentially harmful operating conditions.  It must recognize when conditions are not within the bounds of normal operating parameters and automatically take pre-defined protective actions. </a:t>
            </a:r>
          </a:p>
          <a:p>
            <a:r>
              <a:rPr lang="en-US" dirty="0"/>
              <a:t>The DSS must communicate to the Facility Information Reporting Utility System (FIRUS) and the Slow Controls System which monitors the detector status.  Through communication links and working together, the three distinct systems provide the ability to monitor the status of the experiment, protect the equipment and provide life safety. </a:t>
            </a:r>
          </a:p>
          <a:p>
            <a:endParaRPr lang="en-GB" sz="1700" dirty="0"/>
          </a:p>
        </p:txBody>
      </p:sp>
      <p:sp>
        <p:nvSpPr>
          <p:cNvPr id="3" name="Date Placeholder 2"/>
          <p:cNvSpPr>
            <a:spLocks noGrp="1"/>
          </p:cNvSpPr>
          <p:nvPr>
            <p:ph type="dt" sz="half" idx="2"/>
          </p:nvPr>
        </p:nvSpPr>
        <p:spPr/>
        <p:txBody>
          <a:bodyPr/>
          <a:lstStyle/>
          <a:p>
            <a:pPr>
              <a:defRPr/>
            </a:pPr>
            <a:r>
              <a:rPr lang="en-US">
                <a:latin typeface="Helvetica"/>
                <a:cs typeface="Helvetica"/>
              </a:rPr>
              <a:t>30 JAN 2019</a:t>
            </a:r>
            <a:endParaRPr lang="en-US" dirty="0">
              <a:latin typeface="Helvetica"/>
              <a:cs typeface="Helvetica"/>
            </a:endParaRPr>
          </a:p>
        </p:txBody>
      </p:sp>
      <p:sp>
        <p:nvSpPr>
          <p:cNvPr id="6" name="Footer Placeholder 5"/>
          <p:cNvSpPr>
            <a:spLocks noGrp="1"/>
          </p:cNvSpPr>
          <p:nvPr>
            <p:ph type="ftr" sz="quarter" idx="3"/>
          </p:nvPr>
        </p:nvSpPr>
        <p:spPr/>
        <p:txBody>
          <a:bodyPr/>
          <a:lstStyle/>
          <a:p>
            <a:pPr>
              <a:defRPr/>
            </a:pPr>
            <a:r>
              <a:rPr lang="en-US"/>
              <a:t>T. Shaw | Dune Detector Safety System</a:t>
            </a:r>
            <a:endParaRPr lang="en-US" dirty="0"/>
          </a:p>
        </p:txBody>
      </p:sp>
      <p:sp>
        <p:nvSpPr>
          <p:cNvPr id="7" name="Slide Number Placeholder 6"/>
          <p:cNvSpPr>
            <a:spLocks noGrp="1"/>
          </p:cNvSpPr>
          <p:nvPr>
            <p:ph type="sldNum" sz="quarter" idx="4"/>
          </p:nvPr>
        </p:nvSpPr>
        <p:spPr/>
        <p:txBody>
          <a:bodyPr/>
          <a:lstStyle/>
          <a:p>
            <a:pPr>
              <a:defRPr/>
            </a:pPr>
            <a:fld id="{0C39C72E-2A13-EB4D-AD45-6D4E6ACAED8D}" type="slidenum">
              <a:rPr lang="en-US" smtClean="0"/>
              <a:pPr>
                <a:defRPr/>
              </a:pPr>
              <a:t>2</a:t>
            </a:fld>
            <a:endParaRPr lang="en-US" dirty="0"/>
          </a:p>
        </p:txBody>
      </p:sp>
    </p:spTree>
    <p:extLst>
      <p:ext uri="{BB962C8B-B14F-4D97-AF65-F5344CB8AC3E}">
        <p14:creationId xmlns:p14="http://schemas.microsoft.com/office/powerpoint/2010/main" val="19052543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559C979-59EF-4B67-9CE7-54EEE3A8BC84}"/>
              </a:ext>
            </a:extLst>
          </p:cNvPr>
          <p:cNvSpPr>
            <a:spLocks noGrp="1"/>
          </p:cNvSpPr>
          <p:nvPr>
            <p:ph type="title"/>
          </p:nvPr>
        </p:nvSpPr>
        <p:spPr/>
        <p:txBody>
          <a:bodyPr/>
          <a:lstStyle/>
          <a:p>
            <a:r>
              <a:rPr lang="en-US" sz="4000" dirty="0"/>
              <a:t>Block Diagram DDSS Interaction</a:t>
            </a:r>
          </a:p>
        </p:txBody>
      </p:sp>
      <p:sp>
        <p:nvSpPr>
          <p:cNvPr id="4" name="Date Placeholder 3">
            <a:extLst>
              <a:ext uri="{FF2B5EF4-FFF2-40B4-BE49-F238E27FC236}">
                <a16:creationId xmlns:a16="http://schemas.microsoft.com/office/drawing/2014/main" id="{CA836D20-ADB1-4185-9773-101C29804A59}"/>
              </a:ext>
            </a:extLst>
          </p:cNvPr>
          <p:cNvSpPr>
            <a:spLocks noGrp="1"/>
          </p:cNvSpPr>
          <p:nvPr>
            <p:ph type="dt" sz="half" idx="2"/>
          </p:nvPr>
        </p:nvSpPr>
        <p:spPr/>
        <p:txBody>
          <a:bodyPr/>
          <a:lstStyle/>
          <a:p>
            <a:pPr>
              <a:defRPr/>
            </a:pPr>
            <a:r>
              <a:rPr lang="en-US">
                <a:latin typeface="Helvetica"/>
                <a:cs typeface="Helvetica"/>
              </a:rPr>
              <a:t>30 JAN 2019</a:t>
            </a:r>
            <a:endParaRPr lang="en-US" dirty="0">
              <a:latin typeface="Helvetica"/>
              <a:cs typeface="Helvetica"/>
            </a:endParaRPr>
          </a:p>
        </p:txBody>
      </p:sp>
      <p:sp>
        <p:nvSpPr>
          <p:cNvPr id="5" name="Footer Placeholder 4">
            <a:extLst>
              <a:ext uri="{FF2B5EF4-FFF2-40B4-BE49-F238E27FC236}">
                <a16:creationId xmlns:a16="http://schemas.microsoft.com/office/drawing/2014/main" id="{6E22A5D2-1EB5-4CE7-8330-7EF6600931E8}"/>
              </a:ext>
            </a:extLst>
          </p:cNvPr>
          <p:cNvSpPr>
            <a:spLocks noGrp="1"/>
          </p:cNvSpPr>
          <p:nvPr>
            <p:ph type="ftr" sz="quarter" idx="3"/>
          </p:nvPr>
        </p:nvSpPr>
        <p:spPr/>
        <p:txBody>
          <a:bodyPr/>
          <a:lstStyle/>
          <a:p>
            <a:pPr>
              <a:defRPr/>
            </a:pPr>
            <a:r>
              <a:rPr lang="en-US"/>
              <a:t>T. Shaw | Dune Detector Safety System</a:t>
            </a:r>
          </a:p>
        </p:txBody>
      </p:sp>
      <p:sp>
        <p:nvSpPr>
          <p:cNvPr id="6" name="Slide Number Placeholder 5">
            <a:extLst>
              <a:ext uri="{FF2B5EF4-FFF2-40B4-BE49-F238E27FC236}">
                <a16:creationId xmlns:a16="http://schemas.microsoft.com/office/drawing/2014/main" id="{708998A8-B4A8-4E3B-AEC1-A62F8ECAA6C0}"/>
              </a:ext>
            </a:extLst>
          </p:cNvPr>
          <p:cNvSpPr>
            <a:spLocks noGrp="1"/>
          </p:cNvSpPr>
          <p:nvPr>
            <p:ph type="sldNum" sz="quarter" idx="4"/>
          </p:nvPr>
        </p:nvSpPr>
        <p:spPr/>
        <p:txBody>
          <a:bodyPr/>
          <a:lstStyle/>
          <a:p>
            <a:pPr>
              <a:defRPr/>
            </a:pPr>
            <a:fld id="{0C39C72E-2A13-EB4D-AD45-6D4E6ACAED8D}" type="slidenum">
              <a:rPr lang="en-US" smtClean="0"/>
              <a:pPr>
                <a:defRPr/>
              </a:pPr>
              <a:t>3</a:t>
            </a:fld>
            <a:endParaRPr lang="en-US" dirty="0"/>
          </a:p>
        </p:txBody>
      </p:sp>
      <p:pic>
        <p:nvPicPr>
          <p:cNvPr id="10" name="Picture Placeholder 9">
            <a:extLst>
              <a:ext uri="{FF2B5EF4-FFF2-40B4-BE49-F238E27FC236}">
                <a16:creationId xmlns:a16="http://schemas.microsoft.com/office/drawing/2014/main" id="{C29FFD8A-3FCA-42C0-AF99-B383BAAFDBE5}"/>
              </a:ext>
            </a:extLst>
          </p:cNvPr>
          <p:cNvPicPr>
            <a:picLocks noGrp="1" noChangeAspect="1"/>
          </p:cNvPicPr>
          <p:nvPr>
            <p:ph type="pic" sz="quarter" idx="10"/>
          </p:nvPr>
        </p:nvPicPr>
        <p:blipFill>
          <a:blip r:embed="rId2"/>
          <a:srcRect l="2924" r="2924"/>
          <a:stretch>
            <a:fillRect/>
          </a:stretch>
        </p:blipFill>
        <p:spPr>
          <a:xfrm>
            <a:off x="454025" y="1238250"/>
            <a:ext cx="8229600" cy="5008563"/>
          </a:xfrm>
          <a:prstGeom prst="rect">
            <a:avLst/>
          </a:prstGeom>
        </p:spPr>
      </p:pic>
    </p:spTree>
    <p:extLst>
      <p:ext uri="{BB962C8B-B14F-4D97-AF65-F5344CB8AC3E}">
        <p14:creationId xmlns:p14="http://schemas.microsoft.com/office/powerpoint/2010/main" val="3447903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75D7D-8538-4A91-8FDA-18072C3E4DC4}"/>
              </a:ext>
            </a:extLst>
          </p:cNvPr>
          <p:cNvSpPr>
            <a:spLocks noGrp="1"/>
          </p:cNvSpPr>
          <p:nvPr>
            <p:ph type="title"/>
          </p:nvPr>
        </p:nvSpPr>
        <p:spPr/>
        <p:txBody>
          <a:bodyPr/>
          <a:lstStyle/>
          <a:p>
            <a:r>
              <a:rPr lang="en-US" dirty="0"/>
              <a:t>HV Consortia Detector Safety</a:t>
            </a:r>
          </a:p>
        </p:txBody>
      </p:sp>
      <p:sp>
        <p:nvSpPr>
          <p:cNvPr id="3" name="Content Placeholder 2">
            <a:extLst>
              <a:ext uri="{FF2B5EF4-FFF2-40B4-BE49-F238E27FC236}">
                <a16:creationId xmlns:a16="http://schemas.microsoft.com/office/drawing/2014/main" id="{47163686-CED5-4074-AFBE-32645F18A2C0}"/>
              </a:ext>
            </a:extLst>
          </p:cNvPr>
          <p:cNvSpPr>
            <a:spLocks noGrp="1"/>
          </p:cNvSpPr>
          <p:nvPr>
            <p:ph idx="11"/>
          </p:nvPr>
        </p:nvSpPr>
        <p:spPr/>
        <p:txBody>
          <a:bodyPr>
            <a:normAutofit fontScale="92500" lnSpcReduction="10000"/>
          </a:bodyPr>
          <a:lstStyle/>
          <a:p>
            <a:r>
              <a:rPr lang="en-US" sz="2400" dirty="0"/>
              <a:t>HV power supplies interlock with the liquid argon level (well known)</a:t>
            </a:r>
          </a:p>
          <a:p>
            <a:r>
              <a:rPr lang="en-US" sz="2400" dirty="0"/>
              <a:t>shut off HV power supplies when a sudden pressure drop inside the cryostat is detected (such as when the pressure relief value is open)</a:t>
            </a:r>
          </a:p>
          <a:p>
            <a:pPr lvl="1"/>
            <a:r>
              <a:rPr lang="en-US" sz="2200" dirty="0"/>
              <a:t>A sudden pressure drop will likely cause sudden boiloff in the liquid which might trigger HV discharge</a:t>
            </a:r>
          </a:p>
          <a:p>
            <a:r>
              <a:rPr lang="en-US" sz="2400" dirty="0"/>
              <a:t>Keep HV power supplies off for a period of time (TBD) when starting the cryogenic recirculation</a:t>
            </a:r>
          </a:p>
          <a:p>
            <a:pPr lvl="1"/>
            <a:r>
              <a:rPr lang="en-US" sz="2200" dirty="0"/>
              <a:t>We had experienced increase HV instabilities right after the start of </a:t>
            </a:r>
            <a:r>
              <a:rPr lang="en-US" sz="2200" dirty="0" err="1"/>
              <a:t>LAr</a:t>
            </a:r>
            <a:r>
              <a:rPr lang="en-US" sz="2200" dirty="0"/>
              <a:t> pumps in NP04.  It is likely that debris was stirred up by the sudden change of flow pattern.</a:t>
            </a:r>
          </a:p>
          <a:p>
            <a:r>
              <a:rPr lang="en-US" sz="2400" dirty="0"/>
              <a:t>Plan to work with slow control to implement automatic streamer detection and suppression script.</a:t>
            </a:r>
          </a:p>
          <a:p>
            <a:pPr lvl="1"/>
            <a:endParaRPr lang="en-US" dirty="0"/>
          </a:p>
        </p:txBody>
      </p:sp>
      <p:sp>
        <p:nvSpPr>
          <p:cNvPr id="4" name="Date Placeholder 3">
            <a:extLst>
              <a:ext uri="{FF2B5EF4-FFF2-40B4-BE49-F238E27FC236}">
                <a16:creationId xmlns:a16="http://schemas.microsoft.com/office/drawing/2014/main" id="{3D492DCD-FA1E-43D5-AEFD-B631DDF6EEF0}"/>
              </a:ext>
            </a:extLst>
          </p:cNvPr>
          <p:cNvSpPr>
            <a:spLocks noGrp="1"/>
          </p:cNvSpPr>
          <p:nvPr>
            <p:ph type="dt" sz="half" idx="2"/>
          </p:nvPr>
        </p:nvSpPr>
        <p:spPr/>
        <p:txBody>
          <a:bodyPr/>
          <a:lstStyle/>
          <a:p>
            <a:pPr>
              <a:defRPr/>
            </a:pPr>
            <a:r>
              <a:rPr lang="en-US">
                <a:latin typeface="Helvetica"/>
                <a:cs typeface="Helvetica"/>
              </a:rPr>
              <a:t>30 JAN 2019</a:t>
            </a:r>
            <a:endParaRPr lang="en-US" dirty="0">
              <a:latin typeface="Helvetica"/>
              <a:cs typeface="Helvetica"/>
            </a:endParaRPr>
          </a:p>
        </p:txBody>
      </p:sp>
      <p:sp>
        <p:nvSpPr>
          <p:cNvPr id="5" name="Footer Placeholder 4">
            <a:extLst>
              <a:ext uri="{FF2B5EF4-FFF2-40B4-BE49-F238E27FC236}">
                <a16:creationId xmlns:a16="http://schemas.microsoft.com/office/drawing/2014/main" id="{76A54E96-E80A-491C-B2A6-8C4014855A7B}"/>
              </a:ext>
            </a:extLst>
          </p:cNvPr>
          <p:cNvSpPr>
            <a:spLocks noGrp="1"/>
          </p:cNvSpPr>
          <p:nvPr>
            <p:ph type="ftr" sz="quarter" idx="3"/>
          </p:nvPr>
        </p:nvSpPr>
        <p:spPr/>
        <p:txBody>
          <a:bodyPr/>
          <a:lstStyle/>
          <a:p>
            <a:pPr>
              <a:defRPr/>
            </a:pPr>
            <a:r>
              <a:rPr lang="en-US"/>
              <a:t>T. Shaw | Dune Detector Safety System</a:t>
            </a:r>
            <a:endParaRPr lang="en-US" dirty="0"/>
          </a:p>
        </p:txBody>
      </p:sp>
      <p:sp>
        <p:nvSpPr>
          <p:cNvPr id="6" name="Slide Number Placeholder 5">
            <a:extLst>
              <a:ext uri="{FF2B5EF4-FFF2-40B4-BE49-F238E27FC236}">
                <a16:creationId xmlns:a16="http://schemas.microsoft.com/office/drawing/2014/main" id="{CF149285-DA92-43A2-A357-141B54062BCF}"/>
              </a:ext>
            </a:extLst>
          </p:cNvPr>
          <p:cNvSpPr>
            <a:spLocks noGrp="1"/>
          </p:cNvSpPr>
          <p:nvPr>
            <p:ph type="sldNum" sz="quarter" idx="4"/>
          </p:nvPr>
        </p:nvSpPr>
        <p:spPr/>
        <p:txBody>
          <a:bodyPr/>
          <a:lstStyle/>
          <a:p>
            <a:pPr>
              <a:defRPr/>
            </a:pPr>
            <a:fld id="{0C39C72E-2A13-EB4D-AD45-6D4E6ACAED8D}" type="slidenum">
              <a:rPr lang="en-US" smtClean="0"/>
              <a:pPr>
                <a:defRPr/>
              </a:pPr>
              <a:t>4</a:t>
            </a:fld>
            <a:endParaRPr lang="en-US" dirty="0"/>
          </a:p>
        </p:txBody>
      </p:sp>
    </p:spTree>
    <p:extLst>
      <p:ext uri="{BB962C8B-B14F-4D97-AF65-F5344CB8AC3E}">
        <p14:creationId xmlns:p14="http://schemas.microsoft.com/office/powerpoint/2010/main" val="34260246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1847C-1E01-422A-A185-98D95F6AC493}"/>
              </a:ext>
            </a:extLst>
          </p:cNvPr>
          <p:cNvSpPr>
            <a:spLocks noGrp="1"/>
          </p:cNvSpPr>
          <p:nvPr>
            <p:ph type="title"/>
          </p:nvPr>
        </p:nvSpPr>
        <p:spPr/>
        <p:txBody>
          <a:bodyPr/>
          <a:lstStyle/>
          <a:p>
            <a:r>
              <a:rPr lang="en-US" dirty="0"/>
              <a:t>TPC Consortia Detector Safety</a:t>
            </a:r>
          </a:p>
        </p:txBody>
      </p:sp>
      <p:sp>
        <p:nvSpPr>
          <p:cNvPr id="3" name="Content Placeholder 2">
            <a:extLst>
              <a:ext uri="{FF2B5EF4-FFF2-40B4-BE49-F238E27FC236}">
                <a16:creationId xmlns:a16="http://schemas.microsoft.com/office/drawing/2014/main" id="{6D32FDC8-C510-4DAE-8559-13A4F298BE5A}"/>
              </a:ext>
            </a:extLst>
          </p:cNvPr>
          <p:cNvSpPr>
            <a:spLocks noGrp="1"/>
          </p:cNvSpPr>
          <p:nvPr>
            <p:ph idx="11"/>
          </p:nvPr>
        </p:nvSpPr>
        <p:spPr/>
        <p:txBody>
          <a:bodyPr>
            <a:normAutofit fontScale="85000" lnSpcReduction="20000"/>
          </a:bodyPr>
          <a:lstStyle/>
          <a:p>
            <a:r>
              <a:rPr lang="en-US" dirty="0"/>
              <a:t>Hardware interlocks will be put in place such that detector components cannot be operated or even powered up unless the conditions are safe both for the detector and for personnel. </a:t>
            </a:r>
          </a:p>
          <a:p>
            <a:r>
              <a:rPr lang="en-US" dirty="0"/>
              <a:t>Interlocks will be used on all the low voltage power and on the bias voltage supplies, including inputs from environmental monitors both inside and outside the cryostat. </a:t>
            </a:r>
          </a:p>
          <a:p>
            <a:r>
              <a:rPr lang="en-US" dirty="0"/>
              <a:t>Examples of interlocks that will be used include </a:t>
            </a:r>
          </a:p>
          <a:p>
            <a:pPr lvl="1"/>
            <a:r>
              <a:rPr lang="en-US" dirty="0"/>
              <a:t>turning off the power to the WIECs if the corresponding cooling fans are not operational or if the temperature inside the crates exceeds a pre-set value. </a:t>
            </a:r>
          </a:p>
          <a:p>
            <a:pPr lvl="1"/>
            <a:r>
              <a:rPr lang="en-US" dirty="0"/>
              <a:t>Similar interlocks will be used for the low voltage power and the bias voltage supplies in the CE racks. </a:t>
            </a:r>
          </a:p>
          <a:p>
            <a:pPr lvl="1"/>
            <a:r>
              <a:rPr lang="en-US" dirty="0"/>
              <a:t>Interlocks may be required connecting the value of the bias voltage on the field cage termination electrodes to the high voltage applied on the TPC cathode. </a:t>
            </a:r>
          </a:p>
          <a:p>
            <a:pPr lvl="1"/>
            <a:r>
              <a:rPr lang="en-US" dirty="0"/>
              <a:t>Interlocks will turn off the transmitters on the WIECs if the readout fibers bundles are cut.</a:t>
            </a:r>
          </a:p>
          <a:p>
            <a:pPr lvl="1"/>
            <a:r>
              <a:rPr lang="en-US" dirty="0">
                <a:solidFill>
                  <a:srgbClr val="FF0000"/>
                </a:solidFill>
              </a:rPr>
              <a:t>Interlocks on local smoke detection at feedthroughs to power.  </a:t>
            </a:r>
          </a:p>
          <a:p>
            <a:pPr lvl="1"/>
            <a:endParaRPr lang="en-US" dirty="0"/>
          </a:p>
          <a:p>
            <a:endParaRPr lang="en-US" dirty="0"/>
          </a:p>
        </p:txBody>
      </p:sp>
      <p:sp>
        <p:nvSpPr>
          <p:cNvPr id="4" name="Date Placeholder 3">
            <a:extLst>
              <a:ext uri="{FF2B5EF4-FFF2-40B4-BE49-F238E27FC236}">
                <a16:creationId xmlns:a16="http://schemas.microsoft.com/office/drawing/2014/main" id="{96615A4A-CEAC-436C-8D72-95F8D6AB2A32}"/>
              </a:ext>
            </a:extLst>
          </p:cNvPr>
          <p:cNvSpPr>
            <a:spLocks noGrp="1"/>
          </p:cNvSpPr>
          <p:nvPr>
            <p:ph type="dt" sz="half" idx="2"/>
          </p:nvPr>
        </p:nvSpPr>
        <p:spPr/>
        <p:txBody>
          <a:bodyPr/>
          <a:lstStyle/>
          <a:p>
            <a:pPr>
              <a:defRPr/>
            </a:pPr>
            <a:r>
              <a:rPr lang="en-US">
                <a:latin typeface="Helvetica"/>
                <a:cs typeface="Helvetica"/>
              </a:rPr>
              <a:t>30 JAN 2019</a:t>
            </a:r>
            <a:endParaRPr lang="en-US" dirty="0">
              <a:latin typeface="Helvetica"/>
              <a:cs typeface="Helvetica"/>
            </a:endParaRPr>
          </a:p>
        </p:txBody>
      </p:sp>
      <p:sp>
        <p:nvSpPr>
          <p:cNvPr id="5" name="Footer Placeholder 4">
            <a:extLst>
              <a:ext uri="{FF2B5EF4-FFF2-40B4-BE49-F238E27FC236}">
                <a16:creationId xmlns:a16="http://schemas.microsoft.com/office/drawing/2014/main" id="{56AACDFD-BCD4-425D-A0DF-F1830C937435}"/>
              </a:ext>
            </a:extLst>
          </p:cNvPr>
          <p:cNvSpPr>
            <a:spLocks noGrp="1"/>
          </p:cNvSpPr>
          <p:nvPr>
            <p:ph type="ftr" sz="quarter" idx="3"/>
          </p:nvPr>
        </p:nvSpPr>
        <p:spPr/>
        <p:txBody>
          <a:bodyPr/>
          <a:lstStyle/>
          <a:p>
            <a:pPr>
              <a:defRPr/>
            </a:pPr>
            <a:r>
              <a:rPr lang="en-US"/>
              <a:t>T. Shaw | Dune Detector Safety System</a:t>
            </a:r>
            <a:endParaRPr lang="en-US" dirty="0"/>
          </a:p>
        </p:txBody>
      </p:sp>
      <p:sp>
        <p:nvSpPr>
          <p:cNvPr id="6" name="Slide Number Placeholder 5">
            <a:extLst>
              <a:ext uri="{FF2B5EF4-FFF2-40B4-BE49-F238E27FC236}">
                <a16:creationId xmlns:a16="http://schemas.microsoft.com/office/drawing/2014/main" id="{6A3F134E-8CE0-48CB-9B49-1A5E21C2AF75}"/>
              </a:ext>
            </a:extLst>
          </p:cNvPr>
          <p:cNvSpPr>
            <a:spLocks noGrp="1"/>
          </p:cNvSpPr>
          <p:nvPr>
            <p:ph type="sldNum" sz="quarter" idx="4"/>
          </p:nvPr>
        </p:nvSpPr>
        <p:spPr/>
        <p:txBody>
          <a:bodyPr/>
          <a:lstStyle/>
          <a:p>
            <a:pPr>
              <a:defRPr/>
            </a:pPr>
            <a:fld id="{0C39C72E-2A13-EB4D-AD45-6D4E6ACAED8D}" type="slidenum">
              <a:rPr lang="en-US" smtClean="0"/>
              <a:pPr>
                <a:defRPr/>
              </a:pPr>
              <a:t>5</a:t>
            </a:fld>
            <a:endParaRPr lang="en-US" dirty="0"/>
          </a:p>
        </p:txBody>
      </p:sp>
    </p:spTree>
    <p:extLst>
      <p:ext uri="{BB962C8B-B14F-4D97-AF65-F5344CB8AC3E}">
        <p14:creationId xmlns:p14="http://schemas.microsoft.com/office/powerpoint/2010/main" val="34597892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883CA-81F6-4124-B9B6-D72486544D17}"/>
              </a:ext>
            </a:extLst>
          </p:cNvPr>
          <p:cNvSpPr>
            <a:spLocks noGrp="1"/>
          </p:cNvSpPr>
          <p:nvPr>
            <p:ph type="title"/>
          </p:nvPr>
        </p:nvSpPr>
        <p:spPr/>
        <p:txBody>
          <a:bodyPr>
            <a:normAutofit fontScale="90000"/>
          </a:bodyPr>
          <a:lstStyle/>
          <a:p>
            <a:r>
              <a:rPr lang="en-US" dirty="0"/>
              <a:t>Calibration Consortia Detector Safety</a:t>
            </a:r>
          </a:p>
        </p:txBody>
      </p:sp>
      <p:pic>
        <p:nvPicPr>
          <p:cNvPr id="7" name="Content Placeholder 6">
            <a:extLst>
              <a:ext uri="{FF2B5EF4-FFF2-40B4-BE49-F238E27FC236}">
                <a16:creationId xmlns:a16="http://schemas.microsoft.com/office/drawing/2014/main" id="{FAFF316E-0AAE-41B0-9FAE-B1B99377F5FB}"/>
              </a:ext>
            </a:extLst>
          </p:cNvPr>
          <p:cNvPicPr>
            <a:picLocks noGrp="1" noChangeAspect="1"/>
          </p:cNvPicPr>
          <p:nvPr>
            <p:ph idx="11"/>
          </p:nvPr>
        </p:nvPicPr>
        <p:blipFill>
          <a:blip r:embed="rId2"/>
          <a:stretch>
            <a:fillRect/>
          </a:stretch>
        </p:blipFill>
        <p:spPr>
          <a:xfrm>
            <a:off x="1438275" y="983140"/>
            <a:ext cx="6448425" cy="4830889"/>
          </a:xfrm>
          <a:prstGeom prst="rect">
            <a:avLst/>
          </a:prstGeom>
        </p:spPr>
      </p:pic>
      <p:sp>
        <p:nvSpPr>
          <p:cNvPr id="4" name="Date Placeholder 3">
            <a:extLst>
              <a:ext uri="{FF2B5EF4-FFF2-40B4-BE49-F238E27FC236}">
                <a16:creationId xmlns:a16="http://schemas.microsoft.com/office/drawing/2014/main" id="{7AD59EF5-E44F-4525-BED3-E50BE912AB2A}"/>
              </a:ext>
            </a:extLst>
          </p:cNvPr>
          <p:cNvSpPr>
            <a:spLocks noGrp="1"/>
          </p:cNvSpPr>
          <p:nvPr>
            <p:ph type="dt" sz="half" idx="2"/>
          </p:nvPr>
        </p:nvSpPr>
        <p:spPr/>
        <p:txBody>
          <a:bodyPr/>
          <a:lstStyle/>
          <a:p>
            <a:pPr>
              <a:defRPr/>
            </a:pPr>
            <a:r>
              <a:rPr lang="en-US">
                <a:latin typeface="Helvetica"/>
                <a:cs typeface="Helvetica"/>
              </a:rPr>
              <a:t>30 JAN 2019</a:t>
            </a:r>
            <a:endParaRPr lang="en-US" dirty="0">
              <a:latin typeface="Helvetica"/>
              <a:cs typeface="Helvetica"/>
            </a:endParaRPr>
          </a:p>
        </p:txBody>
      </p:sp>
      <p:sp>
        <p:nvSpPr>
          <p:cNvPr id="5" name="Footer Placeholder 4">
            <a:extLst>
              <a:ext uri="{FF2B5EF4-FFF2-40B4-BE49-F238E27FC236}">
                <a16:creationId xmlns:a16="http://schemas.microsoft.com/office/drawing/2014/main" id="{AA4E62F9-8F1B-4BFD-9FB4-6864DDE96B99}"/>
              </a:ext>
            </a:extLst>
          </p:cNvPr>
          <p:cNvSpPr>
            <a:spLocks noGrp="1"/>
          </p:cNvSpPr>
          <p:nvPr>
            <p:ph type="ftr" sz="quarter" idx="3"/>
          </p:nvPr>
        </p:nvSpPr>
        <p:spPr/>
        <p:txBody>
          <a:bodyPr/>
          <a:lstStyle/>
          <a:p>
            <a:pPr>
              <a:defRPr/>
            </a:pPr>
            <a:r>
              <a:rPr lang="en-US"/>
              <a:t>T. Shaw | Dune Detector Safety System</a:t>
            </a:r>
            <a:endParaRPr lang="en-US" dirty="0"/>
          </a:p>
        </p:txBody>
      </p:sp>
      <p:sp>
        <p:nvSpPr>
          <p:cNvPr id="6" name="Slide Number Placeholder 5">
            <a:extLst>
              <a:ext uri="{FF2B5EF4-FFF2-40B4-BE49-F238E27FC236}">
                <a16:creationId xmlns:a16="http://schemas.microsoft.com/office/drawing/2014/main" id="{CE8AB3F7-A059-4A12-BB3B-FBB82E0F9292}"/>
              </a:ext>
            </a:extLst>
          </p:cNvPr>
          <p:cNvSpPr>
            <a:spLocks noGrp="1"/>
          </p:cNvSpPr>
          <p:nvPr>
            <p:ph type="sldNum" sz="quarter" idx="4"/>
          </p:nvPr>
        </p:nvSpPr>
        <p:spPr/>
        <p:txBody>
          <a:bodyPr/>
          <a:lstStyle/>
          <a:p>
            <a:pPr>
              <a:defRPr/>
            </a:pPr>
            <a:fld id="{0C39C72E-2A13-EB4D-AD45-6D4E6ACAED8D}" type="slidenum">
              <a:rPr lang="en-US" smtClean="0"/>
              <a:pPr>
                <a:defRPr/>
              </a:pPr>
              <a:t>6</a:t>
            </a:fld>
            <a:endParaRPr lang="en-US" dirty="0"/>
          </a:p>
        </p:txBody>
      </p:sp>
    </p:spTree>
    <p:extLst>
      <p:ext uri="{BB962C8B-B14F-4D97-AF65-F5344CB8AC3E}">
        <p14:creationId xmlns:p14="http://schemas.microsoft.com/office/powerpoint/2010/main" val="26447098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883CA-81F6-4124-B9B6-D72486544D17}"/>
              </a:ext>
            </a:extLst>
          </p:cNvPr>
          <p:cNvSpPr>
            <a:spLocks noGrp="1"/>
          </p:cNvSpPr>
          <p:nvPr>
            <p:ph type="title"/>
          </p:nvPr>
        </p:nvSpPr>
        <p:spPr/>
        <p:txBody>
          <a:bodyPr>
            <a:normAutofit fontScale="90000"/>
          </a:bodyPr>
          <a:lstStyle/>
          <a:p>
            <a:r>
              <a:rPr lang="en-US" dirty="0"/>
              <a:t>Calibration Consortia Detector Safety</a:t>
            </a:r>
          </a:p>
        </p:txBody>
      </p:sp>
      <p:sp>
        <p:nvSpPr>
          <p:cNvPr id="4" name="Date Placeholder 3">
            <a:extLst>
              <a:ext uri="{FF2B5EF4-FFF2-40B4-BE49-F238E27FC236}">
                <a16:creationId xmlns:a16="http://schemas.microsoft.com/office/drawing/2014/main" id="{7AD59EF5-E44F-4525-BED3-E50BE912AB2A}"/>
              </a:ext>
            </a:extLst>
          </p:cNvPr>
          <p:cNvSpPr>
            <a:spLocks noGrp="1"/>
          </p:cNvSpPr>
          <p:nvPr>
            <p:ph type="dt" sz="half" idx="2"/>
          </p:nvPr>
        </p:nvSpPr>
        <p:spPr/>
        <p:txBody>
          <a:bodyPr/>
          <a:lstStyle/>
          <a:p>
            <a:pPr>
              <a:defRPr/>
            </a:pPr>
            <a:r>
              <a:rPr lang="en-US">
                <a:latin typeface="Helvetica"/>
                <a:cs typeface="Helvetica"/>
              </a:rPr>
              <a:t>30 JAN 2019</a:t>
            </a:r>
            <a:endParaRPr lang="en-US" dirty="0">
              <a:latin typeface="Helvetica"/>
              <a:cs typeface="Helvetica"/>
            </a:endParaRPr>
          </a:p>
        </p:txBody>
      </p:sp>
      <p:sp>
        <p:nvSpPr>
          <p:cNvPr id="5" name="Footer Placeholder 4">
            <a:extLst>
              <a:ext uri="{FF2B5EF4-FFF2-40B4-BE49-F238E27FC236}">
                <a16:creationId xmlns:a16="http://schemas.microsoft.com/office/drawing/2014/main" id="{AA4E62F9-8F1B-4BFD-9FB4-6864DDE96B99}"/>
              </a:ext>
            </a:extLst>
          </p:cNvPr>
          <p:cNvSpPr>
            <a:spLocks noGrp="1"/>
          </p:cNvSpPr>
          <p:nvPr>
            <p:ph type="ftr" sz="quarter" idx="3"/>
          </p:nvPr>
        </p:nvSpPr>
        <p:spPr/>
        <p:txBody>
          <a:bodyPr/>
          <a:lstStyle/>
          <a:p>
            <a:pPr>
              <a:defRPr/>
            </a:pPr>
            <a:r>
              <a:rPr lang="en-US"/>
              <a:t>T. Shaw | Dune Detector Safety System</a:t>
            </a:r>
            <a:endParaRPr lang="en-US" dirty="0"/>
          </a:p>
        </p:txBody>
      </p:sp>
      <p:sp>
        <p:nvSpPr>
          <p:cNvPr id="6" name="Slide Number Placeholder 5">
            <a:extLst>
              <a:ext uri="{FF2B5EF4-FFF2-40B4-BE49-F238E27FC236}">
                <a16:creationId xmlns:a16="http://schemas.microsoft.com/office/drawing/2014/main" id="{CE8AB3F7-A059-4A12-BB3B-FBB82E0F9292}"/>
              </a:ext>
            </a:extLst>
          </p:cNvPr>
          <p:cNvSpPr>
            <a:spLocks noGrp="1"/>
          </p:cNvSpPr>
          <p:nvPr>
            <p:ph type="sldNum" sz="quarter" idx="4"/>
          </p:nvPr>
        </p:nvSpPr>
        <p:spPr/>
        <p:txBody>
          <a:bodyPr/>
          <a:lstStyle/>
          <a:p>
            <a:pPr>
              <a:defRPr/>
            </a:pPr>
            <a:fld id="{0C39C72E-2A13-EB4D-AD45-6D4E6ACAED8D}" type="slidenum">
              <a:rPr lang="en-US" smtClean="0"/>
              <a:pPr>
                <a:defRPr/>
              </a:pPr>
              <a:t>7</a:t>
            </a:fld>
            <a:endParaRPr lang="en-US" dirty="0"/>
          </a:p>
        </p:txBody>
      </p:sp>
      <p:pic>
        <p:nvPicPr>
          <p:cNvPr id="9" name="Content Placeholder 8">
            <a:extLst>
              <a:ext uri="{FF2B5EF4-FFF2-40B4-BE49-F238E27FC236}">
                <a16:creationId xmlns:a16="http://schemas.microsoft.com/office/drawing/2014/main" id="{09363DC9-9A2E-4907-835E-B986AD30BFB8}"/>
              </a:ext>
            </a:extLst>
          </p:cNvPr>
          <p:cNvPicPr>
            <a:picLocks noGrp="1" noChangeAspect="1"/>
          </p:cNvPicPr>
          <p:nvPr>
            <p:ph idx="11"/>
          </p:nvPr>
        </p:nvPicPr>
        <p:blipFill>
          <a:blip r:embed="rId2"/>
          <a:stretch>
            <a:fillRect/>
          </a:stretch>
        </p:blipFill>
        <p:spPr>
          <a:xfrm>
            <a:off x="1340052" y="1007760"/>
            <a:ext cx="6463896" cy="4842479"/>
          </a:xfrm>
          <a:prstGeom prst="rect">
            <a:avLst/>
          </a:prstGeom>
        </p:spPr>
      </p:pic>
    </p:spTree>
    <p:extLst>
      <p:ext uri="{BB962C8B-B14F-4D97-AF65-F5344CB8AC3E}">
        <p14:creationId xmlns:p14="http://schemas.microsoft.com/office/powerpoint/2010/main" val="21590173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883CA-81F6-4124-B9B6-D72486544D17}"/>
              </a:ext>
            </a:extLst>
          </p:cNvPr>
          <p:cNvSpPr>
            <a:spLocks noGrp="1"/>
          </p:cNvSpPr>
          <p:nvPr>
            <p:ph type="title"/>
          </p:nvPr>
        </p:nvSpPr>
        <p:spPr/>
        <p:txBody>
          <a:bodyPr>
            <a:normAutofit fontScale="90000"/>
          </a:bodyPr>
          <a:lstStyle/>
          <a:p>
            <a:r>
              <a:rPr lang="en-US" dirty="0"/>
              <a:t>Calibration Consortia Detector Safety</a:t>
            </a:r>
          </a:p>
        </p:txBody>
      </p:sp>
      <p:sp>
        <p:nvSpPr>
          <p:cNvPr id="4" name="Date Placeholder 3">
            <a:extLst>
              <a:ext uri="{FF2B5EF4-FFF2-40B4-BE49-F238E27FC236}">
                <a16:creationId xmlns:a16="http://schemas.microsoft.com/office/drawing/2014/main" id="{7AD59EF5-E44F-4525-BED3-E50BE912AB2A}"/>
              </a:ext>
            </a:extLst>
          </p:cNvPr>
          <p:cNvSpPr>
            <a:spLocks noGrp="1"/>
          </p:cNvSpPr>
          <p:nvPr>
            <p:ph type="dt" sz="half" idx="2"/>
          </p:nvPr>
        </p:nvSpPr>
        <p:spPr/>
        <p:txBody>
          <a:bodyPr/>
          <a:lstStyle/>
          <a:p>
            <a:pPr>
              <a:defRPr/>
            </a:pPr>
            <a:r>
              <a:rPr lang="en-US">
                <a:latin typeface="Helvetica"/>
                <a:cs typeface="Helvetica"/>
              </a:rPr>
              <a:t>30 JAN 2019</a:t>
            </a:r>
            <a:endParaRPr lang="en-US" dirty="0">
              <a:latin typeface="Helvetica"/>
              <a:cs typeface="Helvetica"/>
            </a:endParaRPr>
          </a:p>
        </p:txBody>
      </p:sp>
      <p:sp>
        <p:nvSpPr>
          <p:cNvPr id="5" name="Footer Placeholder 4">
            <a:extLst>
              <a:ext uri="{FF2B5EF4-FFF2-40B4-BE49-F238E27FC236}">
                <a16:creationId xmlns:a16="http://schemas.microsoft.com/office/drawing/2014/main" id="{AA4E62F9-8F1B-4BFD-9FB4-6864DDE96B99}"/>
              </a:ext>
            </a:extLst>
          </p:cNvPr>
          <p:cNvSpPr>
            <a:spLocks noGrp="1"/>
          </p:cNvSpPr>
          <p:nvPr>
            <p:ph type="ftr" sz="quarter" idx="3"/>
          </p:nvPr>
        </p:nvSpPr>
        <p:spPr/>
        <p:txBody>
          <a:bodyPr/>
          <a:lstStyle/>
          <a:p>
            <a:pPr>
              <a:defRPr/>
            </a:pPr>
            <a:r>
              <a:rPr lang="en-US"/>
              <a:t>T. Shaw | Dune Detector Safety System</a:t>
            </a:r>
            <a:endParaRPr lang="en-US" dirty="0"/>
          </a:p>
        </p:txBody>
      </p:sp>
      <p:sp>
        <p:nvSpPr>
          <p:cNvPr id="6" name="Slide Number Placeholder 5">
            <a:extLst>
              <a:ext uri="{FF2B5EF4-FFF2-40B4-BE49-F238E27FC236}">
                <a16:creationId xmlns:a16="http://schemas.microsoft.com/office/drawing/2014/main" id="{CE8AB3F7-A059-4A12-BB3B-FBB82E0F9292}"/>
              </a:ext>
            </a:extLst>
          </p:cNvPr>
          <p:cNvSpPr>
            <a:spLocks noGrp="1"/>
          </p:cNvSpPr>
          <p:nvPr>
            <p:ph type="sldNum" sz="quarter" idx="4"/>
          </p:nvPr>
        </p:nvSpPr>
        <p:spPr/>
        <p:txBody>
          <a:bodyPr/>
          <a:lstStyle/>
          <a:p>
            <a:pPr>
              <a:defRPr/>
            </a:pPr>
            <a:fld id="{0C39C72E-2A13-EB4D-AD45-6D4E6ACAED8D}" type="slidenum">
              <a:rPr lang="en-US" smtClean="0"/>
              <a:pPr>
                <a:defRPr/>
              </a:pPr>
              <a:t>8</a:t>
            </a:fld>
            <a:endParaRPr lang="en-US" dirty="0"/>
          </a:p>
        </p:txBody>
      </p:sp>
      <p:pic>
        <p:nvPicPr>
          <p:cNvPr id="8" name="Content Placeholder 7">
            <a:extLst>
              <a:ext uri="{FF2B5EF4-FFF2-40B4-BE49-F238E27FC236}">
                <a16:creationId xmlns:a16="http://schemas.microsoft.com/office/drawing/2014/main" id="{4F8FA7EF-A234-48A9-B8D0-BD43E520E153}"/>
              </a:ext>
            </a:extLst>
          </p:cNvPr>
          <p:cNvPicPr>
            <a:picLocks noGrp="1" noChangeAspect="1"/>
          </p:cNvPicPr>
          <p:nvPr>
            <p:ph idx="11"/>
          </p:nvPr>
        </p:nvPicPr>
        <p:blipFill>
          <a:blip r:embed="rId2"/>
          <a:stretch>
            <a:fillRect/>
          </a:stretch>
        </p:blipFill>
        <p:spPr>
          <a:xfrm>
            <a:off x="1432202" y="1076795"/>
            <a:ext cx="6279596" cy="4704409"/>
          </a:xfrm>
          <a:prstGeom prst="rect">
            <a:avLst/>
          </a:prstGeom>
        </p:spPr>
      </p:pic>
    </p:spTree>
    <p:extLst>
      <p:ext uri="{BB962C8B-B14F-4D97-AF65-F5344CB8AC3E}">
        <p14:creationId xmlns:p14="http://schemas.microsoft.com/office/powerpoint/2010/main" val="18872680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883CA-81F6-4124-B9B6-D72486544D17}"/>
              </a:ext>
            </a:extLst>
          </p:cNvPr>
          <p:cNvSpPr>
            <a:spLocks noGrp="1"/>
          </p:cNvSpPr>
          <p:nvPr>
            <p:ph type="title"/>
          </p:nvPr>
        </p:nvSpPr>
        <p:spPr/>
        <p:txBody>
          <a:bodyPr>
            <a:normAutofit fontScale="90000"/>
          </a:bodyPr>
          <a:lstStyle/>
          <a:p>
            <a:r>
              <a:rPr lang="en-US" dirty="0"/>
              <a:t>Calibration Consortia Detector Safety</a:t>
            </a:r>
          </a:p>
        </p:txBody>
      </p:sp>
      <p:sp>
        <p:nvSpPr>
          <p:cNvPr id="4" name="Date Placeholder 3">
            <a:extLst>
              <a:ext uri="{FF2B5EF4-FFF2-40B4-BE49-F238E27FC236}">
                <a16:creationId xmlns:a16="http://schemas.microsoft.com/office/drawing/2014/main" id="{7AD59EF5-E44F-4525-BED3-E50BE912AB2A}"/>
              </a:ext>
            </a:extLst>
          </p:cNvPr>
          <p:cNvSpPr>
            <a:spLocks noGrp="1"/>
          </p:cNvSpPr>
          <p:nvPr>
            <p:ph type="dt" sz="half" idx="2"/>
          </p:nvPr>
        </p:nvSpPr>
        <p:spPr/>
        <p:txBody>
          <a:bodyPr/>
          <a:lstStyle/>
          <a:p>
            <a:pPr>
              <a:defRPr/>
            </a:pPr>
            <a:r>
              <a:rPr lang="en-US">
                <a:latin typeface="Helvetica"/>
                <a:cs typeface="Helvetica"/>
              </a:rPr>
              <a:t>30 JAN 2019</a:t>
            </a:r>
            <a:endParaRPr lang="en-US" dirty="0">
              <a:latin typeface="Helvetica"/>
              <a:cs typeface="Helvetica"/>
            </a:endParaRPr>
          </a:p>
        </p:txBody>
      </p:sp>
      <p:sp>
        <p:nvSpPr>
          <p:cNvPr id="5" name="Footer Placeholder 4">
            <a:extLst>
              <a:ext uri="{FF2B5EF4-FFF2-40B4-BE49-F238E27FC236}">
                <a16:creationId xmlns:a16="http://schemas.microsoft.com/office/drawing/2014/main" id="{AA4E62F9-8F1B-4BFD-9FB4-6864DDE96B99}"/>
              </a:ext>
            </a:extLst>
          </p:cNvPr>
          <p:cNvSpPr>
            <a:spLocks noGrp="1"/>
          </p:cNvSpPr>
          <p:nvPr>
            <p:ph type="ftr" sz="quarter" idx="3"/>
          </p:nvPr>
        </p:nvSpPr>
        <p:spPr/>
        <p:txBody>
          <a:bodyPr/>
          <a:lstStyle/>
          <a:p>
            <a:pPr>
              <a:defRPr/>
            </a:pPr>
            <a:r>
              <a:rPr lang="en-US"/>
              <a:t>T. Shaw | Dune Detector Safety System</a:t>
            </a:r>
            <a:endParaRPr lang="en-US" dirty="0"/>
          </a:p>
        </p:txBody>
      </p:sp>
      <p:sp>
        <p:nvSpPr>
          <p:cNvPr id="6" name="Slide Number Placeholder 5">
            <a:extLst>
              <a:ext uri="{FF2B5EF4-FFF2-40B4-BE49-F238E27FC236}">
                <a16:creationId xmlns:a16="http://schemas.microsoft.com/office/drawing/2014/main" id="{CE8AB3F7-A059-4A12-BB3B-FBB82E0F9292}"/>
              </a:ext>
            </a:extLst>
          </p:cNvPr>
          <p:cNvSpPr>
            <a:spLocks noGrp="1"/>
          </p:cNvSpPr>
          <p:nvPr>
            <p:ph type="sldNum" sz="quarter" idx="4"/>
          </p:nvPr>
        </p:nvSpPr>
        <p:spPr/>
        <p:txBody>
          <a:bodyPr/>
          <a:lstStyle/>
          <a:p>
            <a:pPr>
              <a:defRPr/>
            </a:pPr>
            <a:fld id="{0C39C72E-2A13-EB4D-AD45-6D4E6ACAED8D}" type="slidenum">
              <a:rPr lang="en-US" smtClean="0"/>
              <a:pPr>
                <a:defRPr/>
              </a:pPr>
              <a:t>9</a:t>
            </a:fld>
            <a:endParaRPr lang="en-US" dirty="0"/>
          </a:p>
        </p:txBody>
      </p:sp>
      <p:pic>
        <p:nvPicPr>
          <p:cNvPr id="12" name="Content Placeholder 11">
            <a:extLst>
              <a:ext uri="{FF2B5EF4-FFF2-40B4-BE49-F238E27FC236}">
                <a16:creationId xmlns:a16="http://schemas.microsoft.com/office/drawing/2014/main" id="{F9BFF175-057C-4B0F-B047-EFA13CAC56D3}"/>
              </a:ext>
            </a:extLst>
          </p:cNvPr>
          <p:cNvPicPr>
            <a:picLocks noGrp="1" noChangeAspect="1"/>
          </p:cNvPicPr>
          <p:nvPr>
            <p:ph idx="11"/>
          </p:nvPr>
        </p:nvPicPr>
        <p:blipFill>
          <a:blip r:embed="rId2"/>
          <a:stretch>
            <a:fillRect/>
          </a:stretch>
        </p:blipFill>
        <p:spPr>
          <a:xfrm>
            <a:off x="1587296" y="1002998"/>
            <a:ext cx="6476611" cy="4852004"/>
          </a:xfrm>
          <a:prstGeom prst="rect">
            <a:avLst/>
          </a:prstGeom>
        </p:spPr>
      </p:pic>
    </p:spTree>
    <p:extLst>
      <p:ext uri="{BB962C8B-B14F-4D97-AF65-F5344CB8AC3E}">
        <p14:creationId xmlns:p14="http://schemas.microsoft.com/office/powerpoint/2010/main" val="437090002"/>
      </p:ext>
    </p:extLst>
  </p:cSld>
  <p:clrMapOvr>
    <a:masterClrMapping/>
  </p:clrMapOvr>
</p:sld>
</file>

<file path=ppt/theme/theme1.xml><?xml version="1.0" encoding="utf-8"?>
<a:theme xmlns:a="http://schemas.openxmlformats.org/drawingml/2006/main" name="LBNF Content-Footer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4723</TotalTime>
  <Words>421</Words>
  <Application>Microsoft Office PowerPoint</Application>
  <PresentationFormat>On-screen Show (4:3)</PresentationFormat>
  <Paragraphs>73</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Geneva</vt:lpstr>
      <vt:lpstr>Helvetica</vt:lpstr>
      <vt:lpstr>Lucida Grande</vt:lpstr>
      <vt:lpstr>LBNF Content-Footer Theme</vt:lpstr>
      <vt:lpstr>Dune Detector Safety System</vt:lpstr>
      <vt:lpstr>Dune Detector Safety System (DDSS)</vt:lpstr>
      <vt:lpstr>Block Diagram DDSS Interaction</vt:lpstr>
      <vt:lpstr>HV Consortia Detector Safety</vt:lpstr>
      <vt:lpstr>TPC Consortia Detector Safety</vt:lpstr>
      <vt:lpstr>Calibration Consortia Detector Safety</vt:lpstr>
      <vt:lpstr>Calibration Consortia Detector Safety</vt:lpstr>
      <vt:lpstr>Calibration Consortia Detector Safety</vt:lpstr>
      <vt:lpstr>Calibration Consortia Detector Safety</vt:lpstr>
      <vt:lpstr>Other Consortia – need input</vt:lpstr>
    </vt:vector>
  </TitlesOfParts>
  <Manager/>
  <Company>Sandbox Studio</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DUNE PowerPoint Presentation</dc:title>
  <dc:subject/>
  <dc:creator>Sandbox Studio</dc:creator>
  <cp:keywords/>
  <dc:description>Modified by A. Weber</dc:description>
  <cp:lastModifiedBy>Theresa Shaw</cp:lastModifiedBy>
  <cp:revision>132</cp:revision>
  <cp:lastPrinted>2019-01-09T20:18:01Z</cp:lastPrinted>
  <dcterms:created xsi:type="dcterms:W3CDTF">2015-04-30T14:29:22Z</dcterms:created>
  <dcterms:modified xsi:type="dcterms:W3CDTF">2019-01-29T20:16:56Z</dcterms:modified>
  <cp:category/>
</cp:coreProperties>
</file>