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4144" r:id="rId2"/>
  </p:sldMasterIdLst>
  <p:notesMasterIdLst>
    <p:notesMasterId r:id="rId27"/>
  </p:notesMasterIdLst>
  <p:handoutMasterIdLst>
    <p:handoutMasterId r:id="rId28"/>
  </p:handoutMasterIdLst>
  <p:sldIdLst>
    <p:sldId id="294" r:id="rId3"/>
    <p:sldId id="745" r:id="rId4"/>
    <p:sldId id="364" r:id="rId5"/>
    <p:sldId id="374" r:id="rId6"/>
    <p:sldId id="381" r:id="rId7"/>
    <p:sldId id="376" r:id="rId8"/>
    <p:sldId id="308" r:id="rId9"/>
    <p:sldId id="749" r:id="rId10"/>
    <p:sldId id="380" r:id="rId11"/>
    <p:sldId id="393" r:id="rId12"/>
    <p:sldId id="383" r:id="rId13"/>
    <p:sldId id="740" r:id="rId14"/>
    <p:sldId id="741" r:id="rId15"/>
    <p:sldId id="629" r:id="rId16"/>
    <p:sldId id="742" r:id="rId17"/>
    <p:sldId id="386" r:id="rId18"/>
    <p:sldId id="406" r:id="rId19"/>
    <p:sldId id="739" r:id="rId20"/>
    <p:sldId id="747" r:id="rId21"/>
    <p:sldId id="748" r:id="rId22"/>
    <p:sldId id="347" r:id="rId23"/>
    <p:sldId id="744" r:id="rId24"/>
    <p:sldId id="324" r:id="rId25"/>
    <p:sldId id="743" r:id="rId26"/>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50504E"/>
    <a:srgbClr val="4E4E4E"/>
    <a:srgbClr val="404040"/>
    <a:srgbClr val="004C97"/>
    <a:srgbClr val="63666A"/>
    <a:srgbClr val="99D6EA"/>
    <a:srgbClr val="505050"/>
    <a:srgbClr val="A7A8AA"/>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23" autoAdjust="0"/>
    <p:restoredTop sz="93109"/>
  </p:normalViewPr>
  <p:slideViewPr>
    <p:cSldViewPr snapToGrid="0" snapToObjects="1" showGuides="1">
      <p:cViewPr varScale="1">
        <p:scale>
          <a:sx n="143" d="100"/>
          <a:sy n="143" d="100"/>
        </p:scale>
        <p:origin x="1736" y="208"/>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12/4/18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say that making the connection between cavity performance and surface analysis is an area of focus and a real strength of the </a:t>
            </a:r>
            <a:r>
              <a:rPr lang="en-US" dirty="0" err="1"/>
              <a:t>Fermilab</a:t>
            </a:r>
            <a:r>
              <a:rPr lang="en-US" dirty="0"/>
              <a:t> SRF R&amp;D program. We have a dedicated materials science laboratory, where you can see there’s lots of opportunity for student involvement. We analyze the 3D geometry of the surface, composition, effect of grain orientation, magnetization curves of samples, and more to try to understand why a given treatment gives the performance it does and look for ways to push to the next level</a:t>
            </a:r>
          </a:p>
        </p:txBody>
      </p:sp>
      <p:sp>
        <p:nvSpPr>
          <p:cNvPr id="4" name="Slide Number Placeholder 3"/>
          <p:cNvSpPr>
            <a:spLocks noGrp="1"/>
          </p:cNvSpPr>
          <p:nvPr>
            <p:ph type="sldNum" sz="quarter" idx="5"/>
          </p:nvPr>
        </p:nvSpPr>
        <p:spPr/>
        <p:txBody>
          <a:bodyPr/>
          <a:lstStyle/>
          <a:p>
            <a:fld id="{B15EADE2-00D5-1643-82A5-F86B8890C61D}" type="slidenum">
              <a:rPr lang="en-US" smtClean="0"/>
              <a:t>21</a:t>
            </a:fld>
            <a:endParaRPr lang="en-US"/>
          </a:p>
        </p:txBody>
      </p:sp>
    </p:spTree>
    <p:extLst>
      <p:ext uri="{BB962C8B-B14F-4D97-AF65-F5344CB8AC3E}">
        <p14:creationId xmlns:p14="http://schemas.microsoft.com/office/powerpoint/2010/main" val="128216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say that making the connection between cavity performance and surface analysis is an area of focus and a real strength of the </a:t>
            </a:r>
            <a:r>
              <a:rPr lang="en-US" dirty="0" err="1"/>
              <a:t>Fermilab</a:t>
            </a:r>
            <a:r>
              <a:rPr lang="en-US" dirty="0"/>
              <a:t> SRF R&amp;D program. We have a dedicated materials science laboratory, where you can see there’s lots of opportunity for student involvement. We analyze the 3D geometry of the surface, composition, effect of grain orientation, magnetization curves of samples, and more to try to understand why a given treatment gives the performance it does and look for ways to push to the next level</a:t>
            </a:r>
          </a:p>
        </p:txBody>
      </p:sp>
      <p:sp>
        <p:nvSpPr>
          <p:cNvPr id="4" name="Slide Number Placeholder 3"/>
          <p:cNvSpPr>
            <a:spLocks noGrp="1"/>
          </p:cNvSpPr>
          <p:nvPr>
            <p:ph type="sldNum" sz="quarter" idx="5"/>
          </p:nvPr>
        </p:nvSpPr>
        <p:spPr/>
        <p:txBody>
          <a:bodyPr/>
          <a:lstStyle/>
          <a:p>
            <a:fld id="{B15EADE2-00D5-1643-82A5-F86B8890C61D}" type="slidenum">
              <a:rPr lang="en-US" smtClean="0"/>
              <a:t>22</a:t>
            </a:fld>
            <a:endParaRPr lang="en-US"/>
          </a:p>
        </p:txBody>
      </p:sp>
    </p:spTree>
    <p:extLst>
      <p:ext uri="{BB962C8B-B14F-4D97-AF65-F5344CB8AC3E}">
        <p14:creationId xmlns:p14="http://schemas.microsoft.com/office/powerpoint/2010/main" val="692965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12/04/18</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Sam Posen </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216212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12/04/18</a:t>
            </a:r>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Sam Posen </a:t>
            </a:r>
            <a:endParaRPr lang="en-US" b="1"/>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043A65E3-0355-F043-95DD-18B8BF1CB518}"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307012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12/04/18</a:t>
            </a:r>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Sam Posen </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043A65E3-0355-F043-95DD-18B8BF1CB518}" type="slidenum">
              <a:rPr lang="en-US" smtClean="0"/>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784023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12/04/18</a:t>
            </a:r>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Sam Posen </a:t>
            </a:r>
            <a:endParaRPr lang="en-US" b="1"/>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043A65E3-0355-F043-95DD-18B8BF1CB518}"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895225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12/04/18</a:t>
            </a:r>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Sam Posen </a:t>
            </a:r>
            <a:endParaRPr lang="en-US" b="1"/>
          </a:p>
        </p:txBody>
      </p:sp>
      <p:sp>
        <p:nvSpPr>
          <p:cNvPr id="5" name="Slide Number Placeholder 4"/>
          <p:cNvSpPr>
            <a:spLocks noGrp="1"/>
          </p:cNvSpPr>
          <p:nvPr>
            <p:ph type="sldNum" sz="quarter" idx="12"/>
          </p:nvPr>
        </p:nvSpPr>
        <p:spPr/>
        <p:txBody>
          <a:bodyPr/>
          <a:lstStyle/>
          <a:p>
            <a:pPr>
              <a:defRPr/>
            </a:pPr>
            <a:fld id="{043A65E3-0355-F043-95DD-18B8BF1CB518}"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Drag picture to placeholder or click icon to add</a:t>
            </a:r>
          </a:p>
        </p:txBody>
      </p:sp>
    </p:spTree>
    <p:extLst>
      <p:ext uri="{BB962C8B-B14F-4D97-AF65-F5344CB8AC3E}">
        <p14:creationId xmlns:p14="http://schemas.microsoft.com/office/powerpoint/2010/main" val="3672216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12/04/18</a:t>
            </a:r>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Sam Posen </a:t>
            </a:r>
            <a:endParaRPr lang="en-US" b="1"/>
          </a:p>
        </p:txBody>
      </p:sp>
      <p:sp>
        <p:nvSpPr>
          <p:cNvPr id="5" name="Slide Number Placeholder 4"/>
          <p:cNvSpPr>
            <a:spLocks noGrp="1"/>
          </p:cNvSpPr>
          <p:nvPr>
            <p:ph type="sldNum" sz="quarter" idx="12"/>
          </p:nvPr>
        </p:nvSpPr>
        <p:spPr/>
        <p:txBody>
          <a:bodyPr/>
          <a:lstStyle/>
          <a:p>
            <a:pPr>
              <a:defRPr/>
            </a:pPr>
            <a:fld id="{043A65E3-0355-F043-95DD-18B8BF1CB518}"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345291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Tree>
    <p:extLst>
      <p:ext uri="{BB962C8B-B14F-4D97-AF65-F5344CB8AC3E}">
        <p14:creationId xmlns:p14="http://schemas.microsoft.com/office/powerpoint/2010/main" val="268444446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12/04/18</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Sam Posen </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12/04/18</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Sam Posen </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12/04/18</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Sam Posen </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12/04/18</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Sam Posen </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12/04/18</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Sam Posen </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Drag picture to placeholder or click icon to add</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12/04/18</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Sam Posen </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spcBef>
                <a:spcPts val="1200"/>
              </a:spcBef>
              <a:defRPr sz="2400">
                <a:solidFill>
                  <a:srgbClr val="404040"/>
                </a:solidFill>
              </a:defRPr>
            </a:lvl1pPr>
            <a:lvl2pPr>
              <a:spcBef>
                <a:spcPts val="200"/>
              </a:spcBef>
              <a:defRPr sz="2200">
                <a:solidFill>
                  <a:srgbClr val="404040"/>
                </a:solidFill>
              </a:defRPr>
            </a:lvl2pPr>
            <a:lvl3pPr>
              <a:spcBef>
                <a:spcPts val="0"/>
              </a:spcBef>
              <a:defRPr sz="2000">
                <a:solidFill>
                  <a:srgbClr val="404040"/>
                </a:solidFill>
              </a:defRPr>
            </a:lvl3pPr>
            <a:lvl4pPr>
              <a:spcBef>
                <a:spcPts val="0"/>
              </a:spcBef>
              <a:defRPr sz="1800">
                <a:solidFill>
                  <a:srgbClr val="404040"/>
                </a:solidFill>
              </a:defRPr>
            </a:lvl4pPr>
            <a:lvl5pPr marL="2057400" indent="-228600">
              <a:spcBef>
                <a:spcPts val="0"/>
              </a:spcBef>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r>
              <a:rPr lang="en-US"/>
              <a:t>12/04/18</a:t>
            </a:r>
          </a:p>
        </p:txBody>
      </p:sp>
      <p:sp>
        <p:nvSpPr>
          <p:cNvPr id="5" name="Footer Placeholder 4"/>
          <p:cNvSpPr>
            <a:spLocks noGrp="1"/>
          </p:cNvSpPr>
          <p:nvPr>
            <p:ph type="ftr" sz="quarter" idx="11"/>
          </p:nvPr>
        </p:nvSpPr>
        <p:spPr/>
        <p:txBody>
          <a:bodyPr/>
          <a:lstStyle>
            <a:lvl1pPr>
              <a:defRPr sz="1200">
                <a:solidFill>
                  <a:srgbClr val="004C97"/>
                </a:solidFill>
              </a:defRPr>
            </a:lvl1pPr>
          </a:lstStyle>
          <a:p>
            <a:r>
              <a:rPr lang="it-IT"/>
              <a:t>Sam Posen </a:t>
            </a:r>
            <a:endParaRPr lang="en-US"/>
          </a:p>
        </p:txBody>
      </p:sp>
      <p:sp>
        <p:nvSpPr>
          <p:cNvPr id="6" name="Slide Number Placeholder 5"/>
          <p:cNvSpPr>
            <a:spLocks noGrp="1"/>
          </p:cNvSpPr>
          <p:nvPr>
            <p:ph type="sldNum" sz="quarter" idx="12"/>
          </p:nvPr>
        </p:nvSpPr>
        <p:spPr/>
        <p:txBody>
          <a:bodyPr/>
          <a:lstStyle>
            <a:lvl1pPr>
              <a:defRPr sz="1200"/>
            </a:lvl1pPr>
          </a:lstStyle>
          <a:p>
            <a:fld id="{0CB70BF4-04C1-49D2-AF55-3B7C212EEADB}" type="slidenum">
              <a:rPr lang="en-US" smtClean="0"/>
              <a:pPr/>
              <a:t>‹#›</a:t>
            </a:fld>
            <a:endParaRPr lang="en-US"/>
          </a:p>
        </p:txBody>
      </p:sp>
    </p:spTree>
    <p:extLst>
      <p:ext uri="{BB962C8B-B14F-4D97-AF65-F5344CB8AC3E}">
        <p14:creationId xmlns:p14="http://schemas.microsoft.com/office/powerpoint/2010/main" val="211619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10681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12/04/18</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Sam Posen </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12/04/18</a:t>
            </a:r>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Sam Posen </a:t>
            </a:r>
            <a:endParaRPr lang="en-US" b="1"/>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3B9A26D0-3217-C44B-B98C-C07080F3D019}"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98231269"/>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jpeg"/><Relationship Id="rId1" Type="http://schemas.openxmlformats.org/officeDocument/2006/relationships/slideLayout" Target="../slideLayouts/slideLayout8.xml"/><Relationship Id="rId4" Type="http://schemas.openxmlformats.org/officeDocument/2006/relationships/image" Target="../media/image33.tiff"/></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28.tiff"/><Relationship Id="rId2" Type="http://schemas.openxmlformats.org/officeDocument/2006/relationships/image" Target="../media/image40.jpeg"/><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41.jpeg"/><Relationship Id="rId7" Type="http://schemas.openxmlformats.org/officeDocument/2006/relationships/image" Target="../media/image44.png"/><Relationship Id="rId2" Type="http://schemas.openxmlformats.org/officeDocument/2006/relationships/image" Target="../media/image40.jpeg"/><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5.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49.jpg"/><Relationship Id="rId5" Type="http://schemas.openxmlformats.org/officeDocument/2006/relationships/image" Target="../media/image48.jpg"/><Relationship Id="rId10" Type="http://schemas.openxmlformats.org/officeDocument/2006/relationships/image" Target="../media/image53.png"/><Relationship Id="rId4" Type="http://schemas.openxmlformats.org/officeDocument/2006/relationships/image" Target="../media/image47.jpg"/><Relationship Id="rId9" Type="http://schemas.openxmlformats.org/officeDocument/2006/relationships/image" Target="../media/image52.tif"/></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tiff"/><Relationship Id="rId1" Type="http://schemas.openxmlformats.org/officeDocument/2006/relationships/slideLayout" Target="../slideLayouts/slideLayout5.xml"/><Relationship Id="rId6" Type="http://schemas.openxmlformats.org/officeDocument/2006/relationships/image" Target="../media/image58.JPG"/><Relationship Id="rId5" Type="http://schemas.openxmlformats.org/officeDocument/2006/relationships/image" Target="../media/image57.tiff"/><Relationship Id="rId4" Type="http://schemas.openxmlformats.org/officeDocument/2006/relationships/image" Target="../media/image5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mp"/><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a:t>Sam Posen	</a:t>
            </a:r>
          </a:p>
          <a:p>
            <a:r>
              <a:rPr lang="en-US" dirty="0"/>
              <a:t>Accelerator Stewardship Workshop</a:t>
            </a:r>
          </a:p>
          <a:p>
            <a:r>
              <a:rPr lang="en-US" dirty="0"/>
              <a:t>5 Dec 2018</a:t>
            </a:r>
          </a:p>
          <a:p>
            <a:endParaRPr lang="en-US" dirty="0"/>
          </a:p>
        </p:txBody>
      </p:sp>
      <p:sp>
        <p:nvSpPr>
          <p:cNvPr id="3" name="Text Placeholder 2"/>
          <p:cNvSpPr>
            <a:spLocks noGrp="1"/>
          </p:cNvSpPr>
          <p:nvPr>
            <p:ph type="body" sz="quarter" idx="11"/>
          </p:nvPr>
        </p:nvSpPr>
        <p:spPr/>
        <p:txBody>
          <a:bodyPr>
            <a:noAutofit/>
          </a:bodyPr>
          <a:lstStyle/>
          <a:p>
            <a:r>
              <a:rPr lang="en-US" dirty="0" err="1"/>
              <a:t>Fermilab</a:t>
            </a:r>
            <a:r>
              <a:rPr lang="en-US" dirty="0"/>
              <a:t> SRF Facilities</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556709" y="1098437"/>
            <a:ext cx="4591050" cy="2590800"/>
          </a:xfrm>
          <a:prstGeom prst="rect">
            <a:avLst/>
          </a:prstGeom>
        </p:spPr>
      </p:pic>
      <p:pic>
        <p:nvPicPr>
          <p:cNvPr id="7" name="Picture 6"/>
          <p:cNvPicPr>
            <a:picLocks noChangeAspect="1"/>
          </p:cNvPicPr>
          <p:nvPr/>
        </p:nvPicPr>
        <p:blipFill>
          <a:blip r:embed="rId3"/>
          <a:stretch>
            <a:fillRect/>
          </a:stretch>
        </p:blipFill>
        <p:spPr>
          <a:xfrm>
            <a:off x="4365" y="1098437"/>
            <a:ext cx="4591050" cy="2590800"/>
          </a:xfrm>
          <a:prstGeom prst="rect">
            <a:avLst/>
          </a:prstGeom>
        </p:spPr>
      </p:pic>
      <p:sp>
        <p:nvSpPr>
          <p:cNvPr id="3" name="Title 2"/>
          <p:cNvSpPr>
            <a:spLocks noGrp="1"/>
          </p:cNvSpPr>
          <p:nvPr>
            <p:ph type="title"/>
          </p:nvPr>
        </p:nvSpPr>
        <p:spPr>
          <a:xfrm>
            <a:off x="228599" y="251752"/>
            <a:ext cx="8919159" cy="427877"/>
          </a:xfrm>
        </p:spPr>
        <p:txBody>
          <a:bodyPr/>
          <a:lstStyle/>
          <a:p>
            <a:r>
              <a:rPr lang="en-US" dirty="0"/>
              <a:t>2016 - MP9 Furnace Modification for Nb</a:t>
            </a:r>
            <a:r>
              <a:rPr lang="en-US" baseline="-25000" dirty="0"/>
              <a:t>3</a:t>
            </a:r>
            <a:r>
              <a:rPr lang="en-US" dirty="0"/>
              <a:t>Sn Coating</a:t>
            </a:r>
          </a:p>
        </p:txBody>
      </p:sp>
      <p:sp>
        <p:nvSpPr>
          <p:cNvPr id="4" name="Date Placeholder 3"/>
          <p:cNvSpPr>
            <a:spLocks noGrp="1"/>
          </p:cNvSpPr>
          <p:nvPr>
            <p:ph type="dt" sz="half" idx="2"/>
          </p:nvPr>
        </p:nvSpPr>
        <p:spPr/>
        <p:txBody>
          <a:bodyPr/>
          <a:lstStyle/>
          <a:p>
            <a:pPr>
              <a:defRPr/>
            </a:pPr>
            <a:r>
              <a:rPr lang="en-US"/>
              <a:t>12/04/18</a:t>
            </a:r>
            <a:endParaRPr lang="en-US" dirty="0"/>
          </a:p>
        </p:txBody>
      </p:sp>
      <p:sp>
        <p:nvSpPr>
          <p:cNvPr id="5" name="Footer Placeholder 4"/>
          <p:cNvSpPr>
            <a:spLocks noGrp="1"/>
          </p:cNvSpPr>
          <p:nvPr>
            <p:ph type="ftr" sz="quarter" idx="3"/>
          </p:nvPr>
        </p:nvSpPr>
        <p:spPr/>
        <p:txBody>
          <a:bodyPr/>
          <a:lstStyle/>
          <a:p>
            <a:pPr>
              <a:defRPr/>
            </a:pPr>
            <a:r>
              <a:rPr lang="en-US" b="1"/>
              <a:t>Sam Posen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pic>
        <p:nvPicPr>
          <p:cNvPr id="13314" name="Picture 2" descr="https://lh3.googleusercontent.com/jg2zJB8K9rMPqDDnMMjTEXInmw5U-Z1lVtkiLKEUFk1QI4EZ43NiOC-XRewLqMDP78tXxVnjR-qOQCaCvpjGE99DDZCaYMmHcejep9VN_7lfkIc27YPOK8ELdfkZS2z_4zn77yxiJXWZBrmrXhHywohqgZqKqQA7NWd2JjEwQUfCC1RWDBS8MCs_RRs0zQHcN9kgLmkkVuhY0kT_RpQ-lvTdpwIF5kjSpHU9ND3Kx7oEzDDNgWg7bVhiS3Ig99_JH95rKa5ulWpbxFv3HF79QUDD_-HCSUci7WpLf5yUqccKBOAIzbJkE2vzxFxqgfJ4nRGu30HFfAs-0C6nHxJg2DAnfa0Djc6LH-pTOfYI_hYTiVFJCqtImI_CrBMSre3dyWVn88MA-yqj4dGmLMSgtlxtDppXPaUFosvRzyvSXjSQu1d-b76XVyyS4dS5gdDafY4r1ahmimUubFgJZ_fPJk7cnA60x_KxMZTleZSip5gVxd0e6uJ-SW_kc2pD3b7V4q78N4uEkDFuzVQ_rNu3Z04t5X12-pP7pgLarhaayp4T88HIvx9dxdhFAB6p-WCrtMyffdWqjWKRTK5QxOHtGcrj49CVEdAHYPOeKhan=w1871-h1052-no">
            <a:extLst>
              <a:ext uri="{FF2B5EF4-FFF2-40B4-BE49-F238E27FC236}">
                <a16:creationId xmlns:a16="http://schemas.microsoft.com/office/drawing/2014/main" id="{E433B38D-A0FA-4A73-AEBA-5C8C51BA27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415" y="3689237"/>
            <a:ext cx="4595415" cy="25841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91E7495-45CE-4E29-948D-BF301A291F37}"/>
              </a:ext>
            </a:extLst>
          </p:cNvPr>
          <p:cNvPicPr>
            <a:picLocks noChangeAspect="1"/>
          </p:cNvPicPr>
          <p:nvPr/>
        </p:nvPicPr>
        <p:blipFill>
          <a:blip r:embed="rId5"/>
          <a:stretch>
            <a:fillRect/>
          </a:stretch>
        </p:blipFill>
        <p:spPr>
          <a:xfrm>
            <a:off x="4365" y="3683192"/>
            <a:ext cx="4601952" cy="2590170"/>
          </a:xfrm>
          <a:prstGeom prst="rect">
            <a:avLst/>
          </a:prstGeom>
        </p:spPr>
      </p:pic>
      <p:sp>
        <p:nvSpPr>
          <p:cNvPr id="2" name="TextBox 1">
            <a:extLst>
              <a:ext uri="{FF2B5EF4-FFF2-40B4-BE49-F238E27FC236}">
                <a16:creationId xmlns:a16="http://schemas.microsoft.com/office/drawing/2014/main" id="{5970FCE2-7A0F-4D0F-891E-B27909972FBF}"/>
              </a:ext>
            </a:extLst>
          </p:cNvPr>
          <p:cNvSpPr txBox="1"/>
          <p:nvPr/>
        </p:nvSpPr>
        <p:spPr>
          <a:xfrm rot="20911027">
            <a:off x="1108315" y="4382746"/>
            <a:ext cx="2603500" cy="646331"/>
          </a:xfrm>
          <a:prstGeom prst="rect">
            <a:avLst/>
          </a:prstGeom>
          <a:noFill/>
        </p:spPr>
        <p:txBody>
          <a:bodyPr wrap="square" rtlCol="0">
            <a:spAutoFit/>
          </a:bodyPr>
          <a:lstStyle/>
          <a:p>
            <a:pPr algn="ctr"/>
            <a:r>
              <a:rPr lang="en-US" sz="1800" b="1" dirty="0">
                <a:solidFill>
                  <a:srgbClr val="FF0000"/>
                </a:solidFill>
              </a:rPr>
              <a:t>20” diameter, 82” long Nb</a:t>
            </a:r>
            <a:r>
              <a:rPr lang="en-US" sz="1800" b="1" baseline="-25000" dirty="0">
                <a:solidFill>
                  <a:srgbClr val="FF0000"/>
                </a:solidFill>
              </a:rPr>
              <a:t>3</a:t>
            </a:r>
            <a:r>
              <a:rPr lang="en-US" sz="1800" b="1" dirty="0">
                <a:solidFill>
                  <a:srgbClr val="FF0000"/>
                </a:solidFill>
              </a:rPr>
              <a:t>Sn coating chamber</a:t>
            </a:r>
          </a:p>
        </p:txBody>
      </p:sp>
      <p:sp>
        <p:nvSpPr>
          <p:cNvPr id="12" name="Rectangle 11">
            <a:extLst>
              <a:ext uri="{FF2B5EF4-FFF2-40B4-BE49-F238E27FC236}">
                <a16:creationId xmlns:a16="http://schemas.microsoft.com/office/drawing/2014/main" id="{DEC24446-0362-4CB4-9E59-36408944CB40}"/>
              </a:ext>
            </a:extLst>
          </p:cNvPr>
          <p:cNvSpPr/>
          <p:nvPr/>
        </p:nvSpPr>
        <p:spPr>
          <a:xfrm>
            <a:off x="132001" y="6070255"/>
            <a:ext cx="8913522" cy="369332"/>
          </a:xfrm>
          <a:prstGeom prst="rect">
            <a:avLst/>
          </a:prstGeom>
          <a:solidFill>
            <a:schemeClr val="bg1"/>
          </a:solidFill>
          <a:ln>
            <a:solidFill>
              <a:srgbClr val="000000"/>
            </a:solidFill>
          </a:ln>
        </p:spPr>
        <p:txBody>
          <a:bodyPr wrap="square">
            <a:spAutoFit/>
          </a:bodyPr>
          <a:lstStyle/>
          <a:p>
            <a:r>
              <a:rPr lang="en-US" sz="1800" dirty="0">
                <a:solidFill>
                  <a:srgbClr val="000000"/>
                </a:solidFill>
              </a:rPr>
              <a:t>MP9 vacuum furnace: large enough for Nb</a:t>
            </a:r>
            <a:r>
              <a:rPr lang="en-US" sz="1800" baseline="-25000" dirty="0">
                <a:solidFill>
                  <a:srgbClr val="000000"/>
                </a:solidFill>
              </a:rPr>
              <a:t>3</a:t>
            </a:r>
            <a:r>
              <a:rPr lang="en-US" sz="1800" dirty="0">
                <a:solidFill>
                  <a:srgbClr val="000000"/>
                </a:solidFill>
              </a:rPr>
              <a:t>Sn coating chamber with 650 MHz multicell cavity</a:t>
            </a:r>
          </a:p>
        </p:txBody>
      </p:sp>
    </p:spTree>
    <p:extLst>
      <p:ext uri="{BB962C8B-B14F-4D97-AF65-F5344CB8AC3E}">
        <p14:creationId xmlns:p14="http://schemas.microsoft.com/office/powerpoint/2010/main" val="149343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330FF2-3334-41A2-9767-6D3B31CCE3F2}"/>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E4D017CE-6E05-4E5C-8C75-AA62931335A8}"/>
              </a:ext>
            </a:extLst>
          </p:cNvPr>
          <p:cNvSpPr>
            <a:spLocks noGrp="1"/>
          </p:cNvSpPr>
          <p:nvPr>
            <p:ph type="title"/>
          </p:nvPr>
        </p:nvSpPr>
        <p:spPr/>
        <p:txBody>
          <a:bodyPr/>
          <a:lstStyle/>
          <a:p>
            <a:r>
              <a:rPr lang="en-US" dirty="0"/>
              <a:t>Statistics of Usage</a:t>
            </a:r>
          </a:p>
        </p:txBody>
      </p:sp>
      <p:sp>
        <p:nvSpPr>
          <p:cNvPr id="4" name="Date Placeholder 3">
            <a:extLst>
              <a:ext uri="{FF2B5EF4-FFF2-40B4-BE49-F238E27FC236}">
                <a16:creationId xmlns:a16="http://schemas.microsoft.com/office/drawing/2014/main" id="{01BD7ADA-6330-4246-A08F-A0A9D57EF6EE}"/>
              </a:ext>
            </a:extLst>
          </p:cNvPr>
          <p:cNvSpPr>
            <a:spLocks noGrp="1"/>
          </p:cNvSpPr>
          <p:nvPr>
            <p:ph type="dt" sz="half" idx="2"/>
          </p:nvPr>
        </p:nvSpPr>
        <p:spPr/>
        <p:txBody>
          <a:bodyPr/>
          <a:lstStyle/>
          <a:p>
            <a:pPr>
              <a:defRPr/>
            </a:pPr>
            <a:r>
              <a:rPr lang="en-US"/>
              <a:t>12/04/18</a:t>
            </a:r>
            <a:endParaRPr lang="en-US" dirty="0"/>
          </a:p>
        </p:txBody>
      </p:sp>
      <p:sp>
        <p:nvSpPr>
          <p:cNvPr id="5" name="Footer Placeholder 4">
            <a:extLst>
              <a:ext uri="{FF2B5EF4-FFF2-40B4-BE49-F238E27FC236}">
                <a16:creationId xmlns:a16="http://schemas.microsoft.com/office/drawing/2014/main" id="{6F86A041-ED61-4A3B-92F9-B8C2D85E7509}"/>
              </a:ext>
            </a:extLst>
          </p:cNvPr>
          <p:cNvSpPr>
            <a:spLocks noGrp="1"/>
          </p:cNvSpPr>
          <p:nvPr>
            <p:ph type="ftr" sz="quarter" idx="3"/>
          </p:nvPr>
        </p:nvSpPr>
        <p:spPr/>
        <p:txBody>
          <a:bodyPr/>
          <a:lstStyle/>
          <a:p>
            <a:pPr>
              <a:defRPr/>
            </a:pPr>
            <a:r>
              <a:rPr lang="en-US"/>
              <a:t>Sam Posen </a:t>
            </a:r>
            <a:endParaRPr lang="en-US" dirty="0"/>
          </a:p>
        </p:txBody>
      </p:sp>
      <p:sp>
        <p:nvSpPr>
          <p:cNvPr id="6" name="Slide Number Placeholder 5">
            <a:extLst>
              <a:ext uri="{FF2B5EF4-FFF2-40B4-BE49-F238E27FC236}">
                <a16:creationId xmlns:a16="http://schemas.microsoft.com/office/drawing/2014/main" id="{7C9F758A-1ACE-4291-A8ED-56FB9318CBBB}"/>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grpSp>
        <p:nvGrpSpPr>
          <p:cNvPr id="17" name="Group 16">
            <a:extLst>
              <a:ext uri="{FF2B5EF4-FFF2-40B4-BE49-F238E27FC236}">
                <a16:creationId xmlns:a16="http://schemas.microsoft.com/office/drawing/2014/main" id="{3FD0EEE2-3A54-4EAF-8B63-68E265A84D03}"/>
              </a:ext>
            </a:extLst>
          </p:cNvPr>
          <p:cNvGrpSpPr>
            <a:grpSpLocks noChangeAspect="1"/>
          </p:cNvGrpSpPr>
          <p:nvPr/>
        </p:nvGrpSpPr>
        <p:grpSpPr>
          <a:xfrm>
            <a:off x="525824" y="857424"/>
            <a:ext cx="8092351" cy="5158056"/>
            <a:chOff x="6130939" y="26312763"/>
            <a:chExt cx="22008844" cy="14028413"/>
          </a:xfrm>
        </p:grpSpPr>
        <p:pic>
          <p:nvPicPr>
            <p:cNvPr id="12" name="Picture 11">
              <a:extLst>
                <a:ext uri="{FF2B5EF4-FFF2-40B4-BE49-F238E27FC236}">
                  <a16:creationId xmlns:a16="http://schemas.microsoft.com/office/drawing/2014/main" id="{F5F81122-66CD-4236-8336-09398AEA21F0}"/>
                </a:ext>
              </a:extLst>
            </p:cNvPr>
            <p:cNvPicPr>
              <a:picLocks noChangeAspect="1"/>
            </p:cNvPicPr>
            <p:nvPr/>
          </p:nvPicPr>
          <p:blipFill rotWithShape="1">
            <a:blip r:embed="rId2">
              <a:extLst>
                <a:ext uri="{28A0092B-C50C-407E-A947-70E740481C1C}">
                  <a14:useLocalDpi xmlns:a14="http://schemas.microsoft.com/office/drawing/2010/main" val="0"/>
                </a:ext>
              </a:extLst>
            </a:blip>
            <a:srcRect b="6372"/>
            <a:stretch/>
          </p:blipFill>
          <p:spPr>
            <a:xfrm>
              <a:off x="6130939" y="26312763"/>
              <a:ext cx="22008844" cy="14028413"/>
            </a:xfrm>
            <a:prstGeom prst="rect">
              <a:avLst/>
            </a:prstGeom>
          </p:spPr>
        </p:pic>
        <p:sp>
          <p:nvSpPr>
            <p:cNvPr id="14" name="TextBox 13">
              <a:extLst>
                <a:ext uri="{FF2B5EF4-FFF2-40B4-BE49-F238E27FC236}">
                  <a16:creationId xmlns:a16="http://schemas.microsoft.com/office/drawing/2014/main" id="{356067B8-C5EA-4869-8254-183987A01307}"/>
                </a:ext>
              </a:extLst>
            </p:cNvPr>
            <p:cNvSpPr txBox="1"/>
            <p:nvPr/>
          </p:nvSpPr>
          <p:spPr>
            <a:xfrm>
              <a:off x="22214542" y="27884382"/>
              <a:ext cx="3634973" cy="1925244"/>
            </a:xfrm>
            <a:prstGeom prst="rect">
              <a:avLst/>
            </a:prstGeom>
            <a:noFill/>
          </p:spPr>
          <p:txBody>
            <a:bodyPr wrap="square" rtlCol="0">
              <a:spAutoFit/>
            </a:bodyPr>
            <a:lstStyle/>
            <a:p>
              <a:pPr algn="ctr" defTabSz="2349434" fontAlgn="base">
                <a:spcBef>
                  <a:spcPct val="0"/>
                </a:spcBef>
                <a:spcAft>
                  <a:spcPct val="0"/>
                </a:spcAft>
              </a:pPr>
              <a:r>
                <a:rPr lang="en-US" sz="2000" i="1" dirty="0">
                  <a:solidFill>
                    <a:prstClr val="black"/>
                  </a:solidFill>
                  <a:latin typeface="Arial" panose="020B0604020202020204" pitchFamily="34" charset="0"/>
                  <a:ea typeface="ＭＳ Ｐゴシック" charset="0"/>
                  <a:cs typeface="Arial" panose="020B0604020202020204" pitchFamily="34" charset="0"/>
                </a:rPr>
                <a:t>2018 projection</a:t>
              </a:r>
            </a:p>
          </p:txBody>
        </p:sp>
        <p:cxnSp>
          <p:nvCxnSpPr>
            <p:cNvPr id="15" name="Straight Arrow Connector 14">
              <a:extLst>
                <a:ext uri="{FF2B5EF4-FFF2-40B4-BE49-F238E27FC236}">
                  <a16:creationId xmlns:a16="http://schemas.microsoft.com/office/drawing/2014/main" id="{03B0D651-0590-40DF-98A5-EE6E03C8D34B}"/>
                </a:ext>
              </a:extLst>
            </p:cNvPr>
            <p:cNvCxnSpPr>
              <a:cxnSpLocks/>
            </p:cNvCxnSpPr>
            <p:nvPr/>
          </p:nvCxnSpPr>
          <p:spPr>
            <a:xfrm flipH="1">
              <a:off x="24097129" y="29638709"/>
              <a:ext cx="515471" cy="926570"/>
            </a:xfrm>
            <a:prstGeom prst="straightConnector1">
              <a:avLst/>
            </a:prstGeom>
            <a:noFill/>
            <a:ln w="25400" cap="flat" cmpd="sng" algn="ctr">
              <a:solidFill>
                <a:sysClr val="windowText" lastClr="000000"/>
              </a:solidFill>
              <a:prstDash val="solid"/>
              <a:tailEnd type="stealth" w="lg" len="lg"/>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4048149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227A1F-FA73-C042-A24F-40FF05E0E3E4}"/>
              </a:ext>
            </a:extLst>
          </p:cNvPr>
          <p:cNvSpPr>
            <a:spLocks noGrp="1"/>
          </p:cNvSpPr>
          <p:nvPr>
            <p:ph idx="1"/>
          </p:nvPr>
        </p:nvSpPr>
        <p:spPr/>
        <p:txBody>
          <a:bodyPr/>
          <a:lstStyle/>
          <a:p>
            <a:r>
              <a:rPr lang="en-US" sz="2400" dirty="0"/>
              <a:t>Two main functions: </a:t>
            </a:r>
          </a:p>
          <a:p>
            <a:pPr lvl="1"/>
            <a:r>
              <a:rPr lang="en-US" sz="2400" b="1" dirty="0"/>
              <a:t>1) test new cavity treatments for R&amp;D</a:t>
            </a:r>
            <a:r>
              <a:rPr lang="en-US" sz="2400" dirty="0"/>
              <a:t> (as well as new instrumentation etc.)</a:t>
            </a:r>
            <a:endParaRPr lang="en-US" sz="2400" b="1" dirty="0"/>
          </a:p>
          <a:p>
            <a:pPr lvl="1"/>
            <a:r>
              <a:rPr lang="en-US" sz="2400" b="1" dirty="0"/>
              <a:t>2) qualify cavities for accelerator operation</a:t>
            </a:r>
          </a:p>
          <a:p>
            <a:endParaRPr lang="en-US" sz="3200" dirty="0"/>
          </a:p>
        </p:txBody>
      </p:sp>
      <p:sp>
        <p:nvSpPr>
          <p:cNvPr id="3" name="Title 2">
            <a:extLst>
              <a:ext uri="{FF2B5EF4-FFF2-40B4-BE49-F238E27FC236}">
                <a16:creationId xmlns:a16="http://schemas.microsoft.com/office/drawing/2014/main" id="{CD6E1794-B544-7148-AB32-5CD79B2B5522}"/>
              </a:ext>
            </a:extLst>
          </p:cNvPr>
          <p:cNvSpPr>
            <a:spLocks noGrp="1"/>
          </p:cNvSpPr>
          <p:nvPr>
            <p:ph type="title"/>
          </p:nvPr>
        </p:nvSpPr>
        <p:spPr/>
        <p:txBody>
          <a:bodyPr/>
          <a:lstStyle/>
          <a:p>
            <a:r>
              <a:rPr lang="en-US" dirty="0"/>
              <a:t>Vertical Test Stand</a:t>
            </a:r>
          </a:p>
        </p:txBody>
      </p:sp>
      <p:sp>
        <p:nvSpPr>
          <p:cNvPr id="4" name="Date Placeholder 3">
            <a:extLst>
              <a:ext uri="{FF2B5EF4-FFF2-40B4-BE49-F238E27FC236}">
                <a16:creationId xmlns:a16="http://schemas.microsoft.com/office/drawing/2014/main" id="{D66AEABC-302E-474E-81FB-3A5A030D02BC}"/>
              </a:ext>
            </a:extLst>
          </p:cNvPr>
          <p:cNvSpPr>
            <a:spLocks noGrp="1"/>
          </p:cNvSpPr>
          <p:nvPr>
            <p:ph type="dt" sz="half" idx="2"/>
          </p:nvPr>
        </p:nvSpPr>
        <p:spPr/>
        <p:txBody>
          <a:bodyPr/>
          <a:lstStyle/>
          <a:p>
            <a:pPr>
              <a:defRPr/>
            </a:pPr>
            <a:r>
              <a:rPr lang="en-US"/>
              <a:t>12/04/18</a:t>
            </a:r>
            <a:endParaRPr lang="en-US" dirty="0"/>
          </a:p>
        </p:txBody>
      </p:sp>
      <p:sp>
        <p:nvSpPr>
          <p:cNvPr id="5" name="Footer Placeholder 4">
            <a:extLst>
              <a:ext uri="{FF2B5EF4-FFF2-40B4-BE49-F238E27FC236}">
                <a16:creationId xmlns:a16="http://schemas.microsoft.com/office/drawing/2014/main" id="{214E763A-C6F5-AC46-94BB-2B93A04F8EEB}"/>
              </a:ext>
            </a:extLst>
          </p:cNvPr>
          <p:cNvSpPr>
            <a:spLocks noGrp="1"/>
          </p:cNvSpPr>
          <p:nvPr>
            <p:ph type="ftr" sz="quarter" idx="3"/>
          </p:nvPr>
        </p:nvSpPr>
        <p:spPr/>
        <p:txBody>
          <a:bodyPr/>
          <a:lstStyle/>
          <a:p>
            <a:pPr>
              <a:defRPr/>
            </a:pPr>
            <a:r>
              <a:rPr lang="en-US"/>
              <a:t>Sam Posen </a:t>
            </a:r>
            <a:endParaRPr lang="en-US" b="1" dirty="0"/>
          </a:p>
        </p:txBody>
      </p:sp>
      <p:sp>
        <p:nvSpPr>
          <p:cNvPr id="6" name="Slide Number Placeholder 5">
            <a:extLst>
              <a:ext uri="{FF2B5EF4-FFF2-40B4-BE49-F238E27FC236}">
                <a16:creationId xmlns:a16="http://schemas.microsoft.com/office/drawing/2014/main" id="{22E1809C-2CD5-854D-80AF-60751F52BF5C}"/>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pic>
        <p:nvPicPr>
          <p:cNvPr id="7" name="Picture 6">
            <a:extLst>
              <a:ext uri="{FF2B5EF4-FFF2-40B4-BE49-F238E27FC236}">
                <a16:creationId xmlns:a16="http://schemas.microsoft.com/office/drawing/2014/main" id="{D6AACC19-E5B3-A348-AF1E-A175784A48E5}"/>
              </a:ext>
            </a:extLst>
          </p:cNvPr>
          <p:cNvPicPr>
            <a:picLocks noChangeAspect="1"/>
          </p:cNvPicPr>
          <p:nvPr/>
        </p:nvPicPr>
        <p:blipFill>
          <a:blip r:embed="rId2"/>
          <a:stretch>
            <a:fillRect/>
          </a:stretch>
        </p:blipFill>
        <p:spPr>
          <a:xfrm>
            <a:off x="4975827" y="3334170"/>
            <a:ext cx="3828416" cy="2552278"/>
          </a:xfrm>
          <a:prstGeom prst="rect">
            <a:avLst/>
          </a:prstGeom>
        </p:spPr>
      </p:pic>
      <p:pic>
        <p:nvPicPr>
          <p:cNvPr id="11" name="Picture 10">
            <a:extLst>
              <a:ext uri="{FF2B5EF4-FFF2-40B4-BE49-F238E27FC236}">
                <a16:creationId xmlns:a16="http://schemas.microsoft.com/office/drawing/2014/main" id="{2CD1433F-17BF-1F44-9A05-42CA8B6FD536}"/>
              </a:ext>
            </a:extLst>
          </p:cNvPr>
          <p:cNvPicPr>
            <a:picLocks noChangeAspect="1"/>
          </p:cNvPicPr>
          <p:nvPr/>
        </p:nvPicPr>
        <p:blipFill>
          <a:blip r:embed="rId3"/>
          <a:stretch>
            <a:fillRect/>
          </a:stretch>
        </p:blipFill>
        <p:spPr>
          <a:xfrm>
            <a:off x="447843" y="3334169"/>
            <a:ext cx="3823378" cy="2552281"/>
          </a:xfrm>
          <a:prstGeom prst="rect">
            <a:avLst/>
          </a:prstGeom>
        </p:spPr>
      </p:pic>
      <p:cxnSp>
        <p:nvCxnSpPr>
          <p:cNvPr id="14" name="Straight Arrow Connector 13">
            <a:extLst>
              <a:ext uri="{FF2B5EF4-FFF2-40B4-BE49-F238E27FC236}">
                <a16:creationId xmlns:a16="http://schemas.microsoft.com/office/drawing/2014/main" id="{D062E066-018B-164E-AAB6-49611A8F18C1}"/>
              </a:ext>
            </a:extLst>
          </p:cNvPr>
          <p:cNvCxnSpPr>
            <a:cxnSpLocks/>
          </p:cNvCxnSpPr>
          <p:nvPr/>
        </p:nvCxnSpPr>
        <p:spPr>
          <a:xfrm>
            <a:off x="6620120" y="4217372"/>
            <a:ext cx="213479" cy="10382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10FA971E-845B-1444-912A-633A3D574C2E}"/>
              </a:ext>
            </a:extLst>
          </p:cNvPr>
          <p:cNvCxnSpPr>
            <a:cxnSpLocks/>
          </p:cNvCxnSpPr>
          <p:nvPr/>
        </p:nvCxnSpPr>
        <p:spPr>
          <a:xfrm>
            <a:off x="6852151" y="4055697"/>
            <a:ext cx="197224" cy="959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7E4FB75B-133B-5943-946A-CE1AC4519C0E}"/>
              </a:ext>
            </a:extLst>
          </p:cNvPr>
          <p:cNvCxnSpPr>
            <a:cxnSpLocks/>
          </p:cNvCxnSpPr>
          <p:nvPr/>
        </p:nvCxnSpPr>
        <p:spPr>
          <a:xfrm>
            <a:off x="6969230" y="3932342"/>
            <a:ext cx="197224" cy="959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8D785447-1CB7-254B-BBFE-50917E7F37F5}"/>
              </a:ext>
            </a:extLst>
          </p:cNvPr>
          <p:cNvSpPr txBox="1"/>
          <p:nvPr/>
        </p:nvSpPr>
        <p:spPr>
          <a:xfrm rot="20329132">
            <a:off x="5986562" y="3578155"/>
            <a:ext cx="1731176" cy="461665"/>
          </a:xfrm>
          <a:prstGeom prst="rect">
            <a:avLst/>
          </a:prstGeom>
          <a:noFill/>
        </p:spPr>
        <p:txBody>
          <a:bodyPr wrap="square" rtlCol="0">
            <a:spAutoFit/>
          </a:bodyPr>
          <a:lstStyle/>
          <a:p>
            <a:r>
              <a:rPr lang="en-US" b="1" dirty="0">
                <a:solidFill>
                  <a:schemeClr val="accent1"/>
                </a:solidFill>
              </a:rPr>
              <a:t>3 </a:t>
            </a:r>
            <a:r>
              <a:rPr lang="en-US" b="1" dirty="0" err="1">
                <a:solidFill>
                  <a:schemeClr val="accent1"/>
                </a:solidFill>
              </a:rPr>
              <a:t>dewars</a:t>
            </a:r>
            <a:endParaRPr lang="en-US" b="1" dirty="0">
              <a:solidFill>
                <a:schemeClr val="accent1"/>
              </a:solidFill>
            </a:endParaRPr>
          </a:p>
        </p:txBody>
      </p:sp>
      <p:sp>
        <p:nvSpPr>
          <p:cNvPr id="19" name="TextBox 18">
            <a:extLst>
              <a:ext uri="{FF2B5EF4-FFF2-40B4-BE49-F238E27FC236}">
                <a16:creationId xmlns:a16="http://schemas.microsoft.com/office/drawing/2014/main" id="{7C4265AC-46BA-3546-B0C5-08CAC3078515}"/>
              </a:ext>
            </a:extLst>
          </p:cNvPr>
          <p:cNvSpPr txBox="1"/>
          <p:nvPr/>
        </p:nvSpPr>
        <p:spPr>
          <a:xfrm>
            <a:off x="4509904" y="5912072"/>
            <a:ext cx="3534394" cy="461665"/>
          </a:xfrm>
          <a:prstGeom prst="rect">
            <a:avLst/>
          </a:prstGeom>
          <a:noFill/>
        </p:spPr>
        <p:txBody>
          <a:bodyPr wrap="square" rtlCol="0">
            <a:spAutoFit/>
          </a:bodyPr>
          <a:lstStyle/>
          <a:p>
            <a:r>
              <a:rPr lang="en-US" dirty="0">
                <a:solidFill>
                  <a:srgbClr val="000000"/>
                </a:solidFill>
              </a:rPr>
              <a:t>Radiation shielding block</a:t>
            </a:r>
          </a:p>
        </p:txBody>
      </p:sp>
      <p:cxnSp>
        <p:nvCxnSpPr>
          <p:cNvPr id="20" name="Straight Arrow Connector 19">
            <a:extLst>
              <a:ext uri="{FF2B5EF4-FFF2-40B4-BE49-F238E27FC236}">
                <a16:creationId xmlns:a16="http://schemas.microsoft.com/office/drawing/2014/main" id="{446D7938-4FEF-5E44-B938-D0A5A82BE48B}"/>
              </a:ext>
            </a:extLst>
          </p:cNvPr>
          <p:cNvCxnSpPr>
            <a:cxnSpLocks/>
          </p:cNvCxnSpPr>
          <p:nvPr/>
        </p:nvCxnSpPr>
        <p:spPr>
          <a:xfrm flipV="1">
            <a:off x="6277101" y="5670192"/>
            <a:ext cx="226949" cy="325702"/>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C0D0216-34A3-BC42-9524-E79C92AFA798}"/>
              </a:ext>
            </a:extLst>
          </p:cNvPr>
          <p:cNvSpPr txBox="1"/>
          <p:nvPr/>
        </p:nvSpPr>
        <p:spPr>
          <a:xfrm>
            <a:off x="20807" y="5877913"/>
            <a:ext cx="4031239" cy="461665"/>
          </a:xfrm>
          <a:prstGeom prst="rect">
            <a:avLst/>
          </a:prstGeom>
          <a:noFill/>
        </p:spPr>
        <p:txBody>
          <a:bodyPr wrap="square" rtlCol="0">
            <a:spAutoFit/>
          </a:bodyPr>
          <a:lstStyle/>
          <a:p>
            <a:r>
              <a:rPr lang="en-US" dirty="0">
                <a:solidFill>
                  <a:srgbClr val="000000"/>
                </a:solidFill>
              </a:rPr>
              <a:t>Capacity ~1400 L of 2 K </a:t>
            </a:r>
            <a:r>
              <a:rPr lang="en-US" dirty="0" err="1">
                <a:solidFill>
                  <a:srgbClr val="000000"/>
                </a:solidFill>
              </a:rPr>
              <a:t>LHe</a:t>
            </a:r>
            <a:endParaRPr lang="en-US" dirty="0">
              <a:solidFill>
                <a:srgbClr val="000000"/>
              </a:solidFill>
            </a:endParaRPr>
          </a:p>
        </p:txBody>
      </p:sp>
      <p:cxnSp>
        <p:nvCxnSpPr>
          <p:cNvPr id="33" name="Straight Arrow Connector 32">
            <a:extLst>
              <a:ext uri="{FF2B5EF4-FFF2-40B4-BE49-F238E27FC236}">
                <a16:creationId xmlns:a16="http://schemas.microsoft.com/office/drawing/2014/main" id="{52A06BE8-7EAF-5E41-B573-8F302669D713}"/>
              </a:ext>
            </a:extLst>
          </p:cNvPr>
          <p:cNvCxnSpPr>
            <a:cxnSpLocks/>
          </p:cNvCxnSpPr>
          <p:nvPr/>
        </p:nvCxnSpPr>
        <p:spPr>
          <a:xfrm flipV="1">
            <a:off x="736827" y="4852069"/>
            <a:ext cx="1150399" cy="1060003"/>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3663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6BCB41-C39C-9B42-9CAA-C43729135D75}"/>
              </a:ext>
            </a:extLst>
          </p:cNvPr>
          <p:cNvSpPr>
            <a:spLocks noGrp="1"/>
          </p:cNvSpPr>
          <p:nvPr>
            <p:ph idx="1"/>
          </p:nvPr>
        </p:nvSpPr>
        <p:spPr>
          <a:xfrm>
            <a:off x="228600" y="971551"/>
            <a:ext cx="6028765" cy="2551592"/>
          </a:xfrm>
        </p:spPr>
        <p:txBody>
          <a:bodyPr/>
          <a:lstStyle/>
          <a:p>
            <a:r>
              <a:rPr lang="en-US" sz="2000" dirty="0"/>
              <a:t>Instrumentation is crucial to characterize cavities</a:t>
            </a:r>
          </a:p>
          <a:p>
            <a:pPr lvl="1"/>
            <a:r>
              <a:rPr lang="en-US" sz="2000" dirty="0"/>
              <a:t>RF power cables</a:t>
            </a:r>
          </a:p>
          <a:p>
            <a:pPr lvl="1"/>
            <a:r>
              <a:rPr lang="en-US" sz="2000" dirty="0"/>
              <a:t>Thermometers</a:t>
            </a:r>
          </a:p>
          <a:p>
            <a:pPr lvl="1"/>
            <a:r>
              <a:rPr lang="en-US" sz="2000" dirty="0"/>
              <a:t>Fluxgate </a:t>
            </a:r>
            <a:r>
              <a:rPr lang="en-US" sz="2000" dirty="0" err="1"/>
              <a:t>magnetomers</a:t>
            </a:r>
            <a:endParaRPr lang="en-US" sz="2000" dirty="0"/>
          </a:p>
          <a:p>
            <a:pPr lvl="1"/>
            <a:r>
              <a:rPr lang="en-US" sz="2000" dirty="0"/>
              <a:t>Helmholtz coils</a:t>
            </a:r>
          </a:p>
          <a:p>
            <a:pPr lvl="1"/>
            <a:r>
              <a:rPr lang="en-US" sz="2000" dirty="0"/>
              <a:t>Second sound transducers</a:t>
            </a:r>
          </a:p>
          <a:p>
            <a:pPr lvl="1"/>
            <a:r>
              <a:rPr lang="en-US" sz="2000" dirty="0"/>
              <a:t>Temperature mapping system</a:t>
            </a:r>
          </a:p>
        </p:txBody>
      </p:sp>
      <p:sp>
        <p:nvSpPr>
          <p:cNvPr id="3" name="Title 2">
            <a:extLst>
              <a:ext uri="{FF2B5EF4-FFF2-40B4-BE49-F238E27FC236}">
                <a16:creationId xmlns:a16="http://schemas.microsoft.com/office/drawing/2014/main" id="{26EF532A-8874-664C-B491-98362BA96332}"/>
              </a:ext>
            </a:extLst>
          </p:cNvPr>
          <p:cNvSpPr>
            <a:spLocks noGrp="1"/>
          </p:cNvSpPr>
          <p:nvPr>
            <p:ph type="title"/>
          </p:nvPr>
        </p:nvSpPr>
        <p:spPr/>
        <p:txBody>
          <a:bodyPr/>
          <a:lstStyle/>
          <a:p>
            <a:r>
              <a:rPr lang="en-US" dirty="0"/>
              <a:t>Vertical Test Instrumentation</a:t>
            </a:r>
          </a:p>
        </p:txBody>
      </p:sp>
      <p:sp>
        <p:nvSpPr>
          <p:cNvPr id="4" name="Date Placeholder 3">
            <a:extLst>
              <a:ext uri="{FF2B5EF4-FFF2-40B4-BE49-F238E27FC236}">
                <a16:creationId xmlns:a16="http://schemas.microsoft.com/office/drawing/2014/main" id="{D47ED13D-2242-3B4E-8D65-BBEB660D199D}"/>
              </a:ext>
            </a:extLst>
          </p:cNvPr>
          <p:cNvSpPr>
            <a:spLocks noGrp="1"/>
          </p:cNvSpPr>
          <p:nvPr>
            <p:ph type="dt" sz="half" idx="2"/>
          </p:nvPr>
        </p:nvSpPr>
        <p:spPr/>
        <p:txBody>
          <a:bodyPr/>
          <a:lstStyle/>
          <a:p>
            <a:pPr>
              <a:defRPr/>
            </a:pPr>
            <a:r>
              <a:rPr lang="en-US"/>
              <a:t>12/04/18</a:t>
            </a:r>
            <a:endParaRPr lang="en-US" dirty="0"/>
          </a:p>
        </p:txBody>
      </p:sp>
      <p:sp>
        <p:nvSpPr>
          <p:cNvPr id="5" name="Footer Placeholder 4">
            <a:extLst>
              <a:ext uri="{FF2B5EF4-FFF2-40B4-BE49-F238E27FC236}">
                <a16:creationId xmlns:a16="http://schemas.microsoft.com/office/drawing/2014/main" id="{48EFF207-65A4-8C43-B48B-49DF060CB73F}"/>
              </a:ext>
            </a:extLst>
          </p:cNvPr>
          <p:cNvSpPr>
            <a:spLocks noGrp="1"/>
          </p:cNvSpPr>
          <p:nvPr>
            <p:ph type="ftr" sz="quarter" idx="3"/>
          </p:nvPr>
        </p:nvSpPr>
        <p:spPr/>
        <p:txBody>
          <a:bodyPr/>
          <a:lstStyle/>
          <a:p>
            <a:pPr>
              <a:defRPr/>
            </a:pPr>
            <a:r>
              <a:rPr lang="en-US"/>
              <a:t>Sam Posen </a:t>
            </a:r>
            <a:endParaRPr lang="en-US" b="1" dirty="0"/>
          </a:p>
        </p:txBody>
      </p:sp>
      <p:sp>
        <p:nvSpPr>
          <p:cNvPr id="6" name="Slide Number Placeholder 5">
            <a:extLst>
              <a:ext uri="{FF2B5EF4-FFF2-40B4-BE49-F238E27FC236}">
                <a16:creationId xmlns:a16="http://schemas.microsoft.com/office/drawing/2014/main" id="{B2BB7EC2-0663-2B4C-9DD2-807575342140}"/>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pic>
        <p:nvPicPr>
          <p:cNvPr id="7" name="Picture 6">
            <a:extLst>
              <a:ext uri="{FF2B5EF4-FFF2-40B4-BE49-F238E27FC236}">
                <a16:creationId xmlns:a16="http://schemas.microsoft.com/office/drawing/2014/main" id="{196373F3-04C0-F141-9582-20FB77B94CD4}"/>
              </a:ext>
            </a:extLst>
          </p:cNvPr>
          <p:cNvPicPr>
            <a:picLocks noChangeAspect="1"/>
          </p:cNvPicPr>
          <p:nvPr/>
        </p:nvPicPr>
        <p:blipFill>
          <a:blip r:embed="rId2"/>
          <a:stretch>
            <a:fillRect/>
          </a:stretch>
        </p:blipFill>
        <p:spPr>
          <a:xfrm>
            <a:off x="6491727" y="53825"/>
            <a:ext cx="2601988" cy="3469317"/>
          </a:xfrm>
          <a:prstGeom prst="rect">
            <a:avLst/>
          </a:prstGeom>
        </p:spPr>
      </p:pic>
      <p:pic>
        <p:nvPicPr>
          <p:cNvPr id="8" name="Picture 7">
            <a:extLst>
              <a:ext uri="{FF2B5EF4-FFF2-40B4-BE49-F238E27FC236}">
                <a16:creationId xmlns:a16="http://schemas.microsoft.com/office/drawing/2014/main" id="{ABE6CA1E-3532-264B-AF60-51B5CF17CE55}"/>
              </a:ext>
            </a:extLst>
          </p:cNvPr>
          <p:cNvPicPr>
            <a:picLocks noChangeAspect="1"/>
          </p:cNvPicPr>
          <p:nvPr/>
        </p:nvPicPr>
        <p:blipFill>
          <a:blip r:embed="rId3"/>
          <a:stretch>
            <a:fillRect/>
          </a:stretch>
        </p:blipFill>
        <p:spPr>
          <a:xfrm>
            <a:off x="170516" y="3693347"/>
            <a:ext cx="3853797" cy="2574216"/>
          </a:xfrm>
          <a:prstGeom prst="rect">
            <a:avLst/>
          </a:prstGeom>
        </p:spPr>
      </p:pic>
      <p:pic>
        <p:nvPicPr>
          <p:cNvPr id="9" name="Picture 8">
            <a:extLst>
              <a:ext uri="{FF2B5EF4-FFF2-40B4-BE49-F238E27FC236}">
                <a16:creationId xmlns:a16="http://schemas.microsoft.com/office/drawing/2014/main" id="{436D549B-269E-214F-89F8-8E6B77F31876}"/>
              </a:ext>
            </a:extLst>
          </p:cNvPr>
          <p:cNvPicPr>
            <a:picLocks noChangeAspect="1"/>
          </p:cNvPicPr>
          <p:nvPr/>
        </p:nvPicPr>
        <p:blipFill>
          <a:blip r:embed="rId4"/>
          <a:stretch>
            <a:fillRect/>
          </a:stretch>
        </p:blipFill>
        <p:spPr>
          <a:xfrm>
            <a:off x="5284639" y="3676446"/>
            <a:ext cx="3809076" cy="2536904"/>
          </a:xfrm>
          <a:prstGeom prst="rect">
            <a:avLst/>
          </a:prstGeom>
        </p:spPr>
      </p:pic>
    </p:spTree>
    <p:extLst>
      <p:ext uri="{BB962C8B-B14F-4D97-AF65-F5344CB8AC3E}">
        <p14:creationId xmlns:p14="http://schemas.microsoft.com/office/powerpoint/2010/main" val="2625544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444C-FD14-4A4C-B0FD-0B86DEFAEED8}"/>
              </a:ext>
            </a:extLst>
          </p:cNvPr>
          <p:cNvSpPr>
            <a:spLocks noGrp="1"/>
          </p:cNvSpPr>
          <p:nvPr>
            <p:ph type="title"/>
          </p:nvPr>
        </p:nvSpPr>
        <p:spPr/>
        <p:txBody>
          <a:bodyPr/>
          <a:lstStyle/>
          <a:p>
            <a:r>
              <a:rPr lang="en-US" dirty="0"/>
              <a:t>Vertical Test Facility (VTS) Extremely High Usage</a:t>
            </a:r>
          </a:p>
        </p:txBody>
      </p:sp>
      <p:sp>
        <p:nvSpPr>
          <p:cNvPr id="4" name="Footer Placeholder 3">
            <a:extLst>
              <a:ext uri="{FF2B5EF4-FFF2-40B4-BE49-F238E27FC236}">
                <a16:creationId xmlns:a16="http://schemas.microsoft.com/office/drawing/2014/main" id="{53117208-E330-D14E-A3AA-60FE6E2CC115}"/>
              </a:ext>
            </a:extLst>
          </p:cNvPr>
          <p:cNvSpPr>
            <a:spLocks noGrp="1"/>
          </p:cNvSpPr>
          <p:nvPr>
            <p:ph type="ftr" sz="quarter" idx="11"/>
          </p:nvPr>
        </p:nvSpPr>
        <p:spPr/>
        <p:txBody>
          <a:bodyPr/>
          <a:lstStyle/>
          <a:p>
            <a:pPr>
              <a:defRPr/>
            </a:pPr>
            <a:r>
              <a:rPr lang="en-US"/>
              <a:t>Sam Posen </a:t>
            </a:r>
            <a:endParaRPr lang="en-US" b="1" dirty="0"/>
          </a:p>
        </p:txBody>
      </p:sp>
      <p:pic>
        <p:nvPicPr>
          <p:cNvPr id="8" name="Picture 7">
            <a:extLst>
              <a:ext uri="{FF2B5EF4-FFF2-40B4-BE49-F238E27FC236}">
                <a16:creationId xmlns:a16="http://schemas.microsoft.com/office/drawing/2014/main" id="{40C48A27-A3A9-CD4C-B760-3DCC56857D40}"/>
              </a:ext>
            </a:extLst>
          </p:cNvPr>
          <p:cNvPicPr>
            <a:picLocks noChangeAspect="1"/>
          </p:cNvPicPr>
          <p:nvPr/>
        </p:nvPicPr>
        <p:blipFill>
          <a:blip r:embed="rId2"/>
          <a:stretch>
            <a:fillRect/>
          </a:stretch>
        </p:blipFill>
        <p:spPr>
          <a:xfrm rot="5400000">
            <a:off x="5259967" y="2344727"/>
            <a:ext cx="2955397" cy="4168075"/>
          </a:xfrm>
          <a:prstGeom prst="rect">
            <a:avLst/>
          </a:prstGeom>
        </p:spPr>
      </p:pic>
      <p:pic>
        <p:nvPicPr>
          <p:cNvPr id="9" name="Picture 8">
            <a:extLst>
              <a:ext uri="{FF2B5EF4-FFF2-40B4-BE49-F238E27FC236}">
                <a16:creationId xmlns:a16="http://schemas.microsoft.com/office/drawing/2014/main" id="{39CD7E68-18AC-764F-9EAB-D1CCE1E8E696}"/>
              </a:ext>
            </a:extLst>
          </p:cNvPr>
          <p:cNvPicPr>
            <a:picLocks noChangeAspect="1"/>
          </p:cNvPicPr>
          <p:nvPr/>
        </p:nvPicPr>
        <p:blipFill>
          <a:blip r:embed="rId3"/>
          <a:stretch>
            <a:fillRect/>
          </a:stretch>
        </p:blipFill>
        <p:spPr>
          <a:xfrm rot="5400000">
            <a:off x="951432" y="2429054"/>
            <a:ext cx="2955396" cy="3999422"/>
          </a:xfrm>
          <a:prstGeom prst="rect">
            <a:avLst/>
          </a:prstGeom>
        </p:spPr>
      </p:pic>
      <p:sp>
        <p:nvSpPr>
          <p:cNvPr id="5" name="Date Placeholder 4">
            <a:extLst>
              <a:ext uri="{FF2B5EF4-FFF2-40B4-BE49-F238E27FC236}">
                <a16:creationId xmlns:a16="http://schemas.microsoft.com/office/drawing/2014/main" id="{7181A22E-8C95-7B40-9934-9B7A52A9FBCE}"/>
              </a:ext>
            </a:extLst>
          </p:cNvPr>
          <p:cNvSpPr>
            <a:spLocks noGrp="1"/>
          </p:cNvSpPr>
          <p:nvPr>
            <p:ph type="dt" sz="half" idx="10"/>
          </p:nvPr>
        </p:nvSpPr>
        <p:spPr/>
        <p:txBody>
          <a:bodyPr/>
          <a:lstStyle/>
          <a:p>
            <a:r>
              <a:rPr lang="en-US"/>
              <a:t>12/04/18</a:t>
            </a:r>
          </a:p>
        </p:txBody>
      </p:sp>
      <p:sp>
        <p:nvSpPr>
          <p:cNvPr id="6" name="Slide Number Placeholder 5">
            <a:extLst>
              <a:ext uri="{FF2B5EF4-FFF2-40B4-BE49-F238E27FC236}">
                <a16:creationId xmlns:a16="http://schemas.microsoft.com/office/drawing/2014/main" id="{F1C1503E-1891-7D40-B126-D52D842F0076}"/>
              </a:ext>
            </a:extLst>
          </p:cNvPr>
          <p:cNvSpPr>
            <a:spLocks noGrp="1"/>
          </p:cNvSpPr>
          <p:nvPr>
            <p:ph type="sldNum" sz="quarter" idx="12"/>
          </p:nvPr>
        </p:nvSpPr>
        <p:spPr/>
        <p:txBody>
          <a:bodyPr/>
          <a:lstStyle/>
          <a:p>
            <a:fld id="{0CB70BF4-04C1-49D2-AF55-3B7C212EEADB}" type="slidenum">
              <a:rPr lang="en-US" smtClean="0"/>
              <a:pPr/>
              <a:t>14</a:t>
            </a:fld>
            <a:endParaRPr lang="en-US"/>
          </a:p>
        </p:txBody>
      </p:sp>
      <p:cxnSp>
        <p:nvCxnSpPr>
          <p:cNvPr id="10" name="Straight Arrow Connector 9">
            <a:extLst>
              <a:ext uri="{FF2B5EF4-FFF2-40B4-BE49-F238E27FC236}">
                <a16:creationId xmlns:a16="http://schemas.microsoft.com/office/drawing/2014/main" id="{08E9A450-F5A0-F34C-9645-62BB31439080}"/>
              </a:ext>
            </a:extLst>
          </p:cNvPr>
          <p:cNvCxnSpPr>
            <a:cxnSpLocks/>
          </p:cNvCxnSpPr>
          <p:nvPr/>
        </p:nvCxnSpPr>
        <p:spPr>
          <a:xfrm flipV="1">
            <a:off x="1859786" y="4191024"/>
            <a:ext cx="1419862" cy="6186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2B2B83B-CF98-DA4C-8612-E5F18593BE6C}"/>
              </a:ext>
            </a:extLst>
          </p:cNvPr>
          <p:cNvSpPr txBox="1"/>
          <p:nvPr/>
        </p:nvSpPr>
        <p:spPr>
          <a:xfrm>
            <a:off x="2333114" y="4057361"/>
            <a:ext cx="473206" cy="461665"/>
          </a:xfrm>
          <a:prstGeom prst="rect">
            <a:avLst/>
          </a:prstGeom>
          <a:noFill/>
        </p:spPr>
        <p:txBody>
          <a:bodyPr wrap="none" rtlCol="0">
            <a:spAutoFit/>
          </a:bodyPr>
          <a:lstStyle/>
          <a:p>
            <a:r>
              <a:rPr lang="en-US" dirty="0"/>
              <a:t>x3</a:t>
            </a:r>
          </a:p>
        </p:txBody>
      </p:sp>
      <p:sp>
        <p:nvSpPr>
          <p:cNvPr id="11" name="Content Placeholder 10">
            <a:extLst>
              <a:ext uri="{FF2B5EF4-FFF2-40B4-BE49-F238E27FC236}">
                <a16:creationId xmlns:a16="http://schemas.microsoft.com/office/drawing/2014/main" id="{564544D7-CB70-BE47-8ECF-918396778E1F}"/>
              </a:ext>
            </a:extLst>
          </p:cNvPr>
          <p:cNvSpPr>
            <a:spLocks noGrp="1"/>
          </p:cNvSpPr>
          <p:nvPr>
            <p:ph idx="1"/>
          </p:nvPr>
        </p:nvSpPr>
        <p:spPr>
          <a:xfrm>
            <a:off x="222250" y="1341920"/>
            <a:ext cx="8672513" cy="1700153"/>
          </a:xfrm>
        </p:spPr>
        <p:txBody>
          <a:bodyPr/>
          <a:lstStyle/>
          <a:p>
            <a:r>
              <a:rPr lang="en-US" dirty="0"/>
              <a:t>Over last several years have been squeezing facilities to allow as much throughput as possible</a:t>
            </a:r>
          </a:p>
        </p:txBody>
      </p:sp>
    </p:spTree>
    <p:extLst>
      <p:ext uri="{BB962C8B-B14F-4D97-AF65-F5344CB8AC3E}">
        <p14:creationId xmlns:p14="http://schemas.microsoft.com/office/powerpoint/2010/main" val="1739349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BE2B-8AF2-CF48-BF79-E92216085641}"/>
              </a:ext>
            </a:extLst>
          </p:cNvPr>
          <p:cNvSpPr>
            <a:spLocks noGrp="1"/>
          </p:cNvSpPr>
          <p:nvPr>
            <p:ph type="title"/>
          </p:nvPr>
        </p:nvSpPr>
        <p:spPr/>
        <p:txBody>
          <a:bodyPr/>
          <a:lstStyle/>
          <a:p>
            <a:r>
              <a:rPr lang="en-US" dirty="0"/>
              <a:t>Horizontal Cavity Test Stands</a:t>
            </a:r>
          </a:p>
        </p:txBody>
      </p:sp>
      <p:sp>
        <p:nvSpPr>
          <p:cNvPr id="3" name="Content Placeholder 2">
            <a:extLst>
              <a:ext uri="{FF2B5EF4-FFF2-40B4-BE49-F238E27FC236}">
                <a16:creationId xmlns:a16="http://schemas.microsoft.com/office/drawing/2014/main" id="{B3E3E122-27CE-2049-BCE4-17C74695CB75}"/>
              </a:ext>
            </a:extLst>
          </p:cNvPr>
          <p:cNvSpPr>
            <a:spLocks noGrp="1"/>
          </p:cNvSpPr>
          <p:nvPr>
            <p:ph idx="1"/>
          </p:nvPr>
        </p:nvSpPr>
        <p:spPr>
          <a:xfrm>
            <a:off x="255587" y="905992"/>
            <a:ext cx="6194425" cy="1787414"/>
          </a:xfrm>
        </p:spPr>
        <p:txBody>
          <a:bodyPr/>
          <a:lstStyle/>
          <a:p>
            <a:r>
              <a:rPr lang="en-US" sz="2300" dirty="0"/>
              <a:t>Validates transfer of fundamental R&amp;D concepts to accelerator scale structures, integrating cavities with cryomodule components; very heavily used by projects</a:t>
            </a:r>
          </a:p>
          <a:p>
            <a:pPr lvl="1"/>
            <a:endParaRPr lang="en-US" sz="2300" dirty="0"/>
          </a:p>
        </p:txBody>
      </p:sp>
      <p:sp>
        <p:nvSpPr>
          <p:cNvPr id="4" name="Footer Placeholder 3">
            <a:extLst>
              <a:ext uri="{FF2B5EF4-FFF2-40B4-BE49-F238E27FC236}">
                <a16:creationId xmlns:a16="http://schemas.microsoft.com/office/drawing/2014/main" id="{6A9BC0D8-8728-4240-9A56-0BBB14367370}"/>
              </a:ext>
            </a:extLst>
          </p:cNvPr>
          <p:cNvSpPr>
            <a:spLocks noGrp="1"/>
          </p:cNvSpPr>
          <p:nvPr>
            <p:ph type="ftr" sz="quarter" idx="11"/>
          </p:nvPr>
        </p:nvSpPr>
        <p:spPr/>
        <p:txBody>
          <a:bodyPr/>
          <a:lstStyle/>
          <a:p>
            <a:pPr>
              <a:defRPr/>
            </a:pPr>
            <a:r>
              <a:rPr lang="en-US"/>
              <a:t>Sam Posen </a:t>
            </a:r>
            <a:endParaRPr lang="en-US" b="1" dirty="0"/>
          </a:p>
        </p:txBody>
      </p:sp>
      <p:pic>
        <p:nvPicPr>
          <p:cNvPr id="6" name="Picture 2">
            <a:extLst>
              <a:ext uri="{FF2B5EF4-FFF2-40B4-BE49-F238E27FC236}">
                <a16:creationId xmlns:a16="http://schemas.microsoft.com/office/drawing/2014/main" id="{47C78B77-8AEC-C343-A33D-D38AC20D6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776" y="2859477"/>
            <a:ext cx="3626224" cy="32977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270C06D0-9BB8-4347-9AF5-9AC20332C4A4}"/>
              </a:ext>
            </a:extLst>
          </p:cNvPr>
          <p:cNvSpPr>
            <a:spLocks noGrp="1"/>
          </p:cNvSpPr>
          <p:nvPr>
            <p:ph type="dt" sz="half" idx="10"/>
          </p:nvPr>
        </p:nvSpPr>
        <p:spPr/>
        <p:txBody>
          <a:bodyPr/>
          <a:lstStyle/>
          <a:p>
            <a:r>
              <a:rPr lang="en-US"/>
              <a:t>12/04/18</a:t>
            </a:r>
          </a:p>
        </p:txBody>
      </p:sp>
      <p:sp>
        <p:nvSpPr>
          <p:cNvPr id="8" name="Slide Number Placeholder 7">
            <a:extLst>
              <a:ext uri="{FF2B5EF4-FFF2-40B4-BE49-F238E27FC236}">
                <a16:creationId xmlns:a16="http://schemas.microsoft.com/office/drawing/2014/main" id="{99496F04-3D63-2343-99CD-E9199EEB331D}"/>
              </a:ext>
            </a:extLst>
          </p:cNvPr>
          <p:cNvSpPr>
            <a:spLocks noGrp="1"/>
          </p:cNvSpPr>
          <p:nvPr>
            <p:ph type="sldNum" sz="quarter" idx="12"/>
          </p:nvPr>
        </p:nvSpPr>
        <p:spPr/>
        <p:txBody>
          <a:bodyPr/>
          <a:lstStyle/>
          <a:p>
            <a:fld id="{0CB70BF4-04C1-49D2-AF55-3B7C212EEADB}" type="slidenum">
              <a:rPr lang="en-US" smtClean="0"/>
              <a:pPr/>
              <a:t>15</a:t>
            </a:fld>
            <a:endParaRPr lang="en-US"/>
          </a:p>
        </p:txBody>
      </p:sp>
      <p:pic>
        <p:nvPicPr>
          <p:cNvPr id="10" name="Picture 9">
            <a:extLst>
              <a:ext uri="{FF2B5EF4-FFF2-40B4-BE49-F238E27FC236}">
                <a16:creationId xmlns:a16="http://schemas.microsoft.com/office/drawing/2014/main" id="{E2A3620A-4186-634D-8327-690069CE41D6}"/>
              </a:ext>
            </a:extLst>
          </p:cNvPr>
          <p:cNvPicPr>
            <a:picLocks noChangeAspect="1"/>
          </p:cNvPicPr>
          <p:nvPr/>
        </p:nvPicPr>
        <p:blipFill>
          <a:blip r:embed="rId3"/>
          <a:stretch>
            <a:fillRect/>
          </a:stretch>
        </p:blipFill>
        <p:spPr>
          <a:xfrm>
            <a:off x="5404848" y="3565034"/>
            <a:ext cx="3510552" cy="2592144"/>
          </a:xfrm>
          <a:prstGeom prst="rect">
            <a:avLst/>
          </a:prstGeom>
        </p:spPr>
      </p:pic>
      <p:pic>
        <p:nvPicPr>
          <p:cNvPr id="11" name="Picture 10">
            <a:extLst>
              <a:ext uri="{FF2B5EF4-FFF2-40B4-BE49-F238E27FC236}">
                <a16:creationId xmlns:a16="http://schemas.microsoft.com/office/drawing/2014/main" id="{FC9E7F5D-5787-CD44-A947-2D5F4244F59F}"/>
              </a:ext>
            </a:extLst>
          </p:cNvPr>
          <p:cNvPicPr>
            <a:picLocks noChangeAspect="1"/>
          </p:cNvPicPr>
          <p:nvPr/>
        </p:nvPicPr>
        <p:blipFill>
          <a:blip r:embed="rId4"/>
          <a:stretch>
            <a:fillRect/>
          </a:stretch>
        </p:blipFill>
        <p:spPr>
          <a:xfrm>
            <a:off x="6262890" y="269735"/>
            <a:ext cx="2652510" cy="3129228"/>
          </a:xfrm>
          <a:prstGeom prst="rect">
            <a:avLst/>
          </a:prstGeom>
        </p:spPr>
      </p:pic>
    </p:spTree>
    <p:extLst>
      <p:ext uri="{BB962C8B-B14F-4D97-AF65-F5344CB8AC3E}">
        <p14:creationId xmlns:p14="http://schemas.microsoft.com/office/powerpoint/2010/main" val="385850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057280-EBAC-42B4-80AD-7DA338CC3651}"/>
              </a:ext>
            </a:extLst>
          </p:cNvPr>
          <p:cNvSpPr>
            <a:spLocks noGrp="1"/>
          </p:cNvSpPr>
          <p:nvPr>
            <p:ph idx="1"/>
          </p:nvPr>
        </p:nvSpPr>
        <p:spPr/>
        <p:txBody>
          <a:bodyPr/>
          <a:lstStyle/>
          <a:p>
            <a:r>
              <a:rPr lang="en-US" dirty="0"/>
              <a:t>Facilities used for: clean assembly of cryomodules, from individual cavities to accelerator-ready module</a:t>
            </a:r>
          </a:p>
          <a:p>
            <a:r>
              <a:rPr lang="en-US" dirty="0"/>
              <a:t>Projects/Programs served: LCLS-II, PIP-II, future SRF accelerator projects</a:t>
            </a:r>
          </a:p>
          <a:p>
            <a:r>
              <a:rPr lang="en-US" dirty="0"/>
              <a:t>Uniqueness of facility: one of two major cryomodule assembly facilities in the US, ~4 of this scale in the world</a:t>
            </a:r>
          </a:p>
          <a:p>
            <a:endParaRPr lang="en-US" dirty="0"/>
          </a:p>
        </p:txBody>
      </p:sp>
      <p:sp>
        <p:nvSpPr>
          <p:cNvPr id="3" name="Title 2">
            <a:extLst>
              <a:ext uri="{FF2B5EF4-FFF2-40B4-BE49-F238E27FC236}">
                <a16:creationId xmlns:a16="http://schemas.microsoft.com/office/drawing/2014/main" id="{247D604F-6C1D-4B70-A533-1EC4255BA605}"/>
              </a:ext>
            </a:extLst>
          </p:cNvPr>
          <p:cNvSpPr>
            <a:spLocks noGrp="1"/>
          </p:cNvSpPr>
          <p:nvPr>
            <p:ph type="title"/>
          </p:nvPr>
        </p:nvSpPr>
        <p:spPr/>
        <p:txBody>
          <a:bodyPr/>
          <a:lstStyle/>
          <a:p>
            <a:r>
              <a:rPr lang="en-US" dirty="0"/>
              <a:t>Cryomodule Assembly</a:t>
            </a:r>
          </a:p>
        </p:txBody>
      </p:sp>
      <p:sp>
        <p:nvSpPr>
          <p:cNvPr id="4" name="Date Placeholder 3">
            <a:extLst>
              <a:ext uri="{FF2B5EF4-FFF2-40B4-BE49-F238E27FC236}">
                <a16:creationId xmlns:a16="http://schemas.microsoft.com/office/drawing/2014/main" id="{C0F6DBE7-BFC2-455F-B853-AFF0545EDB65}"/>
              </a:ext>
            </a:extLst>
          </p:cNvPr>
          <p:cNvSpPr>
            <a:spLocks noGrp="1"/>
          </p:cNvSpPr>
          <p:nvPr>
            <p:ph type="dt" sz="half" idx="2"/>
          </p:nvPr>
        </p:nvSpPr>
        <p:spPr/>
        <p:txBody>
          <a:bodyPr/>
          <a:lstStyle/>
          <a:p>
            <a:pPr>
              <a:defRPr/>
            </a:pPr>
            <a:r>
              <a:rPr lang="en-US"/>
              <a:t>12/04/18</a:t>
            </a:r>
            <a:endParaRPr lang="en-US" dirty="0"/>
          </a:p>
        </p:txBody>
      </p:sp>
      <p:sp>
        <p:nvSpPr>
          <p:cNvPr id="5" name="Footer Placeholder 4">
            <a:extLst>
              <a:ext uri="{FF2B5EF4-FFF2-40B4-BE49-F238E27FC236}">
                <a16:creationId xmlns:a16="http://schemas.microsoft.com/office/drawing/2014/main" id="{C267C0A5-825C-42B7-8F7D-A6BF6A22612B}"/>
              </a:ext>
            </a:extLst>
          </p:cNvPr>
          <p:cNvSpPr>
            <a:spLocks noGrp="1"/>
          </p:cNvSpPr>
          <p:nvPr>
            <p:ph type="ftr" sz="quarter" idx="3"/>
          </p:nvPr>
        </p:nvSpPr>
        <p:spPr/>
        <p:txBody>
          <a:bodyPr/>
          <a:lstStyle/>
          <a:p>
            <a:pPr>
              <a:defRPr/>
            </a:pPr>
            <a:r>
              <a:rPr lang="en-US" b="1"/>
              <a:t>Sam Posen </a:t>
            </a:r>
            <a:endParaRPr lang="en-US" b="1" dirty="0"/>
          </a:p>
        </p:txBody>
      </p:sp>
      <p:sp>
        <p:nvSpPr>
          <p:cNvPr id="6" name="Slide Number Placeholder 5">
            <a:extLst>
              <a:ext uri="{FF2B5EF4-FFF2-40B4-BE49-F238E27FC236}">
                <a16:creationId xmlns:a16="http://schemas.microsoft.com/office/drawing/2014/main" id="{5C1AAD7D-A6C4-46F9-B7BF-559659B23B66}"/>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pic>
        <p:nvPicPr>
          <p:cNvPr id="11266" name="Picture 2" descr="http://vms.fnal.gov/stillphotos/2016/0000/16-0066-01.jpg">
            <a:extLst>
              <a:ext uri="{FF2B5EF4-FFF2-40B4-BE49-F238E27FC236}">
                <a16:creationId xmlns:a16="http://schemas.microsoft.com/office/drawing/2014/main" id="{F6E9B225-599D-4B66-A44B-DCBAD38BD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912075"/>
            <a:ext cx="3238500" cy="216169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vms.fnal.gov/stillphotos/2018/0000/18-0006-07.jpg">
            <a:extLst>
              <a:ext uri="{FF2B5EF4-FFF2-40B4-BE49-F238E27FC236}">
                <a16:creationId xmlns:a16="http://schemas.microsoft.com/office/drawing/2014/main" id="{7BCA2823-774B-44E8-93A5-FDAC7D44A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3911362"/>
            <a:ext cx="3238500" cy="2157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50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LCLS-II </a:t>
            </a:r>
            <a:r>
              <a:rPr lang="en-US" dirty="0" err="1"/>
              <a:t>Cryomodule</a:t>
            </a:r>
            <a:r>
              <a:rPr lang="en-US" dirty="0"/>
              <a:t> Assembly</a:t>
            </a:r>
          </a:p>
        </p:txBody>
      </p:sp>
      <p:sp>
        <p:nvSpPr>
          <p:cNvPr id="4" name="Date Placeholder 3"/>
          <p:cNvSpPr>
            <a:spLocks noGrp="1"/>
          </p:cNvSpPr>
          <p:nvPr>
            <p:ph type="dt" sz="half" idx="2"/>
          </p:nvPr>
        </p:nvSpPr>
        <p:spPr/>
        <p:txBody>
          <a:bodyPr/>
          <a:lstStyle/>
          <a:p>
            <a:pPr>
              <a:defRPr/>
            </a:pPr>
            <a:r>
              <a:rPr lang="en-US"/>
              <a:t>12/04/18</a:t>
            </a:r>
            <a:endParaRPr lang="en-US" dirty="0"/>
          </a:p>
        </p:txBody>
      </p:sp>
      <p:sp>
        <p:nvSpPr>
          <p:cNvPr id="5" name="Footer Placeholder 4"/>
          <p:cNvSpPr>
            <a:spLocks noGrp="1"/>
          </p:cNvSpPr>
          <p:nvPr>
            <p:ph type="ftr" sz="quarter" idx="3"/>
          </p:nvPr>
        </p:nvSpPr>
        <p:spPr/>
        <p:txBody>
          <a:bodyPr/>
          <a:lstStyle/>
          <a:p>
            <a:pPr>
              <a:defRPr/>
            </a:pPr>
            <a:r>
              <a:rPr lang="en-US"/>
              <a:t>Sam Posen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pic>
        <p:nvPicPr>
          <p:cNvPr id="7" name="FermilabLCLSIICMAssyTimeLapseNov2017SHOR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8685" t="2703" r="8742" b="6570"/>
          <a:stretch/>
        </p:blipFill>
        <p:spPr>
          <a:xfrm>
            <a:off x="308007" y="885527"/>
            <a:ext cx="8537609" cy="5209778"/>
          </a:xfrm>
        </p:spPr>
      </p:pic>
    </p:spTree>
    <p:extLst>
      <p:ext uri="{BB962C8B-B14F-4D97-AF65-F5344CB8AC3E}">
        <p14:creationId xmlns:p14="http://schemas.microsoft.com/office/powerpoint/2010/main" val="211994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1D888-8A3A-9F48-A298-00316C90D9FA}"/>
              </a:ext>
            </a:extLst>
          </p:cNvPr>
          <p:cNvSpPr>
            <a:spLocks noGrp="1"/>
          </p:cNvSpPr>
          <p:nvPr>
            <p:ph type="title"/>
          </p:nvPr>
        </p:nvSpPr>
        <p:spPr/>
        <p:txBody>
          <a:bodyPr/>
          <a:lstStyle/>
          <a:p>
            <a:r>
              <a:rPr lang="en-US" dirty="0" err="1"/>
              <a:t>Cryomodule</a:t>
            </a:r>
            <a:r>
              <a:rPr lang="en-US" dirty="0"/>
              <a:t> testing</a:t>
            </a:r>
          </a:p>
        </p:txBody>
      </p:sp>
      <p:sp>
        <p:nvSpPr>
          <p:cNvPr id="3" name="Content Placeholder 2">
            <a:extLst>
              <a:ext uri="{FF2B5EF4-FFF2-40B4-BE49-F238E27FC236}">
                <a16:creationId xmlns:a16="http://schemas.microsoft.com/office/drawing/2014/main" id="{1F3150AE-32D0-7E47-B10B-883270593517}"/>
              </a:ext>
            </a:extLst>
          </p:cNvPr>
          <p:cNvSpPr>
            <a:spLocks noGrp="1"/>
          </p:cNvSpPr>
          <p:nvPr>
            <p:ph idx="1"/>
          </p:nvPr>
        </p:nvSpPr>
        <p:spPr>
          <a:xfrm>
            <a:off x="228599" y="1043046"/>
            <a:ext cx="5312392" cy="4987867"/>
          </a:xfrm>
        </p:spPr>
        <p:txBody>
          <a:bodyPr/>
          <a:lstStyle/>
          <a:p>
            <a:r>
              <a:rPr lang="en-US" sz="2000" b="1" dirty="0"/>
              <a:t>CMTF</a:t>
            </a:r>
            <a:r>
              <a:rPr lang="en-US" sz="2000" dirty="0"/>
              <a:t> facility/</a:t>
            </a:r>
            <a:r>
              <a:rPr lang="en-US" sz="2000" b="1" dirty="0"/>
              <a:t>CMTS1</a:t>
            </a:r>
            <a:r>
              <a:rPr lang="en-US" sz="2000" dirty="0"/>
              <a:t> SRF cryomodule test stand</a:t>
            </a:r>
          </a:p>
          <a:p>
            <a:pPr lvl="1"/>
            <a:r>
              <a:rPr lang="en-US" sz="1800" b="1" dirty="0"/>
              <a:t>CMTS1</a:t>
            </a:r>
            <a:r>
              <a:rPr lang="en-US" sz="1800" dirty="0"/>
              <a:t> - 13 SRF cryomodules have been cold-tested at CMTS1 for the LCLS-II project on a test cycle of 28 days/cryomodule</a:t>
            </a:r>
          </a:p>
          <a:p>
            <a:pPr lvl="1"/>
            <a:endParaRPr lang="en-US" sz="2400" dirty="0"/>
          </a:p>
          <a:p>
            <a:pPr marL="0" indent="0">
              <a:buNone/>
            </a:pPr>
            <a:r>
              <a:rPr lang="en-US" dirty="0"/>
              <a:t> </a:t>
            </a:r>
          </a:p>
        </p:txBody>
      </p:sp>
      <p:sp>
        <p:nvSpPr>
          <p:cNvPr id="4" name="Date Placeholder 3">
            <a:extLst>
              <a:ext uri="{FF2B5EF4-FFF2-40B4-BE49-F238E27FC236}">
                <a16:creationId xmlns:a16="http://schemas.microsoft.com/office/drawing/2014/main" id="{79604282-D759-1644-86F5-FAD481A82AC8}"/>
              </a:ext>
            </a:extLst>
          </p:cNvPr>
          <p:cNvSpPr>
            <a:spLocks noGrp="1"/>
          </p:cNvSpPr>
          <p:nvPr>
            <p:ph type="dt" sz="half" idx="10"/>
          </p:nvPr>
        </p:nvSpPr>
        <p:spPr/>
        <p:txBody>
          <a:bodyPr/>
          <a:lstStyle/>
          <a:p>
            <a:r>
              <a:rPr lang="en-US"/>
              <a:t>12/04/18</a:t>
            </a:r>
            <a:endParaRPr lang="en-US" dirty="0"/>
          </a:p>
        </p:txBody>
      </p:sp>
      <p:sp>
        <p:nvSpPr>
          <p:cNvPr id="5" name="Footer Placeholder 4">
            <a:extLst>
              <a:ext uri="{FF2B5EF4-FFF2-40B4-BE49-F238E27FC236}">
                <a16:creationId xmlns:a16="http://schemas.microsoft.com/office/drawing/2014/main" id="{380F95A5-7E41-5C42-8A89-95489E18BBEE}"/>
              </a:ext>
            </a:extLst>
          </p:cNvPr>
          <p:cNvSpPr>
            <a:spLocks noGrp="1"/>
          </p:cNvSpPr>
          <p:nvPr>
            <p:ph type="ftr" sz="quarter" idx="11"/>
          </p:nvPr>
        </p:nvSpPr>
        <p:spPr/>
        <p:txBody>
          <a:bodyPr/>
          <a:lstStyle/>
          <a:p>
            <a:pPr>
              <a:defRPr/>
            </a:pPr>
            <a:r>
              <a:rPr lang="en-US"/>
              <a:t>Sam Posen </a:t>
            </a:r>
            <a:endParaRPr lang="en-US" b="1" dirty="0"/>
          </a:p>
        </p:txBody>
      </p:sp>
      <p:sp>
        <p:nvSpPr>
          <p:cNvPr id="6" name="Slide Number Placeholder 5">
            <a:extLst>
              <a:ext uri="{FF2B5EF4-FFF2-40B4-BE49-F238E27FC236}">
                <a16:creationId xmlns:a16="http://schemas.microsoft.com/office/drawing/2014/main" id="{FC859BAF-0FB2-E742-AAA6-16873811FC56}"/>
              </a:ext>
            </a:extLst>
          </p:cNvPr>
          <p:cNvSpPr>
            <a:spLocks noGrp="1"/>
          </p:cNvSpPr>
          <p:nvPr>
            <p:ph type="sldNum" sz="quarter" idx="12"/>
          </p:nvPr>
        </p:nvSpPr>
        <p:spPr/>
        <p:txBody>
          <a:bodyPr/>
          <a:lstStyle/>
          <a:p>
            <a:fld id="{B25E3881-287A-46E8-9687-CD190C4627BC}" type="slidenum">
              <a:rPr lang="en-US" smtClean="0"/>
              <a:pPr/>
              <a:t>18</a:t>
            </a:fld>
            <a:endParaRPr lang="en-US" dirty="0"/>
          </a:p>
        </p:txBody>
      </p:sp>
      <p:pic>
        <p:nvPicPr>
          <p:cNvPr id="7" name="Picture 6" descr="Z:\GAFOE\13-0170-05D CMTF.jpg">
            <a:extLst>
              <a:ext uri="{FF2B5EF4-FFF2-40B4-BE49-F238E27FC236}">
                <a16:creationId xmlns:a16="http://schemas.microsoft.com/office/drawing/2014/main" id="{DCAD0011-9BBF-2942-A797-D902A7EAFC3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51079" y="673302"/>
            <a:ext cx="2950518" cy="196209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id="{FF5076B4-E8CE-3444-8BD7-2231E0689C3B}"/>
              </a:ext>
            </a:extLst>
          </p:cNvPr>
          <p:cNvSpPr txBox="1"/>
          <p:nvPr/>
        </p:nvSpPr>
        <p:spPr>
          <a:xfrm>
            <a:off x="7085097" y="850923"/>
            <a:ext cx="927221" cy="246221"/>
          </a:xfrm>
          <a:prstGeom prst="rect">
            <a:avLst/>
          </a:prstGeom>
          <a:solidFill>
            <a:schemeClr val="bg1"/>
          </a:solidFill>
        </p:spPr>
        <p:txBody>
          <a:bodyPr wrap="square" rtlCol="0">
            <a:spAutoFit/>
          </a:bodyPr>
          <a:lstStyle/>
          <a:p>
            <a:r>
              <a:rPr lang="en-US" sz="1000" dirty="0">
                <a:solidFill>
                  <a:srgbClr val="000000"/>
                </a:solidFill>
              </a:rPr>
              <a:t>CMTF Facility</a:t>
            </a:r>
          </a:p>
        </p:txBody>
      </p:sp>
      <p:pic>
        <p:nvPicPr>
          <p:cNvPr id="9" name="Picture 8">
            <a:extLst>
              <a:ext uri="{FF2B5EF4-FFF2-40B4-BE49-F238E27FC236}">
                <a16:creationId xmlns:a16="http://schemas.microsoft.com/office/drawing/2014/main" id="{3C8598C0-AF77-DB40-9886-67C4F6FAF1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2782" y="2875175"/>
            <a:ext cx="2504630" cy="3339507"/>
          </a:xfrm>
          <a:prstGeom prst="rect">
            <a:avLst/>
          </a:prstGeom>
        </p:spPr>
      </p:pic>
      <p:pic>
        <p:nvPicPr>
          <p:cNvPr id="10" name="Picture 9">
            <a:extLst>
              <a:ext uri="{FF2B5EF4-FFF2-40B4-BE49-F238E27FC236}">
                <a16:creationId xmlns:a16="http://schemas.microsoft.com/office/drawing/2014/main" id="{A8B452AE-32EA-5B49-A6B6-335560235EF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6587" y="2635397"/>
            <a:ext cx="4772379" cy="3579285"/>
          </a:xfrm>
          <a:prstGeom prst="rect">
            <a:avLst/>
          </a:prstGeom>
        </p:spPr>
      </p:pic>
      <p:sp>
        <p:nvSpPr>
          <p:cNvPr id="13" name="TextBox 12">
            <a:extLst>
              <a:ext uri="{FF2B5EF4-FFF2-40B4-BE49-F238E27FC236}">
                <a16:creationId xmlns:a16="http://schemas.microsoft.com/office/drawing/2014/main" id="{273B5FF3-955F-7B4D-B927-8707AB858A42}"/>
              </a:ext>
            </a:extLst>
          </p:cNvPr>
          <p:cNvSpPr txBox="1"/>
          <p:nvPr/>
        </p:nvSpPr>
        <p:spPr>
          <a:xfrm>
            <a:off x="2870234" y="5850008"/>
            <a:ext cx="1674232" cy="246221"/>
          </a:xfrm>
          <a:prstGeom prst="rect">
            <a:avLst/>
          </a:prstGeom>
          <a:solidFill>
            <a:schemeClr val="bg1"/>
          </a:solidFill>
        </p:spPr>
        <p:txBody>
          <a:bodyPr wrap="square" rtlCol="0">
            <a:spAutoFit/>
          </a:bodyPr>
          <a:lstStyle/>
          <a:p>
            <a:r>
              <a:rPr lang="en-US" sz="1000" dirty="0">
                <a:solidFill>
                  <a:srgbClr val="000000"/>
                </a:solidFill>
              </a:rPr>
              <a:t>CMTS1 Test Stand at CMTF</a:t>
            </a:r>
          </a:p>
        </p:txBody>
      </p:sp>
      <p:sp>
        <p:nvSpPr>
          <p:cNvPr id="14" name="TextBox 13">
            <a:extLst>
              <a:ext uri="{FF2B5EF4-FFF2-40B4-BE49-F238E27FC236}">
                <a16:creationId xmlns:a16="http://schemas.microsoft.com/office/drawing/2014/main" id="{DF61CD5C-06FF-5145-A862-2B492FE625ED}"/>
              </a:ext>
            </a:extLst>
          </p:cNvPr>
          <p:cNvSpPr txBox="1"/>
          <p:nvPr/>
        </p:nvSpPr>
        <p:spPr>
          <a:xfrm>
            <a:off x="7714294" y="5968461"/>
            <a:ext cx="596048" cy="246221"/>
          </a:xfrm>
          <a:prstGeom prst="rect">
            <a:avLst/>
          </a:prstGeom>
          <a:solidFill>
            <a:schemeClr val="bg1"/>
          </a:solidFill>
        </p:spPr>
        <p:txBody>
          <a:bodyPr wrap="square" rtlCol="0">
            <a:spAutoFit/>
          </a:bodyPr>
          <a:lstStyle/>
          <a:p>
            <a:r>
              <a:rPr lang="en-US" sz="1000" dirty="0">
                <a:solidFill>
                  <a:srgbClr val="000000"/>
                </a:solidFill>
              </a:rPr>
              <a:t>CMTS1</a:t>
            </a:r>
          </a:p>
        </p:txBody>
      </p:sp>
    </p:spTree>
    <p:extLst>
      <p:ext uri="{BB962C8B-B14F-4D97-AF65-F5344CB8AC3E}">
        <p14:creationId xmlns:p14="http://schemas.microsoft.com/office/powerpoint/2010/main" val="873222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03664"/>
            <a:ext cx="8686800" cy="457543"/>
          </a:xfrm>
        </p:spPr>
        <p:txBody>
          <a:bodyPr>
            <a:normAutofit/>
          </a:bodyPr>
          <a:lstStyle/>
          <a:p>
            <a:r>
              <a:rPr lang="en-US" dirty="0"/>
              <a:t>Major SRF Cavity Processing Steps – R&amp;D</a:t>
            </a:r>
          </a:p>
        </p:txBody>
      </p:sp>
      <p:pic>
        <p:nvPicPr>
          <p:cNvPr id="5" name="Content Placeholder 6" descr="IMG_2501.jpg"/>
          <p:cNvPicPr>
            <a:picLocks noChangeAspect="1"/>
          </p:cNvPicPr>
          <p:nvPr/>
        </p:nvPicPr>
        <p:blipFill>
          <a:blip r:embed="rId2" cstate="print"/>
          <a:stretch>
            <a:fillRect/>
          </a:stretch>
        </p:blipFill>
        <p:spPr bwMode="auto">
          <a:xfrm>
            <a:off x="3771008" y="2919980"/>
            <a:ext cx="1806412" cy="2408549"/>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6" name="Picture 5" descr="ANL_EP_2.jpg"/>
          <p:cNvPicPr>
            <a:picLocks noChangeAspect="1"/>
          </p:cNvPicPr>
          <p:nvPr/>
        </p:nvPicPr>
        <p:blipFill>
          <a:blip r:embed="rId3" cstate="print"/>
          <a:stretch>
            <a:fillRect/>
          </a:stretch>
        </p:blipFill>
        <p:spPr>
          <a:xfrm>
            <a:off x="560101" y="2644876"/>
            <a:ext cx="2299114" cy="1522790"/>
          </a:xfrm>
          <a:prstGeom prst="rect">
            <a:avLst/>
          </a:prstGeom>
          <a:ln>
            <a:solidFill>
              <a:schemeClr val="tx1"/>
            </a:solidFill>
          </a:ln>
        </p:spPr>
      </p:pic>
      <p:pic>
        <p:nvPicPr>
          <p:cNvPr id="7" name="Picture 21"/>
          <p:cNvPicPr>
            <a:picLocks noChangeAspect="1" noChangeArrowheads="1"/>
          </p:cNvPicPr>
          <p:nvPr/>
        </p:nvPicPr>
        <p:blipFill>
          <a:blip r:embed="rId4"/>
          <a:srcRect/>
          <a:stretch>
            <a:fillRect/>
          </a:stretch>
        </p:blipFill>
        <p:spPr bwMode="auto">
          <a:xfrm>
            <a:off x="3491356" y="681646"/>
            <a:ext cx="2346504" cy="1828022"/>
          </a:xfrm>
          <a:prstGeom prst="rect">
            <a:avLst/>
          </a:prstGeom>
          <a:noFill/>
          <a:ln w="9525">
            <a:solidFill>
              <a:schemeClr val="tx1"/>
            </a:solidFill>
            <a:miter lim="800000"/>
            <a:headEnd/>
            <a:tailEnd/>
          </a:ln>
          <a:effectLst/>
        </p:spPr>
      </p:pic>
      <p:sp>
        <p:nvSpPr>
          <p:cNvPr id="3" name="Date Placeholder 2"/>
          <p:cNvSpPr>
            <a:spLocks noGrp="1"/>
          </p:cNvSpPr>
          <p:nvPr>
            <p:ph type="dt" sz="half" idx="10"/>
          </p:nvPr>
        </p:nvSpPr>
        <p:spPr/>
        <p:txBody>
          <a:bodyPr/>
          <a:lstStyle/>
          <a:p>
            <a:r>
              <a:rPr lang="en-US" altLang="en-US"/>
              <a:t>12/04/18</a:t>
            </a:r>
            <a:endParaRPr lang="en-US" altLang="en-US" dirty="0"/>
          </a:p>
        </p:txBody>
      </p:sp>
      <p:sp>
        <p:nvSpPr>
          <p:cNvPr id="8" name="Footer Placeholder 7"/>
          <p:cNvSpPr>
            <a:spLocks noGrp="1"/>
          </p:cNvSpPr>
          <p:nvPr>
            <p:ph type="ftr" sz="quarter" idx="11"/>
          </p:nvPr>
        </p:nvSpPr>
        <p:spPr/>
        <p:txBody>
          <a:bodyPr/>
          <a:lstStyle/>
          <a:p>
            <a:r>
              <a:rPr lang="en-US"/>
              <a:t>Sam Posen </a:t>
            </a:r>
            <a:endParaRPr lang="en-US" dirty="0"/>
          </a:p>
        </p:txBody>
      </p:sp>
      <p:sp>
        <p:nvSpPr>
          <p:cNvPr id="9" name="Slide Number Placeholder 8"/>
          <p:cNvSpPr>
            <a:spLocks noGrp="1"/>
          </p:cNvSpPr>
          <p:nvPr>
            <p:ph type="sldNum" sz="quarter" idx="12"/>
          </p:nvPr>
        </p:nvSpPr>
        <p:spPr/>
        <p:txBody>
          <a:bodyPr/>
          <a:lstStyle/>
          <a:p>
            <a:fld id="{BBFB9D8C-2882-41F9-92E5-94261C5AF937}" type="slidenum">
              <a:rPr lang="en-US" altLang="en-US" smtClean="0"/>
              <a:pPr/>
              <a:t>19</a:t>
            </a:fld>
            <a:endParaRPr lang="en-US" altLang="en-US"/>
          </a:p>
        </p:txBody>
      </p:sp>
      <p:sp>
        <p:nvSpPr>
          <p:cNvPr id="2" name="TextBox 1"/>
          <p:cNvSpPr txBox="1"/>
          <p:nvPr/>
        </p:nvSpPr>
        <p:spPr>
          <a:xfrm>
            <a:off x="544017" y="4174299"/>
            <a:ext cx="2299114" cy="369332"/>
          </a:xfrm>
          <a:prstGeom prst="rect">
            <a:avLst/>
          </a:prstGeom>
          <a:noFill/>
        </p:spPr>
        <p:txBody>
          <a:bodyPr wrap="square" rtlCol="0">
            <a:spAutoFit/>
          </a:bodyPr>
          <a:lstStyle/>
          <a:p>
            <a:pPr algn="ctr"/>
            <a:r>
              <a:rPr lang="en-US" sz="1800" dirty="0">
                <a:solidFill>
                  <a:srgbClr val="000000"/>
                </a:solidFill>
              </a:rPr>
              <a:t>Electropolishing</a:t>
            </a:r>
          </a:p>
        </p:txBody>
      </p:sp>
      <p:sp>
        <p:nvSpPr>
          <p:cNvPr id="10" name="TextBox 9"/>
          <p:cNvSpPr txBox="1"/>
          <p:nvPr/>
        </p:nvSpPr>
        <p:spPr>
          <a:xfrm>
            <a:off x="3491356" y="2528422"/>
            <a:ext cx="2346504" cy="369332"/>
          </a:xfrm>
          <a:prstGeom prst="rect">
            <a:avLst/>
          </a:prstGeom>
          <a:noFill/>
        </p:spPr>
        <p:txBody>
          <a:bodyPr wrap="square" rtlCol="0">
            <a:spAutoFit/>
          </a:bodyPr>
          <a:lstStyle/>
          <a:p>
            <a:pPr algn="ctr"/>
            <a:r>
              <a:rPr lang="en-US" sz="1800" dirty="0">
                <a:solidFill>
                  <a:srgbClr val="000000"/>
                </a:solidFill>
              </a:rPr>
              <a:t>RF tuning</a:t>
            </a:r>
          </a:p>
        </p:txBody>
      </p:sp>
      <p:sp>
        <p:nvSpPr>
          <p:cNvPr id="11" name="TextBox 10"/>
          <p:cNvSpPr txBox="1"/>
          <p:nvPr/>
        </p:nvSpPr>
        <p:spPr>
          <a:xfrm>
            <a:off x="3013014" y="5379407"/>
            <a:ext cx="3341936" cy="923330"/>
          </a:xfrm>
          <a:prstGeom prst="rect">
            <a:avLst/>
          </a:prstGeom>
          <a:noFill/>
        </p:spPr>
        <p:txBody>
          <a:bodyPr wrap="square" rtlCol="0">
            <a:spAutoFit/>
          </a:bodyPr>
          <a:lstStyle/>
          <a:p>
            <a:pPr algn="ctr"/>
            <a:r>
              <a:rPr lang="en-US" sz="1800" dirty="0">
                <a:solidFill>
                  <a:srgbClr val="000000"/>
                </a:solidFill>
              </a:rPr>
              <a:t>Final cleaning (high pressure </a:t>
            </a:r>
          </a:p>
          <a:p>
            <a:pPr algn="ctr"/>
            <a:r>
              <a:rPr lang="en-US" sz="1800" dirty="0">
                <a:solidFill>
                  <a:srgbClr val="000000"/>
                </a:solidFill>
              </a:rPr>
              <a:t>water rinsing) and vacuum assembly in class 10 clean room</a:t>
            </a:r>
          </a:p>
        </p:txBody>
      </p:sp>
      <p:sp>
        <p:nvSpPr>
          <p:cNvPr id="16" name="TextBox 15"/>
          <p:cNvSpPr txBox="1"/>
          <p:nvPr/>
        </p:nvSpPr>
        <p:spPr>
          <a:xfrm>
            <a:off x="618838" y="6145768"/>
            <a:ext cx="2299114" cy="369332"/>
          </a:xfrm>
          <a:prstGeom prst="rect">
            <a:avLst/>
          </a:prstGeom>
          <a:solidFill>
            <a:schemeClr val="bg1"/>
          </a:solidFill>
        </p:spPr>
        <p:txBody>
          <a:bodyPr wrap="square" rtlCol="0">
            <a:spAutoFit/>
          </a:bodyPr>
          <a:lstStyle/>
          <a:p>
            <a:pPr algn="ctr"/>
            <a:r>
              <a:rPr lang="en-US" sz="1800" dirty="0">
                <a:solidFill>
                  <a:srgbClr val="000000"/>
                </a:solidFill>
              </a:rPr>
              <a:t>Furnace treatment</a:t>
            </a:r>
          </a:p>
        </p:txBody>
      </p:sp>
      <p:pic>
        <p:nvPicPr>
          <p:cNvPr id="17" name="Picture 16">
            <a:extLst>
              <a:ext uri="{FF2B5EF4-FFF2-40B4-BE49-F238E27FC236}">
                <a16:creationId xmlns:a16="http://schemas.microsoft.com/office/drawing/2014/main" id="{B6CAB664-DF5F-A647-9648-2F1109B25E43}"/>
              </a:ext>
            </a:extLst>
          </p:cNvPr>
          <p:cNvPicPr>
            <a:picLocks noChangeAspect="1"/>
          </p:cNvPicPr>
          <p:nvPr/>
        </p:nvPicPr>
        <p:blipFill rotWithShape="1">
          <a:blip r:embed="rId5"/>
          <a:srcRect t="16500" b="33492"/>
          <a:stretch/>
        </p:blipFill>
        <p:spPr>
          <a:xfrm>
            <a:off x="512711" y="681646"/>
            <a:ext cx="2346504" cy="1547442"/>
          </a:xfrm>
          <a:prstGeom prst="rect">
            <a:avLst/>
          </a:prstGeom>
        </p:spPr>
      </p:pic>
      <p:sp>
        <p:nvSpPr>
          <p:cNvPr id="18" name="TextBox 17">
            <a:extLst>
              <a:ext uri="{FF2B5EF4-FFF2-40B4-BE49-F238E27FC236}">
                <a16:creationId xmlns:a16="http://schemas.microsoft.com/office/drawing/2014/main" id="{FE97C196-FC66-E34B-8BCC-5DE7973C3864}"/>
              </a:ext>
            </a:extLst>
          </p:cNvPr>
          <p:cNvSpPr txBox="1"/>
          <p:nvPr/>
        </p:nvSpPr>
        <p:spPr>
          <a:xfrm>
            <a:off x="-75945" y="2193735"/>
            <a:ext cx="3539039" cy="369332"/>
          </a:xfrm>
          <a:prstGeom prst="rect">
            <a:avLst/>
          </a:prstGeom>
          <a:noFill/>
        </p:spPr>
        <p:txBody>
          <a:bodyPr wrap="square" rtlCol="0">
            <a:spAutoFit/>
          </a:bodyPr>
          <a:lstStyle/>
          <a:p>
            <a:pPr algn="ctr"/>
            <a:r>
              <a:rPr lang="en-US" sz="1800" dirty="0">
                <a:solidFill>
                  <a:srgbClr val="000000"/>
                </a:solidFill>
              </a:rPr>
              <a:t>Mechanical fabrication (industry)</a:t>
            </a:r>
          </a:p>
        </p:txBody>
      </p:sp>
      <p:pic>
        <p:nvPicPr>
          <p:cNvPr id="19" name="Picture 18">
            <a:extLst>
              <a:ext uri="{FF2B5EF4-FFF2-40B4-BE49-F238E27FC236}">
                <a16:creationId xmlns:a16="http://schemas.microsoft.com/office/drawing/2014/main" id="{E168A64E-DA3F-864D-BDFA-0563CAD2B86E}"/>
              </a:ext>
            </a:extLst>
          </p:cNvPr>
          <p:cNvPicPr>
            <a:picLocks noChangeAspect="1"/>
          </p:cNvPicPr>
          <p:nvPr/>
        </p:nvPicPr>
        <p:blipFill>
          <a:blip r:embed="rId6"/>
          <a:stretch>
            <a:fillRect/>
          </a:stretch>
        </p:blipFill>
        <p:spPr>
          <a:xfrm>
            <a:off x="611467" y="4618012"/>
            <a:ext cx="2306485" cy="1522790"/>
          </a:xfrm>
          <a:prstGeom prst="rect">
            <a:avLst/>
          </a:prstGeom>
        </p:spPr>
      </p:pic>
      <p:pic>
        <p:nvPicPr>
          <p:cNvPr id="21" name="Picture 20">
            <a:extLst>
              <a:ext uri="{FF2B5EF4-FFF2-40B4-BE49-F238E27FC236}">
                <a16:creationId xmlns:a16="http://schemas.microsoft.com/office/drawing/2014/main" id="{F7BF58E7-9013-FF4E-9CF5-480CA433569A}"/>
              </a:ext>
            </a:extLst>
          </p:cNvPr>
          <p:cNvPicPr>
            <a:picLocks noChangeAspect="1"/>
          </p:cNvPicPr>
          <p:nvPr/>
        </p:nvPicPr>
        <p:blipFill>
          <a:blip r:embed="rId7"/>
          <a:stretch>
            <a:fillRect/>
          </a:stretch>
        </p:blipFill>
        <p:spPr>
          <a:xfrm>
            <a:off x="6279306" y="666363"/>
            <a:ext cx="2710937" cy="1805526"/>
          </a:xfrm>
          <a:prstGeom prst="rect">
            <a:avLst/>
          </a:prstGeom>
        </p:spPr>
      </p:pic>
      <p:sp>
        <p:nvSpPr>
          <p:cNvPr id="22" name="TextBox 21">
            <a:extLst>
              <a:ext uri="{FF2B5EF4-FFF2-40B4-BE49-F238E27FC236}">
                <a16:creationId xmlns:a16="http://schemas.microsoft.com/office/drawing/2014/main" id="{72A4F97D-9316-7045-AB8A-E44729E7A7F2}"/>
              </a:ext>
            </a:extLst>
          </p:cNvPr>
          <p:cNvSpPr txBox="1"/>
          <p:nvPr/>
        </p:nvSpPr>
        <p:spPr>
          <a:xfrm>
            <a:off x="6296256" y="2467655"/>
            <a:ext cx="2713524" cy="646331"/>
          </a:xfrm>
          <a:prstGeom prst="rect">
            <a:avLst/>
          </a:prstGeom>
          <a:noFill/>
        </p:spPr>
        <p:txBody>
          <a:bodyPr wrap="square" rtlCol="0">
            <a:spAutoFit/>
          </a:bodyPr>
          <a:lstStyle/>
          <a:p>
            <a:pPr algn="ctr"/>
            <a:r>
              <a:rPr lang="en-US" sz="1800" dirty="0">
                <a:solidFill>
                  <a:srgbClr val="000000"/>
                </a:solidFill>
              </a:rPr>
              <a:t>Cryogenic RF testing (“vertical test”)</a:t>
            </a:r>
          </a:p>
        </p:txBody>
      </p:sp>
      <p:sp>
        <p:nvSpPr>
          <p:cNvPr id="14" name="Down Arrow 13">
            <a:extLst>
              <a:ext uri="{FF2B5EF4-FFF2-40B4-BE49-F238E27FC236}">
                <a16:creationId xmlns:a16="http://schemas.microsoft.com/office/drawing/2014/main" id="{DB2D97C1-A3B1-EB41-92AD-11074F4A08BB}"/>
              </a:ext>
            </a:extLst>
          </p:cNvPr>
          <p:cNvSpPr/>
          <p:nvPr/>
        </p:nvSpPr>
        <p:spPr>
          <a:xfrm>
            <a:off x="1468036" y="2528422"/>
            <a:ext cx="609600" cy="2954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a:extLst>
              <a:ext uri="{FF2B5EF4-FFF2-40B4-BE49-F238E27FC236}">
                <a16:creationId xmlns:a16="http://schemas.microsoft.com/office/drawing/2014/main" id="{4D8E5F3B-BAEB-E344-9E07-0C8EF248222D}"/>
              </a:ext>
            </a:extLst>
          </p:cNvPr>
          <p:cNvSpPr/>
          <p:nvPr/>
        </p:nvSpPr>
        <p:spPr>
          <a:xfrm>
            <a:off x="1404858" y="4483044"/>
            <a:ext cx="609600" cy="2954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a:extLst>
              <a:ext uri="{FF2B5EF4-FFF2-40B4-BE49-F238E27FC236}">
                <a16:creationId xmlns:a16="http://schemas.microsoft.com/office/drawing/2014/main" id="{8EABAB57-FF4B-6743-9AEF-F4287146141E}"/>
              </a:ext>
            </a:extLst>
          </p:cNvPr>
          <p:cNvSpPr/>
          <p:nvPr/>
        </p:nvSpPr>
        <p:spPr>
          <a:xfrm>
            <a:off x="4480177" y="2850762"/>
            <a:ext cx="609600" cy="2954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own Arrow 24">
            <a:extLst>
              <a:ext uri="{FF2B5EF4-FFF2-40B4-BE49-F238E27FC236}">
                <a16:creationId xmlns:a16="http://schemas.microsoft.com/office/drawing/2014/main" id="{61F43DA7-F7A3-894C-A933-1AE9A38EDA37}"/>
              </a:ext>
            </a:extLst>
          </p:cNvPr>
          <p:cNvSpPr/>
          <p:nvPr/>
        </p:nvSpPr>
        <p:spPr>
          <a:xfrm rot="13509866">
            <a:off x="5786387" y="2220625"/>
            <a:ext cx="348348" cy="11446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wn Arrow 25">
            <a:extLst>
              <a:ext uri="{FF2B5EF4-FFF2-40B4-BE49-F238E27FC236}">
                <a16:creationId xmlns:a16="http://schemas.microsoft.com/office/drawing/2014/main" id="{D16C4A48-D409-AE4E-9C17-DD03B43A98F1}"/>
              </a:ext>
            </a:extLst>
          </p:cNvPr>
          <p:cNvSpPr/>
          <p:nvPr/>
        </p:nvSpPr>
        <p:spPr>
          <a:xfrm rot="12084309">
            <a:off x="3075831" y="2518975"/>
            <a:ext cx="348348" cy="228603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own Arrow 26">
            <a:extLst>
              <a:ext uri="{FF2B5EF4-FFF2-40B4-BE49-F238E27FC236}">
                <a16:creationId xmlns:a16="http://schemas.microsoft.com/office/drawing/2014/main" id="{784FB9C9-30EB-4A4C-91BE-AC29BD0109F6}"/>
              </a:ext>
            </a:extLst>
          </p:cNvPr>
          <p:cNvSpPr/>
          <p:nvPr/>
        </p:nvSpPr>
        <p:spPr>
          <a:xfrm rot="5056024">
            <a:off x="4771813" y="1200524"/>
            <a:ext cx="348348" cy="476186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2C990A2-06E2-9343-AF0F-6C792B54FF5B}"/>
              </a:ext>
            </a:extLst>
          </p:cNvPr>
          <p:cNvSpPr txBox="1"/>
          <p:nvPr/>
        </p:nvSpPr>
        <p:spPr>
          <a:xfrm>
            <a:off x="6589059" y="3558184"/>
            <a:ext cx="2420721" cy="2677656"/>
          </a:xfrm>
          <a:prstGeom prst="rect">
            <a:avLst/>
          </a:prstGeom>
          <a:noFill/>
        </p:spPr>
        <p:txBody>
          <a:bodyPr wrap="square" rtlCol="0">
            <a:spAutoFit/>
          </a:bodyPr>
          <a:lstStyle/>
          <a:p>
            <a:pPr algn="ctr"/>
            <a:r>
              <a:rPr lang="en-US" dirty="0">
                <a:solidFill>
                  <a:srgbClr val="FF0000"/>
                </a:solidFill>
              </a:rPr>
              <a:t>Characterize performance and surface after R&amp;D process, reset surface with EP, then apply new process</a:t>
            </a:r>
          </a:p>
        </p:txBody>
      </p:sp>
    </p:spTree>
    <p:extLst>
      <p:ext uri="{BB962C8B-B14F-4D97-AF65-F5344CB8AC3E}">
        <p14:creationId xmlns:p14="http://schemas.microsoft.com/office/powerpoint/2010/main" val="64675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Class SRF Facilities – Full Spectrum </a:t>
            </a:r>
          </a:p>
        </p:txBody>
      </p:sp>
      <p:sp>
        <p:nvSpPr>
          <p:cNvPr id="3" name="Content Placeholder 2"/>
          <p:cNvSpPr>
            <a:spLocks noGrp="1"/>
          </p:cNvSpPr>
          <p:nvPr>
            <p:ph idx="1"/>
          </p:nvPr>
        </p:nvSpPr>
        <p:spPr>
          <a:xfrm>
            <a:off x="228600" y="1043046"/>
            <a:ext cx="8672513" cy="5348789"/>
          </a:xfrm>
        </p:spPr>
        <p:txBody>
          <a:bodyPr>
            <a:normAutofit lnSpcReduction="10000"/>
          </a:bodyPr>
          <a:lstStyle/>
          <a:p>
            <a:r>
              <a:rPr lang="en-US" dirty="0"/>
              <a:t>Cavity processing/preparation</a:t>
            </a:r>
          </a:p>
          <a:p>
            <a:pPr lvl="1"/>
            <a:r>
              <a:rPr lang="en-US" dirty="0"/>
              <a:t>Electropolishing, centrifugal barrel polishing, high pressure ultrapure water rinsing, assembly in semiconductor-grade cleanroom, particle-free vacuum pumping</a:t>
            </a:r>
          </a:p>
          <a:p>
            <a:r>
              <a:rPr lang="en-US" dirty="0"/>
              <a:t>Cavity measurements</a:t>
            </a:r>
          </a:p>
          <a:p>
            <a:pPr lvl="1"/>
            <a:r>
              <a:rPr lang="en-US" dirty="0"/>
              <a:t>vertical and horizontal test</a:t>
            </a:r>
          </a:p>
          <a:p>
            <a:r>
              <a:rPr lang="en-US" dirty="0"/>
              <a:t>Cryomodule assembly</a:t>
            </a:r>
          </a:p>
          <a:p>
            <a:r>
              <a:rPr lang="en-US" dirty="0" err="1"/>
              <a:t>Cryomodule</a:t>
            </a:r>
            <a:r>
              <a:rPr lang="en-US" dirty="0"/>
              <a:t> test stands </a:t>
            </a:r>
          </a:p>
          <a:p>
            <a:r>
              <a:rPr lang="en-US" dirty="0"/>
              <a:t>Materials Science Lab</a:t>
            </a:r>
          </a:p>
          <a:p>
            <a:pPr lvl="1"/>
            <a:r>
              <a:rPr lang="en-US" dirty="0"/>
              <a:t>TOF-SIMS, SEM/EDX/EBSD, LCSM, PPMS (magnetometry, electrical transport, thermal transport), </a:t>
            </a:r>
            <a:r>
              <a:rPr lang="en-US" dirty="0" err="1"/>
              <a:t>cryo</a:t>
            </a:r>
            <a:r>
              <a:rPr lang="en-US" dirty="0"/>
              <a:t> AFM/MFM, Instron</a:t>
            </a:r>
          </a:p>
          <a:p>
            <a:r>
              <a:rPr lang="en-US" dirty="0"/>
              <a:t>Ultralow Temperature Measurements Facility (dilution refrigerator)</a:t>
            </a:r>
          </a:p>
          <a:p>
            <a:pPr lvl="1"/>
            <a:endParaRPr lang="en-US" dirty="0"/>
          </a:p>
        </p:txBody>
      </p:sp>
      <p:sp>
        <p:nvSpPr>
          <p:cNvPr id="4" name="Date Placeholder 3"/>
          <p:cNvSpPr>
            <a:spLocks noGrp="1"/>
          </p:cNvSpPr>
          <p:nvPr>
            <p:ph type="dt" sz="half" idx="10"/>
          </p:nvPr>
        </p:nvSpPr>
        <p:spPr/>
        <p:txBody>
          <a:bodyPr/>
          <a:lstStyle/>
          <a:p>
            <a:pPr>
              <a:defRPr/>
            </a:pPr>
            <a:r>
              <a:rPr lang="en-US"/>
              <a:t>12/04/18</a:t>
            </a:r>
          </a:p>
        </p:txBody>
      </p:sp>
      <p:sp>
        <p:nvSpPr>
          <p:cNvPr id="5" name="Footer Placeholder 4"/>
          <p:cNvSpPr>
            <a:spLocks noGrp="1"/>
          </p:cNvSpPr>
          <p:nvPr>
            <p:ph type="ftr" sz="quarter" idx="11"/>
          </p:nvPr>
        </p:nvSpPr>
        <p:spPr/>
        <p:txBody>
          <a:bodyPr/>
          <a:lstStyle/>
          <a:p>
            <a:pPr>
              <a:defRPr/>
            </a:pPr>
            <a:r>
              <a:rPr lang="en-US"/>
              <a:t>Sam Posen </a:t>
            </a:r>
            <a:endParaRPr lang="en-US" b="1"/>
          </a:p>
        </p:txBody>
      </p:sp>
      <p:sp>
        <p:nvSpPr>
          <p:cNvPr id="6" name="Slide Number Placeholder 5"/>
          <p:cNvSpPr>
            <a:spLocks noGrp="1"/>
          </p:cNvSpPr>
          <p:nvPr>
            <p:ph type="sldNum" sz="quarter" idx="12"/>
          </p:nvPr>
        </p:nvSpPr>
        <p:spPr/>
        <p:txBody>
          <a:bodyPr/>
          <a:lstStyle/>
          <a:p>
            <a:pPr>
              <a:defRPr/>
            </a:pPr>
            <a:fld id="{492E84A3-02EC-8549-BD83-9F5790A19C80}" type="slidenum">
              <a:rPr lang="en-US" smtClean="0"/>
              <a:pPr>
                <a:defRPr/>
              </a:pPr>
              <a:t>2</a:t>
            </a:fld>
            <a:endParaRPr lang="en-US" dirty="0"/>
          </a:p>
        </p:txBody>
      </p:sp>
    </p:spTree>
    <p:extLst>
      <p:ext uri="{BB962C8B-B14F-4D97-AF65-F5344CB8AC3E}">
        <p14:creationId xmlns:p14="http://schemas.microsoft.com/office/powerpoint/2010/main" val="3177837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03664"/>
            <a:ext cx="8686800" cy="457543"/>
          </a:xfrm>
        </p:spPr>
        <p:txBody>
          <a:bodyPr>
            <a:normAutofit/>
          </a:bodyPr>
          <a:lstStyle/>
          <a:p>
            <a:r>
              <a:rPr lang="en-US" dirty="0"/>
              <a:t>Major SRF Cavity Processing Steps – Large Project</a:t>
            </a:r>
          </a:p>
        </p:txBody>
      </p:sp>
      <p:pic>
        <p:nvPicPr>
          <p:cNvPr id="5" name="Content Placeholder 6" descr="IMG_2501.jpg"/>
          <p:cNvPicPr>
            <a:picLocks noChangeAspect="1"/>
          </p:cNvPicPr>
          <p:nvPr/>
        </p:nvPicPr>
        <p:blipFill>
          <a:blip r:embed="rId2" cstate="print"/>
          <a:stretch>
            <a:fillRect/>
          </a:stretch>
        </p:blipFill>
        <p:spPr bwMode="auto">
          <a:xfrm>
            <a:off x="3771008" y="2919980"/>
            <a:ext cx="1806412" cy="2408549"/>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6" name="Picture 5" descr="ANL_EP_2.jpg"/>
          <p:cNvPicPr>
            <a:picLocks noChangeAspect="1"/>
          </p:cNvPicPr>
          <p:nvPr/>
        </p:nvPicPr>
        <p:blipFill>
          <a:blip r:embed="rId3" cstate="print"/>
          <a:stretch>
            <a:fillRect/>
          </a:stretch>
        </p:blipFill>
        <p:spPr>
          <a:xfrm>
            <a:off x="560101" y="2644876"/>
            <a:ext cx="2299114" cy="1522790"/>
          </a:xfrm>
          <a:prstGeom prst="rect">
            <a:avLst/>
          </a:prstGeom>
          <a:ln>
            <a:solidFill>
              <a:schemeClr val="tx1"/>
            </a:solidFill>
          </a:ln>
        </p:spPr>
      </p:pic>
      <p:pic>
        <p:nvPicPr>
          <p:cNvPr id="7" name="Picture 21"/>
          <p:cNvPicPr>
            <a:picLocks noChangeAspect="1" noChangeArrowheads="1"/>
          </p:cNvPicPr>
          <p:nvPr/>
        </p:nvPicPr>
        <p:blipFill>
          <a:blip r:embed="rId4"/>
          <a:srcRect/>
          <a:stretch>
            <a:fillRect/>
          </a:stretch>
        </p:blipFill>
        <p:spPr bwMode="auto">
          <a:xfrm>
            <a:off x="3491356" y="681646"/>
            <a:ext cx="2346504" cy="1828022"/>
          </a:xfrm>
          <a:prstGeom prst="rect">
            <a:avLst/>
          </a:prstGeom>
          <a:noFill/>
          <a:ln w="9525">
            <a:solidFill>
              <a:schemeClr val="tx1"/>
            </a:solidFill>
            <a:miter lim="800000"/>
            <a:headEnd/>
            <a:tailEnd/>
          </a:ln>
          <a:effectLst/>
        </p:spPr>
      </p:pic>
      <p:sp>
        <p:nvSpPr>
          <p:cNvPr id="3" name="Date Placeholder 2"/>
          <p:cNvSpPr>
            <a:spLocks noGrp="1"/>
          </p:cNvSpPr>
          <p:nvPr>
            <p:ph type="dt" sz="half" idx="10"/>
          </p:nvPr>
        </p:nvSpPr>
        <p:spPr/>
        <p:txBody>
          <a:bodyPr/>
          <a:lstStyle/>
          <a:p>
            <a:r>
              <a:rPr lang="en-US" altLang="en-US"/>
              <a:t>12/04/18</a:t>
            </a:r>
            <a:endParaRPr lang="en-US" altLang="en-US" dirty="0"/>
          </a:p>
        </p:txBody>
      </p:sp>
      <p:sp>
        <p:nvSpPr>
          <p:cNvPr id="8" name="Footer Placeholder 7"/>
          <p:cNvSpPr>
            <a:spLocks noGrp="1"/>
          </p:cNvSpPr>
          <p:nvPr>
            <p:ph type="ftr" sz="quarter" idx="11"/>
          </p:nvPr>
        </p:nvSpPr>
        <p:spPr/>
        <p:txBody>
          <a:bodyPr/>
          <a:lstStyle/>
          <a:p>
            <a:r>
              <a:rPr lang="en-US"/>
              <a:t>Sam Posen </a:t>
            </a:r>
            <a:endParaRPr lang="en-US" dirty="0"/>
          </a:p>
        </p:txBody>
      </p:sp>
      <p:sp>
        <p:nvSpPr>
          <p:cNvPr id="9" name="Slide Number Placeholder 8"/>
          <p:cNvSpPr>
            <a:spLocks noGrp="1"/>
          </p:cNvSpPr>
          <p:nvPr>
            <p:ph type="sldNum" sz="quarter" idx="12"/>
          </p:nvPr>
        </p:nvSpPr>
        <p:spPr/>
        <p:txBody>
          <a:bodyPr/>
          <a:lstStyle/>
          <a:p>
            <a:fld id="{BBFB9D8C-2882-41F9-92E5-94261C5AF937}" type="slidenum">
              <a:rPr lang="en-US" altLang="en-US" smtClean="0"/>
              <a:pPr/>
              <a:t>20</a:t>
            </a:fld>
            <a:endParaRPr lang="en-US" altLang="en-US"/>
          </a:p>
        </p:txBody>
      </p:sp>
      <p:sp>
        <p:nvSpPr>
          <p:cNvPr id="2" name="TextBox 1"/>
          <p:cNvSpPr txBox="1"/>
          <p:nvPr/>
        </p:nvSpPr>
        <p:spPr>
          <a:xfrm>
            <a:off x="372502" y="4181196"/>
            <a:ext cx="2674312" cy="369332"/>
          </a:xfrm>
          <a:prstGeom prst="rect">
            <a:avLst/>
          </a:prstGeom>
          <a:noFill/>
        </p:spPr>
        <p:txBody>
          <a:bodyPr wrap="square" rtlCol="0">
            <a:spAutoFit/>
          </a:bodyPr>
          <a:lstStyle/>
          <a:p>
            <a:pPr algn="ctr"/>
            <a:r>
              <a:rPr lang="en-US" sz="1800" dirty="0">
                <a:solidFill>
                  <a:srgbClr val="000000"/>
                </a:solidFill>
              </a:rPr>
              <a:t>Electropolishing (industry)</a:t>
            </a:r>
          </a:p>
        </p:txBody>
      </p:sp>
      <p:sp>
        <p:nvSpPr>
          <p:cNvPr id="10" name="TextBox 9"/>
          <p:cNvSpPr txBox="1"/>
          <p:nvPr/>
        </p:nvSpPr>
        <p:spPr>
          <a:xfrm>
            <a:off x="3491356" y="2528422"/>
            <a:ext cx="2346504" cy="369332"/>
          </a:xfrm>
          <a:prstGeom prst="rect">
            <a:avLst/>
          </a:prstGeom>
          <a:noFill/>
        </p:spPr>
        <p:txBody>
          <a:bodyPr wrap="square" rtlCol="0">
            <a:spAutoFit/>
          </a:bodyPr>
          <a:lstStyle/>
          <a:p>
            <a:pPr algn="ctr"/>
            <a:r>
              <a:rPr lang="en-US" sz="1800" dirty="0">
                <a:solidFill>
                  <a:srgbClr val="000000"/>
                </a:solidFill>
              </a:rPr>
              <a:t>RF tuning (industry)</a:t>
            </a:r>
          </a:p>
        </p:txBody>
      </p:sp>
      <p:sp>
        <p:nvSpPr>
          <p:cNvPr id="11" name="TextBox 10"/>
          <p:cNvSpPr txBox="1"/>
          <p:nvPr/>
        </p:nvSpPr>
        <p:spPr>
          <a:xfrm>
            <a:off x="3013014" y="5379407"/>
            <a:ext cx="3341936" cy="1200329"/>
          </a:xfrm>
          <a:prstGeom prst="rect">
            <a:avLst/>
          </a:prstGeom>
          <a:solidFill>
            <a:schemeClr val="bg1"/>
          </a:solidFill>
        </p:spPr>
        <p:txBody>
          <a:bodyPr wrap="square" rtlCol="0">
            <a:spAutoFit/>
          </a:bodyPr>
          <a:lstStyle/>
          <a:p>
            <a:pPr algn="ctr"/>
            <a:r>
              <a:rPr lang="en-US" sz="1800" dirty="0">
                <a:solidFill>
                  <a:srgbClr val="000000"/>
                </a:solidFill>
              </a:rPr>
              <a:t>Final cleaning (high pressure </a:t>
            </a:r>
          </a:p>
          <a:p>
            <a:pPr algn="ctr"/>
            <a:r>
              <a:rPr lang="en-US" sz="1800" dirty="0">
                <a:solidFill>
                  <a:srgbClr val="000000"/>
                </a:solidFill>
              </a:rPr>
              <a:t>water rinsing) and vacuum assembly in class 10 clean room (industry)</a:t>
            </a:r>
          </a:p>
        </p:txBody>
      </p:sp>
      <p:pic>
        <p:nvPicPr>
          <p:cNvPr id="12" name="Picture 14" descr="M:\Tug\cleanroompix\DSC0489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1876" y="3185596"/>
            <a:ext cx="2713524" cy="203451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3" name="TextBox 12"/>
          <p:cNvSpPr txBox="1"/>
          <p:nvPr/>
        </p:nvSpPr>
        <p:spPr>
          <a:xfrm>
            <a:off x="6226050" y="5247044"/>
            <a:ext cx="2713524" cy="646331"/>
          </a:xfrm>
          <a:prstGeom prst="rect">
            <a:avLst/>
          </a:prstGeom>
          <a:noFill/>
        </p:spPr>
        <p:txBody>
          <a:bodyPr wrap="square" rtlCol="0">
            <a:spAutoFit/>
          </a:bodyPr>
          <a:lstStyle/>
          <a:p>
            <a:pPr algn="ctr"/>
            <a:r>
              <a:rPr lang="en-US" sz="1800" dirty="0">
                <a:solidFill>
                  <a:srgbClr val="000000"/>
                </a:solidFill>
              </a:rPr>
              <a:t>Cryomodule assembly and testing</a:t>
            </a:r>
          </a:p>
        </p:txBody>
      </p:sp>
      <p:sp>
        <p:nvSpPr>
          <p:cNvPr id="16" name="TextBox 15"/>
          <p:cNvSpPr txBox="1"/>
          <p:nvPr/>
        </p:nvSpPr>
        <p:spPr>
          <a:xfrm>
            <a:off x="618838" y="6145768"/>
            <a:ext cx="2299114" cy="646331"/>
          </a:xfrm>
          <a:prstGeom prst="rect">
            <a:avLst/>
          </a:prstGeom>
          <a:solidFill>
            <a:schemeClr val="bg1"/>
          </a:solidFill>
        </p:spPr>
        <p:txBody>
          <a:bodyPr wrap="square" rtlCol="0">
            <a:spAutoFit/>
          </a:bodyPr>
          <a:lstStyle/>
          <a:p>
            <a:pPr algn="ctr"/>
            <a:r>
              <a:rPr lang="en-US" sz="1800" dirty="0">
                <a:solidFill>
                  <a:srgbClr val="000000"/>
                </a:solidFill>
              </a:rPr>
              <a:t>Furnace treatment (industry)</a:t>
            </a:r>
          </a:p>
        </p:txBody>
      </p:sp>
      <p:pic>
        <p:nvPicPr>
          <p:cNvPr id="17" name="Picture 16">
            <a:extLst>
              <a:ext uri="{FF2B5EF4-FFF2-40B4-BE49-F238E27FC236}">
                <a16:creationId xmlns:a16="http://schemas.microsoft.com/office/drawing/2014/main" id="{B6CAB664-DF5F-A647-9648-2F1109B25E43}"/>
              </a:ext>
            </a:extLst>
          </p:cNvPr>
          <p:cNvPicPr>
            <a:picLocks noChangeAspect="1"/>
          </p:cNvPicPr>
          <p:nvPr/>
        </p:nvPicPr>
        <p:blipFill rotWithShape="1">
          <a:blip r:embed="rId6"/>
          <a:srcRect t="16500" b="33492"/>
          <a:stretch/>
        </p:blipFill>
        <p:spPr>
          <a:xfrm>
            <a:off x="512711" y="681646"/>
            <a:ext cx="2346504" cy="1547442"/>
          </a:xfrm>
          <a:prstGeom prst="rect">
            <a:avLst/>
          </a:prstGeom>
        </p:spPr>
      </p:pic>
      <p:sp>
        <p:nvSpPr>
          <p:cNvPr id="18" name="TextBox 17">
            <a:extLst>
              <a:ext uri="{FF2B5EF4-FFF2-40B4-BE49-F238E27FC236}">
                <a16:creationId xmlns:a16="http://schemas.microsoft.com/office/drawing/2014/main" id="{FE97C196-FC66-E34B-8BCC-5DE7973C3864}"/>
              </a:ext>
            </a:extLst>
          </p:cNvPr>
          <p:cNvSpPr txBox="1"/>
          <p:nvPr/>
        </p:nvSpPr>
        <p:spPr>
          <a:xfrm>
            <a:off x="-75945" y="2193735"/>
            <a:ext cx="3539039" cy="369332"/>
          </a:xfrm>
          <a:prstGeom prst="rect">
            <a:avLst/>
          </a:prstGeom>
          <a:noFill/>
        </p:spPr>
        <p:txBody>
          <a:bodyPr wrap="square" rtlCol="0">
            <a:spAutoFit/>
          </a:bodyPr>
          <a:lstStyle/>
          <a:p>
            <a:pPr algn="ctr"/>
            <a:r>
              <a:rPr lang="en-US" sz="1800" dirty="0">
                <a:solidFill>
                  <a:srgbClr val="000000"/>
                </a:solidFill>
              </a:rPr>
              <a:t>Mechanical fabrication (industry)</a:t>
            </a:r>
          </a:p>
        </p:txBody>
      </p:sp>
      <p:pic>
        <p:nvPicPr>
          <p:cNvPr id="19" name="Picture 18">
            <a:extLst>
              <a:ext uri="{FF2B5EF4-FFF2-40B4-BE49-F238E27FC236}">
                <a16:creationId xmlns:a16="http://schemas.microsoft.com/office/drawing/2014/main" id="{E168A64E-DA3F-864D-BDFA-0563CAD2B86E}"/>
              </a:ext>
            </a:extLst>
          </p:cNvPr>
          <p:cNvPicPr>
            <a:picLocks noChangeAspect="1"/>
          </p:cNvPicPr>
          <p:nvPr/>
        </p:nvPicPr>
        <p:blipFill>
          <a:blip r:embed="rId7"/>
          <a:stretch>
            <a:fillRect/>
          </a:stretch>
        </p:blipFill>
        <p:spPr>
          <a:xfrm>
            <a:off x="611467" y="4618012"/>
            <a:ext cx="2306485" cy="1522790"/>
          </a:xfrm>
          <a:prstGeom prst="rect">
            <a:avLst/>
          </a:prstGeom>
        </p:spPr>
      </p:pic>
      <p:pic>
        <p:nvPicPr>
          <p:cNvPr id="21" name="Picture 20">
            <a:extLst>
              <a:ext uri="{FF2B5EF4-FFF2-40B4-BE49-F238E27FC236}">
                <a16:creationId xmlns:a16="http://schemas.microsoft.com/office/drawing/2014/main" id="{F7BF58E7-9013-FF4E-9CF5-480CA433569A}"/>
              </a:ext>
            </a:extLst>
          </p:cNvPr>
          <p:cNvPicPr>
            <a:picLocks noChangeAspect="1"/>
          </p:cNvPicPr>
          <p:nvPr/>
        </p:nvPicPr>
        <p:blipFill>
          <a:blip r:embed="rId8"/>
          <a:stretch>
            <a:fillRect/>
          </a:stretch>
        </p:blipFill>
        <p:spPr>
          <a:xfrm>
            <a:off x="6279306" y="666363"/>
            <a:ext cx="2710937" cy="1805526"/>
          </a:xfrm>
          <a:prstGeom prst="rect">
            <a:avLst/>
          </a:prstGeom>
        </p:spPr>
      </p:pic>
      <p:sp>
        <p:nvSpPr>
          <p:cNvPr id="22" name="TextBox 21">
            <a:extLst>
              <a:ext uri="{FF2B5EF4-FFF2-40B4-BE49-F238E27FC236}">
                <a16:creationId xmlns:a16="http://schemas.microsoft.com/office/drawing/2014/main" id="{72A4F97D-9316-7045-AB8A-E44729E7A7F2}"/>
              </a:ext>
            </a:extLst>
          </p:cNvPr>
          <p:cNvSpPr txBox="1"/>
          <p:nvPr/>
        </p:nvSpPr>
        <p:spPr>
          <a:xfrm>
            <a:off x="6296256" y="2467655"/>
            <a:ext cx="2713524" cy="646331"/>
          </a:xfrm>
          <a:prstGeom prst="rect">
            <a:avLst/>
          </a:prstGeom>
          <a:noFill/>
        </p:spPr>
        <p:txBody>
          <a:bodyPr wrap="square" rtlCol="0">
            <a:spAutoFit/>
          </a:bodyPr>
          <a:lstStyle/>
          <a:p>
            <a:pPr algn="ctr"/>
            <a:r>
              <a:rPr lang="en-US" sz="1800" dirty="0">
                <a:solidFill>
                  <a:srgbClr val="000000"/>
                </a:solidFill>
              </a:rPr>
              <a:t>Cryogenic RF testing (“vertical test”)</a:t>
            </a:r>
          </a:p>
        </p:txBody>
      </p:sp>
      <p:sp>
        <p:nvSpPr>
          <p:cNvPr id="20" name="Down Arrow 19">
            <a:extLst>
              <a:ext uri="{FF2B5EF4-FFF2-40B4-BE49-F238E27FC236}">
                <a16:creationId xmlns:a16="http://schemas.microsoft.com/office/drawing/2014/main" id="{42396BC3-B178-F34B-A0BE-2133815A9313}"/>
              </a:ext>
            </a:extLst>
          </p:cNvPr>
          <p:cNvSpPr/>
          <p:nvPr/>
        </p:nvSpPr>
        <p:spPr>
          <a:xfrm>
            <a:off x="1468036" y="2528422"/>
            <a:ext cx="609600" cy="2954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a:extLst>
              <a:ext uri="{FF2B5EF4-FFF2-40B4-BE49-F238E27FC236}">
                <a16:creationId xmlns:a16="http://schemas.microsoft.com/office/drawing/2014/main" id="{51A03895-C4D6-324B-9A08-F38EB13FE36C}"/>
              </a:ext>
            </a:extLst>
          </p:cNvPr>
          <p:cNvSpPr/>
          <p:nvPr/>
        </p:nvSpPr>
        <p:spPr>
          <a:xfrm>
            <a:off x="1404858" y="4483044"/>
            <a:ext cx="609600" cy="2954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a:extLst>
              <a:ext uri="{FF2B5EF4-FFF2-40B4-BE49-F238E27FC236}">
                <a16:creationId xmlns:a16="http://schemas.microsoft.com/office/drawing/2014/main" id="{450F9E9E-C912-3148-A793-F5465A48897F}"/>
              </a:ext>
            </a:extLst>
          </p:cNvPr>
          <p:cNvSpPr/>
          <p:nvPr/>
        </p:nvSpPr>
        <p:spPr>
          <a:xfrm>
            <a:off x="4480177" y="2850762"/>
            <a:ext cx="609600" cy="2954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own Arrow 24">
            <a:extLst>
              <a:ext uri="{FF2B5EF4-FFF2-40B4-BE49-F238E27FC236}">
                <a16:creationId xmlns:a16="http://schemas.microsoft.com/office/drawing/2014/main" id="{6BE6656C-04A0-9942-923F-6FB95C7CF245}"/>
              </a:ext>
            </a:extLst>
          </p:cNvPr>
          <p:cNvSpPr/>
          <p:nvPr/>
        </p:nvSpPr>
        <p:spPr>
          <a:xfrm rot="13509866">
            <a:off x="5786387" y="2220625"/>
            <a:ext cx="348348" cy="11446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wn Arrow 25">
            <a:extLst>
              <a:ext uri="{FF2B5EF4-FFF2-40B4-BE49-F238E27FC236}">
                <a16:creationId xmlns:a16="http://schemas.microsoft.com/office/drawing/2014/main" id="{C78FA46D-B3FE-4040-94D9-455891DE61E4}"/>
              </a:ext>
            </a:extLst>
          </p:cNvPr>
          <p:cNvSpPr/>
          <p:nvPr/>
        </p:nvSpPr>
        <p:spPr>
          <a:xfrm rot="12084309">
            <a:off x="3075831" y="2518975"/>
            <a:ext cx="348348" cy="228603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own Arrow 26">
            <a:extLst>
              <a:ext uri="{FF2B5EF4-FFF2-40B4-BE49-F238E27FC236}">
                <a16:creationId xmlns:a16="http://schemas.microsoft.com/office/drawing/2014/main" id="{13D6FAB2-E014-CD41-B434-B838BCFFB278}"/>
              </a:ext>
            </a:extLst>
          </p:cNvPr>
          <p:cNvSpPr/>
          <p:nvPr/>
        </p:nvSpPr>
        <p:spPr>
          <a:xfrm>
            <a:off x="7213173" y="3094838"/>
            <a:ext cx="609600" cy="2954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073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Sam Posen</a:t>
            </a:r>
            <a:endParaRPr lang="en-US" b="1"/>
          </a:p>
        </p:txBody>
      </p:sp>
      <p:sp>
        <p:nvSpPr>
          <p:cNvPr id="6"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err="1">
                <a:latin typeface="Helvetica" panose="020B0604020202020204" pitchFamily="34" charset="0"/>
                <a:ea typeface="Geneva" pitchFamily="121" charset="-128"/>
              </a:rPr>
              <a:t>Fermilab</a:t>
            </a:r>
            <a:r>
              <a:rPr lang="en-US" altLang="en-US" dirty="0">
                <a:latin typeface="Helvetica" panose="020B0604020202020204" pitchFamily="34" charset="0"/>
                <a:ea typeface="Geneva" pitchFamily="121" charset="-128"/>
              </a:rPr>
              <a:t> Materials Science Laboratory – </a:t>
            </a:r>
            <a:r>
              <a:rPr lang="en-US" altLang="en-US" b="0" dirty="0">
                <a:latin typeface="Helvetica" panose="020B0604020202020204" pitchFamily="34" charset="0"/>
                <a:ea typeface="Geneva" pitchFamily="121" charset="-128"/>
              </a:rPr>
              <a:t>Understanding how to push performance through investigation of microstructure</a:t>
            </a:r>
            <a:endParaRPr lang="en-US" altLang="en-US" b="0" dirty="0">
              <a:solidFill>
                <a:srgbClr val="FF0000"/>
              </a:solidFill>
              <a:latin typeface="Helvetica" panose="020B0604020202020204" pitchFamily="34" charset="0"/>
              <a:ea typeface="Geneva" pitchFamily="121" charset="-128"/>
            </a:endParaRPr>
          </a:p>
        </p:txBody>
      </p:sp>
      <p:pic>
        <p:nvPicPr>
          <p:cNvPr id="3" name="Picture 2">
            <a:extLst>
              <a:ext uri="{FF2B5EF4-FFF2-40B4-BE49-F238E27FC236}">
                <a16:creationId xmlns:a16="http://schemas.microsoft.com/office/drawing/2014/main" id="{A5E9636C-1E9A-4C16-9A62-1A4CC4C5D196}"/>
              </a:ext>
            </a:extLst>
          </p:cNvPr>
          <p:cNvPicPr>
            <a:picLocks noChangeAspect="1"/>
          </p:cNvPicPr>
          <p:nvPr/>
        </p:nvPicPr>
        <p:blipFill>
          <a:blip r:embed="rId3"/>
          <a:stretch>
            <a:fillRect/>
          </a:stretch>
        </p:blipFill>
        <p:spPr>
          <a:xfrm>
            <a:off x="4403051" y="3354704"/>
            <a:ext cx="4671061" cy="3503296"/>
          </a:xfrm>
          <a:prstGeom prst="rect">
            <a:avLst/>
          </a:prstGeom>
        </p:spPr>
      </p:pic>
      <p:pic>
        <p:nvPicPr>
          <p:cNvPr id="9" name="Picture 8">
            <a:extLst>
              <a:ext uri="{FF2B5EF4-FFF2-40B4-BE49-F238E27FC236}">
                <a16:creationId xmlns:a16="http://schemas.microsoft.com/office/drawing/2014/main" id="{E74E4389-94CE-4F58-8AA2-E1A486195E75}"/>
              </a:ext>
            </a:extLst>
          </p:cNvPr>
          <p:cNvPicPr>
            <a:picLocks noChangeAspect="1"/>
          </p:cNvPicPr>
          <p:nvPr/>
        </p:nvPicPr>
        <p:blipFill>
          <a:blip r:embed="rId4"/>
          <a:stretch>
            <a:fillRect/>
          </a:stretch>
        </p:blipFill>
        <p:spPr>
          <a:xfrm>
            <a:off x="69887" y="3570157"/>
            <a:ext cx="4383790" cy="3287843"/>
          </a:xfrm>
          <a:prstGeom prst="rect">
            <a:avLst/>
          </a:prstGeom>
        </p:spPr>
      </p:pic>
      <p:pic>
        <p:nvPicPr>
          <p:cNvPr id="11" name="Picture 10">
            <a:extLst>
              <a:ext uri="{FF2B5EF4-FFF2-40B4-BE49-F238E27FC236}">
                <a16:creationId xmlns:a16="http://schemas.microsoft.com/office/drawing/2014/main" id="{95D066BE-B4A6-4CBB-9B44-4D840E38029F}"/>
              </a:ext>
            </a:extLst>
          </p:cNvPr>
          <p:cNvPicPr>
            <a:picLocks noChangeAspect="1"/>
          </p:cNvPicPr>
          <p:nvPr/>
        </p:nvPicPr>
        <p:blipFill>
          <a:blip r:embed="rId5"/>
          <a:stretch>
            <a:fillRect/>
          </a:stretch>
        </p:blipFill>
        <p:spPr>
          <a:xfrm>
            <a:off x="4441575" y="817246"/>
            <a:ext cx="4632537" cy="3287842"/>
          </a:xfrm>
          <a:prstGeom prst="rect">
            <a:avLst/>
          </a:prstGeom>
        </p:spPr>
      </p:pic>
      <p:pic>
        <p:nvPicPr>
          <p:cNvPr id="13" name="Picture 12">
            <a:extLst>
              <a:ext uri="{FF2B5EF4-FFF2-40B4-BE49-F238E27FC236}">
                <a16:creationId xmlns:a16="http://schemas.microsoft.com/office/drawing/2014/main" id="{89976B05-0072-4525-B3F9-846AC07309AF}"/>
              </a:ext>
            </a:extLst>
          </p:cNvPr>
          <p:cNvPicPr>
            <a:picLocks noChangeAspect="1"/>
          </p:cNvPicPr>
          <p:nvPr/>
        </p:nvPicPr>
        <p:blipFill>
          <a:blip r:embed="rId6"/>
          <a:stretch>
            <a:fillRect/>
          </a:stretch>
        </p:blipFill>
        <p:spPr>
          <a:xfrm>
            <a:off x="69887" y="817245"/>
            <a:ext cx="4383789" cy="3287842"/>
          </a:xfrm>
          <a:prstGeom prst="rect">
            <a:avLst/>
          </a:prstGeom>
        </p:spPr>
      </p:pic>
      <p:sp>
        <p:nvSpPr>
          <p:cNvPr id="2" name="Slide Number Placeholder 1">
            <a:extLst>
              <a:ext uri="{FF2B5EF4-FFF2-40B4-BE49-F238E27FC236}">
                <a16:creationId xmlns:a16="http://schemas.microsoft.com/office/drawing/2014/main" id="{222BEDBD-1F92-404B-AA95-FADC549677B5}"/>
              </a:ext>
            </a:extLst>
          </p:cNvPr>
          <p:cNvSpPr>
            <a:spLocks noGrp="1"/>
          </p:cNvSpPr>
          <p:nvPr>
            <p:ph type="sldNum" sz="quarter" idx="12"/>
          </p:nvPr>
        </p:nvSpPr>
        <p:spPr/>
        <p:txBody>
          <a:bodyPr/>
          <a:lstStyle/>
          <a:p>
            <a:fld id="{52E9C158-AEF1-41A2-A6CE-6F0BAB305EFD}" type="slidenum">
              <a:rPr lang="en-US" altLang="en-US" smtClean="0"/>
              <a:pPr/>
              <a:t>21</a:t>
            </a:fld>
            <a:endParaRPr lang="en-US" altLang="en-US"/>
          </a:p>
        </p:txBody>
      </p:sp>
      <p:sp>
        <p:nvSpPr>
          <p:cNvPr id="5" name="TextBox 4">
            <a:extLst>
              <a:ext uri="{FF2B5EF4-FFF2-40B4-BE49-F238E27FC236}">
                <a16:creationId xmlns:a16="http://schemas.microsoft.com/office/drawing/2014/main" id="{254B1C30-BE32-8F49-9606-A1F2EB6E1FB3}"/>
              </a:ext>
            </a:extLst>
          </p:cNvPr>
          <p:cNvSpPr txBox="1"/>
          <p:nvPr/>
        </p:nvSpPr>
        <p:spPr>
          <a:xfrm>
            <a:off x="4660801" y="805815"/>
            <a:ext cx="4219575" cy="646331"/>
          </a:xfrm>
          <a:prstGeom prst="rect">
            <a:avLst/>
          </a:prstGeom>
          <a:noFill/>
        </p:spPr>
        <p:txBody>
          <a:bodyPr wrap="square" rtlCol="0">
            <a:spAutoFit/>
          </a:bodyPr>
          <a:lstStyle/>
          <a:p>
            <a:r>
              <a:rPr lang="en-US" sz="1800" b="1" dirty="0">
                <a:ln>
                  <a:solidFill>
                    <a:srgbClr val="000000"/>
                  </a:solidFill>
                </a:ln>
                <a:solidFill>
                  <a:srgbClr val="FFFF00"/>
                </a:solidFill>
              </a:rPr>
              <a:t>SEM-EDX-EBSD – imaging, composition, grain orientation</a:t>
            </a:r>
          </a:p>
        </p:txBody>
      </p:sp>
      <p:sp>
        <p:nvSpPr>
          <p:cNvPr id="10" name="TextBox 9">
            <a:extLst>
              <a:ext uri="{FF2B5EF4-FFF2-40B4-BE49-F238E27FC236}">
                <a16:creationId xmlns:a16="http://schemas.microsoft.com/office/drawing/2014/main" id="{308456E7-0A4C-2F49-AAD0-8FABA68BDDF3}"/>
              </a:ext>
            </a:extLst>
          </p:cNvPr>
          <p:cNvSpPr txBox="1"/>
          <p:nvPr/>
        </p:nvSpPr>
        <p:spPr>
          <a:xfrm>
            <a:off x="202739" y="927003"/>
            <a:ext cx="2921462" cy="1477328"/>
          </a:xfrm>
          <a:prstGeom prst="rect">
            <a:avLst/>
          </a:prstGeom>
          <a:noFill/>
        </p:spPr>
        <p:txBody>
          <a:bodyPr wrap="square" rtlCol="0">
            <a:spAutoFit/>
          </a:bodyPr>
          <a:lstStyle/>
          <a:p>
            <a:r>
              <a:rPr lang="en-US" sz="1800" b="1" dirty="0">
                <a:ln>
                  <a:solidFill>
                    <a:srgbClr val="000000"/>
                  </a:solidFill>
                </a:ln>
                <a:solidFill>
                  <a:srgbClr val="FFFF00"/>
                </a:solidFill>
              </a:rPr>
              <a:t>PPMS-AFM/MFM – cryogenic magnetization and surface measurements, imaging of vortices in superconductors</a:t>
            </a:r>
          </a:p>
        </p:txBody>
      </p:sp>
      <p:sp>
        <p:nvSpPr>
          <p:cNvPr id="12" name="TextBox 11">
            <a:extLst>
              <a:ext uri="{FF2B5EF4-FFF2-40B4-BE49-F238E27FC236}">
                <a16:creationId xmlns:a16="http://schemas.microsoft.com/office/drawing/2014/main" id="{EB081D6C-9ED4-4742-979C-190B39098D70}"/>
              </a:ext>
            </a:extLst>
          </p:cNvPr>
          <p:cNvSpPr txBox="1"/>
          <p:nvPr/>
        </p:nvSpPr>
        <p:spPr>
          <a:xfrm>
            <a:off x="1295400" y="6438189"/>
            <a:ext cx="3107651" cy="369332"/>
          </a:xfrm>
          <a:prstGeom prst="rect">
            <a:avLst/>
          </a:prstGeom>
          <a:noFill/>
        </p:spPr>
        <p:txBody>
          <a:bodyPr wrap="square" rtlCol="0">
            <a:spAutoFit/>
          </a:bodyPr>
          <a:lstStyle/>
          <a:p>
            <a:pPr algn="r"/>
            <a:r>
              <a:rPr lang="en-US" sz="1800" b="1" dirty="0">
                <a:ln>
                  <a:solidFill>
                    <a:srgbClr val="000000"/>
                  </a:solidFill>
                </a:ln>
                <a:solidFill>
                  <a:srgbClr val="FFFF00"/>
                </a:solidFill>
              </a:rPr>
              <a:t>LCMS – 3D light profilometry</a:t>
            </a:r>
          </a:p>
        </p:txBody>
      </p:sp>
      <p:sp>
        <p:nvSpPr>
          <p:cNvPr id="14" name="TextBox 13">
            <a:extLst>
              <a:ext uri="{FF2B5EF4-FFF2-40B4-BE49-F238E27FC236}">
                <a16:creationId xmlns:a16="http://schemas.microsoft.com/office/drawing/2014/main" id="{CC93D2F5-709D-AF49-9FC5-0869870442F7}"/>
              </a:ext>
            </a:extLst>
          </p:cNvPr>
          <p:cNvSpPr txBox="1"/>
          <p:nvPr/>
        </p:nvSpPr>
        <p:spPr>
          <a:xfrm>
            <a:off x="5543550" y="6179529"/>
            <a:ext cx="3530562" cy="646331"/>
          </a:xfrm>
          <a:prstGeom prst="rect">
            <a:avLst/>
          </a:prstGeom>
          <a:noFill/>
        </p:spPr>
        <p:txBody>
          <a:bodyPr wrap="square" rtlCol="0">
            <a:spAutoFit/>
          </a:bodyPr>
          <a:lstStyle/>
          <a:p>
            <a:pPr algn="r"/>
            <a:r>
              <a:rPr lang="en-US" sz="1800" b="1" dirty="0">
                <a:ln>
                  <a:solidFill>
                    <a:srgbClr val="000000"/>
                  </a:solidFill>
                </a:ln>
                <a:solidFill>
                  <a:srgbClr val="FFFF00"/>
                </a:solidFill>
              </a:rPr>
              <a:t>TOF-SIMS – ultra-high resolution compositional analysis</a:t>
            </a:r>
          </a:p>
        </p:txBody>
      </p:sp>
      <p:sp>
        <p:nvSpPr>
          <p:cNvPr id="7" name="Date Placeholder 6">
            <a:extLst>
              <a:ext uri="{FF2B5EF4-FFF2-40B4-BE49-F238E27FC236}">
                <a16:creationId xmlns:a16="http://schemas.microsoft.com/office/drawing/2014/main" id="{7E74D7B2-33C6-BA44-A3FA-9FE94A4FBBBD}"/>
              </a:ext>
            </a:extLst>
          </p:cNvPr>
          <p:cNvSpPr>
            <a:spLocks noGrp="1"/>
          </p:cNvSpPr>
          <p:nvPr>
            <p:ph type="dt" sz="half" idx="10"/>
          </p:nvPr>
        </p:nvSpPr>
        <p:spPr/>
        <p:txBody>
          <a:bodyPr/>
          <a:lstStyle/>
          <a:p>
            <a:r>
              <a:rPr lang="en-US" altLang="en-US"/>
              <a:t>8/12/18</a:t>
            </a:r>
          </a:p>
        </p:txBody>
      </p:sp>
    </p:spTree>
    <p:extLst>
      <p:ext uri="{BB962C8B-B14F-4D97-AF65-F5344CB8AC3E}">
        <p14:creationId xmlns:p14="http://schemas.microsoft.com/office/powerpoint/2010/main" val="3068170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Sam Posen</a:t>
            </a:r>
            <a:endParaRPr lang="en-US" b="1"/>
          </a:p>
        </p:txBody>
      </p:sp>
      <p:sp>
        <p:nvSpPr>
          <p:cNvPr id="6"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err="1">
                <a:latin typeface="Helvetica" panose="020B0604020202020204" pitchFamily="34" charset="0"/>
                <a:ea typeface="Geneva" pitchFamily="121" charset="-128"/>
              </a:rPr>
              <a:t>Fermilab</a:t>
            </a:r>
            <a:r>
              <a:rPr lang="en-US" altLang="en-US" dirty="0">
                <a:latin typeface="Helvetica" panose="020B0604020202020204" pitchFamily="34" charset="0"/>
                <a:ea typeface="Geneva" pitchFamily="121" charset="-128"/>
              </a:rPr>
              <a:t> Materials Science Laboratory – </a:t>
            </a:r>
            <a:r>
              <a:rPr lang="en-US" altLang="en-US" b="0" dirty="0">
                <a:latin typeface="Helvetica" panose="020B0604020202020204" pitchFamily="34" charset="0"/>
                <a:ea typeface="Geneva" pitchFamily="121" charset="-128"/>
              </a:rPr>
              <a:t>Understanding how to push performance through investigation of microstructure</a:t>
            </a:r>
            <a:endParaRPr lang="en-US" altLang="en-US" b="0" dirty="0">
              <a:solidFill>
                <a:srgbClr val="FF0000"/>
              </a:solidFill>
              <a:latin typeface="Helvetica" panose="020B0604020202020204" pitchFamily="34" charset="0"/>
              <a:ea typeface="Geneva" pitchFamily="121" charset="-128"/>
            </a:endParaRPr>
          </a:p>
        </p:txBody>
      </p:sp>
      <p:pic>
        <p:nvPicPr>
          <p:cNvPr id="3" name="Picture 2">
            <a:extLst>
              <a:ext uri="{FF2B5EF4-FFF2-40B4-BE49-F238E27FC236}">
                <a16:creationId xmlns:a16="http://schemas.microsoft.com/office/drawing/2014/main" id="{A5E9636C-1E9A-4C16-9A62-1A4CC4C5D196}"/>
              </a:ext>
            </a:extLst>
          </p:cNvPr>
          <p:cNvPicPr>
            <a:picLocks noChangeAspect="1"/>
          </p:cNvPicPr>
          <p:nvPr/>
        </p:nvPicPr>
        <p:blipFill>
          <a:blip r:embed="rId3"/>
          <a:stretch>
            <a:fillRect/>
          </a:stretch>
        </p:blipFill>
        <p:spPr>
          <a:xfrm>
            <a:off x="4403051" y="3354704"/>
            <a:ext cx="4671061" cy="3503296"/>
          </a:xfrm>
          <a:prstGeom prst="rect">
            <a:avLst/>
          </a:prstGeom>
        </p:spPr>
      </p:pic>
      <p:pic>
        <p:nvPicPr>
          <p:cNvPr id="9" name="Picture 8">
            <a:extLst>
              <a:ext uri="{FF2B5EF4-FFF2-40B4-BE49-F238E27FC236}">
                <a16:creationId xmlns:a16="http://schemas.microsoft.com/office/drawing/2014/main" id="{E74E4389-94CE-4F58-8AA2-E1A486195E75}"/>
              </a:ext>
            </a:extLst>
          </p:cNvPr>
          <p:cNvPicPr>
            <a:picLocks noChangeAspect="1"/>
          </p:cNvPicPr>
          <p:nvPr/>
        </p:nvPicPr>
        <p:blipFill>
          <a:blip r:embed="rId4"/>
          <a:stretch>
            <a:fillRect/>
          </a:stretch>
        </p:blipFill>
        <p:spPr>
          <a:xfrm>
            <a:off x="69887" y="3570157"/>
            <a:ext cx="4383790" cy="3287843"/>
          </a:xfrm>
          <a:prstGeom prst="rect">
            <a:avLst/>
          </a:prstGeom>
        </p:spPr>
      </p:pic>
      <p:pic>
        <p:nvPicPr>
          <p:cNvPr id="11" name="Picture 10">
            <a:extLst>
              <a:ext uri="{FF2B5EF4-FFF2-40B4-BE49-F238E27FC236}">
                <a16:creationId xmlns:a16="http://schemas.microsoft.com/office/drawing/2014/main" id="{95D066BE-B4A6-4CBB-9B44-4D840E38029F}"/>
              </a:ext>
            </a:extLst>
          </p:cNvPr>
          <p:cNvPicPr>
            <a:picLocks noChangeAspect="1"/>
          </p:cNvPicPr>
          <p:nvPr/>
        </p:nvPicPr>
        <p:blipFill>
          <a:blip r:embed="rId5"/>
          <a:stretch>
            <a:fillRect/>
          </a:stretch>
        </p:blipFill>
        <p:spPr>
          <a:xfrm>
            <a:off x="4441575" y="817246"/>
            <a:ext cx="4632537" cy="3287842"/>
          </a:xfrm>
          <a:prstGeom prst="rect">
            <a:avLst/>
          </a:prstGeom>
        </p:spPr>
      </p:pic>
      <p:pic>
        <p:nvPicPr>
          <p:cNvPr id="13" name="Picture 12">
            <a:extLst>
              <a:ext uri="{FF2B5EF4-FFF2-40B4-BE49-F238E27FC236}">
                <a16:creationId xmlns:a16="http://schemas.microsoft.com/office/drawing/2014/main" id="{89976B05-0072-4525-B3F9-846AC07309AF}"/>
              </a:ext>
            </a:extLst>
          </p:cNvPr>
          <p:cNvPicPr>
            <a:picLocks noChangeAspect="1"/>
          </p:cNvPicPr>
          <p:nvPr/>
        </p:nvPicPr>
        <p:blipFill>
          <a:blip r:embed="rId6"/>
          <a:stretch>
            <a:fillRect/>
          </a:stretch>
        </p:blipFill>
        <p:spPr>
          <a:xfrm>
            <a:off x="69887" y="817245"/>
            <a:ext cx="4383789" cy="3287842"/>
          </a:xfrm>
          <a:prstGeom prst="rect">
            <a:avLst/>
          </a:prstGeom>
        </p:spPr>
      </p:pic>
      <p:sp>
        <p:nvSpPr>
          <p:cNvPr id="2" name="Slide Number Placeholder 1">
            <a:extLst>
              <a:ext uri="{FF2B5EF4-FFF2-40B4-BE49-F238E27FC236}">
                <a16:creationId xmlns:a16="http://schemas.microsoft.com/office/drawing/2014/main" id="{222BEDBD-1F92-404B-AA95-FADC549677B5}"/>
              </a:ext>
            </a:extLst>
          </p:cNvPr>
          <p:cNvSpPr>
            <a:spLocks noGrp="1"/>
          </p:cNvSpPr>
          <p:nvPr>
            <p:ph type="sldNum" sz="quarter" idx="12"/>
          </p:nvPr>
        </p:nvSpPr>
        <p:spPr/>
        <p:txBody>
          <a:bodyPr/>
          <a:lstStyle/>
          <a:p>
            <a:fld id="{52E9C158-AEF1-41A2-A6CE-6F0BAB305EFD}" type="slidenum">
              <a:rPr lang="en-US" altLang="en-US" smtClean="0"/>
              <a:pPr/>
              <a:t>22</a:t>
            </a:fld>
            <a:endParaRPr lang="en-US" altLang="en-US"/>
          </a:p>
        </p:txBody>
      </p:sp>
      <p:sp>
        <p:nvSpPr>
          <p:cNvPr id="5" name="TextBox 4">
            <a:extLst>
              <a:ext uri="{FF2B5EF4-FFF2-40B4-BE49-F238E27FC236}">
                <a16:creationId xmlns:a16="http://schemas.microsoft.com/office/drawing/2014/main" id="{254B1C30-BE32-8F49-9606-A1F2EB6E1FB3}"/>
              </a:ext>
            </a:extLst>
          </p:cNvPr>
          <p:cNvSpPr txBox="1"/>
          <p:nvPr/>
        </p:nvSpPr>
        <p:spPr>
          <a:xfrm>
            <a:off x="4660801" y="805815"/>
            <a:ext cx="4219575" cy="646331"/>
          </a:xfrm>
          <a:prstGeom prst="rect">
            <a:avLst/>
          </a:prstGeom>
          <a:noFill/>
        </p:spPr>
        <p:txBody>
          <a:bodyPr wrap="square" rtlCol="0">
            <a:spAutoFit/>
          </a:bodyPr>
          <a:lstStyle/>
          <a:p>
            <a:r>
              <a:rPr lang="en-US" sz="1800" b="1" dirty="0">
                <a:ln>
                  <a:solidFill>
                    <a:srgbClr val="000000"/>
                  </a:solidFill>
                </a:ln>
                <a:solidFill>
                  <a:srgbClr val="FFFF00"/>
                </a:solidFill>
              </a:rPr>
              <a:t>SEM-EDX-EBSD – imaging, composition, grain orientation</a:t>
            </a:r>
          </a:p>
        </p:txBody>
      </p:sp>
      <p:sp>
        <p:nvSpPr>
          <p:cNvPr id="10" name="TextBox 9">
            <a:extLst>
              <a:ext uri="{FF2B5EF4-FFF2-40B4-BE49-F238E27FC236}">
                <a16:creationId xmlns:a16="http://schemas.microsoft.com/office/drawing/2014/main" id="{308456E7-0A4C-2F49-AAD0-8FABA68BDDF3}"/>
              </a:ext>
            </a:extLst>
          </p:cNvPr>
          <p:cNvSpPr txBox="1"/>
          <p:nvPr/>
        </p:nvSpPr>
        <p:spPr>
          <a:xfrm>
            <a:off x="202739" y="927003"/>
            <a:ext cx="2921462" cy="1477328"/>
          </a:xfrm>
          <a:prstGeom prst="rect">
            <a:avLst/>
          </a:prstGeom>
          <a:noFill/>
        </p:spPr>
        <p:txBody>
          <a:bodyPr wrap="square" rtlCol="0">
            <a:spAutoFit/>
          </a:bodyPr>
          <a:lstStyle/>
          <a:p>
            <a:r>
              <a:rPr lang="en-US" sz="1800" b="1" dirty="0">
                <a:ln>
                  <a:solidFill>
                    <a:srgbClr val="000000"/>
                  </a:solidFill>
                </a:ln>
                <a:solidFill>
                  <a:srgbClr val="FFFF00"/>
                </a:solidFill>
              </a:rPr>
              <a:t>PPMS-AFM/MFM – cryogenic magnetization and surface measurements, imaging of vortices in superconductors</a:t>
            </a:r>
          </a:p>
        </p:txBody>
      </p:sp>
      <p:sp>
        <p:nvSpPr>
          <p:cNvPr id="12" name="TextBox 11">
            <a:extLst>
              <a:ext uri="{FF2B5EF4-FFF2-40B4-BE49-F238E27FC236}">
                <a16:creationId xmlns:a16="http://schemas.microsoft.com/office/drawing/2014/main" id="{EB081D6C-9ED4-4742-979C-190B39098D70}"/>
              </a:ext>
            </a:extLst>
          </p:cNvPr>
          <p:cNvSpPr txBox="1"/>
          <p:nvPr/>
        </p:nvSpPr>
        <p:spPr>
          <a:xfrm>
            <a:off x="1295400" y="6438189"/>
            <a:ext cx="3107651" cy="369332"/>
          </a:xfrm>
          <a:prstGeom prst="rect">
            <a:avLst/>
          </a:prstGeom>
          <a:noFill/>
        </p:spPr>
        <p:txBody>
          <a:bodyPr wrap="square" rtlCol="0">
            <a:spAutoFit/>
          </a:bodyPr>
          <a:lstStyle/>
          <a:p>
            <a:pPr algn="r"/>
            <a:r>
              <a:rPr lang="en-US" sz="1800" b="1" dirty="0">
                <a:ln>
                  <a:solidFill>
                    <a:srgbClr val="000000"/>
                  </a:solidFill>
                </a:ln>
                <a:solidFill>
                  <a:srgbClr val="FFFF00"/>
                </a:solidFill>
              </a:rPr>
              <a:t>LCMS – 3D light profilometry</a:t>
            </a:r>
          </a:p>
        </p:txBody>
      </p:sp>
      <p:sp>
        <p:nvSpPr>
          <p:cNvPr id="14" name="TextBox 13">
            <a:extLst>
              <a:ext uri="{FF2B5EF4-FFF2-40B4-BE49-F238E27FC236}">
                <a16:creationId xmlns:a16="http://schemas.microsoft.com/office/drawing/2014/main" id="{CC93D2F5-709D-AF49-9FC5-0869870442F7}"/>
              </a:ext>
            </a:extLst>
          </p:cNvPr>
          <p:cNvSpPr txBox="1"/>
          <p:nvPr/>
        </p:nvSpPr>
        <p:spPr>
          <a:xfrm>
            <a:off x="5543550" y="6179529"/>
            <a:ext cx="3530562" cy="646331"/>
          </a:xfrm>
          <a:prstGeom prst="rect">
            <a:avLst/>
          </a:prstGeom>
          <a:noFill/>
        </p:spPr>
        <p:txBody>
          <a:bodyPr wrap="square" rtlCol="0">
            <a:spAutoFit/>
          </a:bodyPr>
          <a:lstStyle/>
          <a:p>
            <a:pPr algn="r"/>
            <a:r>
              <a:rPr lang="en-US" sz="1800" b="1" dirty="0">
                <a:ln>
                  <a:solidFill>
                    <a:srgbClr val="000000"/>
                  </a:solidFill>
                </a:ln>
                <a:solidFill>
                  <a:srgbClr val="FFFF00"/>
                </a:solidFill>
              </a:rPr>
              <a:t>TOF-SIMS – ultra-high resolution compositional analysis</a:t>
            </a:r>
          </a:p>
        </p:txBody>
      </p:sp>
      <p:sp>
        <p:nvSpPr>
          <p:cNvPr id="7" name="Date Placeholder 6">
            <a:extLst>
              <a:ext uri="{FF2B5EF4-FFF2-40B4-BE49-F238E27FC236}">
                <a16:creationId xmlns:a16="http://schemas.microsoft.com/office/drawing/2014/main" id="{7E74D7B2-33C6-BA44-A3FA-9FE94A4FBBBD}"/>
              </a:ext>
            </a:extLst>
          </p:cNvPr>
          <p:cNvSpPr>
            <a:spLocks noGrp="1"/>
          </p:cNvSpPr>
          <p:nvPr>
            <p:ph type="dt" sz="half" idx="10"/>
          </p:nvPr>
        </p:nvSpPr>
        <p:spPr/>
        <p:txBody>
          <a:bodyPr/>
          <a:lstStyle/>
          <a:p>
            <a:r>
              <a:rPr lang="en-US" altLang="en-US"/>
              <a:t>8/12/18</a:t>
            </a:r>
          </a:p>
        </p:txBody>
      </p:sp>
      <p:pic>
        <p:nvPicPr>
          <p:cNvPr id="17" name="Picture 16">
            <a:extLst>
              <a:ext uri="{FF2B5EF4-FFF2-40B4-BE49-F238E27FC236}">
                <a16:creationId xmlns:a16="http://schemas.microsoft.com/office/drawing/2014/main" id="{081029CC-39A3-944C-AA6F-28881E4A02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1609" y="4330876"/>
            <a:ext cx="2254594" cy="2410622"/>
          </a:xfrm>
          <a:prstGeom prst="rect">
            <a:avLst/>
          </a:prstGeom>
        </p:spPr>
      </p:pic>
      <p:pic>
        <p:nvPicPr>
          <p:cNvPr id="15" name="Picture 14">
            <a:extLst>
              <a:ext uri="{FF2B5EF4-FFF2-40B4-BE49-F238E27FC236}">
                <a16:creationId xmlns:a16="http://schemas.microsoft.com/office/drawing/2014/main" id="{E892ADB0-1CC3-CD46-98B4-66F67C9D28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292" y="1299727"/>
            <a:ext cx="2990088" cy="2341255"/>
          </a:xfrm>
          <a:prstGeom prst="rect">
            <a:avLst/>
          </a:prstGeom>
        </p:spPr>
      </p:pic>
      <p:pic>
        <p:nvPicPr>
          <p:cNvPr id="16" name="Picture 15">
            <a:extLst>
              <a:ext uri="{FF2B5EF4-FFF2-40B4-BE49-F238E27FC236}">
                <a16:creationId xmlns:a16="http://schemas.microsoft.com/office/drawing/2014/main" id="{10CF940F-EB40-144A-8392-995BEC95A9C8}"/>
              </a:ext>
            </a:extLst>
          </p:cNvPr>
          <p:cNvPicPr>
            <a:picLocks noChangeAspect="1"/>
          </p:cNvPicPr>
          <p:nvPr/>
        </p:nvPicPr>
        <p:blipFill>
          <a:blip r:embed="rId9"/>
          <a:stretch>
            <a:fillRect/>
          </a:stretch>
        </p:blipFill>
        <p:spPr>
          <a:xfrm>
            <a:off x="5273475" y="1292744"/>
            <a:ext cx="3097194" cy="2310986"/>
          </a:xfrm>
          <a:prstGeom prst="rect">
            <a:avLst/>
          </a:prstGeom>
        </p:spPr>
      </p:pic>
      <p:pic>
        <p:nvPicPr>
          <p:cNvPr id="8" name="Picture 7">
            <a:extLst>
              <a:ext uri="{FF2B5EF4-FFF2-40B4-BE49-F238E27FC236}">
                <a16:creationId xmlns:a16="http://schemas.microsoft.com/office/drawing/2014/main" id="{2DE16340-E7A4-A142-A571-8ADDD19DCCF7}"/>
              </a:ext>
            </a:extLst>
          </p:cNvPr>
          <p:cNvPicPr>
            <a:picLocks noChangeAspect="1"/>
          </p:cNvPicPr>
          <p:nvPr/>
        </p:nvPicPr>
        <p:blipFill>
          <a:blip r:embed="rId10"/>
          <a:stretch>
            <a:fillRect/>
          </a:stretch>
        </p:blipFill>
        <p:spPr>
          <a:xfrm>
            <a:off x="1032316" y="4368081"/>
            <a:ext cx="2698039" cy="2028405"/>
          </a:xfrm>
          <a:prstGeom prst="rect">
            <a:avLst/>
          </a:prstGeom>
        </p:spPr>
      </p:pic>
    </p:spTree>
    <p:extLst>
      <p:ext uri="{BB962C8B-B14F-4D97-AF65-F5344CB8AC3E}">
        <p14:creationId xmlns:p14="http://schemas.microsoft.com/office/powerpoint/2010/main" val="2402765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CE3B3A6-88FF-B24A-AF1E-A5F333B11EBB}"/>
              </a:ext>
            </a:extLst>
          </p:cNvPr>
          <p:cNvSpPr>
            <a:spLocks noGrp="1"/>
          </p:cNvSpPr>
          <p:nvPr>
            <p:ph type="dt" sz="half" idx="14"/>
          </p:nvPr>
        </p:nvSpPr>
        <p:spPr/>
        <p:txBody>
          <a:bodyPr/>
          <a:lstStyle/>
          <a:p>
            <a:pPr>
              <a:defRPr/>
            </a:pPr>
            <a:r>
              <a:rPr lang="en-US"/>
              <a:t>12/04/18</a:t>
            </a:r>
            <a:endParaRPr lang="en-US" dirty="0"/>
          </a:p>
        </p:txBody>
      </p:sp>
      <p:sp>
        <p:nvSpPr>
          <p:cNvPr id="5" name="Footer Placeholder 4">
            <a:extLst>
              <a:ext uri="{FF2B5EF4-FFF2-40B4-BE49-F238E27FC236}">
                <a16:creationId xmlns:a16="http://schemas.microsoft.com/office/drawing/2014/main" id="{E8E42A9B-2DEF-B04C-95CB-06EEE08A7AF1}"/>
              </a:ext>
            </a:extLst>
          </p:cNvPr>
          <p:cNvSpPr>
            <a:spLocks noGrp="1"/>
          </p:cNvSpPr>
          <p:nvPr>
            <p:ph type="ftr" sz="quarter" idx="3"/>
          </p:nvPr>
        </p:nvSpPr>
        <p:spPr/>
        <p:txBody>
          <a:bodyPr/>
          <a:lstStyle/>
          <a:p>
            <a:pPr>
              <a:defRPr/>
            </a:pPr>
            <a:r>
              <a:rPr lang="en-US"/>
              <a:t>Sam Posen </a:t>
            </a:r>
            <a:endParaRPr lang="en-US" b="1" dirty="0"/>
          </a:p>
        </p:txBody>
      </p:sp>
      <p:sp>
        <p:nvSpPr>
          <p:cNvPr id="6" name="Slide Number Placeholder 5">
            <a:extLst>
              <a:ext uri="{FF2B5EF4-FFF2-40B4-BE49-F238E27FC236}">
                <a16:creationId xmlns:a16="http://schemas.microsoft.com/office/drawing/2014/main" id="{8D49BC20-B985-044F-B464-31BA0B531EFC}"/>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
        <p:nvSpPr>
          <p:cNvPr id="7" name="Title 6">
            <a:extLst>
              <a:ext uri="{FF2B5EF4-FFF2-40B4-BE49-F238E27FC236}">
                <a16:creationId xmlns:a16="http://schemas.microsoft.com/office/drawing/2014/main" id="{7C7CCBA8-93C3-9A4D-99EE-A1F76E39334A}"/>
              </a:ext>
            </a:extLst>
          </p:cNvPr>
          <p:cNvSpPr>
            <a:spLocks noGrp="1"/>
          </p:cNvSpPr>
          <p:nvPr>
            <p:ph type="title"/>
          </p:nvPr>
        </p:nvSpPr>
        <p:spPr/>
        <p:txBody>
          <a:bodyPr/>
          <a:lstStyle/>
          <a:p>
            <a:r>
              <a:rPr lang="en-US" dirty="0"/>
              <a:t>Ultralow Temperature Facility - NEW</a:t>
            </a:r>
          </a:p>
        </p:txBody>
      </p:sp>
      <p:pic>
        <p:nvPicPr>
          <p:cNvPr id="8" name="Picture 7">
            <a:extLst>
              <a:ext uri="{FF2B5EF4-FFF2-40B4-BE49-F238E27FC236}">
                <a16:creationId xmlns:a16="http://schemas.microsoft.com/office/drawing/2014/main" id="{BDFECEF9-DC51-B148-A876-05D44034E5A6}"/>
              </a:ext>
            </a:extLst>
          </p:cNvPr>
          <p:cNvPicPr>
            <a:picLocks noChangeAspect="1"/>
          </p:cNvPicPr>
          <p:nvPr/>
        </p:nvPicPr>
        <p:blipFill>
          <a:blip r:embed="rId2"/>
          <a:stretch>
            <a:fillRect/>
          </a:stretch>
        </p:blipFill>
        <p:spPr>
          <a:xfrm>
            <a:off x="60226" y="3425390"/>
            <a:ext cx="5080000" cy="3378200"/>
          </a:xfrm>
          <a:prstGeom prst="rect">
            <a:avLst/>
          </a:prstGeom>
        </p:spPr>
      </p:pic>
      <p:pic>
        <p:nvPicPr>
          <p:cNvPr id="10" name="Picture 9">
            <a:extLst>
              <a:ext uri="{FF2B5EF4-FFF2-40B4-BE49-F238E27FC236}">
                <a16:creationId xmlns:a16="http://schemas.microsoft.com/office/drawing/2014/main" id="{C4E4F9EE-8AD6-734A-BCA6-1189E4FD8A00}"/>
              </a:ext>
            </a:extLst>
          </p:cNvPr>
          <p:cNvPicPr>
            <a:picLocks noChangeAspect="1"/>
          </p:cNvPicPr>
          <p:nvPr/>
        </p:nvPicPr>
        <p:blipFill>
          <a:blip r:embed="rId3"/>
          <a:stretch>
            <a:fillRect/>
          </a:stretch>
        </p:blipFill>
        <p:spPr>
          <a:xfrm>
            <a:off x="5049610" y="3668505"/>
            <a:ext cx="4005943" cy="3004457"/>
          </a:xfrm>
          <a:prstGeom prst="rect">
            <a:avLst/>
          </a:prstGeom>
        </p:spPr>
      </p:pic>
      <p:pic>
        <p:nvPicPr>
          <p:cNvPr id="12" name="Picture 11">
            <a:extLst>
              <a:ext uri="{FF2B5EF4-FFF2-40B4-BE49-F238E27FC236}">
                <a16:creationId xmlns:a16="http://schemas.microsoft.com/office/drawing/2014/main" id="{742E6726-FB9C-A646-B440-2B16100F761C}"/>
              </a:ext>
            </a:extLst>
          </p:cNvPr>
          <p:cNvPicPr>
            <a:picLocks noChangeAspect="1"/>
          </p:cNvPicPr>
          <p:nvPr/>
        </p:nvPicPr>
        <p:blipFill>
          <a:blip r:embed="rId4"/>
          <a:stretch>
            <a:fillRect/>
          </a:stretch>
        </p:blipFill>
        <p:spPr>
          <a:xfrm>
            <a:off x="2852641" y="647898"/>
            <a:ext cx="4393937" cy="3295453"/>
          </a:xfrm>
          <a:prstGeom prst="rect">
            <a:avLst/>
          </a:prstGeom>
        </p:spPr>
      </p:pic>
      <p:pic>
        <p:nvPicPr>
          <p:cNvPr id="13" name="Picture 12">
            <a:extLst>
              <a:ext uri="{FF2B5EF4-FFF2-40B4-BE49-F238E27FC236}">
                <a16:creationId xmlns:a16="http://schemas.microsoft.com/office/drawing/2014/main" id="{FFB78E94-4542-284B-A3B2-0E1C537CC271}"/>
              </a:ext>
            </a:extLst>
          </p:cNvPr>
          <p:cNvPicPr>
            <a:picLocks noChangeAspect="1"/>
          </p:cNvPicPr>
          <p:nvPr/>
        </p:nvPicPr>
        <p:blipFill>
          <a:blip r:embed="rId5"/>
          <a:stretch>
            <a:fillRect/>
          </a:stretch>
        </p:blipFill>
        <p:spPr>
          <a:xfrm>
            <a:off x="-80529" y="679629"/>
            <a:ext cx="2566658" cy="3849987"/>
          </a:xfrm>
          <a:prstGeom prst="rect">
            <a:avLst/>
          </a:prstGeom>
        </p:spPr>
      </p:pic>
      <p:sp>
        <p:nvSpPr>
          <p:cNvPr id="2" name="Oval 1">
            <a:extLst>
              <a:ext uri="{FF2B5EF4-FFF2-40B4-BE49-F238E27FC236}">
                <a16:creationId xmlns:a16="http://schemas.microsoft.com/office/drawing/2014/main" id="{84A1236E-A2A6-DA4B-9DC3-3699BFCC4EE2}"/>
              </a:ext>
            </a:extLst>
          </p:cNvPr>
          <p:cNvSpPr/>
          <p:nvPr/>
        </p:nvSpPr>
        <p:spPr>
          <a:xfrm>
            <a:off x="5672517" y="3589460"/>
            <a:ext cx="2727950" cy="284062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D05113-0752-904B-BBFB-3AFDE8C9ACA1}"/>
              </a:ext>
            </a:extLst>
          </p:cNvPr>
          <p:cNvSpPr txBox="1"/>
          <p:nvPr/>
        </p:nvSpPr>
        <p:spPr>
          <a:xfrm>
            <a:off x="5825217" y="6121592"/>
            <a:ext cx="2684068" cy="461665"/>
          </a:xfrm>
          <a:prstGeom prst="rect">
            <a:avLst/>
          </a:prstGeom>
          <a:solidFill>
            <a:schemeClr val="bg1"/>
          </a:solidFill>
        </p:spPr>
        <p:txBody>
          <a:bodyPr wrap="none" rtlCol="0">
            <a:spAutoFit/>
          </a:bodyPr>
          <a:lstStyle/>
          <a:p>
            <a:r>
              <a:rPr lang="en-US" dirty="0"/>
              <a:t>2.6 GHz 1-cell cavity</a:t>
            </a:r>
          </a:p>
        </p:txBody>
      </p:sp>
      <p:pic>
        <p:nvPicPr>
          <p:cNvPr id="14" name="Picture 13">
            <a:extLst>
              <a:ext uri="{FF2B5EF4-FFF2-40B4-BE49-F238E27FC236}">
                <a16:creationId xmlns:a16="http://schemas.microsoft.com/office/drawing/2014/main" id="{B99FB44B-A024-2A41-B7C0-29781A9160DE}"/>
              </a:ext>
            </a:extLst>
          </p:cNvPr>
          <p:cNvPicPr>
            <a:picLocks noChangeAspect="1"/>
          </p:cNvPicPr>
          <p:nvPr/>
        </p:nvPicPr>
        <p:blipFill rotWithShape="1">
          <a:blip r:embed="rId6">
            <a:extLst>
              <a:ext uri="{28A0092B-C50C-407E-A947-70E740481C1C}">
                <a14:useLocalDpi xmlns:a14="http://schemas.microsoft.com/office/drawing/2010/main" val="0"/>
              </a:ext>
            </a:extLst>
          </a:blip>
          <a:srcRect l="1" t="10394" r="42201" b="19144"/>
          <a:stretch/>
        </p:blipFill>
        <p:spPr>
          <a:xfrm>
            <a:off x="1423471" y="2654226"/>
            <a:ext cx="2219210" cy="2028992"/>
          </a:xfrm>
          <a:prstGeom prst="rect">
            <a:avLst/>
          </a:prstGeom>
        </p:spPr>
      </p:pic>
      <p:sp>
        <p:nvSpPr>
          <p:cNvPr id="15" name="Oval 14">
            <a:extLst>
              <a:ext uri="{FF2B5EF4-FFF2-40B4-BE49-F238E27FC236}">
                <a16:creationId xmlns:a16="http://schemas.microsoft.com/office/drawing/2014/main" id="{38771DA4-91CA-994F-A84F-0D0EBC091805}"/>
              </a:ext>
            </a:extLst>
          </p:cNvPr>
          <p:cNvSpPr/>
          <p:nvPr/>
        </p:nvSpPr>
        <p:spPr>
          <a:xfrm>
            <a:off x="2975733" y="3578486"/>
            <a:ext cx="628748" cy="26207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9907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Class SRF Facilities </a:t>
            </a:r>
            <a:r>
              <a:rPr lang="en-US"/>
              <a:t>– Full Spectrum </a:t>
            </a:r>
            <a:endParaRPr lang="en-US" dirty="0"/>
          </a:p>
        </p:txBody>
      </p:sp>
      <p:sp>
        <p:nvSpPr>
          <p:cNvPr id="3" name="Content Placeholder 2"/>
          <p:cNvSpPr>
            <a:spLocks noGrp="1"/>
          </p:cNvSpPr>
          <p:nvPr>
            <p:ph idx="1"/>
          </p:nvPr>
        </p:nvSpPr>
        <p:spPr>
          <a:xfrm>
            <a:off x="228600" y="1043046"/>
            <a:ext cx="8672513" cy="5348789"/>
          </a:xfrm>
        </p:spPr>
        <p:txBody>
          <a:bodyPr>
            <a:normAutofit lnSpcReduction="10000"/>
          </a:bodyPr>
          <a:lstStyle/>
          <a:p>
            <a:r>
              <a:rPr lang="en-US" dirty="0"/>
              <a:t>Cavity processing/preparation</a:t>
            </a:r>
          </a:p>
          <a:p>
            <a:pPr lvl="1"/>
            <a:r>
              <a:rPr lang="en-US" dirty="0"/>
              <a:t>Electropolishing, centrifugal barrel polishing, high pressure ultrapure water rinsing, assembly in semiconductor-grade cleanroom, particle-free vacuum pumping</a:t>
            </a:r>
          </a:p>
          <a:p>
            <a:r>
              <a:rPr lang="en-US" dirty="0"/>
              <a:t>Cavity measurements</a:t>
            </a:r>
          </a:p>
          <a:p>
            <a:pPr lvl="1"/>
            <a:r>
              <a:rPr lang="en-US" dirty="0"/>
              <a:t>vertical and horizontal test</a:t>
            </a:r>
          </a:p>
          <a:p>
            <a:r>
              <a:rPr lang="en-US" dirty="0" err="1"/>
              <a:t>Cryomodule</a:t>
            </a:r>
            <a:r>
              <a:rPr lang="en-US" dirty="0"/>
              <a:t> assembly</a:t>
            </a:r>
          </a:p>
          <a:p>
            <a:r>
              <a:rPr lang="en-US" dirty="0" err="1"/>
              <a:t>Cryomodule</a:t>
            </a:r>
            <a:r>
              <a:rPr lang="en-US" dirty="0"/>
              <a:t> test stands </a:t>
            </a:r>
          </a:p>
          <a:p>
            <a:r>
              <a:rPr lang="en-US" dirty="0"/>
              <a:t>Materials Science Lab</a:t>
            </a:r>
          </a:p>
          <a:p>
            <a:pPr lvl="1"/>
            <a:r>
              <a:rPr lang="en-US" dirty="0"/>
              <a:t>TOF-SIMS, SEM/EDX/EBSD, LCSM, PPMS (</a:t>
            </a:r>
            <a:r>
              <a:rPr lang="en-US" dirty="0" err="1"/>
              <a:t>magnetometry</a:t>
            </a:r>
            <a:r>
              <a:rPr lang="en-US" dirty="0"/>
              <a:t>, electrical transport, thermal transport), </a:t>
            </a:r>
            <a:r>
              <a:rPr lang="en-US" dirty="0" err="1"/>
              <a:t>cryo</a:t>
            </a:r>
            <a:r>
              <a:rPr lang="en-US" dirty="0"/>
              <a:t> AFM/MFM, </a:t>
            </a:r>
            <a:r>
              <a:rPr lang="en-US" dirty="0" err="1"/>
              <a:t>Instron</a:t>
            </a:r>
            <a:endParaRPr lang="en-US" dirty="0"/>
          </a:p>
          <a:p>
            <a:r>
              <a:rPr lang="en-US" dirty="0"/>
              <a:t>Ultralow Temperature Measurements Facility (dilution refrigerator)</a:t>
            </a:r>
          </a:p>
          <a:p>
            <a:pPr lvl="1"/>
            <a:endParaRPr lang="en-US" dirty="0"/>
          </a:p>
        </p:txBody>
      </p:sp>
      <p:sp>
        <p:nvSpPr>
          <p:cNvPr id="4" name="Date Placeholder 3"/>
          <p:cNvSpPr>
            <a:spLocks noGrp="1"/>
          </p:cNvSpPr>
          <p:nvPr>
            <p:ph type="dt" sz="half" idx="10"/>
          </p:nvPr>
        </p:nvSpPr>
        <p:spPr/>
        <p:txBody>
          <a:bodyPr/>
          <a:lstStyle/>
          <a:p>
            <a:pPr>
              <a:defRPr/>
            </a:pPr>
            <a:r>
              <a:rPr lang="en-US"/>
              <a:t>12/04/18</a:t>
            </a:r>
          </a:p>
        </p:txBody>
      </p:sp>
      <p:sp>
        <p:nvSpPr>
          <p:cNvPr id="5" name="Footer Placeholder 4"/>
          <p:cNvSpPr>
            <a:spLocks noGrp="1"/>
          </p:cNvSpPr>
          <p:nvPr>
            <p:ph type="ftr" sz="quarter" idx="11"/>
          </p:nvPr>
        </p:nvSpPr>
        <p:spPr/>
        <p:txBody>
          <a:bodyPr/>
          <a:lstStyle/>
          <a:p>
            <a:pPr>
              <a:defRPr/>
            </a:pPr>
            <a:r>
              <a:rPr lang="en-US"/>
              <a:t>Sam Posen </a:t>
            </a:r>
            <a:endParaRPr lang="en-US" b="1"/>
          </a:p>
        </p:txBody>
      </p:sp>
      <p:sp>
        <p:nvSpPr>
          <p:cNvPr id="6" name="Slide Number Placeholder 5"/>
          <p:cNvSpPr>
            <a:spLocks noGrp="1"/>
          </p:cNvSpPr>
          <p:nvPr>
            <p:ph type="sldNum" sz="quarter" idx="12"/>
          </p:nvPr>
        </p:nvSpPr>
        <p:spPr/>
        <p:txBody>
          <a:bodyPr/>
          <a:lstStyle/>
          <a:p>
            <a:pPr>
              <a:defRPr/>
            </a:pPr>
            <a:fld id="{492E84A3-02EC-8549-BD83-9F5790A19C80}" type="slidenum">
              <a:rPr lang="en-US" smtClean="0"/>
              <a:pPr>
                <a:defRPr/>
              </a:pPr>
              <a:t>24</a:t>
            </a:fld>
            <a:endParaRPr lang="en-US" dirty="0"/>
          </a:p>
        </p:txBody>
      </p:sp>
    </p:spTree>
    <p:extLst>
      <p:ext uri="{BB962C8B-B14F-4D97-AF65-F5344CB8AC3E}">
        <p14:creationId xmlns:p14="http://schemas.microsoft.com/office/powerpoint/2010/main" val="585039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32D86E-246F-4B40-A561-9872E27E1E5C}"/>
              </a:ext>
            </a:extLst>
          </p:cNvPr>
          <p:cNvSpPr>
            <a:spLocks noGrp="1"/>
          </p:cNvSpPr>
          <p:nvPr>
            <p:ph idx="1"/>
          </p:nvPr>
        </p:nvSpPr>
        <p:spPr>
          <a:xfrm>
            <a:off x="222250" y="821936"/>
            <a:ext cx="6790765" cy="5059363"/>
          </a:xfrm>
        </p:spPr>
        <p:txBody>
          <a:bodyPr/>
          <a:lstStyle/>
          <a:p>
            <a:r>
              <a:rPr lang="en-US" dirty="0"/>
              <a:t>Processing for sub-</a:t>
            </a:r>
            <a:r>
              <a:rPr lang="el-GR" dirty="0"/>
              <a:t>μ</a:t>
            </a:r>
            <a:r>
              <a:rPr lang="en-US" dirty="0"/>
              <a:t>m smooth interior cavity surfaces for high gradients and high Q</a:t>
            </a:r>
            <a:r>
              <a:rPr lang="en-US" baseline="-25000" dirty="0"/>
              <a:t>0</a:t>
            </a:r>
          </a:p>
          <a:p>
            <a:r>
              <a:rPr lang="en-US" dirty="0"/>
              <a:t>Single cell cavity electropolishing in IB4</a:t>
            </a:r>
          </a:p>
          <a:p>
            <a:r>
              <a:rPr lang="en-US" dirty="0"/>
              <a:t>Multicell cavity EP at joint facility with Argonne</a:t>
            </a:r>
          </a:p>
          <a:p>
            <a:r>
              <a:rPr lang="en-US" dirty="0"/>
              <a:t>Centrifugal barrel polishing (single and </a:t>
            </a:r>
            <a:r>
              <a:rPr lang="en-US" dirty="0" err="1"/>
              <a:t>multicells</a:t>
            </a:r>
            <a:r>
              <a:rPr lang="en-US" dirty="0"/>
              <a:t>) in IB4</a:t>
            </a:r>
          </a:p>
        </p:txBody>
      </p:sp>
      <p:sp>
        <p:nvSpPr>
          <p:cNvPr id="3" name="Title 2">
            <a:extLst>
              <a:ext uri="{FF2B5EF4-FFF2-40B4-BE49-F238E27FC236}">
                <a16:creationId xmlns:a16="http://schemas.microsoft.com/office/drawing/2014/main" id="{61DAD7F1-DB93-46ED-BAF0-F01606488906}"/>
              </a:ext>
            </a:extLst>
          </p:cNvPr>
          <p:cNvSpPr>
            <a:spLocks noGrp="1"/>
          </p:cNvSpPr>
          <p:nvPr>
            <p:ph type="title"/>
          </p:nvPr>
        </p:nvSpPr>
        <p:spPr/>
        <p:txBody>
          <a:bodyPr/>
          <a:lstStyle/>
          <a:p>
            <a:r>
              <a:rPr lang="en-US" dirty="0"/>
              <a:t>Cavity Material Removal</a:t>
            </a:r>
          </a:p>
        </p:txBody>
      </p:sp>
      <p:sp>
        <p:nvSpPr>
          <p:cNvPr id="4" name="Date Placeholder 3">
            <a:extLst>
              <a:ext uri="{FF2B5EF4-FFF2-40B4-BE49-F238E27FC236}">
                <a16:creationId xmlns:a16="http://schemas.microsoft.com/office/drawing/2014/main" id="{0831500E-770D-4B91-978F-280EDB0BB8BC}"/>
              </a:ext>
            </a:extLst>
          </p:cNvPr>
          <p:cNvSpPr>
            <a:spLocks noGrp="1"/>
          </p:cNvSpPr>
          <p:nvPr>
            <p:ph type="dt" sz="half" idx="2"/>
          </p:nvPr>
        </p:nvSpPr>
        <p:spPr/>
        <p:txBody>
          <a:bodyPr/>
          <a:lstStyle/>
          <a:p>
            <a:pPr>
              <a:defRPr/>
            </a:pPr>
            <a:r>
              <a:rPr lang="en-US"/>
              <a:t>12/04/18</a:t>
            </a:r>
            <a:endParaRPr lang="en-US" dirty="0"/>
          </a:p>
        </p:txBody>
      </p:sp>
      <p:sp>
        <p:nvSpPr>
          <p:cNvPr id="5" name="Footer Placeholder 4">
            <a:extLst>
              <a:ext uri="{FF2B5EF4-FFF2-40B4-BE49-F238E27FC236}">
                <a16:creationId xmlns:a16="http://schemas.microsoft.com/office/drawing/2014/main" id="{5D98AC49-3E01-4627-8D1C-1A11B18CBBF9}"/>
              </a:ext>
            </a:extLst>
          </p:cNvPr>
          <p:cNvSpPr>
            <a:spLocks noGrp="1"/>
          </p:cNvSpPr>
          <p:nvPr>
            <p:ph type="ftr" sz="quarter" idx="3"/>
          </p:nvPr>
        </p:nvSpPr>
        <p:spPr/>
        <p:txBody>
          <a:bodyPr/>
          <a:lstStyle/>
          <a:p>
            <a:pPr>
              <a:defRPr/>
            </a:pPr>
            <a:r>
              <a:rPr lang="en-US" b="1"/>
              <a:t>Sam Posen </a:t>
            </a:r>
            <a:endParaRPr lang="en-US" b="1" dirty="0"/>
          </a:p>
        </p:txBody>
      </p:sp>
      <p:sp>
        <p:nvSpPr>
          <p:cNvPr id="6" name="Slide Number Placeholder 5">
            <a:extLst>
              <a:ext uri="{FF2B5EF4-FFF2-40B4-BE49-F238E27FC236}">
                <a16:creationId xmlns:a16="http://schemas.microsoft.com/office/drawing/2014/main" id="{6C9CBB4B-78E0-4E6C-A3EF-250153DB0825}"/>
              </a:ext>
            </a:extLst>
          </p:cNvPr>
          <p:cNvSpPr>
            <a:spLocks noGrp="1"/>
          </p:cNvSpPr>
          <p:nvPr>
            <p:ph type="sldNum" sz="quarter" idx="4"/>
          </p:nvPr>
        </p:nvSpPr>
        <p:spPr>
          <a:xfrm>
            <a:off x="222250" y="6504213"/>
            <a:ext cx="414338" cy="237285"/>
          </a:xfrm>
        </p:spPr>
        <p:txBody>
          <a:bodyPr/>
          <a:lstStyle/>
          <a:p>
            <a:pPr>
              <a:defRPr/>
            </a:pPr>
            <a:fld id="{148C009B-CB69-E04A-B9B3-34B26D69E9CF}" type="slidenum">
              <a:rPr lang="en-US" smtClean="0"/>
              <a:pPr>
                <a:defRPr/>
              </a:pPr>
              <a:t>3</a:t>
            </a:fld>
            <a:endParaRPr lang="en-US" dirty="0"/>
          </a:p>
        </p:txBody>
      </p:sp>
      <p:pic>
        <p:nvPicPr>
          <p:cNvPr id="7" name="Content Placeholder 7" descr="Screen Clipping">
            <a:extLst>
              <a:ext uri="{FF2B5EF4-FFF2-40B4-BE49-F238E27FC236}">
                <a16:creationId xmlns:a16="http://schemas.microsoft.com/office/drawing/2014/main" id="{AED1AAEC-A28D-407B-B2DD-49CB6F3B0E17}"/>
              </a:ext>
            </a:extLst>
          </p:cNvPr>
          <p:cNvPicPr>
            <a:picLocks noChangeAspect="1"/>
          </p:cNvPicPr>
          <p:nvPr/>
        </p:nvPicPr>
        <p:blipFill>
          <a:blip r:embed="rId2"/>
          <a:stretch>
            <a:fillRect/>
          </a:stretch>
        </p:blipFill>
        <p:spPr>
          <a:xfrm>
            <a:off x="3212456" y="3500233"/>
            <a:ext cx="2749550" cy="1800430"/>
          </a:xfrm>
          <a:prstGeom prst="rect">
            <a:avLst/>
          </a:prstGeom>
        </p:spPr>
      </p:pic>
      <p:pic>
        <p:nvPicPr>
          <p:cNvPr id="8" name="Picture 2" descr="http://td.fnal.gov/wp-content/uploads/2016/01/IB4barrelpolish-1061x707.png">
            <a:extLst>
              <a:ext uri="{FF2B5EF4-FFF2-40B4-BE49-F238E27FC236}">
                <a16:creationId xmlns:a16="http://schemas.microsoft.com/office/drawing/2014/main" id="{BB4D2771-ADB0-4ED1-9F59-F9F772BBD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289" y="3506382"/>
            <a:ext cx="2692824" cy="17942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td.fnal.gov/wp-content/uploads/2016/01/IB4electropolish-1099x733.png">
            <a:extLst>
              <a:ext uri="{FF2B5EF4-FFF2-40B4-BE49-F238E27FC236}">
                <a16:creationId xmlns:a16="http://schemas.microsoft.com/office/drawing/2014/main" id="{A2B9BBFD-718B-4912-880A-EE93038EF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934" y="3506382"/>
            <a:ext cx="2699239" cy="18004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9F97E9E-AE8E-4EC2-8A95-7845435288BE}"/>
              </a:ext>
            </a:extLst>
          </p:cNvPr>
          <p:cNvSpPr txBox="1"/>
          <p:nvPr/>
        </p:nvSpPr>
        <p:spPr>
          <a:xfrm>
            <a:off x="376238" y="5306812"/>
            <a:ext cx="2589935" cy="381000"/>
          </a:xfrm>
          <a:prstGeom prst="rect">
            <a:avLst/>
          </a:prstGeom>
          <a:noFill/>
        </p:spPr>
        <p:txBody>
          <a:bodyPr wrap="square" rtlCol="0">
            <a:spAutoFit/>
          </a:bodyPr>
          <a:lstStyle/>
          <a:p>
            <a:pPr algn="ctr"/>
            <a:r>
              <a:rPr lang="en-US" dirty="0">
                <a:solidFill>
                  <a:srgbClr val="000000"/>
                </a:solidFill>
              </a:rPr>
              <a:t>CPL Electropolishing</a:t>
            </a:r>
          </a:p>
        </p:txBody>
      </p:sp>
      <p:sp>
        <p:nvSpPr>
          <p:cNvPr id="11" name="TextBox 10">
            <a:extLst>
              <a:ext uri="{FF2B5EF4-FFF2-40B4-BE49-F238E27FC236}">
                <a16:creationId xmlns:a16="http://schemas.microsoft.com/office/drawing/2014/main" id="{A59F73D8-7224-4B70-BD31-F1C4BFB29B63}"/>
              </a:ext>
            </a:extLst>
          </p:cNvPr>
          <p:cNvSpPr txBox="1"/>
          <p:nvPr/>
        </p:nvSpPr>
        <p:spPr>
          <a:xfrm>
            <a:off x="3292263" y="5306812"/>
            <a:ext cx="2589935" cy="381000"/>
          </a:xfrm>
          <a:prstGeom prst="rect">
            <a:avLst/>
          </a:prstGeom>
          <a:noFill/>
        </p:spPr>
        <p:txBody>
          <a:bodyPr wrap="square" rtlCol="0">
            <a:spAutoFit/>
          </a:bodyPr>
          <a:lstStyle/>
          <a:p>
            <a:pPr algn="ctr"/>
            <a:r>
              <a:rPr lang="en-US" dirty="0">
                <a:solidFill>
                  <a:srgbClr val="000000"/>
                </a:solidFill>
              </a:rPr>
              <a:t>ANL EP and BCP</a:t>
            </a:r>
          </a:p>
        </p:txBody>
      </p:sp>
      <p:sp>
        <p:nvSpPr>
          <p:cNvPr id="12" name="TextBox 11">
            <a:extLst>
              <a:ext uri="{FF2B5EF4-FFF2-40B4-BE49-F238E27FC236}">
                <a16:creationId xmlns:a16="http://schemas.microsoft.com/office/drawing/2014/main" id="{47382563-5B39-4FB8-82D1-462B60D22669}"/>
              </a:ext>
            </a:extLst>
          </p:cNvPr>
          <p:cNvSpPr txBox="1"/>
          <p:nvPr/>
        </p:nvSpPr>
        <p:spPr>
          <a:xfrm>
            <a:off x="6311178" y="5311475"/>
            <a:ext cx="2589935" cy="381000"/>
          </a:xfrm>
          <a:prstGeom prst="rect">
            <a:avLst/>
          </a:prstGeom>
          <a:noFill/>
        </p:spPr>
        <p:txBody>
          <a:bodyPr wrap="square" rtlCol="0">
            <a:spAutoFit/>
          </a:bodyPr>
          <a:lstStyle/>
          <a:p>
            <a:pPr algn="ctr"/>
            <a:r>
              <a:rPr lang="en-US" dirty="0">
                <a:solidFill>
                  <a:srgbClr val="000000"/>
                </a:solidFill>
              </a:rPr>
              <a:t>CPL Mechanical Polishing</a:t>
            </a:r>
          </a:p>
        </p:txBody>
      </p:sp>
      <p:pic>
        <p:nvPicPr>
          <p:cNvPr id="13" name="Content Placeholder 4">
            <a:extLst>
              <a:ext uri="{FF2B5EF4-FFF2-40B4-BE49-F238E27FC236}">
                <a16:creationId xmlns:a16="http://schemas.microsoft.com/office/drawing/2014/main" id="{81C1445E-B3E9-2142-8F7D-03A1044CD4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3695" y="1265853"/>
            <a:ext cx="2143187" cy="1428791"/>
          </a:xfrm>
          <a:prstGeom prst="rect">
            <a:avLst/>
          </a:prstGeom>
        </p:spPr>
      </p:pic>
    </p:spTree>
    <p:extLst>
      <p:ext uri="{BB962C8B-B14F-4D97-AF65-F5344CB8AC3E}">
        <p14:creationId xmlns:p14="http://schemas.microsoft.com/office/powerpoint/2010/main" val="2306717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AA340E-26BE-4C3F-8F62-04D81924DD86}"/>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F34A77A0-B246-497A-8751-26809C776981}"/>
              </a:ext>
            </a:extLst>
          </p:cNvPr>
          <p:cNvSpPr>
            <a:spLocks noGrp="1"/>
          </p:cNvSpPr>
          <p:nvPr>
            <p:ph type="title"/>
          </p:nvPr>
        </p:nvSpPr>
        <p:spPr/>
        <p:txBody>
          <a:bodyPr/>
          <a:lstStyle/>
          <a:p>
            <a:r>
              <a:rPr lang="en-US" dirty="0"/>
              <a:t>Unique Capabilities of Electropolishing Facilities</a:t>
            </a:r>
          </a:p>
        </p:txBody>
      </p:sp>
      <p:sp>
        <p:nvSpPr>
          <p:cNvPr id="4" name="Date Placeholder 3">
            <a:extLst>
              <a:ext uri="{FF2B5EF4-FFF2-40B4-BE49-F238E27FC236}">
                <a16:creationId xmlns:a16="http://schemas.microsoft.com/office/drawing/2014/main" id="{3BEA9E11-E92B-467D-90FE-3256663B225E}"/>
              </a:ext>
            </a:extLst>
          </p:cNvPr>
          <p:cNvSpPr>
            <a:spLocks noGrp="1"/>
          </p:cNvSpPr>
          <p:nvPr>
            <p:ph type="dt" sz="half" idx="2"/>
          </p:nvPr>
        </p:nvSpPr>
        <p:spPr/>
        <p:txBody>
          <a:bodyPr/>
          <a:lstStyle/>
          <a:p>
            <a:pPr>
              <a:defRPr/>
            </a:pPr>
            <a:r>
              <a:rPr lang="en-US"/>
              <a:t>12/04/18</a:t>
            </a:r>
            <a:endParaRPr lang="en-US" dirty="0"/>
          </a:p>
        </p:txBody>
      </p:sp>
      <p:sp>
        <p:nvSpPr>
          <p:cNvPr id="5" name="Footer Placeholder 4">
            <a:extLst>
              <a:ext uri="{FF2B5EF4-FFF2-40B4-BE49-F238E27FC236}">
                <a16:creationId xmlns:a16="http://schemas.microsoft.com/office/drawing/2014/main" id="{F2244BCB-8ABA-49AD-BC49-EEE0B54598FC}"/>
              </a:ext>
            </a:extLst>
          </p:cNvPr>
          <p:cNvSpPr>
            <a:spLocks noGrp="1"/>
          </p:cNvSpPr>
          <p:nvPr>
            <p:ph type="ftr" sz="quarter" idx="3"/>
          </p:nvPr>
        </p:nvSpPr>
        <p:spPr/>
        <p:txBody>
          <a:bodyPr/>
          <a:lstStyle/>
          <a:p>
            <a:pPr>
              <a:defRPr/>
            </a:pPr>
            <a:r>
              <a:rPr lang="en-US" b="1"/>
              <a:t>Sam Posen </a:t>
            </a:r>
            <a:endParaRPr lang="en-US" b="1" dirty="0"/>
          </a:p>
        </p:txBody>
      </p:sp>
      <p:sp>
        <p:nvSpPr>
          <p:cNvPr id="6" name="Slide Number Placeholder 5">
            <a:extLst>
              <a:ext uri="{FF2B5EF4-FFF2-40B4-BE49-F238E27FC236}">
                <a16:creationId xmlns:a16="http://schemas.microsoft.com/office/drawing/2014/main" id="{AEEBCC68-A1D0-4760-9C0E-11248997F32E}"/>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pic>
        <p:nvPicPr>
          <p:cNvPr id="7" name="Picture 8" descr="http://td.fnal.gov/wp-content/uploads/2016/02/dressed-9-cell-ep-1024x486.png">
            <a:extLst>
              <a:ext uri="{FF2B5EF4-FFF2-40B4-BE49-F238E27FC236}">
                <a16:creationId xmlns:a16="http://schemas.microsoft.com/office/drawing/2014/main" id="{1248B777-7A67-4DDA-8895-620E8BD277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44553"/>
            <a:ext cx="553857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05A7DD-7AD8-46AB-A6DC-7DAF13B9B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827" y="3838377"/>
            <a:ext cx="3249384" cy="2311500"/>
          </a:xfrm>
          <a:prstGeom prst="rect">
            <a:avLst/>
          </a:prstGeom>
        </p:spPr>
      </p:pic>
      <p:sp>
        <p:nvSpPr>
          <p:cNvPr id="10" name="Rectangle 9">
            <a:extLst>
              <a:ext uri="{FF2B5EF4-FFF2-40B4-BE49-F238E27FC236}">
                <a16:creationId xmlns:a16="http://schemas.microsoft.com/office/drawing/2014/main" id="{0A523C74-F4BA-48E9-9697-12F948AFC6F6}"/>
              </a:ext>
            </a:extLst>
          </p:cNvPr>
          <p:cNvSpPr/>
          <p:nvPr/>
        </p:nvSpPr>
        <p:spPr>
          <a:xfrm>
            <a:off x="4157662" y="4393962"/>
            <a:ext cx="4572000" cy="1015663"/>
          </a:xfrm>
          <a:prstGeom prst="rect">
            <a:avLst/>
          </a:prstGeom>
        </p:spPr>
        <p:txBody>
          <a:bodyPr>
            <a:spAutoFit/>
          </a:bodyPr>
          <a:lstStyle/>
          <a:p>
            <a:pPr lvl="0" defTabSz="914400" fontAlgn="auto">
              <a:spcBef>
                <a:spcPts val="0"/>
              </a:spcBef>
              <a:spcAft>
                <a:spcPts val="0"/>
              </a:spcAft>
              <a:defRPr/>
            </a:pPr>
            <a:r>
              <a:rPr lang="en-US" sz="2000" kern="0" dirty="0">
                <a:solidFill>
                  <a:prstClr val="black"/>
                </a:solidFill>
              </a:rPr>
              <a:t>CPL facility: high frequency cavities; precise temperature control for very uniform removal over the cavity.</a:t>
            </a:r>
          </a:p>
        </p:txBody>
      </p:sp>
      <p:sp>
        <p:nvSpPr>
          <p:cNvPr id="11" name="Rectangle 10">
            <a:extLst>
              <a:ext uri="{FF2B5EF4-FFF2-40B4-BE49-F238E27FC236}">
                <a16:creationId xmlns:a16="http://schemas.microsoft.com/office/drawing/2014/main" id="{00AAB213-A368-455E-87D9-CB12CB156ED6}"/>
              </a:ext>
            </a:extLst>
          </p:cNvPr>
          <p:cNvSpPr/>
          <p:nvPr/>
        </p:nvSpPr>
        <p:spPr>
          <a:xfrm>
            <a:off x="5919576" y="1455394"/>
            <a:ext cx="2981538" cy="1015663"/>
          </a:xfrm>
          <a:prstGeom prst="rect">
            <a:avLst/>
          </a:prstGeom>
        </p:spPr>
        <p:txBody>
          <a:bodyPr wrap="square">
            <a:spAutoFit/>
          </a:bodyPr>
          <a:lstStyle/>
          <a:p>
            <a:pPr lvl="0" defTabSz="914400" fontAlgn="auto">
              <a:spcBef>
                <a:spcPts val="0"/>
              </a:spcBef>
              <a:spcAft>
                <a:spcPts val="0"/>
              </a:spcAft>
              <a:defRPr/>
            </a:pPr>
            <a:r>
              <a:rPr lang="en-US" sz="2000" kern="0" dirty="0">
                <a:solidFill>
                  <a:prstClr val="black"/>
                </a:solidFill>
              </a:rPr>
              <a:t>ANL/FNAL joint facility: EP with large complex geometries</a:t>
            </a:r>
          </a:p>
        </p:txBody>
      </p:sp>
      <p:sp>
        <p:nvSpPr>
          <p:cNvPr id="12" name="Rectangle 11">
            <a:extLst>
              <a:ext uri="{FF2B5EF4-FFF2-40B4-BE49-F238E27FC236}">
                <a16:creationId xmlns:a16="http://schemas.microsoft.com/office/drawing/2014/main" id="{C944AFBA-CCC1-416C-8984-4B35065DAE30}"/>
              </a:ext>
            </a:extLst>
          </p:cNvPr>
          <p:cNvSpPr/>
          <p:nvPr/>
        </p:nvSpPr>
        <p:spPr>
          <a:xfrm>
            <a:off x="554037" y="1000694"/>
            <a:ext cx="4887700" cy="369332"/>
          </a:xfrm>
          <a:prstGeom prst="rect">
            <a:avLst/>
          </a:prstGeom>
          <a:solidFill>
            <a:schemeClr val="bg1"/>
          </a:solidFill>
          <a:ln>
            <a:solidFill>
              <a:srgbClr val="000000"/>
            </a:solidFill>
          </a:ln>
        </p:spPr>
        <p:txBody>
          <a:bodyPr wrap="square">
            <a:spAutoFit/>
          </a:bodyPr>
          <a:lstStyle/>
          <a:p>
            <a:pPr lvl="0" algn="ctr" defTabSz="914400" fontAlgn="auto">
              <a:spcBef>
                <a:spcPts val="0"/>
              </a:spcBef>
              <a:spcAft>
                <a:spcPts val="0"/>
              </a:spcAft>
              <a:defRPr/>
            </a:pPr>
            <a:r>
              <a:rPr lang="en-US" sz="1800" kern="0" dirty="0">
                <a:solidFill>
                  <a:prstClr val="black"/>
                </a:solidFill>
              </a:rPr>
              <a:t>EP of 1.3 GHz multicell cavity </a:t>
            </a:r>
            <a:r>
              <a:rPr lang="en-US" sz="1800" b="1" kern="0" dirty="0">
                <a:solidFill>
                  <a:prstClr val="black"/>
                </a:solidFill>
              </a:rPr>
              <a:t>with</a:t>
            </a:r>
            <a:r>
              <a:rPr lang="en-US" sz="1800" kern="0" dirty="0">
                <a:solidFill>
                  <a:prstClr val="black"/>
                </a:solidFill>
              </a:rPr>
              <a:t> </a:t>
            </a:r>
            <a:r>
              <a:rPr lang="en-US" sz="1800" b="1" kern="0" dirty="0">
                <a:solidFill>
                  <a:prstClr val="black"/>
                </a:solidFill>
              </a:rPr>
              <a:t>helium vessel</a:t>
            </a:r>
          </a:p>
        </p:txBody>
      </p:sp>
      <p:sp>
        <p:nvSpPr>
          <p:cNvPr id="14" name="Rectangle 13">
            <a:extLst>
              <a:ext uri="{FF2B5EF4-FFF2-40B4-BE49-F238E27FC236}">
                <a16:creationId xmlns:a16="http://schemas.microsoft.com/office/drawing/2014/main" id="{B54A8CF7-834D-43D4-9614-A2E808E5567D}"/>
              </a:ext>
            </a:extLst>
          </p:cNvPr>
          <p:cNvSpPr/>
          <p:nvPr/>
        </p:nvSpPr>
        <p:spPr>
          <a:xfrm>
            <a:off x="1016000" y="3687965"/>
            <a:ext cx="2832100" cy="369332"/>
          </a:xfrm>
          <a:prstGeom prst="rect">
            <a:avLst/>
          </a:prstGeom>
          <a:solidFill>
            <a:schemeClr val="bg1"/>
          </a:solidFill>
          <a:ln>
            <a:solidFill>
              <a:srgbClr val="000000"/>
            </a:solidFill>
          </a:ln>
        </p:spPr>
        <p:txBody>
          <a:bodyPr wrap="square">
            <a:spAutoFit/>
          </a:bodyPr>
          <a:lstStyle/>
          <a:p>
            <a:pPr algn="ctr"/>
            <a:r>
              <a:rPr lang="en-US" sz="1800" dirty="0">
                <a:solidFill>
                  <a:srgbClr val="000000"/>
                </a:solidFill>
              </a:rPr>
              <a:t>2.8 GHz ANL SPX Cavity #1 </a:t>
            </a:r>
          </a:p>
        </p:txBody>
      </p:sp>
    </p:spTree>
    <p:extLst>
      <p:ext uri="{BB962C8B-B14F-4D97-AF65-F5344CB8AC3E}">
        <p14:creationId xmlns:p14="http://schemas.microsoft.com/office/powerpoint/2010/main" val="1480720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BE41EE-18DC-4E4A-98D9-1B05E38C9DF2}"/>
              </a:ext>
            </a:extLst>
          </p:cNvPr>
          <p:cNvSpPr>
            <a:spLocks noGrp="1"/>
          </p:cNvSpPr>
          <p:nvPr>
            <p:ph idx="1"/>
          </p:nvPr>
        </p:nvSpPr>
        <p:spPr>
          <a:xfrm>
            <a:off x="4965701" y="971550"/>
            <a:ext cx="3238500" cy="5059363"/>
          </a:xfrm>
        </p:spPr>
        <p:txBody>
          <a:bodyPr/>
          <a:lstStyle/>
          <a:p>
            <a:pPr marL="285750" indent="-285750" defTabSz="914400" fontAlgn="auto">
              <a:spcBef>
                <a:spcPts val="0"/>
              </a:spcBef>
              <a:spcAft>
                <a:spcPts val="0"/>
              </a:spcAft>
              <a:buFontTx/>
              <a:buChar char="-"/>
              <a:defRPr/>
            </a:pPr>
            <a:r>
              <a:rPr lang="en-US" kern="0" dirty="0">
                <a:solidFill>
                  <a:prstClr val="black"/>
                </a:solidFill>
              </a:rPr>
              <a:t>Large EP tool is currently in commissioning</a:t>
            </a:r>
          </a:p>
          <a:p>
            <a:pPr marL="285750" indent="-285750" defTabSz="914400" fontAlgn="auto">
              <a:spcBef>
                <a:spcPts val="0"/>
              </a:spcBef>
              <a:spcAft>
                <a:spcPts val="0"/>
              </a:spcAft>
              <a:buFontTx/>
              <a:buChar char="-"/>
              <a:defRPr/>
            </a:pPr>
            <a:endParaRPr lang="en-US" kern="0" dirty="0">
              <a:solidFill>
                <a:prstClr val="black"/>
              </a:solidFill>
            </a:endParaRPr>
          </a:p>
          <a:p>
            <a:pPr marL="285750" indent="-285750" defTabSz="914400" fontAlgn="auto">
              <a:spcBef>
                <a:spcPts val="0"/>
              </a:spcBef>
              <a:spcAft>
                <a:spcPts val="0"/>
              </a:spcAft>
              <a:buFontTx/>
              <a:buChar char="-"/>
              <a:defRPr/>
            </a:pPr>
            <a:r>
              <a:rPr lang="en-US" kern="0" dirty="0">
                <a:solidFill>
                  <a:prstClr val="black"/>
                </a:solidFill>
              </a:rPr>
              <a:t>When operational, capable of </a:t>
            </a:r>
            <a:r>
              <a:rPr lang="en-US" kern="0" dirty="0" err="1">
                <a:solidFill>
                  <a:prstClr val="black"/>
                </a:solidFill>
              </a:rPr>
              <a:t>EP’ing</a:t>
            </a:r>
            <a:r>
              <a:rPr lang="en-US" kern="0" dirty="0">
                <a:solidFill>
                  <a:prstClr val="black"/>
                </a:solidFill>
              </a:rPr>
              <a:t> even the largest cavities under study at Fermilab, 650 MHz 5-cells for PIP-II</a:t>
            </a:r>
          </a:p>
        </p:txBody>
      </p:sp>
      <p:sp>
        <p:nvSpPr>
          <p:cNvPr id="3" name="Title 2">
            <a:extLst>
              <a:ext uri="{FF2B5EF4-FFF2-40B4-BE49-F238E27FC236}">
                <a16:creationId xmlns:a16="http://schemas.microsoft.com/office/drawing/2014/main" id="{E582898B-BC52-4551-8192-6A775A4D7F0A}"/>
              </a:ext>
            </a:extLst>
          </p:cNvPr>
          <p:cNvSpPr>
            <a:spLocks noGrp="1"/>
          </p:cNvSpPr>
          <p:nvPr>
            <p:ph type="title"/>
          </p:nvPr>
        </p:nvSpPr>
        <p:spPr/>
        <p:txBody>
          <a:bodyPr/>
          <a:lstStyle/>
          <a:p>
            <a:r>
              <a:rPr lang="en-US" dirty="0"/>
              <a:t>Large Electropolishing Tool Commissioning at CPL</a:t>
            </a:r>
          </a:p>
        </p:txBody>
      </p:sp>
      <p:sp>
        <p:nvSpPr>
          <p:cNvPr id="4" name="Date Placeholder 3">
            <a:extLst>
              <a:ext uri="{FF2B5EF4-FFF2-40B4-BE49-F238E27FC236}">
                <a16:creationId xmlns:a16="http://schemas.microsoft.com/office/drawing/2014/main" id="{20E23A3C-4045-437F-B0D0-61FD0281851A}"/>
              </a:ext>
            </a:extLst>
          </p:cNvPr>
          <p:cNvSpPr>
            <a:spLocks noGrp="1"/>
          </p:cNvSpPr>
          <p:nvPr>
            <p:ph type="dt" sz="half" idx="2"/>
          </p:nvPr>
        </p:nvSpPr>
        <p:spPr/>
        <p:txBody>
          <a:bodyPr/>
          <a:lstStyle/>
          <a:p>
            <a:pPr>
              <a:defRPr/>
            </a:pPr>
            <a:r>
              <a:rPr lang="en-US"/>
              <a:t>12/04/18</a:t>
            </a:r>
            <a:endParaRPr lang="en-US" dirty="0"/>
          </a:p>
        </p:txBody>
      </p:sp>
      <p:sp>
        <p:nvSpPr>
          <p:cNvPr id="5" name="Footer Placeholder 4">
            <a:extLst>
              <a:ext uri="{FF2B5EF4-FFF2-40B4-BE49-F238E27FC236}">
                <a16:creationId xmlns:a16="http://schemas.microsoft.com/office/drawing/2014/main" id="{B4DB37F3-F93C-414E-B28A-A43BE52058A1}"/>
              </a:ext>
            </a:extLst>
          </p:cNvPr>
          <p:cNvSpPr>
            <a:spLocks noGrp="1"/>
          </p:cNvSpPr>
          <p:nvPr>
            <p:ph type="ftr" sz="quarter" idx="3"/>
          </p:nvPr>
        </p:nvSpPr>
        <p:spPr/>
        <p:txBody>
          <a:bodyPr/>
          <a:lstStyle/>
          <a:p>
            <a:pPr>
              <a:defRPr/>
            </a:pPr>
            <a:r>
              <a:rPr lang="en-US" b="1"/>
              <a:t>Sam Posen </a:t>
            </a:r>
            <a:endParaRPr lang="en-US" b="1" dirty="0"/>
          </a:p>
        </p:txBody>
      </p:sp>
      <p:sp>
        <p:nvSpPr>
          <p:cNvPr id="6" name="Slide Number Placeholder 5">
            <a:extLst>
              <a:ext uri="{FF2B5EF4-FFF2-40B4-BE49-F238E27FC236}">
                <a16:creationId xmlns:a16="http://schemas.microsoft.com/office/drawing/2014/main" id="{BBEDBF6A-2C13-4BA8-8CEE-DDBA6B44B914}"/>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12" name="Picture 11">
            <a:extLst>
              <a:ext uri="{FF2B5EF4-FFF2-40B4-BE49-F238E27FC236}">
                <a16:creationId xmlns:a16="http://schemas.microsoft.com/office/drawing/2014/main" id="{16C6E3C7-DC19-436B-BE83-31E1B9BA7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90" y="971550"/>
            <a:ext cx="3972010" cy="5296013"/>
          </a:xfrm>
          <a:prstGeom prst="rect">
            <a:avLst/>
          </a:prstGeom>
        </p:spPr>
      </p:pic>
    </p:spTree>
    <p:extLst>
      <p:ext uri="{BB962C8B-B14F-4D97-AF65-F5344CB8AC3E}">
        <p14:creationId xmlns:p14="http://schemas.microsoft.com/office/powerpoint/2010/main" val="3835602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054192-8C59-437E-8E05-8F1BF0F79D7E}"/>
              </a:ext>
            </a:extLst>
          </p:cNvPr>
          <p:cNvSpPr>
            <a:spLocks noGrp="1"/>
          </p:cNvSpPr>
          <p:nvPr>
            <p:ph idx="1"/>
          </p:nvPr>
        </p:nvSpPr>
        <p:spPr>
          <a:xfrm>
            <a:off x="228600" y="806451"/>
            <a:ext cx="8672513" cy="1631950"/>
          </a:xfrm>
        </p:spPr>
        <p:txBody>
          <a:bodyPr/>
          <a:lstStyle/>
          <a:p>
            <a:r>
              <a:rPr lang="en-US" dirty="0"/>
              <a:t>Facilities used for: high temp treatment of cavities – enabled development of N-doping, N-infusion procedures at Fermilab</a:t>
            </a:r>
          </a:p>
          <a:p>
            <a:r>
              <a:rPr lang="en-US" dirty="0"/>
              <a:t>These discoveries in turn have helped develop understanding of physics of superconductors in RF fields</a:t>
            </a:r>
          </a:p>
        </p:txBody>
      </p:sp>
      <p:sp>
        <p:nvSpPr>
          <p:cNvPr id="3" name="Title 2">
            <a:extLst>
              <a:ext uri="{FF2B5EF4-FFF2-40B4-BE49-F238E27FC236}">
                <a16:creationId xmlns:a16="http://schemas.microsoft.com/office/drawing/2014/main" id="{6DAD4821-43D0-475A-B6A0-5F4EC1AFE6F0}"/>
              </a:ext>
            </a:extLst>
          </p:cNvPr>
          <p:cNvSpPr>
            <a:spLocks noGrp="1"/>
          </p:cNvSpPr>
          <p:nvPr>
            <p:ph type="title"/>
          </p:nvPr>
        </p:nvSpPr>
        <p:spPr/>
        <p:txBody>
          <a:bodyPr/>
          <a:lstStyle/>
          <a:p>
            <a:r>
              <a:rPr lang="en-US" dirty="0"/>
              <a:t>High Temperature Furnaces</a:t>
            </a:r>
          </a:p>
        </p:txBody>
      </p:sp>
      <p:sp>
        <p:nvSpPr>
          <p:cNvPr id="4" name="Date Placeholder 3">
            <a:extLst>
              <a:ext uri="{FF2B5EF4-FFF2-40B4-BE49-F238E27FC236}">
                <a16:creationId xmlns:a16="http://schemas.microsoft.com/office/drawing/2014/main" id="{482FD370-E71C-4419-9F0B-6331CF729D8A}"/>
              </a:ext>
            </a:extLst>
          </p:cNvPr>
          <p:cNvSpPr>
            <a:spLocks noGrp="1"/>
          </p:cNvSpPr>
          <p:nvPr>
            <p:ph type="dt" sz="half" idx="2"/>
          </p:nvPr>
        </p:nvSpPr>
        <p:spPr/>
        <p:txBody>
          <a:bodyPr/>
          <a:lstStyle/>
          <a:p>
            <a:pPr>
              <a:defRPr/>
            </a:pPr>
            <a:r>
              <a:rPr lang="en-US"/>
              <a:t>12/04/18</a:t>
            </a:r>
            <a:endParaRPr lang="en-US" dirty="0"/>
          </a:p>
        </p:txBody>
      </p:sp>
      <p:sp>
        <p:nvSpPr>
          <p:cNvPr id="5" name="Footer Placeholder 4">
            <a:extLst>
              <a:ext uri="{FF2B5EF4-FFF2-40B4-BE49-F238E27FC236}">
                <a16:creationId xmlns:a16="http://schemas.microsoft.com/office/drawing/2014/main" id="{E0F2C7DF-3AE7-4DA2-80A0-A565C110C0C2}"/>
              </a:ext>
            </a:extLst>
          </p:cNvPr>
          <p:cNvSpPr>
            <a:spLocks noGrp="1"/>
          </p:cNvSpPr>
          <p:nvPr>
            <p:ph type="ftr" sz="quarter" idx="3"/>
          </p:nvPr>
        </p:nvSpPr>
        <p:spPr/>
        <p:txBody>
          <a:bodyPr/>
          <a:lstStyle/>
          <a:p>
            <a:pPr>
              <a:defRPr/>
            </a:pPr>
            <a:r>
              <a:rPr lang="en-US" b="1"/>
              <a:t>Sam Posen </a:t>
            </a:r>
            <a:endParaRPr lang="en-US" b="1" dirty="0"/>
          </a:p>
        </p:txBody>
      </p:sp>
      <p:sp>
        <p:nvSpPr>
          <p:cNvPr id="6" name="Slide Number Placeholder 5">
            <a:extLst>
              <a:ext uri="{FF2B5EF4-FFF2-40B4-BE49-F238E27FC236}">
                <a16:creationId xmlns:a16="http://schemas.microsoft.com/office/drawing/2014/main" id="{D892ECEC-EF00-482E-AC91-B001DC809012}"/>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pic>
        <p:nvPicPr>
          <p:cNvPr id="7170" name="Picture 2" descr="http://td.fnal.gov/wp-content/uploads/2016/01/IB4furnace-1024x683.png">
            <a:extLst>
              <a:ext uri="{FF2B5EF4-FFF2-40B4-BE49-F238E27FC236}">
                <a16:creationId xmlns:a16="http://schemas.microsoft.com/office/drawing/2014/main" id="{74F4B278-8F31-41C0-A797-FBDF8DB22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2700" y="2573686"/>
            <a:ext cx="5092700" cy="339690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8A69BE39-F5BE-4850-811D-705A0663C75E}"/>
              </a:ext>
            </a:extLst>
          </p:cNvPr>
          <p:cNvSpPr txBox="1">
            <a:spLocks/>
          </p:cNvSpPr>
          <p:nvPr/>
        </p:nvSpPr>
        <p:spPr>
          <a:xfrm>
            <a:off x="222251" y="2438402"/>
            <a:ext cx="3409950" cy="3532186"/>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Ultra-clean IB4 furnace: possible to RF test immediately after furnace without chemistry</a:t>
            </a:r>
          </a:p>
        </p:txBody>
      </p:sp>
    </p:spTree>
    <p:extLst>
      <p:ext uri="{BB962C8B-B14F-4D97-AF65-F5344CB8AC3E}">
        <p14:creationId xmlns:p14="http://schemas.microsoft.com/office/powerpoint/2010/main" val="2606616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Oval 123"/>
          <p:cNvSpPr/>
          <p:nvPr/>
        </p:nvSpPr>
        <p:spPr>
          <a:xfrm>
            <a:off x="3185129" y="112954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25" name="Oval 124"/>
          <p:cNvSpPr/>
          <p:nvPr/>
        </p:nvSpPr>
        <p:spPr>
          <a:xfrm>
            <a:off x="3322289" y="112954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40" name="Oval 139"/>
          <p:cNvSpPr/>
          <p:nvPr/>
        </p:nvSpPr>
        <p:spPr>
          <a:xfrm>
            <a:off x="6186367" y="1284471"/>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41" name="Oval 140"/>
          <p:cNvSpPr/>
          <p:nvPr/>
        </p:nvSpPr>
        <p:spPr>
          <a:xfrm>
            <a:off x="6027196" y="1284471"/>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42" name="Oval 141"/>
          <p:cNvSpPr/>
          <p:nvPr/>
        </p:nvSpPr>
        <p:spPr>
          <a:xfrm>
            <a:off x="2309940" y="44684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43" name="Oval 142"/>
          <p:cNvSpPr/>
          <p:nvPr/>
        </p:nvSpPr>
        <p:spPr>
          <a:xfrm>
            <a:off x="2447100" y="44684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44" name="Oval 143"/>
          <p:cNvSpPr/>
          <p:nvPr/>
        </p:nvSpPr>
        <p:spPr>
          <a:xfrm>
            <a:off x="3006186" y="81463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45" name="Oval 144"/>
          <p:cNvSpPr/>
          <p:nvPr/>
        </p:nvSpPr>
        <p:spPr>
          <a:xfrm>
            <a:off x="3135123" y="75037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46" name="Oval 145"/>
          <p:cNvSpPr/>
          <p:nvPr/>
        </p:nvSpPr>
        <p:spPr>
          <a:xfrm>
            <a:off x="4633183" y="669727"/>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47" name="Oval 146"/>
          <p:cNvSpPr/>
          <p:nvPr/>
        </p:nvSpPr>
        <p:spPr>
          <a:xfrm>
            <a:off x="4755103" y="61601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48" name="Oval 147"/>
          <p:cNvSpPr/>
          <p:nvPr/>
        </p:nvSpPr>
        <p:spPr>
          <a:xfrm>
            <a:off x="1362466" y="75654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49" name="Oval 148"/>
          <p:cNvSpPr/>
          <p:nvPr/>
        </p:nvSpPr>
        <p:spPr>
          <a:xfrm>
            <a:off x="1305856" y="631844"/>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50" name="Oval 149"/>
          <p:cNvSpPr/>
          <p:nvPr/>
        </p:nvSpPr>
        <p:spPr>
          <a:xfrm>
            <a:off x="6001513" y="46208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65" name="Oval 164"/>
          <p:cNvSpPr/>
          <p:nvPr/>
        </p:nvSpPr>
        <p:spPr>
          <a:xfrm>
            <a:off x="6128449" y="517009"/>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66" name="Oval 165"/>
          <p:cNvSpPr/>
          <p:nvPr/>
        </p:nvSpPr>
        <p:spPr>
          <a:xfrm>
            <a:off x="6797263" y="835843"/>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67" name="Oval 166"/>
          <p:cNvSpPr/>
          <p:nvPr/>
        </p:nvSpPr>
        <p:spPr>
          <a:xfrm>
            <a:off x="6934423" y="835843"/>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04" name="Oval 103"/>
          <p:cNvSpPr/>
          <p:nvPr/>
        </p:nvSpPr>
        <p:spPr>
          <a:xfrm>
            <a:off x="3721738" y="84934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05" name="Oval 104"/>
          <p:cNvSpPr/>
          <p:nvPr/>
        </p:nvSpPr>
        <p:spPr>
          <a:xfrm>
            <a:off x="3858898" y="84934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06" name="Oval 105"/>
          <p:cNvSpPr/>
          <p:nvPr/>
        </p:nvSpPr>
        <p:spPr>
          <a:xfrm>
            <a:off x="7920351" y="97158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07" name="Oval 106"/>
          <p:cNvSpPr/>
          <p:nvPr/>
        </p:nvSpPr>
        <p:spPr>
          <a:xfrm>
            <a:off x="8049288" y="90732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12" name="Oval 111"/>
          <p:cNvSpPr/>
          <p:nvPr/>
        </p:nvSpPr>
        <p:spPr>
          <a:xfrm>
            <a:off x="4887796" y="108860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13" name="Oval 112"/>
          <p:cNvSpPr/>
          <p:nvPr/>
        </p:nvSpPr>
        <p:spPr>
          <a:xfrm>
            <a:off x="5016733" y="102434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14" name="Oval 113"/>
          <p:cNvSpPr/>
          <p:nvPr/>
        </p:nvSpPr>
        <p:spPr>
          <a:xfrm>
            <a:off x="2526570" y="1366269"/>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15" name="Oval 114"/>
          <p:cNvSpPr/>
          <p:nvPr/>
        </p:nvSpPr>
        <p:spPr>
          <a:xfrm>
            <a:off x="2469960" y="1241565"/>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16" name="Oval 115"/>
          <p:cNvSpPr/>
          <p:nvPr/>
        </p:nvSpPr>
        <p:spPr>
          <a:xfrm>
            <a:off x="5368146" y="125009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17" name="Oval 116"/>
          <p:cNvSpPr/>
          <p:nvPr/>
        </p:nvSpPr>
        <p:spPr>
          <a:xfrm>
            <a:off x="5505306" y="125009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20" name="Oval 119"/>
          <p:cNvSpPr/>
          <p:nvPr/>
        </p:nvSpPr>
        <p:spPr>
          <a:xfrm>
            <a:off x="6169256" y="137767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21" name="Oval 120"/>
          <p:cNvSpPr/>
          <p:nvPr/>
        </p:nvSpPr>
        <p:spPr>
          <a:xfrm>
            <a:off x="6112646" y="125296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22" name="Oval 121"/>
          <p:cNvSpPr/>
          <p:nvPr/>
        </p:nvSpPr>
        <p:spPr>
          <a:xfrm>
            <a:off x="7204908" y="132154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23" name="Oval 122"/>
          <p:cNvSpPr/>
          <p:nvPr/>
        </p:nvSpPr>
        <p:spPr>
          <a:xfrm>
            <a:off x="7148298" y="119684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26" name="Oval 125"/>
          <p:cNvSpPr/>
          <p:nvPr/>
        </p:nvSpPr>
        <p:spPr>
          <a:xfrm>
            <a:off x="407826" y="126542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27" name="Oval 126"/>
          <p:cNvSpPr/>
          <p:nvPr/>
        </p:nvSpPr>
        <p:spPr>
          <a:xfrm>
            <a:off x="544986" y="1265422"/>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28" name="Oval 127"/>
          <p:cNvSpPr/>
          <p:nvPr/>
        </p:nvSpPr>
        <p:spPr>
          <a:xfrm>
            <a:off x="4065210" y="1189138"/>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29" name="Oval 128"/>
          <p:cNvSpPr/>
          <p:nvPr/>
        </p:nvSpPr>
        <p:spPr>
          <a:xfrm>
            <a:off x="4194147" y="1124876"/>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30" name="Oval 129"/>
          <p:cNvSpPr/>
          <p:nvPr/>
        </p:nvSpPr>
        <p:spPr>
          <a:xfrm>
            <a:off x="5533516" y="714791"/>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31" name="Oval 130"/>
          <p:cNvSpPr/>
          <p:nvPr/>
        </p:nvSpPr>
        <p:spPr>
          <a:xfrm>
            <a:off x="5670676" y="714791"/>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32" name="Oval 131"/>
          <p:cNvSpPr/>
          <p:nvPr/>
        </p:nvSpPr>
        <p:spPr>
          <a:xfrm>
            <a:off x="1809870" y="1449089"/>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33" name="Oval 132"/>
          <p:cNvSpPr/>
          <p:nvPr/>
        </p:nvSpPr>
        <p:spPr>
          <a:xfrm>
            <a:off x="1938807" y="1384827"/>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34" name="Oval 133"/>
          <p:cNvSpPr/>
          <p:nvPr/>
        </p:nvSpPr>
        <p:spPr>
          <a:xfrm>
            <a:off x="3604119" y="144625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35" name="Oval 134"/>
          <p:cNvSpPr/>
          <p:nvPr/>
        </p:nvSpPr>
        <p:spPr>
          <a:xfrm>
            <a:off x="3741279" y="1446250"/>
            <a:ext cx="137160" cy="137160"/>
          </a:xfrm>
          <a:prstGeom prst="ellipse">
            <a:avLst/>
          </a:prstGeom>
          <a:solidFill>
            <a:srgbClr val="C00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5" name="Rectangle 4"/>
          <p:cNvSpPr/>
          <p:nvPr/>
        </p:nvSpPr>
        <p:spPr>
          <a:xfrm>
            <a:off x="0" y="-1"/>
            <a:ext cx="9159245" cy="16278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7</a:t>
            </a:fld>
            <a:endParaRPr lang="en-US" altLang="en-US" sz="1200">
              <a:solidFill>
                <a:srgbClr val="004C97"/>
              </a:solidFill>
              <a:latin typeface="Helvetica" panose="020B0604020202020204" pitchFamily="34" charset="0"/>
            </a:endParaRPr>
          </a:p>
        </p:txBody>
      </p:sp>
      <p:grpSp>
        <p:nvGrpSpPr>
          <p:cNvPr id="2" name="Group 1"/>
          <p:cNvGrpSpPr/>
          <p:nvPr/>
        </p:nvGrpSpPr>
        <p:grpSpPr>
          <a:xfrm>
            <a:off x="819690" y="2847724"/>
            <a:ext cx="6998653" cy="3286506"/>
            <a:chOff x="1072674" y="2042160"/>
            <a:chExt cx="6998653" cy="3286506"/>
          </a:xfrm>
        </p:grpSpPr>
        <p:sp>
          <p:nvSpPr>
            <p:cNvPr id="10" name="Oval 9"/>
            <p:cNvSpPr/>
            <p:nvPr/>
          </p:nvSpPr>
          <p:spPr>
            <a:xfrm>
              <a:off x="10726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1" name="Oval 10"/>
            <p:cNvSpPr/>
            <p:nvPr/>
          </p:nvSpPr>
          <p:spPr>
            <a:xfrm>
              <a:off x="16822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2" name="Oval 11"/>
            <p:cNvSpPr/>
            <p:nvPr/>
          </p:nvSpPr>
          <p:spPr>
            <a:xfrm>
              <a:off x="2291874" y="204216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3" name="Oval 12"/>
            <p:cNvSpPr/>
            <p:nvPr/>
          </p:nvSpPr>
          <p:spPr>
            <a:xfrm>
              <a:off x="29014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4" name="Oval 13"/>
            <p:cNvSpPr/>
            <p:nvPr/>
          </p:nvSpPr>
          <p:spPr>
            <a:xfrm>
              <a:off x="35110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5" name="Oval 14"/>
            <p:cNvSpPr/>
            <p:nvPr/>
          </p:nvSpPr>
          <p:spPr>
            <a:xfrm>
              <a:off x="412067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6" name="Oval 15"/>
            <p:cNvSpPr/>
            <p:nvPr/>
          </p:nvSpPr>
          <p:spPr>
            <a:xfrm>
              <a:off x="47337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7" name="Oval 16"/>
            <p:cNvSpPr/>
            <p:nvPr/>
          </p:nvSpPr>
          <p:spPr>
            <a:xfrm>
              <a:off x="53433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8" name="Oval 17"/>
            <p:cNvSpPr/>
            <p:nvPr/>
          </p:nvSpPr>
          <p:spPr>
            <a:xfrm>
              <a:off x="59529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9" name="Oval 18"/>
            <p:cNvSpPr/>
            <p:nvPr/>
          </p:nvSpPr>
          <p:spPr>
            <a:xfrm>
              <a:off x="6570314"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20" name="Oval 19"/>
            <p:cNvSpPr/>
            <p:nvPr/>
          </p:nvSpPr>
          <p:spPr>
            <a:xfrm>
              <a:off x="71721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21" name="Oval 20"/>
            <p:cNvSpPr/>
            <p:nvPr/>
          </p:nvSpPr>
          <p:spPr>
            <a:xfrm>
              <a:off x="7781767" y="2057400"/>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22" name="Oval 21"/>
            <p:cNvSpPr/>
            <p:nvPr/>
          </p:nvSpPr>
          <p:spPr>
            <a:xfrm>
              <a:off x="10726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23" name="Oval 22"/>
            <p:cNvSpPr/>
            <p:nvPr/>
          </p:nvSpPr>
          <p:spPr>
            <a:xfrm>
              <a:off x="16822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24" name="Oval 23"/>
            <p:cNvSpPr/>
            <p:nvPr/>
          </p:nvSpPr>
          <p:spPr>
            <a:xfrm>
              <a:off x="2291874" y="263347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25" name="Oval 24"/>
            <p:cNvSpPr/>
            <p:nvPr/>
          </p:nvSpPr>
          <p:spPr>
            <a:xfrm>
              <a:off x="29014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26" name="Oval 25"/>
            <p:cNvSpPr/>
            <p:nvPr/>
          </p:nvSpPr>
          <p:spPr>
            <a:xfrm>
              <a:off x="35110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27" name="Oval 26"/>
            <p:cNvSpPr/>
            <p:nvPr/>
          </p:nvSpPr>
          <p:spPr>
            <a:xfrm>
              <a:off x="4120674"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28" name="Oval 27"/>
            <p:cNvSpPr/>
            <p:nvPr/>
          </p:nvSpPr>
          <p:spPr>
            <a:xfrm>
              <a:off x="47337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29" name="Oval 28"/>
            <p:cNvSpPr/>
            <p:nvPr/>
          </p:nvSpPr>
          <p:spPr>
            <a:xfrm>
              <a:off x="53433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30" name="Oval 29"/>
            <p:cNvSpPr/>
            <p:nvPr/>
          </p:nvSpPr>
          <p:spPr>
            <a:xfrm>
              <a:off x="59529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31" name="Oval 30"/>
            <p:cNvSpPr/>
            <p:nvPr/>
          </p:nvSpPr>
          <p:spPr>
            <a:xfrm>
              <a:off x="65625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32" name="Oval 31"/>
            <p:cNvSpPr/>
            <p:nvPr/>
          </p:nvSpPr>
          <p:spPr>
            <a:xfrm>
              <a:off x="71721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33" name="Oval 32"/>
            <p:cNvSpPr/>
            <p:nvPr/>
          </p:nvSpPr>
          <p:spPr>
            <a:xfrm>
              <a:off x="7781767" y="2648712"/>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34" name="Oval 33"/>
            <p:cNvSpPr/>
            <p:nvPr/>
          </p:nvSpPr>
          <p:spPr>
            <a:xfrm>
              <a:off x="10726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35" name="Oval 34"/>
            <p:cNvSpPr/>
            <p:nvPr/>
          </p:nvSpPr>
          <p:spPr>
            <a:xfrm>
              <a:off x="16822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36" name="Oval 35"/>
            <p:cNvSpPr/>
            <p:nvPr/>
          </p:nvSpPr>
          <p:spPr>
            <a:xfrm>
              <a:off x="2291874" y="324002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37" name="Oval 36"/>
            <p:cNvSpPr/>
            <p:nvPr/>
          </p:nvSpPr>
          <p:spPr>
            <a:xfrm>
              <a:off x="29014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38" name="Oval 37"/>
            <p:cNvSpPr/>
            <p:nvPr/>
          </p:nvSpPr>
          <p:spPr>
            <a:xfrm>
              <a:off x="35110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39" name="Oval 38"/>
            <p:cNvSpPr/>
            <p:nvPr/>
          </p:nvSpPr>
          <p:spPr>
            <a:xfrm>
              <a:off x="4120674"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40" name="Oval 39"/>
            <p:cNvSpPr/>
            <p:nvPr/>
          </p:nvSpPr>
          <p:spPr>
            <a:xfrm>
              <a:off x="47337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41" name="Oval 40"/>
            <p:cNvSpPr/>
            <p:nvPr/>
          </p:nvSpPr>
          <p:spPr>
            <a:xfrm>
              <a:off x="53433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42" name="Oval 41"/>
            <p:cNvSpPr/>
            <p:nvPr/>
          </p:nvSpPr>
          <p:spPr>
            <a:xfrm>
              <a:off x="59529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43" name="Oval 42"/>
            <p:cNvSpPr/>
            <p:nvPr/>
          </p:nvSpPr>
          <p:spPr>
            <a:xfrm>
              <a:off x="65625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44" name="Oval 43"/>
            <p:cNvSpPr/>
            <p:nvPr/>
          </p:nvSpPr>
          <p:spPr>
            <a:xfrm>
              <a:off x="71721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45" name="Oval 44"/>
            <p:cNvSpPr/>
            <p:nvPr/>
          </p:nvSpPr>
          <p:spPr>
            <a:xfrm>
              <a:off x="7781767" y="325526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46" name="Oval 45"/>
            <p:cNvSpPr/>
            <p:nvPr/>
          </p:nvSpPr>
          <p:spPr>
            <a:xfrm>
              <a:off x="10726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47" name="Oval 46"/>
            <p:cNvSpPr/>
            <p:nvPr/>
          </p:nvSpPr>
          <p:spPr>
            <a:xfrm>
              <a:off x="16822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48" name="Oval 47"/>
            <p:cNvSpPr/>
            <p:nvPr/>
          </p:nvSpPr>
          <p:spPr>
            <a:xfrm>
              <a:off x="2291874" y="386181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49" name="Oval 48"/>
            <p:cNvSpPr/>
            <p:nvPr/>
          </p:nvSpPr>
          <p:spPr>
            <a:xfrm>
              <a:off x="29014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50" name="Oval 49"/>
            <p:cNvSpPr/>
            <p:nvPr/>
          </p:nvSpPr>
          <p:spPr>
            <a:xfrm>
              <a:off x="35110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51" name="Oval 50"/>
            <p:cNvSpPr/>
            <p:nvPr/>
          </p:nvSpPr>
          <p:spPr>
            <a:xfrm>
              <a:off x="4120674"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52" name="Oval 51"/>
            <p:cNvSpPr/>
            <p:nvPr/>
          </p:nvSpPr>
          <p:spPr>
            <a:xfrm>
              <a:off x="47337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53" name="Oval 52"/>
            <p:cNvSpPr/>
            <p:nvPr/>
          </p:nvSpPr>
          <p:spPr>
            <a:xfrm>
              <a:off x="53433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54" name="Oval 53"/>
            <p:cNvSpPr/>
            <p:nvPr/>
          </p:nvSpPr>
          <p:spPr>
            <a:xfrm>
              <a:off x="59529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55" name="Oval 54"/>
            <p:cNvSpPr/>
            <p:nvPr/>
          </p:nvSpPr>
          <p:spPr>
            <a:xfrm>
              <a:off x="65625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56" name="Oval 55"/>
            <p:cNvSpPr/>
            <p:nvPr/>
          </p:nvSpPr>
          <p:spPr>
            <a:xfrm>
              <a:off x="71721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57" name="Oval 56"/>
            <p:cNvSpPr/>
            <p:nvPr/>
          </p:nvSpPr>
          <p:spPr>
            <a:xfrm>
              <a:off x="7781767" y="387705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58" name="Oval 57"/>
            <p:cNvSpPr/>
            <p:nvPr/>
          </p:nvSpPr>
          <p:spPr>
            <a:xfrm>
              <a:off x="10879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59" name="Oval 58"/>
            <p:cNvSpPr/>
            <p:nvPr/>
          </p:nvSpPr>
          <p:spPr>
            <a:xfrm>
              <a:off x="16975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60" name="Oval 59"/>
            <p:cNvSpPr/>
            <p:nvPr/>
          </p:nvSpPr>
          <p:spPr>
            <a:xfrm>
              <a:off x="2307114" y="444779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61" name="Oval 60"/>
            <p:cNvSpPr/>
            <p:nvPr/>
          </p:nvSpPr>
          <p:spPr>
            <a:xfrm>
              <a:off x="29167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62" name="Oval 61"/>
            <p:cNvSpPr/>
            <p:nvPr/>
          </p:nvSpPr>
          <p:spPr>
            <a:xfrm>
              <a:off x="35263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63" name="Oval 62"/>
            <p:cNvSpPr/>
            <p:nvPr/>
          </p:nvSpPr>
          <p:spPr>
            <a:xfrm>
              <a:off x="413591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64" name="Oval 63"/>
            <p:cNvSpPr/>
            <p:nvPr/>
          </p:nvSpPr>
          <p:spPr>
            <a:xfrm>
              <a:off x="47490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65" name="Oval 64"/>
            <p:cNvSpPr/>
            <p:nvPr/>
          </p:nvSpPr>
          <p:spPr>
            <a:xfrm>
              <a:off x="53586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66" name="Oval 65"/>
            <p:cNvSpPr/>
            <p:nvPr/>
          </p:nvSpPr>
          <p:spPr>
            <a:xfrm>
              <a:off x="59682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67" name="Oval 66"/>
            <p:cNvSpPr/>
            <p:nvPr/>
          </p:nvSpPr>
          <p:spPr>
            <a:xfrm>
              <a:off x="6585554"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68" name="Oval 67"/>
            <p:cNvSpPr/>
            <p:nvPr/>
          </p:nvSpPr>
          <p:spPr>
            <a:xfrm>
              <a:off x="71874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69" name="Oval 68"/>
            <p:cNvSpPr/>
            <p:nvPr/>
          </p:nvSpPr>
          <p:spPr>
            <a:xfrm>
              <a:off x="7797007" y="4463034"/>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70" name="Oval 69"/>
            <p:cNvSpPr/>
            <p:nvPr/>
          </p:nvSpPr>
          <p:spPr>
            <a:xfrm>
              <a:off x="10879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71" name="Oval 70"/>
            <p:cNvSpPr/>
            <p:nvPr/>
          </p:nvSpPr>
          <p:spPr>
            <a:xfrm>
              <a:off x="16975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72" name="Oval 71"/>
            <p:cNvSpPr/>
            <p:nvPr/>
          </p:nvSpPr>
          <p:spPr>
            <a:xfrm>
              <a:off x="2307114" y="503910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73" name="Oval 72"/>
            <p:cNvSpPr/>
            <p:nvPr/>
          </p:nvSpPr>
          <p:spPr>
            <a:xfrm>
              <a:off x="29167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74" name="Oval 73"/>
            <p:cNvSpPr/>
            <p:nvPr/>
          </p:nvSpPr>
          <p:spPr>
            <a:xfrm>
              <a:off x="35263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75" name="Oval 74"/>
            <p:cNvSpPr/>
            <p:nvPr/>
          </p:nvSpPr>
          <p:spPr>
            <a:xfrm>
              <a:off x="4135914"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76" name="Oval 75"/>
            <p:cNvSpPr/>
            <p:nvPr/>
          </p:nvSpPr>
          <p:spPr>
            <a:xfrm>
              <a:off x="47490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77" name="Oval 76"/>
            <p:cNvSpPr/>
            <p:nvPr/>
          </p:nvSpPr>
          <p:spPr>
            <a:xfrm>
              <a:off x="53586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78" name="Oval 77"/>
            <p:cNvSpPr/>
            <p:nvPr/>
          </p:nvSpPr>
          <p:spPr>
            <a:xfrm>
              <a:off x="59682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79" name="Oval 78"/>
            <p:cNvSpPr/>
            <p:nvPr/>
          </p:nvSpPr>
          <p:spPr>
            <a:xfrm>
              <a:off x="65778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80" name="Oval 79"/>
            <p:cNvSpPr/>
            <p:nvPr/>
          </p:nvSpPr>
          <p:spPr>
            <a:xfrm>
              <a:off x="71874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81" name="Oval 80"/>
            <p:cNvSpPr/>
            <p:nvPr/>
          </p:nvSpPr>
          <p:spPr>
            <a:xfrm>
              <a:off x="7797007" y="5054346"/>
              <a:ext cx="274320" cy="274320"/>
            </a:xfrm>
            <a:prstGeom prst="ellipse">
              <a:avLst/>
            </a:prstGeom>
            <a:solidFill>
              <a:schemeClr val="accent6">
                <a:lumMod val="20000"/>
                <a:lumOff val="8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grpSp>
      <p:sp>
        <p:nvSpPr>
          <p:cNvPr id="168" name="TextBox 167"/>
          <p:cNvSpPr txBox="1"/>
          <p:nvPr/>
        </p:nvSpPr>
        <p:spPr>
          <a:xfrm>
            <a:off x="7461598" y="1983352"/>
            <a:ext cx="487634" cy="461665"/>
          </a:xfrm>
          <a:prstGeom prst="rect">
            <a:avLst/>
          </a:prstGeom>
          <a:noFill/>
        </p:spPr>
        <p:txBody>
          <a:bodyPr wrap="none" rtlCol="0">
            <a:spAutoFit/>
          </a:bodyPr>
          <a:lstStyle/>
          <a:p>
            <a:r>
              <a:rPr lang="en-US" dirty="0">
                <a:solidFill>
                  <a:srgbClr val="404040">
                    <a:lumMod val="50000"/>
                  </a:srgbClr>
                </a:solidFill>
                <a:latin typeface="Calibri" panose="020F0502020204030204" pitchFamily="34" charset="0"/>
                <a:ea typeface="Geneva" pitchFamily="121" charset="-128"/>
                <a:cs typeface="+mn-cs"/>
              </a:rPr>
              <a:t>N</a:t>
            </a:r>
            <a:r>
              <a:rPr lang="en-US" baseline="-25000" dirty="0">
                <a:solidFill>
                  <a:srgbClr val="404040">
                    <a:lumMod val="50000"/>
                  </a:srgbClr>
                </a:solidFill>
                <a:latin typeface="Calibri" panose="020F0502020204030204" pitchFamily="34" charset="0"/>
                <a:ea typeface="Geneva" pitchFamily="121" charset="-128"/>
                <a:cs typeface="+mn-cs"/>
              </a:rPr>
              <a:t>2</a:t>
            </a:r>
            <a:endParaRPr lang="en-US" dirty="0">
              <a:solidFill>
                <a:srgbClr val="404040">
                  <a:lumMod val="50000"/>
                </a:srgbClr>
              </a:solidFill>
              <a:latin typeface="Calibri" panose="020F0502020204030204" pitchFamily="34" charset="0"/>
              <a:ea typeface="Geneva" pitchFamily="121" charset="-128"/>
              <a:cs typeface="+mn-cs"/>
            </a:endParaRPr>
          </a:p>
        </p:txBody>
      </p:sp>
      <p:cxnSp>
        <p:nvCxnSpPr>
          <p:cNvPr id="169" name="Straight Connector 168"/>
          <p:cNvCxnSpPr/>
          <p:nvPr/>
        </p:nvCxnSpPr>
        <p:spPr>
          <a:xfrm flipV="1">
            <a:off x="7113903" y="2322823"/>
            <a:ext cx="371856" cy="223149"/>
          </a:xfrm>
          <a:prstGeom prst="line">
            <a:avLst/>
          </a:prstGeom>
          <a:ln>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cxnSp>
        <p:nvCxnSpPr>
          <p:cNvPr id="173" name="Straight Connector 172"/>
          <p:cNvCxnSpPr/>
          <p:nvPr/>
        </p:nvCxnSpPr>
        <p:spPr>
          <a:xfrm>
            <a:off x="477735" y="3869838"/>
            <a:ext cx="320014" cy="190990"/>
          </a:xfrm>
          <a:prstGeom prst="line">
            <a:avLst/>
          </a:prstGeom>
          <a:ln>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174" name="TextBox 173"/>
          <p:cNvSpPr txBox="1"/>
          <p:nvPr/>
        </p:nvSpPr>
        <p:spPr>
          <a:xfrm>
            <a:off x="-24353" y="3481783"/>
            <a:ext cx="545342" cy="461665"/>
          </a:xfrm>
          <a:prstGeom prst="rect">
            <a:avLst/>
          </a:prstGeom>
          <a:noFill/>
        </p:spPr>
        <p:txBody>
          <a:bodyPr wrap="none" rtlCol="0">
            <a:spAutoFit/>
          </a:bodyPr>
          <a:lstStyle/>
          <a:p>
            <a:r>
              <a:rPr lang="en-US" dirty="0" err="1">
                <a:solidFill>
                  <a:srgbClr val="404040">
                    <a:lumMod val="50000"/>
                  </a:srgbClr>
                </a:solidFill>
                <a:latin typeface="Calibri" panose="020F0502020204030204" pitchFamily="34" charset="0"/>
                <a:ea typeface="Geneva" pitchFamily="121" charset="-128"/>
                <a:cs typeface="+mn-cs"/>
              </a:rPr>
              <a:t>Nb</a:t>
            </a:r>
            <a:endParaRPr lang="en-US" dirty="0">
              <a:solidFill>
                <a:srgbClr val="404040">
                  <a:lumMod val="50000"/>
                </a:srgbClr>
              </a:solidFill>
              <a:latin typeface="Calibri" panose="020F0502020204030204" pitchFamily="34" charset="0"/>
              <a:ea typeface="Geneva" pitchFamily="121" charset="-128"/>
              <a:cs typeface="+mn-cs"/>
            </a:endParaRPr>
          </a:p>
        </p:txBody>
      </p:sp>
      <p:pic>
        <p:nvPicPr>
          <p:cNvPr id="110" name="Content Placeholder 6"/>
          <p:cNvPicPr>
            <a:picLocks noGrp="1" noChangeAspect="1"/>
          </p:cNvPicPr>
          <p:nvPr>
            <p:ph idx="1"/>
          </p:nvPr>
        </p:nvPicPr>
        <p:blipFill>
          <a:blip r:embed="rId2"/>
          <a:srcRect t="6837" b="6837"/>
          <a:stretch>
            <a:fillRect/>
          </a:stretch>
        </p:blipFill>
        <p:spPr>
          <a:xfrm>
            <a:off x="7544023" y="1"/>
            <a:ext cx="1615222" cy="928971"/>
          </a:xfrm>
        </p:spPr>
      </p:pic>
      <p:sp>
        <p:nvSpPr>
          <p:cNvPr id="111" name="TextBox 110"/>
          <p:cNvSpPr txBox="1"/>
          <p:nvPr/>
        </p:nvSpPr>
        <p:spPr>
          <a:xfrm>
            <a:off x="969910" y="6470515"/>
            <a:ext cx="3221789" cy="307777"/>
          </a:xfrm>
          <a:prstGeom prst="rect">
            <a:avLst/>
          </a:prstGeom>
          <a:solidFill>
            <a:srgbClr val="FFFF00"/>
          </a:solidFill>
          <a:ln>
            <a:solidFill>
              <a:schemeClr val="tx1"/>
            </a:solidFill>
          </a:ln>
        </p:spPr>
        <p:txBody>
          <a:bodyPr wrap="square" rtlCol="0">
            <a:spAutoFit/>
          </a:bodyPr>
          <a:lstStyle/>
          <a:p>
            <a:pPr algn="ctr"/>
            <a:r>
              <a:rPr lang="en-US" sz="1400" i="1" dirty="0">
                <a:solidFill>
                  <a:srgbClr val="000000"/>
                </a:solidFill>
                <a:latin typeface="Calibri Light"/>
                <a:cs typeface="Calibri Light"/>
              </a:rPr>
              <a:t>Slides adapted from M. Martinello</a:t>
            </a:r>
          </a:p>
        </p:txBody>
      </p:sp>
      <p:sp>
        <p:nvSpPr>
          <p:cNvPr id="136"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t>N-doping treatment</a:t>
            </a:r>
            <a:endParaRPr lang="en-US" altLang="en-US" dirty="0">
              <a:latin typeface="Helvetica" panose="020B0604020202020204" pitchFamily="34" charset="0"/>
              <a:ea typeface="Geneva" pitchFamily="121" charset="-128"/>
            </a:endParaRPr>
          </a:p>
        </p:txBody>
      </p:sp>
      <p:sp>
        <p:nvSpPr>
          <p:cNvPr id="137" name="TextBox 17"/>
          <p:cNvSpPr txBox="1"/>
          <p:nvPr/>
        </p:nvSpPr>
        <p:spPr>
          <a:xfrm>
            <a:off x="1478328" y="924311"/>
            <a:ext cx="991632"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rgbClr val="404040">
                    <a:lumMod val="50000"/>
                  </a:srgbClr>
                </a:solidFill>
                <a:latin typeface="Arial"/>
              </a:rPr>
              <a:t>800C UHV, 3 hours</a:t>
            </a:r>
          </a:p>
        </p:txBody>
      </p:sp>
      <p:cxnSp>
        <p:nvCxnSpPr>
          <p:cNvPr id="151" name="Straight Arrow Connector 150"/>
          <p:cNvCxnSpPr/>
          <p:nvPr/>
        </p:nvCxnSpPr>
        <p:spPr>
          <a:xfrm>
            <a:off x="3232478" y="1160867"/>
            <a:ext cx="281192" cy="1"/>
          </a:xfrm>
          <a:prstGeom prst="straightConnector1">
            <a:avLst/>
          </a:prstGeom>
          <a:ln>
            <a:noFill/>
            <a:tailEnd type="triangle"/>
          </a:ln>
        </p:spPr>
        <p:style>
          <a:lnRef idx="1">
            <a:schemeClr val="accent6"/>
          </a:lnRef>
          <a:fillRef idx="2">
            <a:schemeClr val="accent6"/>
          </a:fillRef>
          <a:effectRef idx="1">
            <a:schemeClr val="accent6"/>
          </a:effectRef>
          <a:fontRef idx="minor">
            <a:schemeClr val="dk1"/>
          </a:fontRef>
        </p:style>
      </p:cxnSp>
      <p:cxnSp>
        <p:nvCxnSpPr>
          <p:cNvPr id="153" name="Straight Arrow Connector 152"/>
          <p:cNvCxnSpPr/>
          <p:nvPr/>
        </p:nvCxnSpPr>
        <p:spPr>
          <a:xfrm>
            <a:off x="3827427" y="1182141"/>
            <a:ext cx="281192" cy="1"/>
          </a:xfrm>
          <a:prstGeom prst="straightConnector1">
            <a:avLst/>
          </a:prstGeom>
          <a:ln>
            <a:noFill/>
            <a:tailEnd type="triangle"/>
          </a:ln>
        </p:spPr>
        <p:style>
          <a:lnRef idx="1">
            <a:schemeClr val="accent6"/>
          </a:lnRef>
          <a:fillRef idx="2">
            <a:schemeClr val="accent6"/>
          </a:fillRef>
          <a:effectRef idx="1">
            <a:schemeClr val="accent6"/>
          </a:effectRef>
          <a:fontRef idx="minor">
            <a:schemeClr val="dk1"/>
          </a:fontRef>
        </p:style>
      </p:cxnSp>
      <p:sp>
        <p:nvSpPr>
          <p:cNvPr id="154" name="TextBox 17"/>
          <p:cNvSpPr txBox="1"/>
          <p:nvPr/>
        </p:nvSpPr>
        <p:spPr>
          <a:xfrm>
            <a:off x="4095252" y="936369"/>
            <a:ext cx="1011219" cy="461665"/>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rgbClr val="404040">
                    <a:lumMod val="50000"/>
                  </a:srgbClr>
                </a:solidFill>
                <a:latin typeface="Arial"/>
              </a:rPr>
              <a:t>800C UHV, 6 minutes</a:t>
            </a:r>
          </a:p>
        </p:txBody>
      </p:sp>
      <p:cxnSp>
        <p:nvCxnSpPr>
          <p:cNvPr id="155" name="Straight Arrow Connector 154"/>
          <p:cNvCxnSpPr/>
          <p:nvPr/>
        </p:nvCxnSpPr>
        <p:spPr>
          <a:xfrm>
            <a:off x="5094253" y="1175702"/>
            <a:ext cx="281192" cy="1"/>
          </a:xfrm>
          <a:prstGeom prst="straightConnector1">
            <a:avLst/>
          </a:prstGeom>
          <a:ln>
            <a:noFill/>
            <a:tailEnd type="triangle"/>
          </a:ln>
        </p:spPr>
        <p:style>
          <a:lnRef idx="1">
            <a:schemeClr val="accent6"/>
          </a:lnRef>
          <a:fillRef idx="2">
            <a:schemeClr val="accent6"/>
          </a:fillRef>
          <a:effectRef idx="1">
            <a:schemeClr val="accent6"/>
          </a:effectRef>
          <a:fontRef idx="minor">
            <a:schemeClr val="dk1"/>
          </a:fontRef>
        </p:style>
      </p:cxnSp>
      <p:sp>
        <p:nvSpPr>
          <p:cNvPr id="156" name="TextBox 17"/>
          <p:cNvSpPr txBox="1"/>
          <p:nvPr/>
        </p:nvSpPr>
        <p:spPr>
          <a:xfrm>
            <a:off x="5382124" y="933232"/>
            <a:ext cx="1011219" cy="461665"/>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rgbClr val="404040">
                    <a:lumMod val="50000"/>
                  </a:srgbClr>
                </a:solidFill>
                <a:latin typeface="Arial"/>
              </a:rPr>
              <a:t>UHV cooling</a:t>
            </a:r>
          </a:p>
        </p:txBody>
      </p:sp>
      <p:cxnSp>
        <p:nvCxnSpPr>
          <p:cNvPr id="157" name="Straight Arrow Connector 156"/>
          <p:cNvCxnSpPr/>
          <p:nvPr/>
        </p:nvCxnSpPr>
        <p:spPr>
          <a:xfrm>
            <a:off x="6391354" y="1193096"/>
            <a:ext cx="281192" cy="1"/>
          </a:xfrm>
          <a:prstGeom prst="straightConnector1">
            <a:avLst/>
          </a:prstGeom>
          <a:ln>
            <a:noFill/>
            <a:tailEnd type="triangle"/>
          </a:ln>
        </p:spPr>
        <p:style>
          <a:lnRef idx="2">
            <a:schemeClr val="accent6"/>
          </a:lnRef>
          <a:fillRef idx="0">
            <a:schemeClr val="accent6"/>
          </a:fillRef>
          <a:effectRef idx="1">
            <a:schemeClr val="accent6"/>
          </a:effectRef>
          <a:fontRef idx="minor">
            <a:schemeClr val="tx1"/>
          </a:fontRef>
        </p:style>
      </p:cxnSp>
      <p:sp>
        <p:nvSpPr>
          <p:cNvPr id="158" name="TextBox 17"/>
          <p:cNvSpPr txBox="1"/>
          <p:nvPr/>
        </p:nvSpPr>
        <p:spPr>
          <a:xfrm>
            <a:off x="6673618" y="1033754"/>
            <a:ext cx="1011219" cy="276999"/>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rgbClr val="404040">
                    <a:lumMod val="50000"/>
                  </a:srgbClr>
                </a:solidFill>
                <a:latin typeface="Arial"/>
              </a:rPr>
              <a:t>5 um EP</a:t>
            </a:r>
          </a:p>
        </p:txBody>
      </p:sp>
      <p:sp>
        <p:nvSpPr>
          <p:cNvPr id="159" name="TextBox 158"/>
          <p:cNvSpPr txBox="1"/>
          <p:nvPr/>
        </p:nvSpPr>
        <p:spPr>
          <a:xfrm>
            <a:off x="8019575" y="4947047"/>
            <a:ext cx="333746" cy="369332"/>
          </a:xfrm>
          <a:prstGeom prst="rect">
            <a:avLst/>
          </a:prstGeom>
          <a:noFill/>
        </p:spPr>
        <p:txBody>
          <a:bodyPr wrap="none" rtlCol="0">
            <a:spAutoFit/>
          </a:bodyPr>
          <a:lstStyle/>
          <a:p>
            <a:r>
              <a:rPr lang="en-US" dirty="0">
                <a:solidFill>
                  <a:srgbClr val="404040">
                    <a:lumMod val="50000"/>
                  </a:srgbClr>
                </a:solidFill>
                <a:latin typeface="Calibri" panose="020F0502020204030204" pitchFamily="34" charset="0"/>
                <a:ea typeface="Geneva" pitchFamily="121" charset="-128"/>
                <a:cs typeface="+mn-cs"/>
              </a:rPr>
              <a:t>N</a:t>
            </a:r>
          </a:p>
        </p:txBody>
      </p:sp>
      <p:cxnSp>
        <p:nvCxnSpPr>
          <p:cNvPr id="160" name="Straight Connector 159"/>
          <p:cNvCxnSpPr>
            <a:endCxn id="159" idx="1"/>
          </p:cNvCxnSpPr>
          <p:nvPr/>
        </p:nvCxnSpPr>
        <p:spPr>
          <a:xfrm>
            <a:off x="7387988" y="5131713"/>
            <a:ext cx="631587" cy="0"/>
          </a:xfrm>
          <a:prstGeom prst="line">
            <a:avLst/>
          </a:prstGeom>
          <a:ln>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161" name="Rectangle 160"/>
          <p:cNvSpPr/>
          <p:nvPr/>
        </p:nvSpPr>
        <p:spPr>
          <a:xfrm>
            <a:off x="797749" y="2747605"/>
            <a:ext cx="7122602" cy="12828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2" name="Straight Arrow Connector 161"/>
          <p:cNvCxnSpPr/>
          <p:nvPr/>
        </p:nvCxnSpPr>
        <p:spPr>
          <a:xfrm>
            <a:off x="2473416" y="1172253"/>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64" name="Straight Connector 163"/>
          <p:cNvCxnSpPr/>
          <p:nvPr/>
        </p:nvCxnSpPr>
        <p:spPr>
          <a:xfrm>
            <a:off x="834930" y="3945218"/>
            <a:ext cx="6968173" cy="0"/>
          </a:xfrm>
          <a:prstGeom prst="line">
            <a:avLst/>
          </a:prstGeom>
          <a:ln w="19050">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170" name="TextBox 169"/>
          <p:cNvSpPr txBox="1"/>
          <p:nvPr/>
        </p:nvSpPr>
        <p:spPr>
          <a:xfrm>
            <a:off x="2922810" y="3301753"/>
            <a:ext cx="2813591" cy="584775"/>
          </a:xfrm>
          <a:prstGeom prst="rect">
            <a:avLst/>
          </a:prstGeom>
          <a:noFill/>
        </p:spPr>
        <p:txBody>
          <a:bodyPr wrap="none" rtlCol="0">
            <a:spAutoFit/>
          </a:bodyPr>
          <a:lstStyle/>
          <a:p>
            <a:r>
              <a:rPr lang="en-US" sz="3200" dirty="0">
                <a:solidFill>
                  <a:srgbClr val="C00000"/>
                </a:solidFill>
                <a:latin typeface="Calibri" panose="020F0502020204030204" pitchFamily="34" charset="0"/>
                <a:ea typeface="Geneva" pitchFamily="121" charset="-128"/>
                <a:cs typeface="+mn-cs"/>
              </a:rPr>
              <a:t>Final RF Surface</a:t>
            </a:r>
          </a:p>
        </p:txBody>
      </p:sp>
      <p:cxnSp>
        <p:nvCxnSpPr>
          <p:cNvPr id="171" name="Straight Arrow Connector 170"/>
          <p:cNvCxnSpPr/>
          <p:nvPr/>
        </p:nvCxnSpPr>
        <p:spPr>
          <a:xfrm>
            <a:off x="3827427" y="1183911"/>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72" name="TextBox 17"/>
          <p:cNvSpPr txBox="1"/>
          <p:nvPr/>
        </p:nvSpPr>
        <p:spPr>
          <a:xfrm>
            <a:off x="4095252" y="938139"/>
            <a:ext cx="1011219"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rgbClr val="404040">
                    <a:lumMod val="50000"/>
                  </a:srgbClr>
                </a:solidFill>
                <a:latin typeface="Arial"/>
              </a:rPr>
              <a:t>800C UHV, 6 minutes</a:t>
            </a:r>
          </a:p>
        </p:txBody>
      </p:sp>
      <p:cxnSp>
        <p:nvCxnSpPr>
          <p:cNvPr id="175" name="Straight Arrow Connector 174"/>
          <p:cNvCxnSpPr/>
          <p:nvPr/>
        </p:nvCxnSpPr>
        <p:spPr>
          <a:xfrm>
            <a:off x="5111837" y="1177472"/>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76" name="TextBox 17"/>
          <p:cNvSpPr txBox="1"/>
          <p:nvPr/>
        </p:nvSpPr>
        <p:spPr>
          <a:xfrm>
            <a:off x="5382124" y="935002"/>
            <a:ext cx="1011219"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rgbClr val="404040">
                    <a:lumMod val="50000"/>
                  </a:srgbClr>
                </a:solidFill>
                <a:latin typeface="Arial"/>
              </a:rPr>
              <a:t>UHV cooling</a:t>
            </a:r>
          </a:p>
        </p:txBody>
      </p:sp>
      <p:cxnSp>
        <p:nvCxnSpPr>
          <p:cNvPr id="177" name="Straight Arrow Connector 176"/>
          <p:cNvCxnSpPr/>
          <p:nvPr/>
        </p:nvCxnSpPr>
        <p:spPr>
          <a:xfrm>
            <a:off x="6391354" y="1194866"/>
            <a:ext cx="281192" cy="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78" name="TextBox 17"/>
          <p:cNvSpPr txBox="1"/>
          <p:nvPr/>
        </p:nvSpPr>
        <p:spPr>
          <a:xfrm>
            <a:off x="6673618" y="1027336"/>
            <a:ext cx="1011219" cy="27699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rgbClr val="404040">
                    <a:lumMod val="50000"/>
                  </a:srgbClr>
                </a:solidFill>
                <a:latin typeface="Arial"/>
              </a:rPr>
              <a:t>5 um EP</a:t>
            </a:r>
          </a:p>
        </p:txBody>
      </p:sp>
      <p:sp>
        <p:nvSpPr>
          <p:cNvPr id="179" name="TextBox 17"/>
          <p:cNvSpPr txBox="1"/>
          <p:nvPr/>
        </p:nvSpPr>
        <p:spPr>
          <a:xfrm>
            <a:off x="2739745" y="832118"/>
            <a:ext cx="1089194" cy="646331"/>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rgbClr val="404040">
                    <a:lumMod val="50000"/>
                  </a:srgbClr>
                </a:solidFill>
                <a:latin typeface="Arial"/>
              </a:rPr>
              <a:t>800C N</a:t>
            </a:r>
            <a:r>
              <a:rPr lang="en-US" sz="1200" baseline="-25000" dirty="0">
                <a:solidFill>
                  <a:srgbClr val="404040">
                    <a:lumMod val="50000"/>
                  </a:srgbClr>
                </a:solidFill>
                <a:latin typeface="Arial"/>
              </a:rPr>
              <a:t>2</a:t>
            </a:r>
            <a:r>
              <a:rPr lang="en-US" sz="1200" dirty="0">
                <a:solidFill>
                  <a:srgbClr val="404040">
                    <a:lumMod val="50000"/>
                  </a:srgbClr>
                </a:solidFill>
                <a:latin typeface="Arial"/>
              </a:rPr>
              <a:t> </a:t>
            </a:r>
          </a:p>
          <a:p>
            <a:pPr algn="ctr"/>
            <a:r>
              <a:rPr lang="en-US" sz="1200" dirty="0">
                <a:solidFill>
                  <a:srgbClr val="404040">
                    <a:lumMod val="50000"/>
                  </a:srgbClr>
                </a:solidFill>
                <a:latin typeface="Arial"/>
              </a:rPr>
              <a:t>p = 25 </a:t>
            </a:r>
            <a:r>
              <a:rPr lang="en-US" sz="1200" dirty="0" err="1">
                <a:solidFill>
                  <a:srgbClr val="404040">
                    <a:lumMod val="50000"/>
                  </a:srgbClr>
                </a:solidFill>
                <a:latin typeface="Arial"/>
              </a:rPr>
              <a:t>mTorr</a:t>
            </a:r>
            <a:r>
              <a:rPr lang="en-US" sz="1200" dirty="0">
                <a:solidFill>
                  <a:srgbClr val="404040">
                    <a:lumMod val="50000"/>
                  </a:srgbClr>
                </a:solidFill>
                <a:latin typeface="Arial"/>
              </a:rPr>
              <a:t> 2 minutes</a:t>
            </a:r>
          </a:p>
        </p:txBody>
      </p:sp>
      <p:sp>
        <p:nvSpPr>
          <p:cNvPr id="163" name="TextBox 17"/>
          <p:cNvSpPr txBox="1"/>
          <p:nvPr/>
        </p:nvSpPr>
        <p:spPr>
          <a:xfrm>
            <a:off x="2740694" y="848295"/>
            <a:ext cx="1089194" cy="646331"/>
          </a:xfrm>
          <a:prstGeom prst="rect">
            <a:avLst/>
          </a:prstGeom>
          <a:ln/>
        </p:spPr>
        <p:style>
          <a:lnRef idx="1">
            <a:schemeClr val="dk1"/>
          </a:lnRef>
          <a:fillRef idx="2">
            <a:schemeClr val="dk1"/>
          </a:fillRef>
          <a:effectRef idx="1">
            <a:schemeClr val="dk1"/>
          </a:effectRef>
          <a:fontRef idx="minor">
            <a:schemeClr val="dk1"/>
          </a:fontRef>
        </p:style>
        <p:txBody>
          <a:bodyPr wrap="square" rtlCol="0" anchor="ctr" anchorCtr="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1200" dirty="0">
                <a:solidFill>
                  <a:srgbClr val="404040">
                    <a:lumMod val="50000"/>
                  </a:srgbClr>
                </a:solidFill>
                <a:latin typeface="Arial"/>
              </a:rPr>
              <a:t>800C N</a:t>
            </a:r>
            <a:r>
              <a:rPr lang="en-US" sz="1200" baseline="-25000" dirty="0">
                <a:solidFill>
                  <a:srgbClr val="404040">
                    <a:lumMod val="50000"/>
                  </a:srgbClr>
                </a:solidFill>
                <a:latin typeface="Arial"/>
              </a:rPr>
              <a:t>2</a:t>
            </a:r>
            <a:r>
              <a:rPr lang="en-US" sz="1200" dirty="0">
                <a:solidFill>
                  <a:srgbClr val="404040">
                    <a:lumMod val="50000"/>
                  </a:srgbClr>
                </a:solidFill>
                <a:latin typeface="Arial"/>
              </a:rPr>
              <a:t> </a:t>
            </a:r>
          </a:p>
          <a:p>
            <a:pPr algn="ctr"/>
            <a:r>
              <a:rPr lang="en-US" sz="1200" dirty="0">
                <a:solidFill>
                  <a:srgbClr val="404040">
                    <a:lumMod val="50000"/>
                  </a:srgbClr>
                </a:solidFill>
                <a:latin typeface="Arial"/>
              </a:rPr>
              <a:t>p = 25 </a:t>
            </a:r>
            <a:r>
              <a:rPr lang="en-US" sz="1200" dirty="0" err="1">
                <a:solidFill>
                  <a:srgbClr val="404040">
                    <a:lumMod val="50000"/>
                  </a:srgbClr>
                </a:solidFill>
                <a:latin typeface="Arial"/>
              </a:rPr>
              <a:t>mTorr</a:t>
            </a:r>
            <a:r>
              <a:rPr lang="en-US" sz="1200" dirty="0">
                <a:solidFill>
                  <a:srgbClr val="404040">
                    <a:lumMod val="50000"/>
                  </a:srgbClr>
                </a:solidFill>
                <a:latin typeface="Arial"/>
              </a:rPr>
              <a:t> 2 minutes</a:t>
            </a:r>
          </a:p>
        </p:txBody>
      </p:sp>
      <p:cxnSp>
        <p:nvCxnSpPr>
          <p:cNvPr id="180" name="Straight Arrow Connector 179"/>
          <p:cNvCxnSpPr/>
          <p:nvPr/>
        </p:nvCxnSpPr>
        <p:spPr>
          <a:xfrm>
            <a:off x="8527621" y="3807069"/>
            <a:ext cx="0" cy="2327161"/>
          </a:xfrm>
          <a:prstGeom prst="straightConnector1">
            <a:avLst/>
          </a:prstGeom>
          <a:ln>
            <a:solidFill>
              <a:schemeClr val="accent6">
                <a:lumMod val="50000"/>
              </a:schemeClr>
            </a:solidFill>
            <a:headEnd type="triangle"/>
            <a:tailEnd type="triangle"/>
          </a:ln>
        </p:spPr>
        <p:style>
          <a:lnRef idx="1">
            <a:schemeClr val="accent6"/>
          </a:lnRef>
          <a:fillRef idx="0">
            <a:schemeClr val="accent6"/>
          </a:fillRef>
          <a:effectRef idx="0">
            <a:schemeClr val="accent6"/>
          </a:effectRef>
          <a:fontRef idx="minor">
            <a:schemeClr val="tx1"/>
          </a:fontRef>
        </p:style>
      </p:cxnSp>
      <p:sp>
        <p:nvSpPr>
          <p:cNvPr id="181" name="TextBox 180"/>
          <p:cNvSpPr txBox="1"/>
          <p:nvPr/>
        </p:nvSpPr>
        <p:spPr>
          <a:xfrm rot="5400000">
            <a:off x="7891756" y="5009422"/>
            <a:ext cx="1724639" cy="461665"/>
          </a:xfrm>
          <a:prstGeom prst="rect">
            <a:avLst/>
          </a:prstGeom>
          <a:noFill/>
        </p:spPr>
        <p:txBody>
          <a:bodyPr wrap="none" rtlCol="0">
            <a:spAutoFit/>
          </a:bodyPr>
          <a:lstStyle/>
          <a:p>
            <a:r>
              <a:rPr lang="en-US" dirty="0">
                <a:solidFill>
                  <a:srgbClr val="404040">
                    <a:lumMod val="50000"/>
                  </a:srgbClr>
                </a:solidFill>
                <a:latin typeface="Calibri" panose="020F0502020204030204" pitchFamily="34" charset="0"/>
                <a:ea typeface="Geneva" pitchFamily="121" charset="-128"/>
                <a:cs typeface="+mn-cs"/>
              </a:rPr>
              <a:t>N Interstitial</a:t>
            </a:r>
          </a:p>
        </p:txBody>
      </p:sp>
      <p:cxnSp>
        <p:nvCxnSpPr>
          <p:cNvPr id="182" name="Straight Arrow Connector 181"/>
          <p:cNvCxnSpPr/>
          <p:nvPr/>
        </p:nvCxnSpPr>
        <p:spPr>
          <a:xfrm>
            <a:off x="8531999" y="2880168"/>
            <a:ext cx="0" cy="755228"/>
          </a:xfrm>
          <a:prstGeom prst="straightConnector1">
            <a:avLst/>
          </a:prstGeom>
          <a:ln>
            <a:solidFill>
              <a:schemeClr val="accent6">
                <a:lumMod val="50000"/>
              </a:schemeClr>
            </a:solidFill>
            <a:headEnd type="triangle"/>
            <a:tailEnd type="triangle"/>
          </a:ln>
        </p:spPr>
        <p:style>
          <a:lnRef idx="1">
            <a:schemeClr val="accent6"/>
          </a:lnRef>
          <a:fillRef idx="0">
            <a:schemeClr val="accent6"/>
          </a:fillRef>
          <a:effectRef idx="0">
            <a:schemeClr val="accent6"/>
          </a:effectRef>
          <a:fontRef idx="minor">
            <a:schemeClr val="tx1"/>
          </a:fontRef>
        </p:style>
      </p:cxnSp>
      <p:sp>
        <p:nvSpPr>
          <p:cNvPr id="183" name="TextBox 182"/>
          <p:cNvSpPr txBox="1"/>
          <p:nvPr/>
        </p:nvSpPr>
        <p:spPr>
          <a:xfrm rot="5400000">
            <a:off x="8432096" y="3048984"/>
            <a:ext cx="736292" cy="369332"/>
          </a:xfrm>
          <a:prstGeom prst="rect">
            <a:avLst/>
          </a:prstGeom>
          <a:noFill/>
        </p:spPr>
        <p:txBody>
          <a:bodyPr wrap="none" rtlCol="0">
            <a:spAutoFit/>
          </a:bodyPr>
          <a:lstStyle/>
          <a:p>
            <a:r>
              <a:rPr lang="en-US" dirty="0" err="1">
                <a:solidFill>
                  <a:srgbClr val="404040">
                    <a:lumMod val="50000"/>
                  </a:srgbClr>
                </a:solidFill>
                <a:latin typeface="Calibri" panose="020F0502020204030204" pitchFamily="34" charset="0"/>
                <a:ea typeface="Geneva" pitchFamily="121" charset="-128"/>
                <a:cs typeface="+mn-cs"/>
              </a:rPr>
              <a:t>Nb</a:t>
            </a:r>
            <a:r>
              <a:rPr lang="en-US" baseline="-25000" dirty="0" err="1">
                <a:solidFill>
                  <a:srgbClr val="404040">
                    <a:lumMod val="50000"/>
                  </a:srgbClr>
                </a:solidFill>
                <a:latin typeface="Calibri" panose="020F0502020204030204" pitchFamily="34" charset="0"/>
                <a:ea typeface="Geneva" pitchFamily="121" charset="-128"/>
                <a:cs typeface="+mn-cs"/>
              </a:rPr>
              <a:t>x</a:t>
            </a:r>
            <a:r>
              <a:rPr lang="en-US" dirty="0" err="1">
                <a:solidFill>
                  <a:srgbClr val="404040">
                    <a:lumMod val="50000"/>
                  </a:srgbClr>
                </a:solidFill>
                <a:latin typeface="Calibri" panose="020F0502020204030204" pitchFamily="34" charset="0"/>
                <a:ea typeface="Geneva" pitchFamily="121" charset="-128"/>
                <a:cs typeface="+mn-cs"/>
              </a:rPr>
              <a:t>N</a:t>
            </a:r>
            <a:r>
              <a:rPr lang="en-US" baseline="-25000" dirty="0" err="1">
                <a:solidFill>
                  <a:srgbClr val="404040">
                    <a:lumMod val="50000"/>
                  </a:srgbClr>
                </a:solidFill>
                <a:latin typeface="Calibri" panose="020F0502020204030204" pitchFamily="34" charset="0"/>
                <a:ea typeface="Geneva" pitchFamily="121" charset="-128"/>
                <a:cs typeface="+mn-cs"/>
              </a:rPr>
              <a:t>y</a:t>
            </a:r>
            <a:endParaRPr lang="en-US" baseline="-25000" dirty="0">
              <a:solidFill>
                <a:srgbClr val="404040">
                  <a:lumMod val="50000"/>
                </a:srgbClr>
              </a:solidFill>
              <a:latin typeface="Calibri" panose="020F0502020204030204" pitchFamily="34" charset="0"/>
              <a:ea typeface="Geneva" pitchFamily="121" charset="-128"/>
              <a:cs typeface="+mn-cs"/>
            </a:endParaRPr>
          </a:p>
        </p:txBody>
      </p:sp>
      <p:pic>
        <p:nvPicPr>
          <p:cNvPr id="152" name="Picture 151"/>
          <p:cNvPicPr>
            <a:picLocks noChangeAspect="1"/>
          </p:cNvPicPr>
          <p:nvPr/>
        </p:nvPicPr>
        <p:blipFill rotWithShape="1">
          <a:blip r:embed="rId3"/>
          <a:srcRect r="1872"/>
          <a:stretch/>
        </p:blipFill>
        <p:spPr>
          <a:xfrm>
            <a:off x="342574" y="4423944"/>
            <a:ext cx="3034220" cy="2220161"/>
          </a:xfrm>
          <a:prstGeom prst="rect">
            <a:avLst/>
          </a:prstGeom>
          <a:ln>
            <a:noFill/>
          </a:ln>
        </p:spPr>
      </p:pic>
      <p:cxnSp>
        <p:nvCxnSpPr>
          <p:cNvPr id="184" name="Straight Arrow Connector 183"/>
          <p:cNvCxnSpPr/>
          <p:nvPr/>
        </p:nvCxnSpPr>
        <p:spPr>
          <a:xfrm>
            <a:off x="2889281" y="3994465"/>
            <a:ext cx="102434" cy="635903"/>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pic>
        <p:nvPicPr>
          <p:cNvPr id="185" name="Picture 184"/>
          <p:cNvPicPr>
            <a:picLocks noChangeAspect="1"/>
          </p:cNvPicPr>
          <p:nvPr/>
        </p:nvPicPr>
        <p:blipFill rotWithShape="1">
          <a:blip r:embed="rId4"/>
          <a:srcRect l="858" t="4478" r="52315"/>
          <a:stretch/>
        </p:blipFill>
        <p:spPr>
          <a:xfrm>
            <a:off x="3346567" y="4411435"/>
            <a:ext cx="2193696" cy="2218535"/>
          </a:xfrm>
          <a:prstGeom prst="rect">
            <a:avLst/>
          </a:prstGeom>
        </p:spPr>
      </p:pic>
      <p:pic>
        <p:nvPicPr>
          <p:cNvPr id="186" name="Picture 185"/>
          <p:cNvPicPr>
            <a:picLocks noChangeAspect="1"/>
          </p:cNvPicPr>
          <p:nvPr/>
        </p:nvPicPr>
        <p:blipFill rotWithShape="1">
          <a:blip r:embed="rId4"/>
          <a:srcRect l="50026" r="137"/>
          <a:stretch/>
        </p:blipFill>
        <p:spPr>
          <a:xfrm>
            <a:off x="5533516" y="4294221"/>
            <a:ext cx="2365754" cy="2353425"/>
          </a:xfrm>
          <a:prstGeom prst="rect">
            <a:avLst/>
          </a:prstGeom>
        </p:spPr>
      </p:pic>
      <p:sp>
        <p:nvSpPr>
          <p:cNvPr id="187" name="Rounded Rectangle 186"/>
          <p:cNvSpPr/>
          <p:nvPr/>
        </p:nvSpPr>
        <p:spPr>
          <a:xfrm>
            <a:off x="2487972" y="2726776"/>
            <a:ext cx="621807" cy="1246860"/>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srgbClr val="004C97"/>
              </a:solidFill>
              <a:latin typeface="Arial"/>
            </a:endParaRPr>
          </a:p>
        </p:txBody>
      </p:sp>
      <p:sp>
        <p:nvSpPr>
          <p:cNvPr id="188" name="TextBox 187"/>
          <p:cNvSpPr txBox="1"/>
          <p:nvPr/>
        </p:nvSpPr>
        <p:spPr>
          <a:xfrm>
            <a:off x="485699" y="6286758"/>
            <a:ext cx="2823530" cy="307777"/>
          </a:xfrm>
          <a:prstGeom prst="rect">
            <a:avLst/>
          </a:prstGeom>
          <a:solidFill>
            <a:schemeClr val="bg1"/>
          </a:solidFill>
        </p:spPr>
        <p:txBody>
          <a:bodyPr wrap="none" rtlCol="0">
            <a:spAutoFit/>
          </a:bodyPr>
          <a:lstStyle/>
          <a:p>
            <a:r>
              <a:rPr lang="en-US" sz="1400" dirty="0">
                <a:solidFill>
                  <a:srgbClr val="0000FF"/>
                </a:solidFill>
                <a:latin typeface="Calibri" panose="020F0502020204030204" pitchFamily="34" charset="0"/>
                <a:ea typeface="Geneva" pitchFamily="121" charset="-128"/>
                <a:cs typeface="+mn-cs"/>
              </a:rPr>
              <a:t>Y. Trenikhina et al, Proc. of SRF 2015</a:t>
            </a:r>
          </a:p>
        </p:txBody>
      </p:sp>
      <p:pic>
        <p:nvPicPr>
          <p:cNvPr id="189" name="Picture 188"/>
          <p:cNvPicPr>
            <a:picLocks noChangeAspect="1"/>
          </p:cNvPicPr>
          <p:nvPr/>
        </p:nvPicPr>
        <p:blipFill rotWithShape="1">
          <a:blip r:embed="rId5">
            <a:extLst>
              <a:ext uri="{28A0092B-C50C-407E-A947-70E740481C1C}">
                <a14:useLocalDpi xmlns:a14="http://schemas.microsoft.com/office/drawing/2010/main" val="0"/>
              </a:ext>
            </a:extLst>
          </a:blip>
          <a:srcRect l="3984" t="10170" r="10866" b="2709"/>
          <a:stretch/>
        </p:blipFill>
        <p:spPr>
          <a:xfrm>
            <a:off x="4191699" y="1689311"/>
            <a:ext cx="3268180" cy="2548841"/>
          </a:xfrm>
          <a:prstGeom prst="rect">
            <a:avLst/>
          </a:prstGeom>
          <a:ln>
            <a:noFill/>
          </a:ln>
          <a:effectLst>
            <a:softEdge rad="0"/>
          </a:effectLst>
        </p:spPr>
      </p:pic>
      <p:cxnSp>
        <p:nvCxnSpPr>
          <p:cNvPr id="190" name="Straight Arrow Connector 189"/>
          <p:cNvCxnSpPr/>
          <p:nvPr/>
        </p:nvCxnSpPr>
        <p:spPr>
          <a:xfrm flipV="1">
            <a:off x="3109779" y="2847724"/>
            <a:ext cx="1633134" cy="36140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pic>
        <p:nvPicPr>
          <p:cNvPr id="191" name="Picture 190"/>
          <p:cNvPicPr>
            <a:picLocks noChangeAspect="1"/>
          </p:cNvPicPr>
          <p:nvPr/>
        </p:nvPicPr>
        <p:blipFill>
          <a:blip r:embed="rId6"/>
          <a:stretch>
            <a:fillRect/>
          </a:stretch>
        </p:blipFill>
        <p:spPr>
          <a:xfrm>
            <a:off x="338291" y="1854459"/>
            <a:ext cx="2592050" cy="2284978"/>
          </a:xfrm>
          <a:prstGeom prst="rect">
            <a:avLst/>
          </a:prstGeom>
        </p:spPr>
      </p:pic>
      <p:sp>
        <p:nvSpPr>
          <p:cNvPr id="192" name="Oval 191"/>
          <p:cNvSpPr/>
          <p:nvPr/>
        </p:nvSpPr>
        <p:spPr>
          <a:xfrm>
            <a:off x="2523250" y="4208529"/>
            <a:ext cx="2189067" cy="1829181"/>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srgbClr val="004C97"/>
              </a:solidFill>
              <a:latin typeface="Arial"/>
            </a:endParaRPr>
          </a:p>
        </p:txBody>
      </p:sp>
      <p:cxnSp>
        <p:nvCxnSpPr>
          <p:cNvPr id="193" name="Straight Arrow Connector 192"/>
          <p:cNvCxnSpPr/>
          <p:nvPr/>
        </p:nvCxnSpPr>
        <p:spPr>
          <a:xfrm flipV="1">
            <a:off x="4541797" y="2945423"/>
            <a:ext cx="759965" cy="172195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94" name="TextBox 193"/>
          <p:cNvSpPr txBox="1"/>
          <p:nvPr/>
        </p:nvSpPr>
        <p:spPr>
          <a:xfrm>
            <a:off x="111645" y="1714965"/>
            <a:ext cx="2823530" cy="307777"/>
          </a:xfrm>
          <a:prstGeom prst="rect">
            <a:avLst/>
          </a:prstGeom>
          <a:solidFill>
            <a:schemeClr val="bg1"/>
          </a:solidFill>
        </p:spPr>
        <p:txBody>
          <a:bodyPr wrap="none" rtlCol="0">
            <a:spAutoFit/>
          </a:bodyPr>
          <a:lstStyle/>
          <a:p>
            <a:r>
              <a:rPr lang="en-US" sz="1400" dirty="0">
                <a:solidFill>
                  <a:srgbClr val="0000FF"/>
                </a:solidFill>
                <a:latin typeface="Calibri" panose="020F0502020204030204" pitchFamily="34" charset="0"/>
                <a:ea typeface="Geneva" pitchFamily="121" charset="-128"/>
                <a:cs typeface="+mn-cs"/>
              </a:rPr>
              <a:t>Y. Trenikhina et Al, Proc. of SRF 2015</a:t>
            </a:r>
          </a:p>
        </p:txBody>
      </p:sp>
      <p:cxnSp>
        <p:nvCxnSpPr>
          <p:cNvPr id="195" name="Straight Arrow Connector 194"/>
          <p:cNvCxnSpPr>
            <a:stCxn id="192" idx="1"/>
          </p:cNvCxnSpPr>
          <p:nvPr/>
        </p:nvCxnSpPr>
        <p:spPr>
          <a:xfrm flipH="1" flipV="1">
            <a:off x="2144748" y="3728596"/>
            <a:ext cx="699083" cy="74781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75957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left)">
                                      <p:cBhvr>
                                        <p:cTn id="7" dur="500"/>
                                        <p:tgtEl>
                                          <p:spTgt spid="163"/>
                                        </p:tgtEl>
                                      </p:cBhvr>
                                    </p:animEffect>
                                  </p:childTnLst>
                                </p:cTn>
                              </p:par>
                              <p:par>
                                <p:cTn id="8" presetID="10" presetClass="entr" presetSubtype="0" fill="hold" nodeType="withEffect">
                                  <p:stCondLst>
                                    <p:cond delay="0"/>
                                  </p:stCondLst>
                                  <p:childTnLst>
                                    <p:set>
                                      <p:cBhvr>
                                        <p:cTn id="9" dur="1" fill="hold">
                                          <p:stCondLst>
                                            <p:cond delay="0"/>
                                          </p:stCondLst>
                                        </p:cTn>
                                        <p:tgtEl>
                                          <p:spTgt spid="162"/>
                                        </p:tgtEl>
                                        <p:attrNameLst>
                                          <p:attrName>style.visibility</p:attrName>
                                        </p:attrNameLst>
                                      </p:cBhvr>
                                      <p:to>
                                        <p:strVal val="visible"/>
                                      </p:to>
                                    </p:set>
                                    <p:animEffect transition="in" filter="fade">
                                      <p:cBhvr>
                                        <p:cTn id="10" dur="500"/>
                                        <p:tgtEl>
                                          <p:spTgt spid="162"/>
                                        </p:tgtEl>
                                      </p:cBhvr>
                                    </p:animEffect>
                                  </p:childTnLst>
                                </p:cTn>
                              </p:par>
                              <p:par>
                                <p:cTn id="11" presetID="0" presetClass="path" presetSubtype="0" fill="hold" grpId="0" nodeType="withEffect">
                                  <p:stCondLst>
                                    <p:cond delay="0"/>
                                  </p:stCondLst>
                                  <p:childTnLst>
                                    <p:animMotion origin="layout" path="M 8.33333E-7 1.48148E-6 L -0.03073 0.28194 L -0.00295 0.39305 L -0.03385 0.47546 " pathEditMode="relative" rAng="0" ptsTypes="AAAA">
                                      <p:cBhvr>
                                        <p:cTn id="12" dur="1000" fill="hold"/>
                                        <p:tgtEl>
                                          <p:spTgt spid="124"/>
                                        </p:tgtEl>
                                        <p:attrNameLst>
                                          <p:attrName>ppt_x</p:attrName>
                                          <p:attrName>ppt_y</p:attrName>
                                        </p:attrNameLst>
                                      </p:cBhvr>
                                      <p:rCtr x="-1701" y="23773"/>
                                    </p:animMotion>
                                  </p:childTnLst>
                                </p:cTn>
                              </p:par>
                              <p:par>
                                <p:cTn id="13" presetID="0" presetClass="path" presetSubtype="0" fill="hold" grpId="0" nodeType="withEffect">
                                  <p:stCondLst>
                                    <p:cond delay="0"/>
                                  </p:stCondLst>
                                  <p:childTnLst>
                                    <p:animMotion origin="layout" path="M -3.33333E-6 1.48148E-6 L -0.03385 0.28403 L 0.03872 0.30046 L 0.04948 0.3868 " pathEditMode="relative" rAng="0" ptsTypes="AAAA">
                                      <p:cBhvr>
                                        <p:cTn id="14" dur="1000" fill="hold"/>
                                        <p:tgtEl>
                                          <p:spTgt spid="125"/>
                                        </p:tgtEl>
                                        <p:attrNameLst>
                                          <p:attrName>ppt_x</p:attrName>
                                          <p:attrName>ppt_y</p:attrName>
                                        </p:attrNameLst>
                                      </p:cBhvr>
                                      <p:rCtr x="781" y="19329"/>
                                    </p:animMotion>
                                  </p:childTnLst>
                                </p:cTn>
                              </p:par>
                              <p:par>
                                <p:cTn id="15" presetID="0" presetClass="path" presetSubtype="0" fill="hold" grpId="0" nodeType="withEffect">
                                  <p:stCondLst>
                                    <p:cond delay="0"/>
                                  </p:stCondLst>
                                  <p:childTnLst>
                                    <p:animMotion origin="layout" path="M 0.0151 -0.01759 L -0.05104 0.22107 L -0.03334 0.28264 L -0.07431 0.37732 " pathEditMode="relative" rAng="0" ptsTypes="AAAA">
                                      <p:cBhvr>
                                        <p:cTn id="16" dur="1000" fill="hold"/>
                                        <p:tgtEl>
                                          <p:spTgt spid="141"/>
                                        </p:tgtEl>
                                        <p:attrNameLst>
                                          <p:attrName>ppt_x</p:attrName>
                                          <p:attrName>ppt_y</p:attrName>
                                        </p:attrNameLst>
                                      </p:cBhvr>
                                      <p:rCtr x="-4479" y="19745"/>
                                    </p:animMotion>
                                  </p:childTnLst>
                                </p:cTn>
                              </p:par>
                              <p:par>
                                <p:cTn id="17" presetID="0" presetClass="path" presetSubtype="0" fill="hold" grpId="0" nodeType="withEffect">
                                  <p:stCondLst>
                                    <p:cond delay="0"/>
                                  </p:stCondLst>
                                  <p:childTnLst>
                                    <p:animMotion origin="layout" path="M 0.01666 -0.01528 L -0.05747 0.22755 L -0.10226 0.2831 L -0.1592 0.25648 " pathEditMode="relative" rAng="0" ptsTypes="AAAA">
                                      <p:cBhvr>
                                        <p:cTn id="18" dur="1000" fill="hold"/>
                                        <p:tgtEl>
                                          <p:spTgt spid="140"/>
                                        </p:tgtEl>
                                        <p:attrNameLst>
                                          <p:attrName>ppt_x</p:attrName>
                                          <p:attrName>ppt_y</p:attrName>
                                        </p:attrNameLst>
                                      </p:cBhvr>
                                      <p:rCtr x="-8802" y="14907"/>
                                    </p:animMotion>
                                  </p:childTnLst>
                                </p:cTn>
                              </p:par>
                              <p:par>
                                <p:cTn id="19" presetID="0" presetClass="path" presetSubtype="0" fill="hold" grpId="0" nodeType="withEffect">
                                  <p:stCondLst>
                                    <p:cond delay="0"/>
                                  </p:stCondLst>
                                  <p:childTnLst>
                                    <p:animMotion origin="layout" path="M -0.00313 -0.00138 L -0.02465 0.30116 L 0.00469 0.36899 L 0.06788 0.31968 " pathEditMode="relative" rAng="0" ptsTypes="AAAA">
                                      <p:cBhvr>
                                        <p:cTn id="20" dur="1000" fill="hold"/>
                                        <p:tgtEl>
                                          <p:spTgt spid="166"/>
                                        </p:tgtEl>
                                        <p:attrNameLst>
                                          <p:attrName>ppt_x</p:attrName>
                                          <p:attrName>ppt_y</p:attrName>
                                        </p:attrNameLst>
                                      </p:cBhvr>
                                      <p:rCtr x="2465" y="18519"/>
                                    </p:animMotion>
                                  </p:childTnLst>
                                </p:cTn>
                              </p:par>
                              <p:par>
                                <p:cTn id="21" presetID="0" presetClass="path" presetSubtype="0" fill="hold" grpId="0" nodeType="withEffect">
                                  <p:stCondLst>
                                    <p:cond delay="0"/>
                                  </p:stCondLst>
                                  <p:childTnLst>
                                    <p:animMotion origin="layout" path="M -0.00313 -0.00138 L -0.02795 0.30116 L -0.04636 0.39561 L -0.00469 0.44098 " pathEditMode="relative" rAng="0" ptsTypes="AAAA">
                                      <p:cBhvr>
                                        <p:cTn id="22" dur="1000" fill="hold"/>
                                        <p:tgtEl>
                                          <p:spTgt spid="167"/>
                                        </p:tgtEl>
                                        <p:attrNameLst>
                                          <p:attrName>ppt_x</p:attrName>
                                          <p:attrName>ppt_y</p:attrName>
                                        </p:attrNameLst>
                                      </p:cBhvr>
                                      <p:rCtr x="-2170" y="22106"/>
                                    </p:animMotion>
                                  </p:childTnLst>
                                </p:cTn>
                              </p:par>
                              <p:par>
                                <p:cTn id="23" presetID="0" presetClass="path" presetSubtype="0" fill="hold" grpId="0" nodeType="withEffect">
                                  <p:stCondLst>
                                    <p:cond delay="0"/>
                                  </p:stCondLst>
                                  <p:childTnLst>
                                    <p:animMotion origin="layout" path="M 0 0 L 0 0.36667 L -0.02222 0.40903 L -0.05781 0.36667 " pathEditMode="relative" ptsTypes="AAAA">
                                      <p:cBhvr>
                                        <p:cTn id="24" dur="1000" fill="hold"/>
                                        <p:tgtEl>
                                          <p:spTgt spid="150"/>
                                        </p:tgtEl>
                                        <p:attrNameLst>
                                          <p:attrName>ppt_x</p:attrName>
                                          <p:attrName>ppt_y</p:attrName>
                                        </p:attrNameLst>
                                      </p:cBhvr>
                                    </p:animMotion>
                                  </p:childTnLst>
                                </p:cTn>
                              </p:par>
                              <p:par>
                                <p:cTn id="25" presetID="0" presetClass="path" presetSubtype="0" fill="hold" grpId="0" nodeType="withEffect">
                                  <p:stCondLst>
                                    <p:cond delay="0"/>
                                  </p:stCondLst>
                                  <p:childTnLst>
                                    <p:animMotion origin="layout" path="M 0 0 L -0.00278 0.36898 L 0.02708 0.39861 L -0.01042 0.43843 " pathEditMode="relative" ptsTypes="AAAA">
                                      <p:cBhvr>
                                        <p:cTn id="26" dur="1000" fill="hold"/>
                                        <p:tgtEl>
                                          <p:spTgt spid="165"/>
                                        </p:tgtEl>
                                        <p:attrNameLst>
                                          <p:attrName>ppt_x</p:attrName>
                                          <p:attrName>ppt_y</p:attrName>
                                        </p:attrNameLst>
                                      </p:cBhvr>
                                    </p:animMotion>
                                  </p:childTnLst>
                                </p:cTn>
                              </p:par>
                              <p:par>
                                <p:cTn id="27" presetID="0" presetClass="path" presetSubtype="0" fill="hold" grpId="0" nodeType="withEffect">
                                  <p:stCondLst>
                                    <p:cond delay="0"/>
                                  </p:stCondLst>
                                  <p:childTnLst>
                                    <p:animMotion origin="layout" path="M 2.77778E-6 -3.33333E-6 L -0.01823 0.32801 L 0.02986 0.37824 L 0.07413 0.40764 L 0.04427 0.47315 " pathEditMode="relative" rAng="0" ptsTypes="AAAAA">
                                      <p:cBhvr>
                                        <p:cTn id="28" dur="1000" fill="hold"/>
                                        <p:tgtEl>
                                          <p:spTgt spid="149"/>
                                        </p:tgtEl>
                                        <p:attrNameLst>
                                          <p:attrName>ppt_x</p:attrName>
                                          <p:attrName>ppt_y</p:attrName>
                                        </p:attrNameLst>
                                      </p:cBhvr>
                                      <p:rCtr x="2795" y="23657"/>
                                    </p:animMotion>
                                  </p:childTnLst>
                                </p:cTn>
                              </p:par>
                              <p:par>
                                <p:cTn id="29" presetID="0" presetClass="path" presetSubtype="0" fill="hold" grpId="0" nodeType="withEffect">
                                  <p:stCondLst>
                                    <p:cond delay="0"/>
                                  </p:stCondLst>
                                  <p:childTnLst>
                                    <p:animMotion origin="layout" path="M -3.61111E-6 -3.7037E-7 L -0.01736 0.32824 L 0.00469 0.42454 L -0.04027 0.35648 L 0.03559 0.33843 " pathEditMode="relative" rAng="0" ptsTypes="AAAAA">
                                      <p:cBhvr>
                                        <p:cTn id="30" dur="1000" fill="hold"/>
                                        <p:tgtEl>
                                          <p:spTgt spid="148"/>
                                        </p:tgtEl>
                                        <p:attrNameLst>
                                          <p:attrName>ppt_x</p:attrName>
                                          <p:attrName>ppt_y</p:attrName>
                                        </p:attrNameLst>
                                      </p:cBhvr>
                                      <p:rCtr x="-243" y="21227"/>
                                    </p:animMotion>
                                  </p:childTnLst>
                                </p:cTn>
                              </p:par>
                              <p:par>
                                <p:cTn id="31" presetID="0" presetClass="path" presetSubtype="0" fill="hold" grpId="0" nodeType="withEffect">
                                  <p:stCondLst>
                                    <p:cond delay="0"/>
                                  </p:stCondLst>
                                  <p:childTnLst>
                                    <p:animMotion origin="layout" path="M 0 0 L -0.06059 0.35255 L -0.01927 0.41667 L 0.05278 0.4088 L 0.09045 0.36667 " pathEditMode="relative" ptsTypes="AAAAA">
                                      <p:cBhvr>
                                        <p:cTn id="32" dur="1000" fill="hold"/>
                                        <p:tgtEl>
                                          <p:spTgt spid="142"/>
                                        </p:tgtEl>
                                        <p:attrNameLst>
                                          <p:attrName>ppt_x</p:attrName>
                                          <p:attrName>ppt_y</p:attrName>
                                        </p:attrNameLst>
                                      </p:cBhvr>
                                    </p:animMotion>
                                  </p:childTnLst>
                                </p:cTn>
                              </p:par>
                              <p:par>
                                <p:cTn id="33" presetID="0" presetClass="path" presetSubtype="0" fill="hold" grpId="0" nodeType="withEffect">
                                  <p:stCondLst>
                                    <p:cond delay="0"/>
                                  </p:stCondLst>
                                  <p:childTnLst>
                                    <p:animMotion origin="layout" path="M 0 0 L -0.06441 0.35487 L -0.06719 0.45741 L -0.00087 0.50625 L -0.02118 0.38565 L 0.02899 0.41389 " pathEditMode="relative" ptsTypes="AAAAAA">
                                      <p:cBhvr>
                                        <p:cTn id="34" dur="1000" fill="hold"/>
                                        <p:tgtEl>
                                          <p:spTgt spid="143"/>
                                        </p:tgtEl>
                                        <p:attrNameLst>
                                          <p:attrName>ppt_x</p:attrName>
                                          <p:attrName>ppt_y</p:attrName>
                                        </p:attrNameLst>
                                      </p:cBhvr>
                                    </p:animMotion>
                                  </p:childTnLst>
                                </p:cTn>
                              </p:par>
                              <p:par>
                                <p:cTn id="35" presetID="0" presetClass="path" presetSubtype="0" fill="hold" grpId="0" nodeType="withEffect">
                                  <p:stCondLst>
                                    <p:cond delay="0"/>
                                  </p:stCondLst>
                                  <p:childTnLst>
                                    <p:animMotion origin="layout" path="M 0 0 L -0.07222 0.31019 L -0.05295 0.40116 L -0.07309 0.50255 L -0.13455 0.54977 " pathEditMode="relative" ptsTypes="AAAAA">
                                      <p:cBhvr>
                                        <p:cTn id="36" dur="1000" fill="hold"/>
                                        <p:tgtEl>
                                          <p:spTgt spid="144"/>
                                        </p:tgtEl>
                                        <p:attrNameLst>
                                          <p:attrName>ppt_x</p:attrName>
                                          <p:attrName>ppt_y</p:attrName>
                                        </p:attrNameLst>
                                      </p:cBhvr>
                                    </p:animMotion>
                                  </p:childTnLst>
                                </p:cTn>
                              </p:par>
                              <p:par>
                                <p:cTn id="37" presetID="0" presetClass="path" presetSubtype="0" fill="hold" grpId="0" nodeType="withEffect">
                                  <p:stCondLst>
                                    <p:cond delay="0"/>
                                  </p:stCondLst>
                                  <p:childTnLst>
                                    <p:animMotion origin="layout" path="M 0 0 L -0.07413 0.30879 L -0.11944 0.3625 L -0.15503 0.43171 L -0.23281 0.43703 " pathEditMode="relative" ptsTypes="AAAAA">
                                      <p:cBhvr>
                                        <p:cTn id="38" dur="1000" fill="hold"/>
                                        <p:tgtEl>
                                          <p:spTgt spid="145"/>
                                        </p:tgtEl>
                                        <p:attrNameLst>
                                          <p:attrName>ppt_x</p:attrName>
                                          <p:attrName>ppt_y</p:attrName>
                                        </p:attrNameLst>
                                      </p:cBhvr>
                                    </p:animMotion>
                                  </p:childTnLst>
                                </p:cTn>
                              </p:par>
                              <p:par>
                                <p:cTn id="39" presetID="0" presetClass="path" presetSubtype="0" fill="hold" grpId="0" nodeType="withEffect">
                                  <p:stCondLst>
                                    <p:cond delay="0"/>
                                  </p:stCondLst>
                                  <p:childTnLst>
                                    <p:animMotion origin="layout" path="M 0 0 L 0.01528 0.31921 L 0.01528 0.45509 L 0.01528 0.55509 L 0.02205 0.65509 L 0.09913 0.63704 " pathEditMode="relative" ptsTypes="AAAAAA">
                                      <p:cBhvr>
                                        <p:cTn id="40" dur="1000" fill="hold"/>
                                        <p:tgtEl>
                                          <p:spTgt spid="146"/>
                                        </p:tgtEl>
                                        <p:attrNameLst>
                                          <p:attrName>ppt_x</p:attrName>
                                          <p:attrName>ppt_y</p:attrName>
                                        </p:attrNameLst>
                                      </p:cBhvr>
                                    </p:animMotion>
                                  </p:childTnLst>
                                </p:cTn>
                              </p:par>
                              <p:par>
                                <p:cTn id="41" presetID="0" presetClass="path" presetSubtype="0" fill="hold" grpId="0" nodeType="withEffect">
                                  <p:stCondLst>
                                    <p:cond delay="0"/>
                                  </p:stCondLst>
                                  <p:childTnLst>
                                    <p:animMotion origin="layout" path="M 0 0 L 0.01441 0.33843 L 0.01545 0.47685 L -0.05781 0.4794 L -0.05972 0.38588 L -0.12691 0.34352 " pathEditMode="relative" ptsTypes="AAAAAA">
                                      <p:cBhvr>
                                        <p:cTn id="42" dur="1000" fill="hold"/>
                                        <p:tgtEl>
                                          <p:spTgt spid="147"/>
                                        </p:tgtEl>
                                        <p:attrNameLst>
                                          <p:attrName>ppt_x</p:attrName>
                                          <p:attrName>ppt_y</p:attrName>
                                        </p:attrNameLst>
                                      </p:cBhvr>
                                    </p:animMotion>
                                  </p:childTnLst>
                                </p:cTn>
                              </p:par>
                              <p:par>
                                <p:cTn id="43" presetID="0" presetClass="path" presetSubtype="0" fill="hold" grpId="0" nodeType="withEffect">
                                  <p:stCondLst>
                                    <p:cond delay="0"/>
                                  </p:stCondLst>
                                  <p:childTnLst>
                                    <p:animMotion origin="layout" path="M 2.77778E-7 3.7037E-6 L -0.02153 0.30254 L 0.00781 0.37037 L 0.07101 0.32106 " pathEditMode="relative" rAng="0" ptsTypes="AAAA">
                                      <p:cBhvr>
                                        <p:cTn id="44" dur="1000" fill="hold"/>
                                        <p:tgtEl>
                                          <p:spTgt spid="104"/>
                                        </p:tgtEl>
                                        <p:attrNameLst>
                                          <p:attrName>ppt_x</p:attrName>
                                          <p:attrName>ppt_y</p:attrName>
                                        </p:attrNameLst>
                                      </p:cBhvr>
                                      <p:rCtr x="2465" y="18519"/>
                                    </p:animMotion>
                                  </p:childTnLst>
                                </p:cTn>
                              </p:par>
                              <p:par>
                                <p:cTn id="45" presetID="0" presetClass="path" presetSubtype="0" fill="hold" grpId="0" nodeType="withEffect">
                                  <p:stCondLst>
                                    <p:cond delay="0"/>
                                  </p:stCondLst>
                                  <p:childTnLst>
                                    <p:animMotion origin="layout" path="M -1.11111E-6 -3.7037E-7 L -0.07222 0.31019 L -0.05295 0.40116 L -0.07309 0.50255 L -0.13455 0.54977 " pathEditMode="relative" rAng="0" ptsTypes="AAAAA">
                                      <p:cBhvr>
                                        <p:cTn id="46" dur="1000" fill="hold"/>
                                        <p:tgtEl>
                                          <p:spTgt spid="106"/>
                                        </p:tgtEl>
                                        <p:attrNameLst>
                                          <p:attrName>ppt_x</p:attrName>
                                          <p:attrName>ppt_y</p:attrName>
                                        </p:attrNameLst>
                                      </p:cBhvr>
                                      <p:rCtr x="-6736" y="27477"/>
                                    </p:animMotion>
                                  </p:childTnLst>
                                </p:cTn>
                              </p:par>
                              <p:par>
                                <p:cTn id="47" presetID="0" presetClass="path" presetSubtype="0" fill="hold" grpId="0" nodeType="withEffect">
                                  <p:stCondLst>
                                    <p:cond delay="0"/>
                                  </p:stCondLst>
                                  <p:childTnLst>
                                    <p:animMotion origin="layout" path="M 0 0 L -0.07326 0.31412 L -0.14444 0.36158 L -0.16354 0.45 L -0.13194 0.50139 " pathEditMode="relative" ptsTypes="AAAAA">
                                      <p:cBhvr>
                                        <p:cTn id="48" dur="1000" fill="hold"/>
                                        <p:tgtEl>
                                          <p:spTgt spid="107"/>
                                        </p:tgtEl>
                                        <p:attrNameLst>
                                          <p:attrName>ppt_x</p:attrName>
                                          <p:attrName>ppt_y</p:attrName>
                                        </p:attrNameLst>
                                      </p:cBhvr>
                                    </p:animMotion>
                                  </p:childTnLst>
                                </p:cTn>
                              </p:par>
                              <p:par>
                                <p:cTn id="49" presetID="0" presetClass="path" presetSubtype="0" fill="hold" grpId="0" nodeType="withEffect">
                                  <p:stCondLst>
                                    <p:cond delay="0"/>
                                  </p:stCondLst>
                                  <p:childTnLst>
                                    <p:animMotion origin="layout" path="M -3.88889E-6 -0.02708 L -0.07222 0.2831 L -0.05295 0.37407 L -0.07309 0.47546 L -0.13454 0.52269 " pathEditMode="relative" rAng="0" ptsTypes="AAAAA">
                                      <p:cBhvr>
                                        <p:cTn id="50" dur="1000" fill="hold"/>
                                        <p:tgtEl>
                                          <p:spTgt spid="112"/>
                                        </p:tgtEl>
                                        <p:attrNameLst>
                                          <p:attrName>ppt_x</p:attrName>
                                          <p:attrName>ppt_y</p:attrName>
                                        </p:attrNameLst>
                                      </p:cBhvr>
                                      <p:rCtr x="-6736" y="27477"/>
                                    </p:animMotion>
                                  </p:childTnLst>
                                </p:cTn>
                              </p:par>
                              <p:par>
                                <p:cTn id="51" presetID="0" presetClass="path" presetSubtype="0" fill="hold" grpId="0" nodeType="withEffect">
                                  <p:stCondLst>
                                    <p:cond delay="0"/>
                                  </p:stCondLst>
                                  <p:childTnLst>
                                    <p:animMotion origin="layout" path="M -0.00018 -0.02708 L -0.07414 0.28171 L -0.11962 0.33542 L -0.15521 0.40463 L -0.23282 0.40995 " pathEditMode="relative" rAng="0" ptsTypes="AAAAA">
                                      <p:cBhvr>
                                        <p:cTn id="52" dur="1000" fill="hold"/>
                                        <p:tgtEl>
                                          <p:spTgt spid="113"/>
                                        </p:tgtEl>
                                        <p:attrNameLst>
                                          <p:attrName>ppt_x</p:attrName>
                                          <p:attrName>ppt_y</p:attrName>
                                        </p:attrNameLst>
                                      </p:cBhvr>
                                      <p:rCtr x="-11632" y="21852"/>
                                    </p:animMotion>
                                  </p:childTnLst>
                                </p:cTn>
                              </p:par>
                              <p:par>
                                <p:cTn id="53" presetID="0" presetClass="path" presetSubtype="0" fill="hold" grpId="0" nodeType="withEffect">
                                  <p:stCondLst>
                                    <p:cond delay="0"/>
                                  </p:stCondLst>
                                  <p:childTnLst>
                                    <p:animMotion origin="layout" path="M 0 0 L -0.02413 0.3051 L -0.0625 0.35394 L 0.0125 0.35116 " pathEditMode="relative" ptsTypes="AAAA">
                                      <p:cBhvr>
                                        <p:cTn id="54" dur="1000" fill="hold"/>
                                        <p:tgtEl>
                                          <p:spTgt spid="105"/>
                                        </p:tgtEl>
                                        <p:attrNameLst>
                                          <p:attrName>ppt_x</p:attrName>
                                          <p:attrName>ppt_y</p:attrName>
                                        </p:attrNameLst>
                                      </p:cBhvr>
                                    </p:animMotion>
                                  </p:childTnLst>
                                </p:cTn>
                              </p:par>
                              <p:par>
                                <p:cTn id="55" presetID="0" presetClass="path" presetSubtype="0" fill="hold" grpId="0" nodeType="withEffect">
                                  <p:stCondLst>
                                    <p:cond delay="0"/>
                                  </p:stCondLst>
                                  <p:childTnLst>
                                    <p:animMotion origin="layout" path="M 0 0 L -0.00191 0.23333 L -0.01927 0.33078 L -0.00087 0.42037 L -0.02014 0.49745 L 0.0059 0.55902 L -0.03455 0.61805 " pathEditMode="relative" ptsTypes="AAAAAAA">
                                      <p:cBhvr>
                                        <p:cTn id="56" dur="1000" fill="hold"/>
                                        <p:tgtEl>
                                          <p:spTgt spid="114"/>
                                        </p:tgtEl>
                                        <p:attrNameLst>
                                          <p:attrName>ppt_x</p:attrName>
                                          <p:attrName>ppt_y</p:attrName>
                                        </p:attrNameLst>
                                      </p:cBhvr>
                                    </p:animMotion>
                                  </p:childTnLst>
                                </p:cTn>
                              </p:par>
                              <p:par>
                                <p:cTn id="57" presetID="0" presetClass="path" presetSubtype="0" fill="hold" grpId="0" nodeType="withEffect">
                                  <p:stCondLst>
                                    <p:cond delay="0"/>
                                  </p:stCondLst>
                                  <p:childTnLst>
                                    <p:animMotion origin="layout" path="M 0 0 L 0 0.2294 L 0.02691 0.29607 L 0.07587 0.33449 L 0.05087 0.42431 L 0.06927 0.47431 L 0.05278 0.56019 L 0.11545 0.55648 " pathEditMode="relative" ptsTypes="AAAAAAAA">
                                      <p:cBhvr>
                                        <p:cTn id="58" dur="1000" fill="hold"/>
                                        <p:tgtEl>
                                          <p:spTgt spid="115"/>
                                        </p:tgtEl>
                                        <p:attrNameLst>
                                          <p:attrName>ppt_x</p:attrName>
                                          <p:attrName>ppt_y</p:attrName>
                                        </p:attrNameLst>
                                      </p:cBhvr>
                                    </p:animMotion>
                                  </p:childTnLst>
                                </p:cTn>
                              </p:par>
                              <p:par>
                                <p:cTn id="59" presetID="0" presetClass="path" presetSubtype="0" fill="hold" grpId="0" nodeType="withEffect">
                                  <p:stCondLst>
                                    <p:cond delay="0"/>
                                  </p:stCondLst>
                                  <p:childTnLst>
                                    <p:animMotion origin="layout" path="M 0 0 L -0.06927 0.25371 L -0.05955 0.33704 L -0.08073 0.42292 L -0.05677 0.49097 L -0.0941 0.55625 L -0.05 0.63334 " pathEditMode="relative" ptsTypes="AAAAAAA">
                                      <p:cBhvr>
                                        <p:cTn id="60" dur="1000" fill="hold"/>
                                        <p:tgtEl>
                                          <p:spTgt spid="117"/>
                                        </p:tgtEl>
                                        <p:attrNameLst>
                                          <p:attrName>ppt_x</p:attrName>
                                          <p:attrName>ppt_y</p:attrName>
                                        </p:attrNameLst>
                                      </p:cBhvr>
                                    </p:animMotion>
                                  </p:childTnLst>
                                </p:cTn>
                              </p:par>
                              <p:par>
                                <p:cTn id="61" presetID="0" presetClass="path" presetSubtype="0" fill="hold" grpId="0" nodeType="withEffect">
                                  <p:stCondLst>
                                    <p:cond delay="0"/>
                                  </p:stCondLst>
                                  <p:childTnLst>
                                    <p:animMotion origin="layout" path="M 0 0 L -0.06736 0.25625 L -0.07031 0.34861 L -0.04618 0.42685 L -0.09531 0.48079 L -0.13941 0.49607 L -0.12031 0.57824 " pathEditMode="relative" ptsTypes="AAAAAAA">
                                      <p:cBhvr>
                                        <p:cTn id="62" dur="1000" fill="hold"/>
                                        <p:tgtEl>
                                          <p:spTgt spid="116"/>
                                        </p:tgtEl>
                                        <p:attrNameLst>
                                          <p:attrName>ppt_x</p:attrName>
                                          <p:attrName>ppt_y</p:attrName>
                                        </p:attrNameLst>
                                      </p:cBhvr>
                                    </p:animMotion>
                                  </p:childTnLst>
                                </p:cTn>
                              </p:par>
                              <p:par>
                                <p:cTn id="63" presetID="0" presetClass="path" presetSubtype="0" fill="hold" grpId="0" nodeType="withEffect">
                                  <p:stCondLst>
                                    <p:cond delay="0"/>
                                  </p:stCondLst>
                                  <p:childTnLst>
                                    <p:animMotion origin="layout" path="M 1.94444E-6 3.7037E-7 L -0.00191 0.23333 L -0.01927 0.33079 L -0.00087 0.42037 L -0.02014 0.49745 L 0.0059 0.55903 L -0.03455 0.61806 " pathEditMode="relative" rAng="0" ptsTypes="AAAAAAA">
                                      <p:cBhvr>
                                        <p:cTn id="64" dur="1000" fill="hold"/>
                                        <p:tgtEl>
                                          <p:spTgt spid="120"/>
                                        </p:tgtEl>
                                        <p:attrNameLst>
                                          <p:attrName>ppt_x</p:attrName>
                                          <p:attrName>ppt_y</p:attrName>
                                        </p:attrNameLst>
                                      </p:cBhvr>
                                      <p:rCtr x="-1441" y="30903"/>
                                    </p:animMotion>
                                  </p:childTnLst>
                                </p:cTn>
                              </p:par>
                              <p:par>
                                <p:cTn id="65" presetID="0" presetClass="path" presetSubtype="0" fill="hold" grpId="0" nodeType="withEffect">
                                  <p:stCondLst>
                                    <p:cond delay="0"/>
                                  </p:stCondLst>
                                  <p:childTnLst>
                                    <p:animMotion origin="layout" path="M 1.94444E-6 -2.59259E-6 L 1.94444E-6 0.2294 L 0.02691 0.29607 L 0.07587 0.33449 L 0.05087 0.42431 L 0.06927 0.47431 L 0.05278 0.56019 L 0.11545 0.55648 " pathEditMode="relative" rAng="0" ptsTypes="AAAAAAAA">
                                      <p:cBhvr>
                                        <p:cTn id="66" dur="1000" fill="hold"/>
                                        <p:tgtEl>
                                          <p:spTgt spid="121"/>
                                        </p:tgtEl>
                                        <p:attrNameLst>
                                          <p:attrName>ppt_x</p:attrName>
                                          <p:attrName>ppt_y</p:attrName>
                                        </p:attrNameLst>
                                      </p:cBhvr>
                                      <p:rCtr x="5764" y="28009"/>
                                    </p:animMotion>
                                  </p:childTnLst>
                                </p:cTn>
                              </p:par>
                              <p:par>
                                <p:cTn id="67" presetID="42" presetClass="path" presetSubtype="0" fill="hold" grpId="0" nodeType="withEffect">
                                  <p:stCondLst>
                                    <p:cond delay="0"/>
                                  </p:stCondLst>
                                  <p:childTnLst>
                                    <p:animMotion origin="layout" path="M 0.00104 3.7037E-6 L -0.03611 0.18472 " pathEditMode="relative" rAng="0" ptsTypes="AA">
                                      <p:cBhvr>
                                        <p:cTn id="68" dur="1000" fill="hold"/>
                                        <p:tgtEl>
                                          <p:spTgt spid="122"/>
                                        </p:tgtEl>
                                        <p:attrNameLst>
                                          <p:attrName>ppt_x</p:attrName>
                                          <p:attrName>ppt_y</p:attrName>
                                        </p:attrNameLst>
                                      </p:cBhvr>
                                      <p:rCtr x="-1858" y="9236"/>
                                    </p:animMotion>
                                  </p:childTnLst>
                                </p:cTn>
                              </p:par>
                              <p:par>
                                <p:cTn id="69" presetID="42" presetClass="path" presetSubtype="0" fill="hold" grpId="0" nodeType="withEffect">
                                  <p:stCondLst>
                                    <p:cond delay="0"/>
                                  </p:stCondLst>
                                  <p:childTnLst>
                                    <p:animMotion origin="layout" path="M 0.00104 -7.40741E-7 L -0.03247 0.18449 " pathEditMode="relative" rAng="0" ptsTypes="AA">
                                      <p:cBhvr>
                                        <p:cTn id="70" dur="1000" fill="hold"/>
                                        <p:tgtEl>
                                          <p:spTgt spid="123"/>
                                        </p:tgtEl>
                                        <p:attrNameLst>
                                          <p:attrName>ppt_x</p:attrName>
                                          <p:attrName>ppt_y</p:attrName>
                                        </p:attrNameLst>
                                      </p:cBhvr>
                                      <p:rCtr x="-1684" y="9213"/>
                                    </p:animMotion>
                                  </p:childTnLst>
                                </p:cTn>
                              </p:par>
                              <p:par>
                                <p:cTn id="71" presetID="42" presetClass="path" presetSubtype="0" fill="hold" grpId="0" nodeType="withEffect">
                                  <p:stCondLst>
                                    <p:cond delay="0"/>
                                  </p:stCondLst>
                                  <p:childTnLst>
                                    <p:animMotion origin="layout" path="M -3.33333E-6 -4.44444E-6 L 0.03525 0.14792 " pathEditMode="relative" rAng="0" ptsTypes="AA">
                                      <p:cBhvr>
                                        <p:cTn id="72" dur="1000" fill="hold"/>
                                        <p:tgtEl>
                                          <p:spTgt spid="126"/>
                                        </p:tgtEl>
                                        <p:attrNameLst>
                                          <p:attrName>ppt_x</p:attrName>
                                          <p:attrName>ppt_y</p:attrName>
                                        </p:attrNameLst>
                                      </p:cBhvr>
                                      <p:rCtr x="1753" y="7384"/>
                                    </p:animMotion>
                                  </p:childTnLst>
                                </p:cTn>
                              </p:par>
                              <p:par>
                                <p:cTn id="73" presetID="42" presetClass="path" presetSubtype="0" fill="hold" grpId="0" nodeType="withEffect">
                                  <p:stCondLst>
                                    <p:cond delay="0"/>
                                  </p:stCondLst>
                                  <p:childTnLst>
                                    <p:animMotion origin="layout" path="M -3.88889E-6 -4.44444E-6 L 0.03716 0.1463 " pathEditMode="relative" rAng="0" ptsTypes="AA">
                                      <p:cBhvr>
                                        <p:cTn id="74" dur="1000" fill="hold"/>
                                        <p:tgtEl>
                                          <p:spTgt spid="127"/>
                                        </p:tgtEl>
                                        <p:attrNameLst>
                                          <p:attrName>ppt_x</p:attrName>
                                          <p:attrName>ppt_y</p:attrName>
                                        </p:attrNameLst>
                                      </p:cBhvr>
                                      <p:rCtr x="1858" y="7315"/>
                                    </p:animMotion>
                                  </p:childTnLst>
                                </p:cTn>
                              </p:par>
                              <p:par>
                                <p:cTn id="75" presetID="42" presetClass="path" presetSubtype="0" fill="hold" grpId="0" nodeType="withEffect">
                                  <p:stCondLst>
                                    <p:cond delay="0"/>
                                  </p:stCondLst>
                                  <p:childTnLst>
                                    <p:animMotion origin="layout" path="M 4.16667E-6 -4.07407E-6 L 0.00746 0.14537 " pathEditMode="relative" rAng="0" ptsTypes="AA">
                                      <p:cBhvr>
                                        <p:cTn id="76" dur="1000" fill="hold"/>
                                        <p:tgtEl>
                                          <p:spTgt spid="129"/>
                                        </p:tgtEl>
                                        <p:attrNameLst>
                                          <p:attrName>ppt_x</p:attrName>
                                          <p:attrName>ppt_y</p:attrName>
                                        </p:attrNameLst>
                                      </p:cBhvr>
                                      <p:rCtr x="365" y="7269"/>
                                    </p:animMotion>
                                  </p:childTnLst>
                                </p:cTn>
                              </p:par>
                              <p:par>
                                <p:cTn id="77" presetID="42" presetClass="path" presetSubtype="0" fill="hold" grpId="0" nodeType="withEffect">
                                  <p:stCondLst>
                                    <p:cond delay="0"/>
                                  </p:stCondLst>
                                  <p:childTnLst>
                                    <p:animMotion origin="layout" path="M -3.33333E-6 -3.33333E-6 L 0.00747 0.14746 " pathEditMode="relative" rAng="0" ptsTypes="AA">
                                      <p:cBhvr>
                                        <p:cTn id="78" dur="1000" fill="hold"/>
                                        <p:tgtEl>
                                          <p:spTgt spid="128"/>
                                        </p:tgtEl>
                                        <p:attrNameLst>
                                          <p:attrName>ppt_x</p:attrName>
                                          <p:attrName>ppt_y</p:attrName>
                                        </p:attrNameLst>
                                      </p:cBhvr>
                                      <p:rCtr x="365" y="7361"/>
                                    </p:animMotion>
                                  </p:childTnLst>
                                </p:cTn>
                              </p:par>
                              <p:par>
                                <p:cTn id="79" presetID="42" presetClass="path" presetSubtype="0" fill="hold" grpId="0" nodeType="withEffect">
                                  <p:stCondLst>
                                    <p:cond delay="0"/>
                                  </p:stCondLst>
                                  <p:childTnLst>
                                    <p:animMotion origin="layout" path="M 0 0 L 0 0.25 E" pathEditMode="relative" ptsTypes="">
                                      <p:cBhvr>
                                        <p:cTn id="80" dur="1000" fill="hold"/>
                                        <p:tgtEl>
                                          <p:spTgt spid="131"/>
                                        </p:tgtEl>
                                        <p:attrNameLst>
                                          <p:attrName>ppt_x</p:attrName>
                                          <p:attrName>ppt_y</p:attrName>
                                        </p:attrNameLst>
                                      </p:cBhvr>
                                    </p:animMotion>
                                  </p:childTnLst>
                                </p:cTn>
                              </p:par>
                              <p:par>
                                <p:cTn id="81" presetID="42" presetClass="path" presetSubtype="0" fill="hold" grpId="0" nodeType="withEffect">
                                  <p:stCondLst>
                                    <p:cond delay="0"/>
                                  </p:stCondLst>
                                  <p:childTnLst>
                                    <p:animMotion origin="layout" path="M 0 0 L 0 0.25 E" pathEditMode="relative" ptsTypes="">
                                      <p:cBhvr>
                                        <p:cTn id="82" dur="1000" fill="hold"/>
                                        <p:tgtEl>
                                          <p:spTgt spid="130"/>
                                        </p:tgtEl>
                                        <p:attrNameLst>
                                          <p:attrName>ppt_x</p:attrName>
                                          <p:attrName>ppt_y</p:attrName>
                                        </p:attrNameLst>
                                      </p:cBhvr>
                                    </p:animMotion>
                                  </p:childTnLst>
                                </p:cTn>
                              </p:par>
                              <p:par>
                                <p:cTn id="83" presetID="42" presetClass="path" presetSubtype="0" fill="hold" grpId="0" nodeType="withEffect">
                                  <p:stCondLst>
                                    <p:cond delay="0"/>
                                  </p:stCondLst>
                                  <p:childTnLst>
                                    <p:animMotion origin="layout" path="M -4.44444E-6 4.44444E-6 L -0.04131 0.14537 " pathEditMode="relative" rAng="0" ptsTypes="AA">
                                      <p:cBhvr>
                                        <p:cTn id="84" dur="1000" fill="hold"/>
                                        <p:tgtEl>
                                          <p:spTgt spid="133"/>
                                        </p:tgtEl>
                                        <p:attrNameLst>
                                          <p:attrName>ppt_x</p:attrName>
                                          <p:attrName>ppt_y</p:attrName>
                                        </p:attrNameLst>
                                      </p:cBhvr>
                                      <p:rCtr x="-2066" y="7269"/>
                                    </p:animMotion>
                                  </p:childTnLst>
                                </p:cTn>
                              </p:par>
                              <p:par>
                                <p:cTn id="85" presetID="42" presetClass="path" presetSubtype="0" fill="hold" grpId="0" nodeType="withEffect">
                                  <p:stCondLst>
                                    <p:cond delay="0"/>
                                  </p:stCondLst>
                                  <p:childTnLst>
                                    <p:animMotion origin="layout" path="M -1.94444E-6 3.7037E-6 L -0.04132 0.14259 " pathEditMode="relative" rAng="0" ptsTypes="AA">
                                      <p:cBhvr>
                                        <p:cTn id="86" dur="1000" fill="hold"/>
                                        <p:tgtEl>
                                          <p:spTgt spid="132"/>
                                        </p:tgtEl>
                                        <p:attrNameLst>
                                          <p:attrName>ppt_x</p:attrName>
                                          <p:attrName>ppt_y</p:attrName>
                                        </p:attrNameLst>
                                      </p:cBhvr>
                                      <p:rCtr x="-2066" y="7130"/>
                                    </p:animMotion>
                                  </p:childTnLst>
                                </p:cTn>
                              </p:par>
                              <p:par>
                                <p:cTn id="87" presetID="42" presetClass="path" presetSubtype="0" fill="hold" grpId="0" nodeType="withEffect">
                                  <p:stCondLst>
                                    <p:cond delay="0"/>
                                  </p:stCondLst>
                                  <p:childTnLst>
                                    <p:animMotion origin="layout" path="M -2.5E-6 -3.33333E-6 L -0.03628 0.06505 " pathEditMode="relative" rAng="0" ptsTypes="AA">
                                      <p:cBhvr>
                                        <p:cTn id="88" dur="1000" fill="hold"/>
                                        <p:tgtEl>
                                          <p:spTgt spid="134"/>
                                        </p:tgtEl>
                                        <p:attrNameLst>
                                          <p:attrName>ppt_x</p:attrName>
                                          <p:attrName>ppt_y</p:attrName>
                                        </p:attrNameLst>
                                      </p:cBhvr>
                                      <p:rCtr x="-1823" y="3241"/>
                                    </p:animMotion>
                                  </p:childTnLst>
                                </p:cTn>
                              </p:par>
                              <p:par>
                                <p:cTn id="89" presetID="42" presetClass="path" presetSubtype="0" fill="hold" grpId="0" nodeType="withEffect">
                                  <p:stCondLst>
                                    <p:cond delay="0"/>
                                  </p:stCondLst>
                                  <p:childTnLst>
                                    <p:animMotion origin="layout" path="M 3.33333E-6 -3.33333E-6 L -0.03716 0.06204 " pathEditMode="relative" rAng="0" ptsTypes="AA">
                                      <p:cBhvr>
                                        <p:cTn id="90" dur="1000" fill="hold"/>
                                        <p:tgtEl>
                                          <p:spTgt spid="135"/>
                                        </p:tgtEl>
                                        <p:attrNameLst>
                                          <p:attrName>ppt_x</p:attrName>
                                          <p:attrName>ppt_y</p:attrName>
                                        </p:attrNameLst>
                                      </p:cBhvr>
                                      <p:rCtr x="-1858" y="3102"/>
                                    </p:animMotion>
                                  </p:childTnLst>
                                </p:cTn>
                              </p:par>
                            </p:childTnLst>
                          </p:cTn>
                        </p:par>
                        <p:par>
                          <p:cTn id="91" fill="hold">
                            <p:stCondLst>
                              <p:cond delay="1000"/>
                            </p:stCondLst>
                            <p:childTnLst>
                              <p:par>
                                <p:cTn id="92" presetID="1" presetClass="entr" presetSubtype="0" fill="hold" nodeType="afterEffect">
                                  <p:stCondLst>
                                    <p:cond delay="0"/>
                                  </p:stCondLst>
                                  <p:childTnLst>
                                    <p:set>
                                      <p:cBhvr>
                                        <p:cTn id="93" dur="1" fill="hold">
                                          <p:stCondLst>
                                            <p:cond delay="0"/>
                                          </p:stCondLst>
                                        </p:cTn>
                                        <p:tgtEl>
                                          <p:spTgt spid="169"/>
                                        </p:tgtEl>
                                        <p:attrNameLst>
                                          <p:attrName>style.visibility</p:attrName>
                                        </p:attrNameLst>
                                      </p:cBhvr>
                                      <p:to>
                                        <p:strVal val="visible"/>
                                      </p:to>
                                    </p:set>
                                  </p:childTnLst>
                                </p:cTn>
                              </p:par>
                            </p:childTnLst>
                          </p:cTn>
                        </p:par>
                        <p:par>
                          <p:cTn id="94" fill="hold">
                            <p:stCondLst>
                              <p:cond delay="1000"/>
                            </p:stCondLst>
                            <p:childTnLst>
                              <p:par>
                                <p:cTn id="95" presetID="1" presetClass="entr" presetSubtype="0" fill="hold" grpId="0" nodeType="afterEffect">
                                  <p:stCondLst>
                                    <p:cond delay="0"/>
                                  </p:stCondLst>
                                  <p:childTnLst>
                                    <p:set>
                                      <p:cBhvr>
                                        <p:cTn id="96" dur="1" fill="hold">
                                          <p:stCondLst>
                                            <p:cond delay="0"/>
                                          </p:stCondLst>
                                        </p:cTn>
                                        <p:tgtEl>
                                          <p:spTgt spid="168"/>
                                        </p:tgtEl>
                                        <p:attrNameLst>
                                          <p:attrName>style.visibility</p:attrName>
                                        </p:attrNameLst>
                                      </p:cBhvr>
                                      <p:to>
                                        <p:strVal val="visible"/>
                                      </p:to>
                                    </p:set>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160"/>
                                        </p:tgtEl>
                                        <p:attrNameLst>
                                          <p:attrName>style.visibility</p:attrName>
                                        </p:attrNameLst>
                                      </p:cBhvr>
                                      <p:to>
                                        <p:strVal val="visible"/>
                                      </p:to>
                                    </p:set>
                                  </p:childTnLst>
                                </p:cTn>
                              </p:par>
                            </p:childTnLst>
                          </p:cTn>
                        </p:par>
                        <p:par>
                          <p:cTn id="100" fill="hold">
                            <p:stCondLst>
                              <p:cond delay="1000"/>
                            </p:stCondLst>
                            <p:childTnLst>
                              <p:par>
                                <p:cTn id="101" presetID="1" presetClass="entr" presetSubtype="0" fill="hold" grpId="0" nodeType="afterEffect">
                                  <p:stCondLst>
                                    <p:cond delay="0"/>
                                  </p:stCondLst>
                                  <p:childTnLst>
                                    <p:set>
                                      <p:cBhvr>
                                        <p:cTn id="102" dur="1" fill="hold">
                                          <p:stCondLst>
                                            <p:cond delay="0"/>
                                          </p:stCondLst>
                                        </p:cTn>
                                        <p:tgtEl>
                                          <p:spTgt spid="15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7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7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22"/>
                                        </p:tgtEl>
                                      </p:cBhvr>
                                    </p:animEffect>
                                    <p:set>
                                      <p:cBhvr>
                                        <p:cTn id="111" dur="1" fill="hold">
                                          <p:stCondLst>
                                            <p:cond delay="499"/>
                                          </p:stCondLst>
                                        </p:cTn>
                                        <p:tgtEl>
                                          <p:spTgt spid="122"/>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23"/>
                                        </p:tgtEl>
                                      </p:cBhvr>
                                    </p:animEffect>
                                    <p:set>
                                      <p:cBhvr>
                                        <p:cTn id="114" dur="1" fill="hold">
                                          <p:stCondLst>
                                            <p:cond delay="499"/>
                                          </p:stCondLst>
                                        </p:cTn>
                                        <p:tgtEl>
                                          <p:spTgt spid="123"/>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26"/>
                                        </p:tgtEl>
                                      </p:cBhvr>
                                    </p:animEffect>
                                    <p:set>
                                      <p:cBhvr>
                                        <p:cTn id="117" dur="1" fill="hold">
                                          <p:stCondLst>
                                            <p:cond delay="499"/>
                                          </p:stCondLst>
                                        </p:cTn>
                                        <p:tgtEl>
                                          <p:spTgt spid="126"/>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27"/>
                                        </p:tgtEl>
                                      </p:cBhvr>
                                    </p:animEffect>
                                    <p:set>
                                      <p:cBhvr>
                                        <p:cTn id="120" dur="1" fill="hold">
                                          <p:stCondLst>
                                            <p:cond delay="499"/>
                                          </p:stCondLst>
                                        </p:cTn>
                                        <p:tgtEl>
                                          <p:spTgt spid="127"/>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29"/>
                                        </p:tgtEl>
                                      </p:cBhvr>
                                    </p:animEffect>
                                    <p:set>
                                      <p:cBhvr>
                                        <p:cTn id="123" dur="1" fill="hold">
                                          <p:stCondLst>
                                            <p:cond delay="499"/>
                                          </p:stCondLst>
                                        </p:cTn>
                                        <p:tgtEl>
                                          <p:spTgt spid="129"/>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28"/>
                                        </p:tgtEl>
                                      </p:cBhvr>
                                    </p:animEffect>
                                    <p:set>
                                      <p:cBhvr>
                                        <p:cTn id="126" dur="1" fill="hold">
                                          <p:stCondLst>
                                            <p:cond delay="499"/>
                                          </p:stCondLst>
                                        </p:cTn>
                                        <p:tgtEl>
                                          <p:spTgt spid="128"/>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31"/>
                                        </p:tgtEl>
                                      </p:cBhvr>
                                    </p:animEffect>
                                    <p:set>
                                      <p:cBhvr>
                                        <p:cTn id="129" dur="1" fill="hold">
                                          <p:stCondLst>
                                            <p:cond delay="499"/>
                                          </p:stCondLst>
                                        </p:cTn>
                                        <p:tgtEl>
                                          <p:spTgt spid="131"/>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30"/>
                                        </p:tgtEl>
                                      </p:cBhvr>
                                    </p:animEffect>
                                    <p:set>
                                      <p:cBhvr>
                                        <p:cTn id="132" dur="1" fill="hold">
                                          <p:stCondLst>
                                            <p:cond delay="499"/>
                                          </p:stCondLst>
                                        </p:cTn>
                                        <p:tgtEl>
                                          <p:spTgt spid="130"/>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33"/>
                                        </p:tgtEl>
                                      </p:cBhvr>
                                    </p:animEffect>
                                    <p:set>
                                      <p:cBhvr>
                                        <p:cTn id="135" dur="1" fill="hold">
                                          <p:stCondLst>
                                            <p:cond delay="499"/>
                                          </p:stCondLst>
                                        </p:cTn>
                                        <p:tgtEl>
                                          <p:spTgt spid="133"/>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32"/>
                                        </p:tgtEl>
                                      </p:cBhvr>
                                    </p:animEffect>
                                    <p:set>
                                      <p:cBhvr>
                                        <p:cTn id="138" dur="1" fill="hold">
                                          <p:stCondLst>
                                            <p:cond delay="499"/>
                                          </p:stCondLst>
                                        </p:cTn>
                                        <p:tgtEl>
                                          <p:spTgt spid="132"/>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34"/>
                                        </p:tgtEl>
                                      </p:cBhvr>
                                    </p:animEffect>
                                    <p:set>
                                      <p:cBhvr>
                                        <p:cTn id="141" dur="1" fill="hold">
                                          <p:stCondLst>
                                            <p:cond delay="499"/>
                                          </p:stCondLst>
                                        </p:cTn>
                                        <p:tgtEl>
                                          <p:spTgt spid="134"/>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135"/>
                                        </p:tgtEl>
                                      </p:cBhvr>
                                    </p:animEffect>
                                    <p:set>
                                      <p:cBhvr>
                                        <p:cTn id="144" dur="1" fill="hold">
                                          <p:stCondLst>
                                            <p:cond delay="499"/>
                                          </p:stCondLst>
                                        </p:cTn>
                                        <p:tgtEl>
                                          <p:spTgt spid="135"/>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500"/>
                                        <p:tgtEl>
                                          <p:spTgt spid="169"/>
                                        </p:tgtEl>
                                      </p:cBhvr>
                                    </p:animEffect>
                                    <p:set>
                                      <p:cBhvr>
                                        <p:cTn id="147" dur="1" fill="hold">
                                          <p:stCondLst>
                                            <p:cond delay="499"/>
                                          </p:stCondLst>
                                        </p:cTn>
                                        <p:tgtEl>
                                          <p:spTgt spid="169"/>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168"/>
                                        </p:tgtEl>
                                      </p:cBhvr>
                                    </p:animEffect>
                                    <p:set>
                                      <p:cBhvr>
                                        <p:cTn id="150" dur="1" fill="hold">
                                          <p:stCondLst>
                                            <p:cond delay="499"/>
                                          </p:stCondLst>
                                        </p:cTn>
                                        <p:tgtEl>
                                          <p:spTgt spid="168"/>
                                        </p:tgtEl>
                                        <p:attrNameLst>
                                          <p:attrName>style.visibility</p:attrName>
                                        </p:attrNameLst>
                                      </p:cBhvr>
                                      <p:to>
                                        <p:strVal val="hidden"/>
                                      </p:to>
                                    </p:set>
                                  </p:childTnLst>
                                </p:cTn>
                              </p:par>
                              <p:par>
                                <p:cTn id="151" presetID="10" presetClass="entr" presetSubtype="0" fill="hold" grpId="0" nodeType="withEffect">
                                  <p:stCondLst>
                                    <p:cond delay="0"/>
                                  </p:stCondLst>
                                  <p:childTnLst>
                                    <p:set>
                                      <p:cBhvr>
                                        <p:cTn id="152" dur="1" fill="hold">
                                          <p:stCondLst>
                                            <p:cond delay="0"/>
                                          </p:stCondLst>
                                        </p:cTn>
                                        <p:tgtEl>
                                          <p:spTgt spid="172"/>
                                        </p:tgtEl>
                                        <p:attrNameLst>
                                          <p:attrName>style.visibility</p:attrName>
                                        </p:attrNameLst>
                                      </p:cBhvr>
                                      <p:to>
                                        <p:strVal val="visible"/>
                                      </p:to>
                                    </p:set>
                                    <p:animEffect transition="in" filter="fade">
                                      <p:cBhvr>
                                        <p:cTn id="153" dur="500"/>
                                        <p:tgtEl>
                                          <p:spTgt spid="172"/>
                                        </p:tgtEl>
                                      </p:cBhvr>
                                    </p:animEffect>
                                  </p:childTnLst>
                                </p:cTn>
                              </p:par>
                              <p:par>
                                <p:cTn id="154" presetID="10" presetClass="entr" presetSubtype="0" fill="hold" nodeType="withEffect">
                                  <p:stCondLst>
                                    <p:cond delay="0"/>
                                  </p:stCondLst>
                                  <p:childTnLst>
                                    <p:set>
                                      <p:cBhvr>
                                        <p:cTn id="155" dur="1" fill="hold">
                                          <p:stCondLst>
                                            <p:cond delay="0"/>
                                          </p:stCondLst>
                                        </p:cTn>
                                        <p:tgtEl>
                                          <p:spTgt spid="171"/>
                                        </p:tgtEl>
                                        <p:attrNameLst>
                                          <p:attrName>style.visibility</p:attrName>
                                        </p:attrNameLst>
                                      </p:cBhvr>
                                      <p:to>
                                        <p:strVal val="visible"/>
                                      </p:to>
                                    </p:set>
                                    <p:animEffect transition="in" filter="fade">
                                      <p:cBhvr>
                                        <p:cTn id="156" dur="500"/>
                                        <p:tgtEl>
                                          <p:spTgt spid="171"/>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8" fill="hold" grpId="0" nodeType="clickEffect">
                                  <p:stCondLst>
                                    <p:cond delay="0"/>
                                  </p:stCondLst>
                                  <p:childTnLst>
                                    <p:set>
                                      <p:cBhvr>
                                        <p:cTn id="160" dur="1" fill="hold">
                                          <p:stCondLst>
                                            <p:cond delay="0"/>
                                          </p:stCondLst>
                                        </p:cTn>
                                        <p:tgtEl>
                                          <p:spTgt spid="176"/>
                                        </p:tgtEl>
                                        <p:attrNameLst>
                                          <p:attrName>style.visibility</p:attrName>
                                        </p:attrNameLst>
                                      </p:cBhvr>
                                      <p:to>
                                        <p:strVal val="visible"/>
                                      </p:to>
                                    </p:set>
                                    <p:animEffect transition="in" filter="wipe(left)">
                                      <p:cBhvr>
                                        <p:cTn id="161" dur="500"/>
                                        <p:tgtEl>
                                          <p:spTgt spid="176"/>
                                        </p:tgtEl>
                                      </p:cBhvr>
                                    </p:animEffect>
                                  </p:childTnLst>
                                </p:cTn>
                              </p:par>
                              <p:par>
                                <p:cTn id="162" presetID="22" presetClass="entr" presetSubtype="8" fill="hold" nodeType="withEffect">
                                  <p:stCondLst>
                                    <p:cond delay="0"/>
                                  </p:stCondLst>
                                  <p:childTnLst>
                                    <p:set>
                                      <p:cBhvr>
                                        <p:cTn id="163" dur="1" fill="hold">
                                          <p:stCondLst>
                                            <p:cond delay="0"/>
                                          </p:stCondLst>
                                        </p:cTn>
                                        <p:tgtEl>
                                          <p:spTgt spid="175"/>
                                        </p:tgtEl>
                                        <p:attrNameLst>
                                          <p:attrName>style.visibility</p:attrName>
                                        </p:attrNameLst>
                                      </p:cBhvr>
                                      <p:to>
                                        <p:strVal val="visible"/>
                                      </p:to>
                                    </p:set>
                                    <p:animEffect transition="in" filter="wipe(left)">
                                      <p:cBhvr>
                                        <p:cTn id="164" dur="500"/>
                                        <p:tgtEl>
                                          <p:spTgt spid="175"/>
                                        </p:tgtEl>
                                      </p:cBhvr>
                                    </p:animEffect>
                                  </p:childTnLst>
                                </p:cTn>
                              </p:par>
                              <p:par>
                                <p:cTn id="165" presetID="1" presetClass="entr" presetSubtype="0" fill="hold" grpId="0" nodeType="withEffect">
                                  <p:stCondLst>
                                    <p:cond delay="0"/>
                                  </p:stCondLst>
                                  <p:childTnLst>
                                    <p:set>
                                      <p:cBhvr>
                                        <p:cTn id="166" dur="1" fill="hold">
                                          <p:stCondLst>
                                            <p:cond delay="0"/>
                                          </p:stCondLst>
                                        </p:cTn>
                                        <p:tgtEl>
                                          <p:spTgt spid="181"/>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180"/>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83"/>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82"/>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nodeType="clickEffect">
                                  <p:stCondLst>
                                    <p:cond delay="0"/>
                                  </p:stCondLst>
                                  <p:childTnLst>
                                    <p:set>
                                      <p:cBhvr>
                                        <p:cTn id="176" dur="1" fill="hold">
                                          <p:stCondLst>
                                            <p:cond delay="0"/>
                                          </p:stCondLst>
                                        </p:cTn>
                                        <p:tgtEl>
                                          <p:spTgt spid="190"/>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189"/>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186"/>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185"/>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188"/>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152"/>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184"/>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187"/>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nodeType="clickEffect">
                                  <p:stCondLst>
                                    <p:cond delay="0"/>
                                  </p:stCondLst>
                                  <p:childTnLst>
                                    <p:set>
                                      <p:cBhvr>
                                        <p:cTn id="194" dur="1" fill="hold">
                                          <p:stCondLst>
                                            <p:cond delay="0"/>
                                          </p:stCondLst>
                                        </p:cTn>
                                        <p:tgtEl>
                                          <p:spTgt spid="190"/>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189"/>
                                        </p:tgtEl>
                                        <p:attrNameLst>
                                          <p:attrName>style.visibility</p:attrName>
                                        </p:attrNameLst>
                                      </p:cBhvr>
                                      <p:to>
                                        <p:strVal val="hidden"/>
                                      </p:to>
                                    </p:set>
                                  </p:childTnLst>
                                </p:cTn>
                              </p:par>
                              <p:par>
                                <p:cTn id="197" presetID="1" presetClass="exit" presetSubtype="0" fill="hold" nodeType="withEffect">
                                  <p:stCondLst>
                                    <p:cond delay="0"/>
                                  </p:stCondLst>
                                  <p:childTnLst>
                                    <p:set>
                                      <p:cBhvr>
                                        <p:cTn id="198" dur="1" fill="hold">
                                          <p:stCondLst>
                                            <p:cond delay="0"/>
                                          </p:stCondLst>
                                        </p:cTn>
                                        <p:tgtEl>
                                          <p:spTgt spid="186"/>
                                        </p:tgtEl>
                                        <p:attrNameLst>
                                          <p:attrName>style.visibility</p:attrName>
                                        </p:attrNameLst>
                                      </p:cBhvr>
                                      <p:to>
                                        <p:strVal val="hidden"/>
                                      </p:to>
                                    </p:set>
                                  </p:childTnLst>
                                </p:cTn>
                              </p:par>
                              <p:par>
                                <p:cTn id="199" presetID="1" presetClass="exit" presetSubtype="0" fill="hold" nodeType="withEffect">
                                  <p:stCondLst>
                                    <p:cond delay="0"/>
                                  </p:stCondLst>
                                  <p:childTnLst>
                                    <p:set>
                                      <p:cBhvr>
                                        <p:cTn id="200" dur="1" fill="hold">
                                          <p:stCondLst>
                                            <p:cond delay="0"/>
                                          </p:stCondLst>
                                        </p:cTn>
                                        <p:tgtEl>
                                          <p:spTgt spid="185"/>
                                        </p:tgtEl>
                                        <p:attrNameLst>
                                          <p:attrName>style.visibility</p:attrName>
                                        </p:attrNameLst>
                                      </p:cBhvr>
                                      <p:to>
                                        <p:strVal val="hidden"/>
                                      </p:to>
                                    </p:set>
                                  </p:childTnLst>
                                </p:cTn>
                              </p:par>
                              <p:par>
                                <p:cTn id="201" presetID="1" presetClass="exit" presetSubtype="0" fill="hold" grpId="1" nodeType="withEffect">
                                  <p:stCondLst>
                                    <p:cond delay="0"/>
                                  </p:stCondLst>
                                  <p:childTnLst>
                                    <p:set>
                                      <p:cBhvr>
                                        <p:cTn id="202" dur="1" fill="hold">
                                          <p:stCondLst>
                                            <p:cond delay="0"/>
                                          </p:stCondLst>
                                        </p:cTn>
                                        <p:tgtEl>
                                          <p:spTgt spid="188"/>
                                        </p:tgtEl>
                                        <p:attrNameLst>
                                          <p:attrName>style.visibility</p:attrName>
                                        </p:attrNameLst>
                                      </p:cBhvr>
                                      <p:to>
                                        <p:strVal val="hidden"/>
                                      </p:to>
                                    </p:set>
                                  </p:childTnLst>
                                </p:cTn>
                              </p:par>
                              <p:par>
                                <p:cTn id="203" presetID="1" presetClass="exit" presetSubtype="0" fill="hold" nodeType="withEffect">
                                  <p:stCondLst>
                                    <p:cond delay="0"/>
                                  </p:stCondLst>
                                  <p:childTnLst>
                                    <p:set>
                                      <p:cBhvr>
                                        <p:cTn id="204" dur="1" fill="hold">
                                          <p:stCondLst>
                                            <p:cond delay="0"/>
                                          </p:stCondLst>
                                        </p:cTn>
                                        <p:tgtEl>
                                          <p:spTgt spid="152"/>
                                        </p:tgtEl>
                                        <p:attrNameLst>
                                          <p:attrName>style.visibility</p:attrName>
                                        </p:attrNameLst>
                                      </p:cBhvr>
                                      <p:to>
                                        <p:strVal val="hidden"/>
                                      </p:to>
                                    </p:set>
                                  </p:childTnLst>
                                </p:cTn>
                              </p:par>
                              <p:par>
                                <p:cTn id="205" presetID="1" presetClass="exit" presetSubtype="0" fill="hold" nodeType="withEffect">
                                  <p:stCondLst>
                                    <p:cond delay="0"/>
                                  </p:stCondLst>
                                  <p:childTnLst>
                                    <p:set>
                                      <p:cBhvr>
                                        <p:cTn id="206" dur="1" fill="hold">
                                          <p:stCondLst>
                                            <p:cond delay="0"/>
                                          </p:stCondLst>
                                        </p:cTn>
                                        <p:tgtEl>
                                          <p:spTgt spid="184"/>
                                        </p:tgtEl>
                                        <p:attrNameLst>
                                          <p:attrName>style.visibility</p:attrName>
                                        </p:attrNameLst>
                                      </p:cBhvr>
                                      <p:to>
                                        <p:strVal val="hidden"/>
                                      </p:to>
                                    </p:set>
                                  </p:childTnLst>
                                </p:cTn>
                              </p:par>
                              <p:par>
                                <p:cTn id="207" presetID="1" presetClass="exit" presetSubtype="0" fill="hold" grpId="1" nodeType="withEffect">
                                  <p:stCondLst>
                                    <p:cond delay="0"/>
                                  </p:stCondLst>
                                  <p:childTnLst>
                                    <p:set>
                                      <p:cBhvr>
                                        <p:cTn id="208" dur="1" fill="hold">
                                          <p:stCondLst>
                                            <p:cond delay="0"/>
                                          </p:stCondLst>
                                        </p:cTn>
                                        <p:tgtEl>
                                          <p:spTgt spid="187"/>
                                        </p:tgtEl>
                                        <p:attrNameLst>
                                          <p:attrName>style.visibility</p:attrName>
                                        </p:attrNameLst>
                                      </p:cBhvr>
                                      <p:to>
                                        <p:strVal val="hidden"/>
                                      </p:to>
                                    </p:set>
                                  </p:childTnLst>
                                </p:cTn>
                              </p:par>
                            </p:childTnLst>
                          </p:cTn>
                        </p:par>
                      </p:childTnLst>
                    </p:cTn>
                  </p:par>
                  <p:par>
                    <p:cTn id="209" fill="hold">
                      <p:stCondLst>
                        <p:cond delay="indefinite"/>
                      </p:stCondLst>
                      <p:childTnLst>
                        <p:par>
                          <p:cTn id="210" fill="hold">
                            <p:stCondLst>
                              <p:cond delay="0"/>
                            </p:stCondLst>
                            <p:childTnLst>
                              <p:par>
                                <p:cTn id="211" presetID="22" presetClass="entr" presetSubtype="1" fill="hold" grpId="0" nodeType="clickEffect">
                                  <p:stCondLst>
                                    <p:cond delay="0"/>
                                  </p:stCondLst>
                                  <p:childTnLst>
                                    <p:set>
                                      <p:cBhvr>
                                        <p:cTn id="212" dur="1" fill="hold">
                                          <p:stCondLst>
                                            <p:cond delay="0"/>
                                          </p:stCondLst>
                                        </p:cTn>
                                        <p:tgtEl>
                                          <p:spTgt spid="161"/>
                                        </p:tgtEl>
                                        <p:attrNameLst>
                                          <p:attrName>style.visibility</p:attrName>
                                        </p:attrNameLst>
                                      </p:cBhvr>
                                      <p:to>
                                        <p:strVal val="visible"/>
                                      </p:to>
                                    </p:set>
                                    <p:animEffect transition="in" filter="wipe(up)">
                                      <p:cBhvr>
                                        <p:cTn id="213" dur="500"/>
                                        <p:tgtEl>
                                          <p:spTgt spid="161"/>
                                        </p:tgtEl>
                                      </p:cBhvr>
                                    </p:animEffect>
                                  </p:childTnLst>
                                </p:cTn>
                              </p:par>
                              <p:par>
                                <p:cTn id="214" presetID="22" presetClass="entr" presetSubtype="8" fill="hold" grpId="0" nodeType="withEffect">
                                  <p:stCondLst>
                                    <p:cond delay="0"/>
                                  </p:stCondLst>
                                  <p:childTnLst>
                                    <p:set>
                                      <p:cBhvr>
                                        <p:cTn id="215" dur="1" fill="hold">
                                          <p:stCondLst>
                                            <p:cond delay="0"/>
                                          </p:stCondLst>
                                        </p:cTn>
                                        <p:tgtEl>
                                          <p:spTgt spid="178"/>
                                        </p:tgtEl>
                                        <p:attrNameLst>
                                          <p:attrName>style.visibility</p:attrName>
                                        </p:attrNameLst>
                                      </p:cBhvr>
                                      <p:to>
                                        <p:strVal val="visible"/>
                                      </p:to>
                                    </p:set>
                                    <p:animEffect transition="in" filter="wipe(left)">
                                      <p:cBhvr>
                                        <p:cTn id="216" dur="500"/>
                                        <p:tgtEl>
                                          <p:spTgt spid="178"/>
                                        </p:tgtEl>
                                      </p:cBhvr>
                                    </p:animEffect>
                                  </p:childTnLst>
                                </p:cTn>
                              </p:par>
                              <p:par>
                                <p:cTn id="217" presetID="22" presetClass="entr" presetSubtype="8" fill="hold" nodeType="withEffect">
                                  <p:stCondLst>
                                    <p:cond delay="0"/>
                                  </p:stCondLst>
                                  <p:childTnLst>
                                    <p:set>
                                      <p:cBhvr>
                                        <p:cTn id="218" dur="1" fill="hold">
                                          <p:stCondLst>
                                            <p:cond delay="0"/>
                                          </p:stCondLst>
                                        </p:cTn>
                                        <p:tgtEl>
                                          <p:spTgt spid="177"/>
                                        </p:tgtEl>
                                        <p:attrNameLst>
                                          <p:attrName>style.visibility</p:attrName>
                                        </p:attrNameLst>
                                      </p:cBhvr>
                                      <p:to>
                                        <p:strVal val="visible"/>
                                      </p:to>
                                    </p:set>
                                    <p:animEffect transition="in" filter="wipe(left)">
                                      <p:cBhvr>
                                        <p:cTn id="219" dur="500"/>
                                        <p:tgtEl>
                                          <p:spTgt spid="177"/>
                                        </p:tgtEl>
                                      </p:cBhvr>
                                    </p:animEffect>
                                  </p:childTnLst>
                                </p:cTn>
                              </p:par>
                              <p:par>
                                <p:cTn id="220" presetID="10" presetClass="exit" presetSubtype="0" fill="hold" grpId="1" nodeType="withEffect">
                                  <p:stCondLst>
                                    <p:cond delay="0"/>
                                  </p:stCondLst>
                                  <p:childTnLst>
                                    <p:animEffect transition="out" filter="fade">
                                      <p:cBhvr>
                                        <p:cTn id="221" dur="500"/>
                                        <p:tgtEl>
                                          <p:spTgt spid="183"/>
                                        </p:tgtEl>
                                      </p:cBhvr>
                                    </p:animEffect>
                                    <p:set>
                                      <p:cBhvr>
                                        <p:cTn id="222" dur="1" fill="hold">
                                          <p:stCondLst>
                                            <p:cond delay="499"/>
                                          </p:stCondLst>
                                        </p:cTn>
                                        <p:tgtEl>
                                          <p:spTgt spid="183"/>
                                        </p:tgtEl>
                                        <p:attrNameLst>
                                          <p:attrName>style.visibility</p:attrName>
                                        </p:attrNameLst>
                                      </p:cBhvr>
                                      <p:to>
                                        <p:strVal val="hidden"/>
                                      </p:to>
                                    </p:set>
                                  </p:childTnLst>
                                </p:cTn>
                              </p:par>
                              <p:par>
                                <p:cTn id="223" presetID="10" presetClass="exit" presetSubtype="0" fill="hold" nodeType="withEffect">
                                  <p:stCondLst>
                                    <p:cond delay="0"/>
                                  </p:stCondLst>
                                  <p:childTnLst>
                                    <p:animEffect transition="out" filter="fade">
                                      <p:cBhvr>
                                        <p:cTn id="224" dur="500"/>
                                        <p:tgtEl>
                                          <p:spTgt spid="182"/>
                                        </p:tgtEl>
                                      </p:cBhvr>
                                    </p:animEffect>
                                    <p:set>
                                      <p:cBhvr>
                                        <p:cTn id="225" dur="1" fill="hold">
                                          <p:stCondLst>
                                            <p:cond delay="499"/>
                                          </p:stCondLst>
                                        </p:cTn>
                                        <p:tgtEl>
                                          <p:spTgt spid="182"/>
                                        </p:tgtEl>
                                        <p:attrNameLst>
                                          <p:attrName>style.visibility</p:attrName>
                                        </p:attrNameLst>
                                      </p:cBhvr>
                                      <p:to>
                                        <p:strVal val="hidden"/>
                                      </p:to>
                                    </p:set>
                                  </p:childTnLst>
                                </p:cTn>
                              </p:par>
                            </p:childTnLst>
                          </p:cTn>
                        </p:par>
                      </p:childTnLst>
                    </p:cTn>
                  </p:par>
                  <p:par>
                    <p:cTn id="226" fill="hold">
                      <p:stCondLst>
                        <p:cond delay="indefinite"/>
                      </p:stCondLst>
                      <p:childTnLst>
                        <p:par>
                          <p:cTn id="227" fill="hold">
                            <p:stCondLst>
                              <p:cond delay="0"/>
                            </p:stCondLst>
                            <p:childTnLst>
                              <p:par>
                                <p:cTn id="228" presetID="10" presetClass="entr" presetSubtype="0" fill="hold" nodeType="clickEffect">
                                  <p:stCondLst>
                                    <p:cond delay="0"/>
                                  </p:stCondLst>
                                  <p:childTnLst>
                                    <p:set>
                                      <p:cBhvr>
                                        <p:cTn id="229" dur="1" fill="hold">
                                          <p:stCondLst>
                                            <p:cond delay="0"/>
                                          </p:stCondLst>
                                        </p:cTn>
                                        <p:tgtEl>
                                          <p:spTgt spid="164"/>
                                        </p:tgtEl>
                                        <p:attrNameLst>
                                          <p:attrName>style.visibility</p:attrName>
                                        </p:attrNameLst>
                                      </p:cBhvr>
                                      <p:to>
                                        <p:strVal val="visible"/>
                                      </p:to>
                                    </p:set>
                                    <p:animEffect transition="in" filter="fade">
                                      <p:cBhvr>
                                        <p:cTn id="230" dur="500"/>
                                        <p:tgtEl>
                                          <p:spTgt spid="164"/>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170"/>
                                        </p:tgtEl>
                                        <p:attrNameLst>
                                          <p:attrName>style.visibility</p:attrName>
                                        </p:attrNameLst>
                                      </p:cBhvr>
                                      <p:to>
                                        <p:strVal val="visible"/>
                                      </p:to>
                                    </p:set>
                                    <p:animEffect transition="in" filter="fade">
                                      <p:cBhvr>
                                        <p:cTn id="233" dur="500"/>
                                        <p:tgtEl>
                                          <p:spTgt spid="170"/>
                                        </p:tgtEl>
                                      </p:cBhvr>
                                    </p:animEffect>
                                  </p:childTnLst>
                                </p:cTn>
                              </p:par>
                            </p:childTnLst>
                          </p:cTn>
                        </p:par>
                      </p:childTnLst>
                    </p:cTn>
                  </p:par>
                  <p:par>
                    <p:cTn id="234" fill="hold">
                      <p:stCondLst>
                        <p:cond delay="indefinite"/>
                      </p:stCondLst>
                      <p:childTnLst>
                        <p:par>
                          <p:cTn id="235" fill="hold">
                            <p:stCondLst>
                              <p:cond delay="0"/>
                            </p:stCondLst>
                            <p:childTnLst>
                              <p:par>
                                <p:cTn id="236" presetID="1" presetClass="entr" presetSubtype="0" fill="hold" nodeType="clickEffect">
                                  <p:stCondLst>
                                    <p:cond delay="0"/>
                                  </p:stCondLst>
                                  <p:childTnLst>
                                    <p:set>
                                      <p:cBhvr>
                                        <p:cTn id="237" dur="1" fill="hold">
                                          <p:stCondLst>
                                            <p:cond delay="0"/>
                                          </p:stCondLst>
                                        </p:cTn>
                                        <p:tgtEl>
                                          <p:spTgt spid="191"/>
                                        </p:tgtEl>
                                        <p:attrNameLst>
                                          <p:attrName>style.visibility</p:attrName>
                                        </p:attrNameLst>
                                      </p:cBhvr>
                                      <p:to>
                                        <p:strVal val="visible"/>
                                      </p:to>
                                    </p:set>
                                  </p:childTnLst>
                                </p:cTn>
                              </p:par>
                              <p:par>
                                <p:cTn id="238" presetID="1" presetClass="entr" presetSubtype="0" fill="hold" grpId="0" nodeType="withEffect">
                                  <p:stCondLst>
                                    <p:cond delay="0"/>
                                  </p:stCondLst>
                                  <p:childTnLst>
                                    <p:set>
                                      <p:cBhvr>
                                        <p:cTn id="239" dur="1" fill="hold">
                                          <p:stCondLst>
                                            <p:cond delay="0"/>
                                          </p:stCondLst>
                                        </p:cTn>
                                        <p:tgtEl>
                                          <p:spTgt spid="192"/>
                                        </p:tgtEl>
                                        <p:attrNameLst>
                                          <p:attrName>style.visibility</p:attrName>
                                        </p:attrNameLst>
                                      </p:cBhvr>
                                      <p:to>
                                        <p:strVal val="visible"/>
                                      </p:to>
                                    </p:set>
                                  </p:childTnLst>
                                </p:cTn>
                              </p:par>
                              <p:par>
                                <p:cTn id="240" presetID="1" presetClass="entr" presetSubtype="0" fill="hold" nodeType="withEffect">
                                  <p:stCondLst>
                                    <p:cond delay="0"/>
                                  </p:stCondLst>
                                  <p:childTnLst>
                                    <p:set>
                                      <p:cBhvr>
                                        <p:cTn id="241" dur="1" fill="hold">
                                          <p:stCondLst>
                                            <p:cond delay="0"/>
                                          </p:stCondLst>
                                        </p:cTn>
                                        <p:tgtEl>
                                          <p:spTgt spid="193"/>
                                        </p:tgtEl>
                                        <p:attrNameLst>
                                          <p:attrName>style.visibility</p:attrName>
                                        </p:attrNameLst>
                                      </p:cBhvr>
                                      <p:to>
                                        <p:strVal val="visible"/>
                                      </p:to>
                                    </p:set>
                                  </p:childTnLst>
                                </p:cTn>
                              </p:par>
                              <p:par>
                                <p:cTn id="242" presetID="1" presetClass="entr" presetSubtype="0" fill="hold" grpId="0" nodeType="withEffect">
                                  <p:stCondLst>
                                    <p:cond delay="0"/>
                                  </p:stCondLst>
                                  <p:childTnLst>
                                    <p:set>
                                      <p:cBhvr>
                                        <p:cTn id="243" dur="1" fill="hold">
                                          <p:stCondLst>
                                            <p:cond delay="0"/>
                                          </p:stCondLst>
                                        </p:cTn>
                                        <p:tgtEl>
                                          <p:spTgt spid="194"/>
                                        </p:tgtEl>
                                        <p:attrNameLst>
                                          <p:attrName>style.visibility</p:attrName>
                                        </p:attrNameLst>
                                      </p:cBhvr>
                                      <p:to>
                                        <p:strVal val="visible"/>
                                      </p:to>
                                    </p:set>
                                  </p:childTnLst>
                                </p:cTn>
                              </p:par>
                              <p:par>
                                <p:cTn id="244" presetID="1" presetClass="entr" presetSubtype="0" fill="hold" nodeType="withEffect">
                                  <p:stCondLst>
                                    <p:cond delay="0"/>
                                  </p:stCondLst>
                                  <p:childTnLst>
                                    <p:set>
                                      <p:cBhvr>
                                        <p:cTn id="245" dur="1" fill="hold">
                                          <p:stCondLst>
                                            <p:cond delay="0"/>
                                          </p:stCondLst>
                                        </p:cTn>
                                        <p:tgtEl>
                                          <p:spTgt spid="195"/>
                                        </p:tgtEl>
                                        <p:attrNameLst>
                                          <p:attrName>style.visibility</p:attrName>
                                        </p:attrNameLst>
                                      </p:cBhvr>
                                      <p:to>
                                        <p:strVal val="visible"/>
                                      </p:to>
                                    </p:set>
                                  </p:childTnLst>
                                </p:cTn>
                              </p:par>
                              <p:par>
                                <p:cTn id="246" presetID="1" presetClass="entr" presetSubtype="0" fill="hold" nodeType="withEffect">
                                  <p:stCondLst>
                                    <p:cond delay="0"/>
                                  </p:stCondLst>
                                  <p:childTnLst>
                                    <p:set>
                                      <p:cBhvr>
                                        <p:cTn id="247"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5"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65" grpId="0" animBg="1"/>
      <p:bldP spid="166" grpId="0" animBg="1"/>
      <p:bldP spid="167" grpId="0" animBg="1"/>
      <p:bldP spid="104" grpId="0" animBg="1"/>
      <p:bldP spid="105" grpId="0" animBg="1"/>
      <p:bldP spid="106" grpId="0" animBg="1"/>
      <p:bldP spid="107" grpId="0" animBg="1"/>
      <p:bldP spid="112" grpId="0" animBg="1"/>
      <p:bldP spid="113" grpId="0" animBg="1"/>
      <p:bldP spid="114" grpId="0" animBg="1"/>
      <p:bldP spid="115" grpId="0" animBg="1"/>
      <p:bldP spid="116" grpId="0" animBg="1"/>
      <p:bldP spid="117" grpId="0" animBg="1"/>
      <p:bldP spid="120" grpId="0" animBg="1"/>
      <p:bldP spid="121" grpId="0" animBg="1"/>
      <p:bldP spid="122" grpId="0" animBg="1"/>
      <p:bldP spid="122" grpId="1" animBg="1"/>
      <p:bldP spid="123" grpId="0" animBg="1"/>
      <p:bldP spid="123"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68" grpId="0"/>
      <p:bldP spid="168" grpId="1"/>
      <p:bldP spid="174" grpId="0"/>
      <p:bldP spid="159" grpId="0"/>
      <p:bldP spid="161" grpId="0" animBg="1"/>
      <p:bldP spid="170" grpId="0"/>
      <p:bldP spid="172" grpId="0" animBg="1"/>
      <p:bldP spid="176" grpId="0" animBg="1"/>
      <p:bldP spid="178" grpId="0" animBg="1"/>
      <p:bldP spid="163" grpId="0" animBg="1"/>
      <p:bldP spid="181" grpId="0"/>
      <p:bldP spid="183" grpId="0"/>
      <p:bldP spid="183" grpId="1"/>
      <p:bldP spid="187" grpId="0" animBg="1"/>
      <p:bldP spid="187" grpId="1" animBg="1"/>
      <p:bldP spid="188" grpId="0" animBg="1"/>
      <p:bldP spid="188" grpId="1" animBg="1"/>
      <p:bldP spid="192" grpId="0" animBg="1"/>
      <p:bldP spid="19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054192-8C59-437E-8E05-8F1BF0F79D7E}"/>
              </a:ext>
            </a:extLst>
          </p:cNvPr>
          <p:cNvSpPr>
            <a:spLocks noGrp="1"/>
          </p:cNvSpPr>
          <p:nvPr>
            <p:ph idx="1"/>
          </p:nvPr>
        </p:nvSpPr>
        <p:spPr>
          <a:xfrm>
            <a:off x="228600" y="806451"/>
            <a:ext cx="8672513" cy="1631950"/>
          </a:xfrm>
        </p:spPr>
        <p:txBody>
          <a:bodyPr/>
          <a:lstStyle/>
          <a:p>
            <a:r>
              <a:rPr lang="en-US" dirty="0"/>
              <a:t>Facilities used for: high temp treatment of cavities – enabled development of N-doping, N-infusion procedures at Fermilab</a:t>
            </a:r>
          </a:p>
          <a:p>
            <a:r>
              <a:rPr lang="en-US" dirty="0"/>
              <a:t>These discoveries in turn have helped develop understanding of physics of superconductors in RF fields</a:t>
            </a:r>
          </a:p>
        </p:txBody>
      </p:sp>
      <p:sp>
        <p:nvSpPr>
          <p:cNvPr id="3" name="Title 2">
            <a:extLst>
              <a:ext uri="{FF2B5EF4-FFF2-40B4-BE49-F238E27FC236}">
                <a16:creationId xmlns:a16="http://schemas.microsoft.com/office/drawing/2014/main" id="{6DAD4821-43D0-475A-B6A0-5F4EC1AFE6F0}"/>
              </a:ext>
            </a:extLst>
          </p:cNvPr>
          <p:cNvSpPr>
            <a:spLocks noGrp="1"/>
          </p:cNvSpPr>
          <p:nvPr>
            <p:ph type="title"/>
          </p:nvPr>
        </p:nvSpPr>
        <p:spPr/>
        <p:txBody>
          <a:bodyPr/>
          <a:lstStyle/>
          <a:p>
            <a:r>
              <a:rPr lang="en-US" dirty="0"/>
              <a:t>High Temperature Furnaces</a:t>
            </a:r>
          </a:p>
        </p:txBody>
      </p:sp>
      <p:sp>
        <p:nvSpPr>
          <p:cNvPr id="4" name="Date Placeholder 3">
            <a:extLst>
              <a:ext uri="{FF2B5EF4-FFF2-40B4-BE49-F238E27FC236}">
                <a16:creationId xmlns:a16="http://schemas.microsoft.com/office/drawing/2014/main" id="{482FD370-E71C-4419-9F0B-6331CF729D8A}"/>
              </a:ext>
            </a:extLst>
          </p:cNvPr>
          <p:cNvSpPr>
            <a:spLocks noGrp="1"/>
          </p:cNvSpPr>
          <p:nvPr>
            <p:ph type="dt" sz="half" idx="2"/>
          </p:nvPr>
        </p:nvSpPr>
        <p:spPr/>
        <p:txBody>
          <a:bodyPr/>
          <a:lstStyle/>
          <a:p>
            <a:pPr>
              <a:defRPr/>
            </a:pPr>
            <a:r>
              <a:rPr lang="en-US"/>
              <a:t>12/04/18</a:t>
            </a:r>
            <a:endParaRPr lang="en-US" dirty="0"/>
          </a:p>
        </p:txBody>
      </p:sp>
      <p:sp>
        <p:nvSpPr>
          <p:cNvPr id="5" name="Footer Placeholder 4">
            <a:extLst>
              <a:ext uri="{FF2B5EF4-FFF2-40B4-BE49-F238E27FC236}">
                <a16:creationId xmlns:a16="http://schemas.microsoft.com/office/drawing/2014/main" id="{E0F2C7DF-3AE7-4DA2-80A0-A565C110C0C2}"/>
              </a:ext>
            </a:extLst>
          </p:cNvPr>
          <p:cNvSpPr>
            <a:spLocks noGrp="1"/>
          </p:cNvSpPr>
          <p:nvPr>
            <p:ph type="ftr" sz="quarter" idx="3"/>
          </p:nvPr>
        </p:nvSpPr>
        <p:spPr/>
        <p:txBody>
          <a:bodyPr/>
          <a:lstStyle/>
          <a:p>
            <a:pPr>
              <a:defRPr/>
            </a:pPr>
            <a:r>
              <a:rPr lang="en-US" b="1"/>
              <a:t>Sam Posen </a:t>
            </a:r>
            <a:endParaRPr lang="en-US" b="1" dirty="0"/>
          </a:p>
        </p:txBody>
      </p:sp>
      <p:sp>
        <p:nvSpPr>
          <p:cNvPr id="6" name="Slide Number Placeholder 5">
            <a:extLst>
              <a:ext uri="{FF2B5EF4-FFF2-40B4-BE49-F238E27FC236}">
                <a16:creationId xmlns:a16="http://schemas.microsoft.com/office/drawing/2014/main" id="{D892ECEC-EF00-482E-AC91-B001DC809012}"/>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pic>
        <p:nvPicPr>
          <p:cNvPr id="7170" name="Picture 2" descr="http://td.fnal.gov/wp-content/uploads/2016/01/IB4furnace-1024x683.png">
            <a:extLst>
              <a:ext uri="{FF2B5EF4-FFF2-40B4-BE49-F238E27FC236}">
                <a16:creationId xmlns:a16="http://schemas.microsoft.com/office/drawing/2014/main" id="{74F4B278-8F31-41C0-A797-FBDF8DB22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2700" y="2573686"/>
            <a:ext cx="5092700" cy="339690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8A69BE39-F5BE-4850-811D-705A0663C75E}"/>
              </a:ext>
            </a:extLst>
          </p:cNvPr>
          <p:cNvSpPr txBox="1">
            <a:spLocks/>
          </p:cNvSpPr>
          <p:nvPr/>
        </p:nvSpPr>
        <p:spPr>
          <a:xfrm>
            <a:off x="222251" y="2438402"/>
            <a:ext cx="3409950" cy="3532186"/>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Ultra-clean IB4 furnace: possible to RF test immediately after furnace without chemistry</a:t>
            </a:r>
          </a:p>
        </p:txBody>
      </p:sp>
    </p:spTree>
    <p:extLst>
      <p:ext uri="{BB962C8B-B14F-4D97-AF65-F5344CB8AC3E}">
        <p14:creationId xmlns:p14="http://schemas.microsoft.com/office/powerpoint/2010/main" val="1960897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BD22A5-582E-4498-8C30-9D44A84595D0}"/>
              </a:ext>
            </a:extLst>
          </p:cNvPr>
          <p:cNvSpPr>
            <a:spLocks noGrp="1"/>
          </p:cNvSpPr>
          <p:nvPr>
            <p:ph idx="1"/>
          </p:nvPr>
        </p:nvSpPr>
        <p:spPr>
          <a:xfrm>
            <a:off x="228601" y="2294965"/>
            <a:ext cx="4775200" cy="3735948"/>
          </a:xfrm>
        </p:spPr>
        <p:txBody>
          <a:bodyPr/>
          <a:lstStyle/>
          <a:p>
            <a:r>
              <a:rPr lang="en-US" dirty="0"/>
              <a:t>Facilities used for: particulate free assembly in class 10 semiconductor-grade cleanroom</a:t>
            </a:r>
          </a:p>
          <a:p>
            <a:r>
              <a:rPr lang="en-US" dirty="0"/>
              <a:t>Interior treatment with 16 MΩ ultrapure water at 100 bar critical step for field emission mitigation</a:t>
            </a:r>
          </a:p>
        </p:txBody>
      </p:sp>
      <p:sp>
        <p:nvSpPr>
          <p:cNvPr id="3" name="Title 2">
            <a:extLst>
              <a:ext uri="{FF2B5EF4-FFF2-40B4-BE49-F238E27FC236}">
                <a16:creationId xmlns:a16="http://schemas.microsoft.com/office/drawing/2014/main" id="{483977E0-737F-4451-AAA4-B00B906A9E2C}"/>
              </a:ext>
            </a:extLst>
          </p:cNvPr>
          <p:cNvSpPr>
            <a:spLocks noGrp="1"/>
          </p:cNvSpPr>
          <p:nvPr>
            <p:ph type="title"/>
          </p:nvPr>
        </p:nvSpPr>
        <p:spPr/>
        <p:txBody>
          <a:bodyPr/>
          <a:lstStyle/>
          <a:p>
            <a:r>
              <a:rPr lang="en-US" dirty="0"/>
              <a:t>High Pressure Rinse / Vacuum Assembly</a:t>
            </a:r>
          </a:p>
        </p:txBody>
      </p:sp>
      <p:sp>
        <p:nvSpPr>
          <p:cNvPr id="4" name="Date Placeholder 3">
            <a:extLst>
              <a:ext uri="{FF2B5EF4-FFF2-40B4-BE49-F238E27FC236}">
                <a16:creationId xmlns:a16="http://schemas.microsoft.com/office/drawing/2014/main" id="{D98D04FD-098A-4BF0-BFF2-6E17F4269CB7}"/>
              </a:ext>
            </a:extLst>
          </p:cNvPr>
          <p:cNvSpPr>
            <a:spLocks noGrp="1"/>
          </p:cNvSpPr>
          <p:nvPr>
            <p:ph type="dt" sz="half" idx="2"/>
          </p:nvPr>
        </p:nvSpPr>
        <p:spPr/>
        <p:txBody>
          <a:bodyPr/>
          <a:lstStyle/>
          <a:p>
            <a:pPr>
              <a:defRPr/>
            </a:pPr>
            <a:r>
              <a:rPr lang="en-US"/>
              <a:t>12/04/18</a:t>
            </a:r>
            <a:endParaRPr lang="en-US" dirty="0"/>
          </a:p>
        </p:txBody>
      </p:sp>
      <p:sp>
        <p:nvSpPr>
          <p:cNvPr id="5" name="Footer Placeholder 4">
            <a:extLst>
              <a:ext uri="{FF2B5EF4-FFF2-40B4-BE49-F238E27FC236}">
                <a16:creationId xmlns:a16="http://schemas.microsoft.com/office/drawing/2014/main" id="{597591AC-DBFD-4248-BD4C-785A61DB511D}"/>
              </a:ext>
            </a:extLst>
          </p:cNvPr>
          <p:cNvSpPr>
            <a:spLocks noGrp="1"/>
          </p:cNvSpPr>
          <p:nvPr>
            <p:ph type="ftr" sz="quarter" idx="3"/>
          </p:nvPr>
        </p:nvSpPr>
        <p:spPr/>
        <p:txBody>
          <a:bodyPr/>
          <a:lstStyle/>
          <a:p>
            <a:pPr>
              <a:defRPr/>
            </a:pPr>
            <a:r>
              <a:rPr lang="en-US" b="1"/>
              <a:t>Sam Posen </a:t>
            </a:r>
            <a:endParaRPr lang="en-US" b="1" dirty="0"/>
          </a:p>
        </p:txBody>
      </p:sp>
      <p:sp>
        <p:nvSpPr>
          <p:cNvPr id="6" name="Slide Number Placeholder 5">
            <a:extLst>
              <a:ext uri="{FF2B5EF4-FFF2-40B4-BE49-F238E27FC236}">
                <a16:creationId xmlns:a16="http://schemas.microsoft.com/office/drawing/2014/main" id="{5C9321FE-5E5D-4A8A-ADBA-FEF00CA594C7}"/>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pic>
        <p:nvPicPr>
          <p:cNvPr id="2056" name="Picture 8" descr="http://td.fnal.gov/wp-content/uploads/2016/01/IB4cleanroom-750x1024.png">
            <a:extLst>
              <a:ext uri="{FF2B5EF4-FFF2-40B4-BE49-F238E27FC236}">
                <a16:creationId xmlns:a16="http://schemas.microsoft.com/office/drawing/2014/main" id="{11768F4C-7380-4DDB-827D-5D734F2C12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 r="25217" b="1"/>
          <a:stretch/>
        </p:blipFill>
        <p:spPr bwMode="auto">
          <a:xfrm>
            <a:off x="5816601" y="905163"/>
            <a:ext cx="2805034" cy="51257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4C3C24C-6934-4E1E-84E3-9B5189F065F0}"/>
              </a:ext>
            </a:extLst>
          </p:cNvPr>
          <p:cNvSpPr/>
          <p:nvPr/>
        </p:nvSpPr>
        <p:spPr>
          <a:xfrm>
            <a:off x="5911018" y="960944"/>
            <a:ext cx="2616199" cy="584775"/>
          </a:xfrm>
          <a:prstGeom prst="rect">
            <a:avLst/>
          </a:prstGeom>
          <a:solidFill>
            <a:schemeClr val="bg1"/>
          </a:solidFill>
          <a:ln>
            <a:solidFill>
              <a:srgbClr val="000000"/>
            </a:solidFill>
          </a:ln>
        </p:spPr>
        <p:txBody>
          <a:bodyPr wrap="square">
            <a:spAutoFit/>
          </a:bodyPr>
          <a:lstStyle/>
          <a:p>
            <a:pPr algn="ctr"/>
            <a:r>
              <a:rPr lang="en-US" sz="1600" dirty="0">
                <a:solidFill>
                  <a:srgbClr val="000000"/>
                </a:solidFill>
              </a:rPr>
              <a:t>CPL HPR stand is compatible with 8 cavity frequencies</a:t>
            </a:r>
          </a:p>
        </p:txBody>
      </p:sp>
    </p:spTree>
    <p:extLst>
      <p:ext uri="{BB962C8B-B14F-4D97-AF65-F5344CB8AC3E}">
        <p14:creationId xmlns:p14="http://schemas.microsoft.com/office/powerpoint/2010/main" val="1113646803"/>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FD098A9B-4D3C-3145-830B-240A9B0A7218}" vid="{015AB2E6-9247-8648-A26B-A5B931E2E5F4}"/>
    </a:ext>
  </a:extLst>
</a:theme>
</file>

<file path=ppt/theme/theme2.xml><?xml version="1.0" encoding="utf-8"?>
<a:theme xmlns:a="http://schemas.openxmlformats.org/drawingml/2006/main" name="1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FermilabTemplate</Template>
  <TotalTime>12600</TotalTime>
  <Words>1287</Words>
  <Application>Microsoft Macintosh PowerPoint</Application>
  <PresentationFormat>On-screen Show (4:3)</PresentationFormat>
  <Paragraphs>213</Paragraphs>
  <Slides>24</Slides>
  <Notes>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Calibri Light</vt:lpstr>
      <vt:lpstr>Helvetica</vt:lpstr>
      <vt:lpstr>Fermilab_PPT_090815</vt:lpstr>
      <vt:lpstr>1_Fermilab_PPT_090815</vt:lpstr>
      <vt:lpstr>PowerPoint Presentation</vt:lpstr>
      <vt:lpstr>World Class SRF Facilities – Full Spectrum </vt:lpstr>
      <vt:lpstr>Cavity Material Removal</vt:lpstr>
      <vt:lpstr>Unique Capabilities of Electropolishing Facilities</vt:lpstr>
      <vt:lpstr>Large Electropolishing Tool Commissioning at CPL</vt:lpstr>
      <vt:lpstr>High Temperature Furnaces</vt:lpstr>
      <vt:lpstr>N-doping treatment</vt:lpstr>
      <vt:lpstr>High Temperature Furnaces</vt:lpstr>
      <vt:lpstr>High Pressure Rinse / Vacuum Assembly</vt:lpstr>
      <vt:lpstr>2016 - MP9 Furnace Modification for Nb3Sn Coating</vt:lpstr>
      <vt:lpstr>Statistics of Usage</vt:lpstr>
      <vt:lpstr>Vertical Test Stand</vt:lpstr>
      <vt:lpstr>Vertical Test Instrumentation</vt:lpstr>
      <vt:lpstr>Vertical Test Facility (VTS) Extremely High Usage</vt:lpstr>
      <vt:lpstr>Horizontal Cavity Test Stands</vt:lpstr>
      <vt:lpstr>Cryomodule Assembly</vt:lpstr>
      <vt:lpstr>Example: LCLS-II Cryomodule Assembly</vt:lpstr>
      <vt:lpstr>Cryomodule testing</vt:lpstr>
      <vt:lpstr>Major SRF Cavity Processing Steps – R&amp;D</vt:lpstr>
      <vt:lpstr>Major SRF Cavity Processing Steps – Large Project</vt:lpstr>
      <vt:lpstr>Fermilab Materials Science Laboratory – Understanding how to push performance through investigation of microstructure</vt:lpstr>
      <vt:lpstr>Fermilab Materials Science Laboratory – Understanding how to push performance through investigation of microstructure</vt:lpstr>
      <vt:lpstr>Ultralow Temperature Facility - NEW</vt:lpstr>
      <vt:lpstr>World Class SRF Facilities – Full Spectrum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Romanenko</dc:creator>
  <cp:lastModifiedBy>Sam Posen</cp:lastModifiedBy>
  <cp:revision>136</cp:revision>
  <cp:lastPrinted>2014-01-20T19:40:21Z</cp:lastPrinted>
  <dcterms:created xsi:type="dcterms:W3CDTF">2017-11-29T03:26:01Z</dcterms:created>
  <dcterms:modified xsi:type="dcterms:W3CDTF">2018-12-05T04:44:41Z</dcterms:modified>
</cp:coreProperties>
</file>