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3"/>
  </p:notesMasterIdLst>
  <p:sldIdLst>
    <p:sldId id="461" r:id="rId2"/>
    <p:sldId id="708" r:id="rId3"/>
    <p:sldId id="715" r:id="rId4"/>
    <p:sldId id="265" r:id="rId5"/>
    <p:sldId id="716" r:id="rId6"/>
    <p:sldId id="709" r:id="rId7"/>
    <p:sldId id="710" r:id="rId8"/>
    <p:sldId id="711" r:id="rId9"/>
    <p:sldId id="712" r:id="rId10"/>
    <p:sldId id="713" r:id="rId11"/>
    <p:sldId id="714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uture" id="{997ECF40-BA20-D540-AA35-52251B57D571}">
          <p14:sldIdLst>
            <p14:sldId id="461"/>
            <p14:sldId id="708"/>
            <p14:sldId id="715"/>
            <p14:sldId id="265"/>
            <p14:sldId id="716"/>
            <p14:sldId id="709"/>
            <p14:sldId id="710"/>
            <p14:sldId id="711"/>
            <p14:sldId id="712"/>
            <p14:sldId id="713"/>
            <p14:sldId id="714"/>
          </p14:sldIdLst>
        </p14:section>
        <p14:section name="Overview" id="{E247BCB7-B38C-8048-B9D9-422078609E7B}">
          <p14:sldIdLst/>
        </p14:section>
        <p14:section name="Activities and Highlights" id="{B455C824-1DB2-914F-8A32-5D29DB767B2A}">
          <p14:sldIdLst/>
        </p14:section>
        <p14:section name="Summary" id="{50FA6CD2-B538-0044-9EE1-4DD9592257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052" userDrawn="1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F7D"/>
    <a:srgbClr val="0B1F8F"/>
    <a:srgbClr val="A12B2F"/>
    <a:srgbClr val="007836"/>
    <a:srgbClr val="ECAA00"/>
    <a:srgbClr val="76777B"/>
    <a:srgbClr val="00609C"/>
    <a:srgbClr val="ECAC00"/>
    <a:srgbClr val="00A19C"/>
    <a:srgbClr val="008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5" autoAdjust="0"/>
    <p:restoredTop sz="90184" autoAdjust="0"/>
  </p:normalViewPr>
  <p:slideViewPr>
    <p:cSldViewPr snapToGrid="0" showGuides="1">
      <p:cViewPr>
        <p:scale>
          <a:sx n="127" d="100"/>
          <a:sy n="127" d="100"/>
        </p:scale>
        <p:origin x="216" y="304"/>
      </p:cViewPr>
      <p:guideLst>
        <p:guide orient="horz" pos="271"/>
        <p:guide orient="horz" pos="3092"/>
        <p:guide orient="horz" pos="517"/>
        <p:guide orient="horz" pos="895"/>
        <p:guide orient="horz" pos="2052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739217"/>
            <a:ext cx="3711039" cy="404284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4635018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X-Ray FELs, Winni Decking, DESY,  05.03.2018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X-Ray FELs, Winni Decking, DESY,  05.03.2018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748C-BCFD-4618-A37B-410DE9FF6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9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aai@anl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tiff"/><Relationship Id="rId7" Type="http://schemas.openxmlformats.org/officeDocument/2006/relationships/image" Target="../media/image2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3727" y="1266823"/>
            <a:ext cx="4280275" cy="2029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Argonne Accelerator facilities and test stands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9902" y="3720287"/>
            <a:ext cx="3272539" cy="877969"/>
          </a:xfrm>
        </p:spPr>
        <p:txBody>
          <a:bodyPr>
            <a:normAutofit/>
          </a:bodyPr>
          <a:lstStyle/>
          <a:p>
            <a:r>
              <a:rPr lang="en-US" dirty="0"/>
              <a:t>Director, Accelerator Systems Division</a:t>
            </a:r>
          </a:p>
          <a:p>
            <a:r>
              <a:rPr lang="en-US" b="1" dirty="0"/>
              <a:t>Photon Sciences Directorate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9901" y="4277947"/>
            <a:ext cx="5894492" cy="743803"/>
          </a:xfrm>
        </p:spPr>
        <p:txBody>
          <a:bodyPr/>
          <a:lstStyle/>
          <a:p>
            <a:r>
              <a:rPr lang="en-US" dirty="0"/>
              <a:t>2018 Midwest Regional Workshop on Accelerator Stewardship Test Facility Program, 6 Dec.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John Byrd</a:t>
            </a:r>
          </a:p>
        </p:txBody>
      </p:sp>
    </p:spTree>
    <p:extLst>
      <p:ext uri="{BB962C8B-B14F-4D97-AF65-F5344CB8AC3E}">
        <p14:creationId xmlns:p14="http://schemas.microsoft.com/office/powerpoint/2010/main" val="19920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44C92B-7F67-4149-A7B4-C47D9C1D6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977" y="2410266"/>
            <a:ext cx="4329070" cy="1551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30F18E-69E3-9945-8077-37A3AEFE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88" y="0"/>
            <a:ext cx="8372901" cy="621711"/>
          </a:xfrm>
        </p:spPr>
        <p:txBody>
          <a:bodyPr/>
          <a:lstStyle/>
          <a:p>
            <a:r>
              <a:rPr lang="en-US" dirty="0"/>
              <a:t>Accelerator modeling and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4E4CA-BC46-664B-8CE7-7ECA3A648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97" y="1026320"/>
            <a:ext cx="4863138" cy="1716880"/>
          </a:xfrm>
        </p:spPr>
        <p:txBody>
          <a:bodyPr/>
          <a:lstStyle/>
          <a:p>
            <a:r>
              <a:rPr lang="en-US" sz="1600" dirty="0"/>
              <a:t>Modern accelerators are designed and engineered using the latest computing codes and platforms. </a:t>
            </a:r>
          </a:p>
          <a:p>
            <a:r>
              <a:rPr lang="en-US" sz="1600" dirty="0"/>
              <a:t>Argonne maintains multiple licenses for many codes such as CST, Ansys, etc. </a:t>
            </a:r>
          </a:p>
          <a:p>
            <a:r>
              <a:rPr lang="en-US" sz="1600" dirty="0"/>
              <a:t>Argonne authors and maintains several beam dynamics codes such at TRACK and </a:t>
            </a:r>
            <a:r>
              <a:rPr lang="en-US" sz="1600" i="1" dirty="0"/>
              <a:t>elegant</a:t>
            </a:r>
            <a:r>
              <a:rPr lang="en-US" sz="1600" dirty="0"/>
              <a:t>. </a:t>
            </a:r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99864-A01A-FA4C-B4DE-DDA318FD8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8" y="651534"/>
            <a:ext cx="8372901" cy="374786"/>
          </a:xfrm>
        </p:spPr>
        <p:txBody>
          <a:bodyPr/>
          <a:lstStyle/>
          <a:p>
            <a:r>
              <a:rPr lang="en-US" dirty="0"/>
              <a:t>Using the latest tools to design our 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B0180-53DF-9F46-92DA-97530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88" y="838927"/>
            <a:ext cx="1422400" cy="142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21A7FE-DA23-D145-9DB1-F96B2A50799C}"/>
              </a:ext>
            </a:extLst>
          </p:cNvPr>
          <p:cNvSpPr txBox="1"/>
          <p:nvPr/>
        </p:nvSpPr>
        <p:spPr>
          <a:xfrm>
            <a:off x="6988324" y="226405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Borland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24172-8C1B-904D-9C4D-B1F8263F5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0" y="2653833"/>
            <a:ext cx="3236567" cy="2489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2E486-A6FB-9E4C-AF18-DBEB52DD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690" y="4071137"/>
            <a:ext cx="3353119" cy="10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A15E-B6A6-AF41-B99F-448FD0E9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Argonne maintains many accelerator technology test stands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4A674-406B-BC4C-BB49-23CD606CE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Many of these capabilities are available for industrial collaboration. </a:t>
            </a:r>
          </a:p>
          <a:p>
            <a:r>
              <a:rPr lang="en-US" sz="2400" dirty="0"/>
              <a:t>Multiple avenues for collaboration are available (SBIR, STTR, etc.)</a:t>
            </a:r>
          </a:p>
          <a:p>
            <a:r>
              <a:rPr lang="en-US" sz="2400" dirty="0"/>
              <a:t>For more information for working with Argonne Accelerators, contact the Accelerator Institute (</a:t>
            </a:r>
            <a:r>
              <a:rPr lang="en-US" sz="2400" dirty="0">
                <a:hlinkClick r:id="rId2"/>
              </a:rPr>
              <a:t>aai@anl.gov</a:t>
            </a:r>
            <a:r>
              <a:rPr lang="en-US" sz="2400" dirty="0"/>
              <a:t>)</a:t>
            </a:r>
          </a:p>
          <a:p>
            <a:r>
              <a:rPr lang="en-US" sz="2400" dirty="0"/>
              <a:t>Enjoy the talks and tours. </a:t>
            </a:r>
          </a:p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EBF69-CA01-B241-BD2D-992600EC3F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Electron, ion, photon beams and a number of technology test stands</a:t>
            </a:r>
          </a:p>
        </p:txBody>
      </p:sp>
    </p:spTree>
    <p:extLst>
      <p:ext uri="{BB962C8B-B14F-4D97-AF65-F5344CB8AC3E}">
        <p14:creationId xmlns:p14="http://schemas.microsoft.com/office/powerpoint/2010/main" val="28672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5B11-59D7-3841-9055-F852A48B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9269"/>
            <a:ext cx="8372901" cy="621711"/>
          </a:xfrm>
        </p:spPr>
        <p:txBody>
          <a:bodyPr/>
          <a:lstStyle/>
          <a:p>
            <a:r>
              <a:rPr lang="en-US" dirty="0"/>
              <a:t>Argonne’s accelerator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7FD02-D81D-2144-83E6-ABB5C45B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97" y="947291"/>
            <a:ext cx="5601740" cy="417279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BF3374-0173-434B-8F86-7E94FE535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" y="577474"/>
            <a:ext cx="8372901" cy="374786"/>
          </a:xfrm>
        </p:spPr>
        <p:txBody>
          <a:bodyPr/>
          <a:lstStyle/>
          <a:p>
            <a:r>
              <a:rPr lang="en-US" dirty="0"/>
              <a:t>Deeply invested in accelerator technologies for further DOE 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BC39FD-3CD9-4C41-A555-870B2567E38E}"/>
              </a:ext>
            </a:extLst>
          </p:cNvPr>
          <p:cNvSpPr txBox="1"/>
          <p:nvPr/>
        </p:nvSpPr>
        <p:spPr>
          <a:xfrm>
            <a:off x="245095" y="3033688"/>
            <a:ext cx="20585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Advanced Photon Source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6BFE21-3883-4447-AECA-7BAA864EB0EA}"/>
              </a:ext>
            </a:extLst>
          </p:cNvPr>
          <p:cNvCxnSpPr/>
          <p:nvPr/>
        </p:nvCxnSpPr>
        <p:spPr>
          <a:xfrm>
            <a:off x="1291472" y="3327662"/>
            <a:ext cx="1253765" cy="772998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0E5B39E-7839-544D-9E32-E7E8581FF010}"/>
              </a:ext>
            </a:extLst>
          </p:cNvPr>
          <p:cNvSpPr txBox="1"/>
          <p:nvPr/>
        </p:nvSpPr>
        <p:spPr>
          <a:xfrm>
            <a:off x="6372973" y="3172187"/>
            <a:ext cx="24543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Argonne Wakefield Accelerator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9D434C2-B0A6-C346-A901-0B738F892A0D}"/>
              </a:ext>
            </a:extLst>
          </p:cNvPr>
          <p:cNvCxnSpPr>
            <a:cxnSpLocks/>
          </p:cNvCxnSpPr>
          <p:nvPr/>
        </p:nvCxnSpPr>
        <p:spPr>
          <a:xfrm flipH="1">
            <a:off x="4780722" y="3466161"/>
            <a:ext cx="2638628" cy="35046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46E8030-693D-124F-A243-22266486F70B}"/>
              </a:ext>
            </a:extLst>
          </p:cNvPr>
          <p:cNvSpPr txBox="1"/>
          <p:nvPr/>
        </p:nvSpPr>
        <p:spPr>
          <a:xfrm>
            <a:off x="245095" y="1368397"/>
            <a:ext cx="22635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Argonne Tandem </a:t>
            </a:r>
            <a:r>
              <a:rPr lang="en-US" sz="1200" b="1" dirty="0" err="1"/>
              <a:t>Linac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Accelerator System (ATLAS)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015B89-33D6-3C4D-9F93-5E0AD812196D}"/>
              </a:ext>
            </a:extLst>
          </p:cNvPr>
          <p:cNvCxnSpPr>
            <a:cxnSpLocks/>
          </p:cNvCxnSpPr>
          <p:nvPr/>
        </p:nvCxnSpPr>
        <p:spPr>
          <a:xfrm>
            <a:off x="2173636" y="1599229"/>
            <a:ext cx="1300902" cy="60707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72D9B1F-D11A-6F4F-83F4-29ADF261C871}"/>
              </a:ext>
            </a:extLst>
          </p:cNvPr>
          <p:cNvSpPr txBox="1"/>
          <p:nvPr/>
        </p:nvSpPr>
        <p:spPr>
          <a:xfrm>
            <a:off x="6372973" y="1437318"/>
            <a:ext cx="19823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Low Energy Accelerator </a:t>
            </a:r>
          </a:p>
          <a:p>
            <a:r>
              <a:rPr lang="en-US" sz="1200" b="1" dirty="0"/>
              <a:t>Facility (LEAF)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0AE438E-B5A4-FA42-8D21-9A60F5F06E74}"/>
              </a:ext>
            </a:extLst>
          </p:cNvPr>
          <p:cNvCxnSpPr>
            <a:cxnSpLocks/>
          </p:cNvCxnSpPr>
          <p:nvPr/>
        </p:nvCxnSpPr>
        <p:spPr>
          <a:xfrm flipH="1">
            <a:off x="4643649" y="1659936"/>
            <a:ext cx="1702722" cy="20879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5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A1E6D-FE6E-0B40-B9FD-5D3BEB41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37548"/>
            <a:ext cx="8372901" cy="621711"/>
          </a:xfrm>
        </p:spPr>
        <p:txBody>
          <a:bodyPr/>
          <a:lstStyle/>
          <a:p>
            <a:r>
              <a:rPr lang="en-US" dirty="0"/>
              <a:t>The Advanced photon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D8230-B526-9747-BD71-9684F3A75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12624"/>
            <a:ext cx="3568044" cy="1929967"/>
          </a:xfrm>
        </p:spPr>
        <p:txBody>
          <a:bodyPr/>
          <a:lstStyle/>
          <a:p>
            <a:r>
              <a:rPr lang="en-US" sz="1400" dirty="0"/>
              <a:t>Provides very bright photon beams over a wide energy range (up to 100 </a:t>
            </a:r>
            <a:r>
              <a:rPr lang="en-US" sz="1400" dirty="0" err="1"/>
              <a:t>keV</a:t>
            </a:r>
            <a:r>
              <a:rPr lang="en-US" sz="1400" dirty="0"/>
              <a:t>)</a:t>
            </a:r>
          </a:p>
          <a:p>
            <a:r>
              <a:rPr lang="en-US" sz="1400" dirty="0"/>
              <a:t>Serves many scientific disciplines all at the same time ranging from surface chemistry to biology to advanced manufacturing. </a:t>
            </a:r>
          </a:p>
          <a:p>
            <a:r>
              <a:rPr lang="en-US" sz="1400" dirty="0"/>
              <a:t>$0.8B upgrade to ring planned for operation in 2023 as world’s brightest light source.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3F0F-6989-0F46-8443-1FFC00BD9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13986"/>
            <a:ext cx="8372901" cy="374786"/>
          </a:xfrm>
        </p:spPr>
        <p:txBody>
          <a:bodyPr/>
          <a:lstStyle/>
          <a:p>
            <a:r>
              <a:rPr lang="en-US" dirty="0"/>
              <a:t>World-class hard x-ray synchrotron light source with over 5000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F19FC-D129-464B-BA77-42930ACF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087" y="907821"/>
            <a:ext cx="2729062" cy="218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59649-7F29-8642-8A4F-69A07A2A8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44" y="1018595"/>
            <a:ext cx="1313913" cy="1893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D7AC3-194F-F446-A113-221AD17BB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163" y="3141229"/>
            <a:ext cx="2048379" cy="1600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A0FFC-27CF-4A4F-A64C-EF6423841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48" y="3091071"/>
            <a:ext cx="2955787" cy="1894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E156C-4607-8A4E-9BB6-403186DDB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851" y="4837313"/>
            <a:ext cx="2387600" cy="20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7C783-742A-2F47-A594-32A18C6D0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583" y="3309729"/>
            <a:ext cx="3018358" cy="17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8739" y="19797"/>
            <a:ext cx="6279676" cy="42843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APS Accelerator Complex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25794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5" descr="C:\Documents and Settings\fenner\Desktop\Aerials_documentation\RETOUCHED_5259-00209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236" y="1345137"/>
            <a:ext cx="565665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 rot="20940000">
            <a:off x="3317338" y="2745009"/>
            <a:ext cx="943040" cy="3708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404040"/>
              </a:solidFill>
              <a:ea typeface="MS PGothic" pitchFamily="34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 rot="180000">
            <a:off x="2695870" y="2571209"/>
            <a:ext cx="4021748" cy="14043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404040"/>
              </a:solidFill>
              <a:ea typeface="MS PGothic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 rot="20520000">
            <a:off x="4312278" y="2983753"/>
            <a:ext cx="162332" cy="11066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404040"/>
              </a:solidFill>
              <a:ea typeface="MS PGothic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544889" y="730547"/>
            <a:ext cx="1813182" cy="2107016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063313" y="361215"/>
            <a:ext cx="342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MS PGothic" pitchFamily="34" charset="-128"/>
              </a:rPr>
              <a:t>Linac</a:t>
            </a: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: S-band, 0.38 GeV, 30 Hz</a:t>
            </a:r>
          </a:p>
        </p:txBody>
      </p:sp>
      <p:cxnSp>
        <p:nvCxnSpPr>
          <p:cNvPr id="16" name="Straight Arrow Connector 15"/>
          <p:cNvCxnSpPr>
            <a:endCxn id="13" idx="6"/>
          </p:cNvCxnSpPr>
          <p:nvPr/>
        </p:nvCxnSpPr>
        <p:spPr bwMode="auto">
          <a:xfrm flipH="1">
            <a:off x="4470638" y="1448084"/>
            <a:ext cx="2963210" cy="1565918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61143" y="1121170"/>
            <a:ext cx="182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PAR: 0.38 GeV, 2 Hz, 1-4 </a:t>
            </a:r>
            <a:r>
              <a:rPr lang="en-US" dirty="0" err="1">
                <a:solidFill>
                  <a:srgbClr val="000000"/>
                </a:solidFill>
                <a:ea typeface="MS PGothic" pitchFamily="34" charset="-128"/>
              </a:rPr>
              <a:t>nC</a:t>
            </a: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3747822" y="1184557"/>
            <a:ext cx="146816" cy="1565893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761151" y="742796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Booster: 0.38-7 GeV, 2 Hz</a:t>
            </a:r>
          </a:p>
        </p:txBody>
      </p:sp>
      <p:cxnSp>
        <p:nvCxnSpPr>
          <p:cNvPr id="20" name="Straight Arrow Connector 19"/>
          <p:cNvCxnSpPr>
            <a:stCxn id="21" idx="2"/>
          </p:cNvCxnSpPr>
          <p:nvPr/>
        </p:nvCxnSpPr>
        <p:spPr bwMode="auto">
          <a:xfrm>
            <a:off x="1614951" y="1348480"/>
            <a:ext cx="1326216" cy="148908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2986" y="448233"/>
            <a:ext cx="250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7 GeV, 100 mA, 46 ID, 21 bend magnet BL,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3 fill patterns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3536918" y="3071130"/>
            <a:ext cx="522893" cy="21609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393445" y="2761445"/>
            <a:ext cx="454031" cy="1999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286891" y="2081129"/>
            <a:ext cx="18517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MS PGothic" pitchFamily="34" charset="-128"/>
              </a:rPr>
              <a:t>Linac</a:t>
            </a: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 extension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MS PGothic" pitchFamily="34" charset="-128"/>
              </a:rPr>
              <a:t>area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686441" y="2485038"/>
            <a:ext cx="3693915" cy="77655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71849" y="4449345"/>
            <a:ext cx="835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ea typeface="MS PGothic" pitchFamily="34" charset="-128"/>
              </a:rPr>
              <a:t>The APS Upgrade (APS-U) will replace the main storage ring but keep the radio-frequency (</a:t>
            </a:r>
            <a:r>
              <a:rPr lang="en-US" sz="1600" dirty="0" err="1">
                <a:solidFill>
                  <a:srgbClr val="000000"/>
                </a:solidFill>
                <a:ea typeface="MS PGothic" pitchFamily="34" charset="-128"/>
              </a:rPr>
              <a:t>rf</a:t>
            </a:r>
            <a:r>
              <a:rPr lang="en-US" sz="1600" dirty="0">
                <a:solidFill>
                  <a:srgbClr val="000000"/>
                </a:solidFill>
                <a:ea typeface="MS PGothic" pitchFamily="34" charset="-128"/>
              </a:rPr>
              <a:t>) system. Injector systems will be reused and require increased performance.  </a:t>
            </a:r>
          </a:p>
        </p:txBody>
      </p:sp>
    </p:spTree>
    <p:extLst>
      <p:ext uri="{BB962C8B-B14F-4D97-AF65-F5344CB8AC3E}">
        <p14:creationId xmlns:p14="http://schemas.microsoft.com/office/powerpoint/2010/main" val="5175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1AAF-B4E2-C945-A448-DE30871A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621711"/>
          </a:xfrm>
        </p:spPr>
        <p:txBody>
          <a:bodyPr/>
          <a:lstStyle/>
          <a:p>
            <a:r>
              <a:rPr lang="en-US" dirty="0"/>
              <a:t>APS beam and RF TEST stands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E9EE5-9DAF-874F-B96C-A3305BA12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21711"/>
            <a:ext cx="8372901" cy="374786"/>
          </a:xfrm>
        </p:spPr>
        <p:txBody>
          <a:bodyPr/>
          <a:lstStyle/>
          <a:p>
            <a:r>
              <a:rPr lang="en-US" dirty="0"/>
              <a:t>A number of test stands are maintained for operations and accelerator research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61E81-9A61-7E40-98D7-7857F0837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9" y="1324608"/>
            <a:ext cx="4768092" cy="36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F4AC-B363-F345-AECB-2614A3D3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207861"/>
            <a:ext cx="8372901" cy="621711"/>
          </a:xfrm>
        </p:spPr>
        <p:txBody>
          <a:bodyPr/>
          <a:lstStyle/>
          <a:p>
            <a:r>
              <a:rPr lang="en-US" dirty="0"/>
              <a:t>ATLAS: Superconducting RF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F62F1-0D58-0547-9ADB-3FA8C3B716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444551"/>
            <a:ext cx="8372901" cy="374786"/>
          </a:xfrm>
        </p:spPr>
        <p:txBody>
          <a:bodyPr/>
          <a:lstStyle/>
          <a:p>
            <a:r>
              <a:rPr lang="en-US" dirty="0"/>
              <a:t>World leader in low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 accelerating structures for 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43078-86A2-544C-AC82-E167DB68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997" y="1498207"/>
            <a:ext cx="2222500" cy="222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51CE1-B8A7-6249-80F2-40CD0EB6CABF}"/>
              </a:ext>
            </a:extLst>
          </p:cNvPr>
          <p:cNvSpPr txBox="1"/>
          <p:nvPr/>
        </p:nvSpPr>
        <p:spPr>
          <a:xfrm>
            <a:off x="7117237" y="375686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Mike Kelly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F8DAF-6C2C-BD4A-9F51-56BE0E79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9" y="771292"/>
            <a:ext cx="6150991" cy="43530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2999DB-F95E-134A-9220-C3FDB4D5E4BC}"/>
              </a:ext>
            </a:extLst>
          </p:cNvPr>
          <p:cNvSpPr/>
          <p:nvPr/>
        </p:nvSpPr>
        <p:spPr>
          <a:xfrm>
            <a:off x="301658" y="707011"/>
            <a:ext cx="867266" cy="358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9676-5CCB-624C-B4A5-70286E3A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28639"/>
            <a:ext cx="8372901" cy="621711"/>
          </a:xfrm>
        </p:spPr>
        <p:txBody>
          <a:bodyPr/>
          <a:lstStyle/>
          <a:p>
            <a:r>
              <a:rPr lang="en-US" dirty="0"/>
              <a:t>APS: Superconducting undulators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27ADF-D804-8440-B748-00E51A3068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522895"/>
            <a:ext cx="8372901" cy="374786"/>
          </a:xfrm>
        </p:spPr>
        <p:txBody>
          <a:bodyPr/>
          <a:lstStyle/>
          <a:p>
            <a:r>
              <a:rPr lang="en-US" dirty="0"/>
              <a:t>World-leading program for making brighter light sources with superconducting magnets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9A4750-2657-994F-88C0-65DFD2B472FB}"/>
              </a:ext>
            </a:extLst>
          </p:cNvPr>
          <p:cNvGrpSpPr/>
          <p:nvPr/>
        </p:nvGrpSpPr>
        <p:grpSpPr>
          <a:xfrm>
            <a:off x="6865114" y="1046563"/>
            <a:ext cx="1781924" cy="1937079"/>
            <a:chOff x="3877705" y="1233490"/>
            <a:chExt cx="1233546" cy="1268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AD8AA4-CCA7-284C-A78E-8AC999940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1212" y="1233490"/>
              <a:ext cx="1193800" cy="10668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72F8F9-2FB1-6741-BBED-0D5E5EBE43F7}"/>
                </a:ext>
              </a:extLst>
            </p:cNvPr>
            <p:cNvSpPr/>
            <p:nvPr/>
          </p:nvSpPr>
          <p:spPr>
            <a:xfrm>
              <a:off x="3877705" y="2300290"/>
              <a:ext cx="1233546" cy="201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rgbClr val="595A5C"/>
                  </a:solidFill>
                  <a:latin typeface="Helvetica" pitchFamily="2" charset="0"/>
                </a:rPr>
                <a:t>Yury</a:t>
              </a:r>
              <a:r>
                <a:rPr lang="en-US" sz="1400" dirty="0">
                  <a:solidFill>
                    <a:srgbClr val="595A5C"/>
                  </a:solidFill>
                  <a:latin typeface="Helvetica" pitchFamily="2" charset="0"/>
                </a:rPr>
                <a:t> </a:t>
              </a:r>
              <a:r>
                <a:rPr lang="en-US" sz="1400" dirty="0" err="1">
                  <a:solidFill>
                    <a:srgbClr val="595A5C"/>
                  </a:solidFill>
                  <a:latin typeface="Helvetica" pitchFamily="2" charset="0"/>
                </a:rPr>
                <a:t>Ivanyushenkov</a:t>
              </a:r>
              <a:endParaRPr lang="en-US" sz="1400" dirty="0">
                <a:solidFill>
                  <a:srgbClr val="595A5C"/>
                </a:solidFill>
                <a:effectLst/>
                <a:latin typeface="Helvetica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369563-8CAF-6047-BDE8-83EE500F2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82756"/>
            <a:ext cx="2299252" cy="1448529"/>
          </a:xfrm>
          <a:prstGeom prst="rect">
            <a:avLst/>
          </a:prstGeom>
        </p:spPr>
      </p:pic>
      <p:pic>
        <p:nvPicPr>
          <p:cNvPr id="9" name="Picture 3" descr="SCU-LCLS.185-1.jpg">
            <a:extLst>
              <a:ext uri="{FF2B5EF4-FFF2-40B4-BE49-F238E27FC236}">
                <a16:creationId xmlns:a16="http://schemas.microsoft.com/office/drawing/2014/main" id="{FD717204-3E0E-EB46-B219-24E6F52C1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8606" r="3133" b="18817"/>
          <a:stretch>
            <a:fillRect/>
          </a:stretch>
        </p:blipFill>
        <p:spPr bwMode="auto">
          <a:xfrm>
            <a:off x="3272927" y="1182756"/>
            <a:ext cx="3117956" cy="179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SCU-LCLS.166.jpg">
            <a:extLst>
              <a:ext uri="{FF2B5EF4-FFF2-40B4-BE49-F238E27FC236}">
                <a16:creationId xmlns:a16="http://schemas.microsoft.com/office/drawing/2014/main" id="{97FF28D9-B96C-7F42-B299-9D286FCC4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8716" r="16492" b="6859"/>
          <a:stretch>
            <a:fillRect/>
          </a:stretch>
        </p:blipFill>
        <p:spPr bwMode="auto">
          <a:xfrm>
            <a:off x="66526" y="3075577"/>
            <a:ext cx="1799946" cy="15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CU-LCLS.182.jpg">
            <a:extLst>
              <a:ext uri="{FF2B5EF4-FFF2-40B4-BE49-F238E27FC236}">
                <a16:creationId xmlns:a16="http://schemas.microsoft.com/office/drawing/2014/main" id="{2A240146-CCEF-1B43-9008-94AC074D0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8421" r="8942" b="6824"/>
          <a:stretch>
            <a:fillRect/>
          </a:stretch>
        </p:blipFill>
        <p:spPr bwMode="auto">
          <a:xfrm>
            <a:off x="1769862" y="3485695"/>
            <a:ext cx="2008166" cy="156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SCU-LCLS.184.jpg">
            <a:extLst>
              <a:ext uri="{FF2B5EF4-FFF2-40B4-BE49-F238E27FC236}">
                <a16:creationId xmlns:a16="http://schemas.microsoft.com/office/drawing/2014/main" id="{3CFD9E09-67BF-8E48-9D70-C19FC7EC2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23460" r="20644" b="7913"/>
          <a:stretch>
            <a:fillRect/>
          </a:stretch>
        </p:blipFill>
        <p:spPr bwMode="auto">
          <a:xfrm>
            <a:off x="3606952" y="3067048"/>
            <a:ext cx="2109576" cy="16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3FE3E5-A08A-9B40-9951-4982579E2214}"/>
              </a:ext>
            </a:extLst>
          </p:cNvPr>
          <p:cNvSpPr txBox="1"/>
          <p:nvPr/>
        </p:nvSpPr>
        <p:spPr>
          <a:xfrm>
            <a:off x="624884" y="2587671"/>
            <a:ext cx="2116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Basic undulator wiggles </a:t>
            </a:r>
          </a:p>
          <a:p>
            <a:pPr algn="ctr"/>
            <a:r>
              <a:rPr lang="en-US" sz="1400" dirty="0"/>
              <a:t>electron beam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2FDC64-B928-A349-8802-6F77B9A2F0DC}"/>
              </a:ext>
            </a:extLst>
          </p:cNvPr>
          <p:cNvGrpSpPr/>
          <p:nvPr/>
        </p:nvGrpSpPr>
        <p:grpSpPr>
          <a:xfrm>
            <a:off x="5441909" y="3070649"/>
            <a:ext cx="3539410" cy="1913040"/>
            <a:chOff x="5183492" y="1056538"/>
            <a:chExt cx="3539410" cy="19130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D95695-FD12-5F4D-985C-BBB4E5B0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168" y="1056538"/>
              <a:ext cx="3291734" cy="19130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96C062-5880-EC48-8B11-C3F2375ECE89}"/>
                </a:ext>
              </a:extLst>
            </p:cNvPr>
            <p:cNvSpPr txBox="1"/>
            <p:nvPr/>
          </p:nvSpPr>
          <p:spPr>
            <a:xfrm>
              <a:off x="7856325" y="2387487"/>
              <a:ext cx="7450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Magnet cores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A347751-4F0F-7846-A7E3-05B17128056C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7561113" y="2222676"/>
              <a:ext cx="295212" cy="3648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B27EDD7-71BB-3342-A36A-77F3FA2CDA28}"/>
                </a:ext>
              </a:extLst>
            </p:cNvPr>
            <p:cNvCxnSpPr/>
            <p:nvPr/>
          </p:nvCxnSpPr>
          <p:spPr>
            <a:xfrm flipH="1">
              <a:off x="7077036" y="2618319"/>
              <a:ext cx="779289" cy="845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22D0C4-D90B-1946-B2FC-CE742E0D308A}"/>
                </a:ext>
              </a:extLst>
            </p:cNvPr>
            <p:cNvSpPr txBox="1"/>
            <p:nvPr/>
          </p:nvSpPr>
          <p:spPr>
            <a:xfrm>
              <a:off x="5183492" y="2281631"/>
              <a:ext cx="8116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Beam vacuum chamber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53EC6F8-6660-7D4B-B78E-6EC3A2839643}"/>
                </a:ext>
              </a:extLst>
            </p:cNvPr>
            <p:cNvCxnSpPr/>
            <p:nvPr/>
          </p:nvCxnSpPr>
          <p:spPr>
            <a:xfrm flipV="1">
              <a:off x="5710861" y="2222676"/>
              <a:ext cx="453920" cy="2510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4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DD06-8A6B-674C-999A-67ECB66B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0328"/>
            <a:ext cx="8372901" cy="621711"/>
          </a:xfrm>
        </p:spPr>
        <p:txBody>
          <a:bodyPr/>
          <a:lstStyle/>
          <a:p>
            <a:r>
              <a:rPr lang="en-US" dirty="0"/>
              <a:t>The Argonne Wakefield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51B3-F9D2-914D-909D-FF3931C6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69" y="1096471"/>
            <a:ext cx="6136744" cy="1501694"/>
          </a:xfrm>
        </p:spPr>
        <p:txBody>
          <a:bodyPr/>
          <a:lstStyle/>
          <a:p>
            <a:r>
              <a:rPr lang="en-US" dirty="0"/>
              <a:t>70 MeV </a:t>
            </a:r>
            <a:r>
              <a:rPr lang="en-US" dirty="0" err="1"/>
              <a:t>linac</a:t>
            </a:r>
            <a:r>
              <a:rPr lang="en-US" dirty="0"/>
              <a:t> with high charge capability</a:t>
            </a:r>
          </a:p>
          <a:p>
            <a:r>
              <a:rPr lang="en-US" dirty="0"/>
              <a:t>Highly instrumented beamlines for sophisticated beam characterization. </a:t>
            </a:r>
          </a:p>
          <a:p>
            <a:r>
              <a:rPr lang="en-US" dirty="0"/>
              <a:t>RF photocathode test stand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5B462-5D26-AD41-87BF-158D69189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91862"/>
            <a:ext cx="8372901" cy="374786"/>
          </a:xfrm>
        </p:spPr>
        <p:txBody>
          <a:bodyPr/>
          <a:lstStyle/>
          <a:p>
            <a:r>
              <a:rPr lang="en-US" dirty="0"/>
              <a:t>Looking to the future of acceleration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E4D9C-0D65-2444-9F88-8BB4EB70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64" y="879255"/>
            <a:ext cx="1894687" cy="189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0D31B-A462-2E4E-A1F4-8AA276B26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4" y="2345094"/>
            <a:ext cx="4303336" cy="268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308AD-878A-BF44-98CD-78802824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106" y="3232070"/>
            <a:ext cx="3218945" cy="1802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161113-DDB4-6D46-B36F-D2861AFC4E64}"/>
              </a:ext>
            </a:extLst>
          </p:cNvPr>
          <p:cNvSpPr txBox="1"/>
          <p:nvPr/>
        </p:nvSpPr>
        <p:spPr>
          <a:xfrm>
            <a:off x="6832992" y="279782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Manoel</a:t>
            </a:r>
            <a:r>
              <a:rPr lang="en-US" dirty="0"/>
              <a:t> Conde</a:t>
            </a:r>
          </a:p>
        </p:txBody>
      </p:sp>
    </p:spTree>
    <p:extLst>
      <p:ext uri="{BB962C8B-B14F-4D97-AF65-F5344CB8AC3E}">
        <p14:creationId xmlns:p14="http://schemas.microsoft.com/office/powerpoint/2010/main" val="5272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7F8F-1126-334E-A7AD-763B44FB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621711"/>
          </a:xfrm>
        </p:spPr>
        <p:txBody>
          <a:bodyPr/>
          <a:lstStyle/>
          <a:p>
            <a:r>
              <a:rPr lang="en-US" dirty="0"/>
              <a:t>LEAF: isotope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D569-FAF9-7C49-9B3C-04A635B8F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02" y="931268"/>
            <a:ext cx="4786507" cy="1841749"/>
          </a:xfrm>
        </p:spPr>
        <p:txBody>
          <a:bodyPr/>
          <a:lstStyle/>
          <a:p>
            <a:r>
              <a:rPr lang="en-US" sz="1400" b="1" dirty="0"/>
              <a:t>General Applications</a:t>
            </a:r>
          </a:p>
          <a:p>
            <a:pPr lvl="1"/>
            <a:r>
              <a:rPr lang="en-US" sz="1400" b="1" dirty="0"/>
              <a:t>Radioisotope separation and purification method development</a:t>
            </a:r>
          </a:p>
          <a:p>
            <a:pPr lvl="1"/>
            <a:r>
              <a:rPr lang="en-US" sz="1400" b="1" dirty="0"/>
              <a:t>Radioisotope production</a:t>
            </a:r>
          </a:p>
          <a:p>
            <a:pPr lvl="1"/>
            <a:r>
              <a:rPr lang="en-US" sz="1400" b="1" dirty="0" err="1"/>
              <a:t>Targetry</a:t>
            </a:r>
            <a:endParaRPr lang="en-US" sz="1400" b="1" dirty="0"/>
          </a:p>
          <a:p>
            <a:pPr lvl="1"/>
            <a:r>
              <a:rPr lang="en-US" sz="1400" b="1" dirty="0"/>
              <a:t>Radiation testing and material response to received dose</a:t>
            </a:r>
          </a:p>
          <a:p>
            <a:pPr lvl="1"/>
            <a:r>
              <a:rPr lang="en-US" sz="1400" b="1" dirty="0"/>
              <a:t>Material activation</a:t>
            </a:r>
          </a:p>
          <a:p>
            <a:endParaRPr lang="en-US" sz="1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30017-2A68-7C4C-BCEB-6CB51282B1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40242"/>
            <a:ext cx="8372901" cy="374786"/>
          </a:xfrm>
        </p:spPr>
        <p:txBody>
          <a:bodyPr/>
          <a:lstStyle/>
          <a:p>
            <a:r>
              <a:rPr lang="en-US" dirty="0"/>
              <a:t>Meeting critical national needs for health and security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C0742-684E-9148-9BF3-5B676A08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51" y="2773017"/>
            <a:ext cx="39497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1B642-D334-E046-A2DC-238C4D43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355" y="2963745"/>
            <a:ext cx="3240709" cy="20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13798</TotalTime>
  <Words>462</Words>
  <Application>Microsoft Macintosh PowerPoint</Application>
  <PresentationFormat>On-screen Show (16:9)</PresentationFormat>
  <Paragraphs>68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MS PGothic</vt:lpstr>
      <vt:lpstr>Arial</vt:lpstr>
      <vt:lpstr>Calibri</vt:lpstr>
      <vt:lpstr>Helvetica</vt:lpstr>
      <vt:lpstr>Symbol</vt:lpstr>
      <vt:lpstr>Wingdings</vt:lpstr>
      <vt:lpstr>presentation_16x9</vt:lpstr>
      <vt:lpstr>Argonne Accelerator facilities and test stands</vt:lpstr>
      <vt:lpstr>Argonne’s accelerator Facilities</vt:lpstr>
      <vt:lpstr>The Advanced photon source</vt:lpstr>
      <vt:lpstr>APS Accelerator Complex </vt:lpstr>
      <vt:lpstr>APS beam and RF TEST stands</vt:lpstr>
      <vt:lpstr>ATLAS: Superconducting RF systems</vt:lpstr>
      <vt:lpstr>APS: Superconducting undulators </vt:lpstr>
      <vt:lpstr>The Argonne Wakefield Accelerator</vt:lpstr>
      <vt:lpstr>LEAF: isotope production</vt:lpstr>
      <vt:lpstr>Accelerator modeling and simulation</vt:lpstr>
      <vt:lpstr>Argonne maintains many accelerator technology test stands</vt:lpstr>
    </vt:vector>
  </TitlesOfParts>
  <Company>Argonne National Laboratory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Fenner, Richard B.</dc:creator>
  <cp:lastModifiedBy>Byrd, John</cp:lastModifiedBy>
  <cp:revision>532</cp:revision>
  <cp:lastPrinted>2017-07-11T17:59:46Z</cp:lastPrinted>
  <dcterms:created xsi:type="dcterms:W3CDTF">2017-06-30T19:40:30Z</dcterms:created>
  <dcterms:modified xsi:type="dcterms:W3CDTF">2018-12-06T14:42:18Z</dcterms:modified>
</cp:coreProperties>
</file>