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690" r:id="rId2"/>
  </p:sldMasterIdLst>
  <p:notesMasterIdLst>
    <p:notesMasterId r:id="rId13"/>
  </p:notesMasterIdLst>
  <p:handoutMasterIdLst>
    <p:handoutMasterId r:id="rId14"/>
  </p:handoutMasterIdLst>
  <p:sldIdLst>
    <p:sldId id="276" r:id="rId3"/>
    <p:sldId id="286" r:id="rId4"/>
    <p:sldId id="287" r:id="rId5"/>
    <p:sldId id="280" r:id="rId6"/>
    <p:sldId id="285" r:id="rId7"/>
    <p:sldId id="277" r:id="rId8"/>
    <p:sldId id="278" r:id="rId9"/>
    <p:sldId id="279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D6"/>
    <a:srgbClr val="AAAACF"/>
    <a:srgbClr val="BC5F2B"/>
    <a:srgbClr val="E95125"/>
    <a:srgbClr val="F37C23"/>
    <a:srgbClr val="3C5A77"/>
    <a:srgbClr val="32547A"/>
    <a:srgbClr val="B8561A"/>
    <a:srgbClr val="B65A1F"/>
    <a:srgbClr val="568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9027" autoAdjust="0"/>
  </p:normalViewPr>
  <p:slideViewPr>
    <p:cSldViewPr snapToGrid="0" snapToObjects="1">
      <p:cViewPr varScale="1">
        <p:scale>
          <a:sx n="108" d="100"/>
          <a:sy n="108" d="100"/>
        </p:scale>
        <p:origin x="108" y="120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0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352915" y="6537430"/>
            <a:ext cx="1968355" cy="171978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6470" y="6537430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0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24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8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71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4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8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21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71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1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95979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29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448371" y="6549549"/>
            <a:ext cx="1980812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4142" y="6556407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2" y="6549549"/>
            <a:ext cx="172856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6460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20241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6460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20241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96460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85506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62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8AF28-5701-496F-BB94-EC80D2EA5BF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172293" y="6549549"/>
            <a:ext cx="1875708" cy="158697"/>
          </a:xfrm>
        </p:spPr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3FF9F-621A-48B4-9AE1-182E78DB5D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239439" y="6543536"/>
            <a:ext cx="6523352" cy="170720"/>
          </a:xfrm>
        </p:spPr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BC027-1E1A-471C-AA90-E1293244A9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1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2" y="6549549"/>
            <a:ext cx="193877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0964" y="6537525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Cold boxes and Bridge Width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1567" y="6489520"/>
            <a:ext cx="749299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689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October 30,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2A6F-0506-4E36-A7D8-2780F9E6E2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4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2144" y="4231752"/>
            <a:ext cx="3962531" cy="1636794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Diamanto Smargianaki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William Miller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October 30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, 2018v3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6719" y="553576"/>
            <a:ext cx="3681298" cy="272228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Cold Boxes Underground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Width of Bridge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8BC37-494D-4B46-8177-DBB1EB01127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EEEB1-258C-4525-89CF-2E3DAEEA8B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9B871-2DB2-44D9-A16E-1CC3A3B8954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87E098-5BEC-478F-B242-7A83B7FEEA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3" r="26128"/>
          <a:stretch/>
        </p:blipFill>
        <p:spPr>
          <a:xfrm>
            <a:off x="4473427" y="701336"/>
            <a:ext cx="7016429" cy="49584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5EEFD9-1249-4AC7-8354-2FBA6B83FFF3}"/>
              </a:ext>
            </a:extLst>
          </p:cNvPr>
          <p:cNvSpPr txBox="1"/>
          <p:nvPr/>
        </p:nvSpPr>
        <p:spPr>
          <a:xfrm>
            <a:off x="4856113" y="5744376"/>
            <a:ext cx="6730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Position of Cold Boxes in cleanroom for Detector #</a:t>
            </a: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8194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B24A3-899A-46E2-8188-35901264991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8FCD2-4954-49F9-8ECD-2950E9E0D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D91CB-A8B6-428F-BC82-08A13C222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BB4E70-7BFC-4FAD-AA43-45E647571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396325"/>
            <a:ext cx="11576050" cy="57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2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C6FC-29D0-40ED-AD8A-45B4D88F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2518"/>
            <a:ext cx="5888854" cy="647102"/>
          </a:xfrm>
        </p:spPr>
        <p:txBody>
          <a:bodyPr/>
          <a:lstStyle/>
          <a:p>
            <a:r>
              <a:rPr lang="en-US" dirty="0"/>
              <a:t>Status of Cold Boxes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F0371-083A-4B02-9726-C19C6240B4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FEBC6-3AEF-4BE8-8CF2-759F8509B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3AEE0-7D9E-4947-92E7-29FBECBDB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E68AC0-BC44-4AE4-BB32-5FF73D3132F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5368" y="1207770"/>
            <a:ext cx="6727587" cy="5031626"/>
          </a:xfrm>
        </p:spPr>
        <p:txBody>
          <a:bodyPr/>
          <a:lstStyle/>
          <a:p>
            <a:r>
              <a:rPr lang="en-US" dirty="0"/>
              <a:t>The current design of in all of Diamanto’s snap shots show two ProtoDUNE cold boxes stacked on top of each other. No structural work has been done on this yet.</a:t>
            </a:r>
          </a:p>
          <a:p>
            <a:r>
              <a:rPr lang="en-US" dirty="0"/>
              <a:t>We have an interference with the current concept of the stairs which could be corrected by narrowing the bridge by ~50cm.  This also helps with the depth of the cold box which we believe does not give us enough room for temperature sensors and some sort of cable harness</a:t>
            </a:r>
          </a:p>
          <a:p>
            <a:r>
              <a:rPr lang="en-US" dirty="0"/>
              <a:t>Using the current size with a 50cm gap between each box they do fit in the area between the pumps for construction of Detector # 3-See Separate Talk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B725C9C-9388-47E5-8914-1FD106382551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143" t="-536" r="46826" b="536"/>
          <a:stretch/>
        </p:blipFill>
        <p:spPr>
          <a:xfrm>
            <a:off x="7625918" y="265066"/>
            <a:ext cx="3870665" cy="60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4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F1B0-1F10-4252-852F-80C1ED5E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Cold Boxes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AA77B-48B6-4B19-BBE0-A1233577611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00AB9-479E-49BA-9A0D-82C89E350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913E1-EB40-4B4F-8327-2C703E787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8C212-1CE5-45A4-8C5C-10E29A56115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5367" y="1313771"/>
            <a:ext cx="5724411" cy="50316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Draft document of Cold Box functionality is posted with this talk</a:t>
            </a:r>
          </a:p>
          <a:p>
            <a:pPr marL="0" indent="0">
              <a:buNone/>
            </a:pPr>
            <a:r>
              <a:rPr lang="en-US" dirty="0"/>
              <a:t>Key features:</a:t>
            </a:r>
          </a:p>
          <a:p>
            <a:r>
              <a:rPr lang="en-US" dirty="0"/>
              <a:t>Three boxes are needed for current installation schedule</a:t>
            </a:r>
          </a:p>
          <a:p>
            <a:r>
              <a:rPr lang="en-US" dirty="0"/>
              <a:t>A completed APA pair with final cables and cable trays fit in the box, along with all needed sensors and cryogenic plumbing</a:t>
            </a:r>
          </a:p>
          <a:p>
            <a:r>
              <a:rPr lang="en-US" dirty="0"/>
              <a:t>To eliminate opening the roof and using the cavern overhead crane like in ProtoDUNE the doors are on a hinge</a:t>
            </a:r>
          </a:p>
          <a:p>
            <a:r>
              <a:rPr lang="en-US" dirty="0"/>
              <a:t>Cable, cooldown, test, warm up and un-cable is done over a 4 day period </a:t>
            </a:r>
          </a:p>
          <a:p>
            <a:r>
              <a:rPr lang="en-US" dirty="0"/>
              <a:t>Cryogenic system is designed so that work does not have to stop in cleanroom during cool down (as in ProtoDUNE)</a:t>
            </a:r>
          </a:p>
          <a:p>
            <a:r>
              <a:rPr lang="en-US" dirty="0"/>
              <a:t>The boxes can be moved from the current location to in front of the TCO for Detector #3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557BA5F-7B5D-4434-879A-FCE3677D176A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0" r="17295"/>
          <a:stretch/>
        </p:blipFill>
        <p:spPr>
          <a:xfrm>
            <a:off x="6409678" y="1207770"/>
            <a:ext cx="5172722" cy="43475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7E251F-5725-46BB-A2D8-EE930E716005}"/>
              </a:ext>
            </a:extLst>
          </p:cNvPr>
          <p:cNvSpPr txBox="1"/>
          <p:nvPr/>
        </p:nvSpPr>
        <p:spPr>
          <a:xfrm>
            <a:off x="6183412" y="5555366"/>
            <a:ext cx="5625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Layout of cleanroom cold boxes, cryo pumps for Detector #3 </a:t>
            </a:r>
          </a:p>
        </p:txBody>
      </p:sp>
    </p:spTree>
    <p:extLst>
      <p:ext uri="{BB962C8B-B14F-4D97-AF65-F5344CB8AC3E}">
        <p14:creationId xmlns:p14="http://schemas.microsoft.com/office/powerpoint/2010/main" val="67592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F9ED2-02E5-4B6C-8C6E-1EC255EA1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2518"/>
            <a:ext cx="4495800" cy="1429782"/>
          </a:xfrm>
        </p:spPr>
        <p:txBody>
          <a:bodyPr/>
          <a:lstStyle/>
          <a:p>
            <a:r>
              <a:rPr lang="en-US" dirty="0"/>
              <a:t>Future position of Cold Boxes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9E369-AFC6-4421-B598-C07ED5E329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8EBE4-35B2-43A2-85A2-2D53837D9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D5F87-323B-4E77-B82D-DC9DD5CB60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DD61E-5E3E-4640-95F9-E3CC7F31A40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48148" y="1978660"/>
            <a:ext cx="4932093" cy="26631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the first SP detector is completed we could move the cold boxes in front of the TCO of the completed detector between the pumps</a:t>
            </a:r>
          </a:p>
          <a:p>
            <a:r>
              <a:rPr lang="en-US" dirty="0"/>
              <a:t>This gives us enough space to assembly Detector #3 assuming it is Single Phase</a:t>
            </a:r>
          </a:p>
          <a:p>
            <a:r>
              <a:rPr lang="en-US" dirty="0"/>
              <a:t>This has not been optimized yet but it looks like it fits.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2882B3-8DAF-472D-BE41-CE0F512337F6}"/>
              </a:ext>
            </a:extLst>
          </p:cNvPr>
          <p:cNvSpPr txBox="1"/>
          <p:nvPr/>
        </p:nvSpPr>
        <p:spPr>
          <a:xfrm>
            <a:off x="488482" y="4497377"/>
            <a:ext cx="4616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See talk on Detector #3 Installation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291E7AF-898B-4B21-AF30-25B519678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4325" r="35121"/>
          <a:stretch/>
        </p:blipFill>
        <p:spPr>
          <a:xfrm>
            <a:off x="5280242" y="462518"/>
            <a:ext cx="6563609" cy="565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2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0B937A4-9386-4715-B7C8-4D6809C3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616" y="2791655"/>
            <a:ext cx="6496768" cy="647102"/>
          </a:xfrm>
        </p:spPr>
        <p:txBody>
          <a:bodyPr/>
          <a:lstStyle/>
          <a:p>
            <a:r>
              <a:rPr lang="en-US" dirty="0"/>
              <a:t>Bridge Width  and Stairs</a:t>
            </a:r>
          </a:p>
        </p:txBody>
      </p:sp>
    </p:spTree>
    <p:extLst>
      <p:ext uri="{BB962C8B-B14F-4D97-AF65-F5344CB8AC3E}">
        <p14:creationId xmlns:p14="http://schemas.microsoft.com/office/powerpoint/2010/main" val="253047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D9D9EFB-614D-4579-A8FC-781BF133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 Beam Width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77EE2-C4D4-4F30-8294-1D3B582FB6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4E8A9-0476-41AF-91B7-AF3A60DB0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499A8-9C2F-4272-9344-1B988FE4A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54178F-5216-4B6A-B668-FDEE87983AA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 were asked if it was possible to reduce the bridge width by ~50cm on the side of the bridge were the permanent stairs are located.</a:t>
            </a:r>
          </a:p>
          <a:p>
            <a:pPr marL="0" indent="0">
              <a:buNone/>
            </a:pPr>
            <a:r>
              <a:rPr lang="en-US" dirty="0"/>
              <a:t>This actually helps the new proposed layout of the cleanroom as we had several interferences:</a:t>
            </a:r>
          </a:p>
          <a:p>
            <a:pPr marL="342900" indent="-342900"/>
            <a:r>
              <a:rPr lang="en-US" dirty="0"/>
              <a:t>The top section of stairs would force us to move the cold boxes to the North</a:t>
            </a:r>
          </a:p>
          <a:p>
            <a:pPr marL="342900" indent="-342900"/>
            <a:r>
              <a:rPr lang="en-US" dirty="0"/>
              <a:t>With the depth of the cold boxes increasing it would be difficult to build or move them with the cavern overhead crane without additional space</a:t>
            </a:r>
          </a:p>
          <a:p>
            <a:pPr marL="342900" indent="-342900"/>
            <a:r>
              <a:rPr lang="en-US" dirty="0"/>
              <a:t>Allows is to move cold boxes once the detector is completed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F664715-EDD1-4AF9-8686-AF58AD8E56CB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616" t="2655" r="26141" b="8569"/>
          <a:stretch/>
        </p:blipFill>
        <p:spPr>
          <a:xfrm>
            <a:off x="6331250" y="69243"/>
            <a:ext cx="5402698" cy="608390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FF14A1-FE6E-4B8E-90F7-3BCE6D83220A}"/>
              </a:ext>
            </a:extLst>
          </p:cNvPr>
          <p:cNvSpPr/>
          <p:nvPr/>
        </p:nvSpPr>
        <p:spPr>
          <a:xfrm>
            <a:off x="9925050" y="546100"/>
            <a:ext cx="165100" cy="51816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A30382-10FF-44BC-8979-17D6935188B9}"/>
              </a:ext>
            </a:extLst>
          </p:cNvPr>
          <p:cNvSpPr txBox="1"/>
          <p:nvPr/>
        </p:nvSpPr>
        <p:spPr>
          <a:xfrm>
            <a:off x="9045299" y="2178050"/>
            <a:ext cx="66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4.5m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F3EA56-FFEB-4122-81C2-0976F80BCE46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8745193" y="2362716"/>
            <a:ext cx="30010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A81E68-2929-4474-8ECC-FD8AABEB3133}"/>
              </a:ext>
            </a:extLst>
          </p:cNvPr>
          <p:cNvCxnSpPr>
            <a:cxnSpLocks/>
          </p:cNvCxnSpPr>
          <p:nvPr/>
        </p:nvCxnSpPr>
        <p:spPr>
          <a:xfrm>
            <a:off x="9677400" y="2362716"/>
            <a:ext cx="24765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8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399A-3F81-440C-BE39-615E2A9C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Stair location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24CE3-E03F-4757-8787-F1DC3B3CCF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0A1FA-514F-46CB-BF34-32C9C347D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C12FA-B945-4B54-96F9-A839F203F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81C39-3385-4F2B-9507-DA1CA54C350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05418" y="1366467"/>
            <a:ext cx="5321000" cy="8305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top flight of stairs interferes with the southern most cold box.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351A1A-40C4-4B72-9729-E31DE83B1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1687" t="9718" r="7995" b="5009"/>
          <a:stretch/>
        </p:blipFill>
        <p:spPr>
          <a:xfrm>
            <a:off x="6665684" y="1207770"/>
            <a:ext cx="4779081" cy="50316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DDFECF-9E20-46A6-9AF6-9C86F19696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375" t="41211" r="26426" b="10031"/>
          <a:stretch/>
        </p:blipFill>
        <p:spPr>
          <a:xfrm>
            <a:off x="876327" y="2768600"/>
            <a:ext cx="5605493" cy="34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2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D5ED-B276-4A37-888F-CBB72D9C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of cold boxes not defined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5DF19-06BF-4294-9B0E-5F37E657E5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C0AF0-7EBE-4583-98C1-9ED576C6E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6047E-9560-4C69-B0C2-F42E10072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345F7-9B07-4832-82F0-1CF62E6E8FB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14846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is only a conceptual design of the cold box but it appears it is extremely tight with only 3.5m space between the warm structure and the bridge beam</a:t>
            </a:r>
          </a:p>
          <a:p>
            <a:r>
              <a:rPr lang="en-US" dirty="0"/>
              <a:t>Allows use of crane to build cold box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319671-5C1C-42DB-873A-FF1FC056F7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896" t="30779" r="24715" b="10210"/>
          <a:stretch/>
        </p:blipFill>
        <p:spPr>
          <a:xfrm>
            <a:off x="6680501" y="1207770"/>
            <a:ext cx="4374850" cy="50616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B4B947E-30C3-4ACD-9074-3A355FA66661}"/>
              </a:ext>
            </a:extLst>
          </p:cNvPr>
          <p:cNvSpPr/>
          <p:nvPr/>
        </p:nvSpPr>
        <p:spPr>
          <a:xfrm>
            <a:off x="7086600" y="1207770"/>
            <a:ext cx="1504950" cy="4691380"/>
          </a:xfrm>
          <a:prstGeom prst="rect">
            <a:avLst/>
          </a:prstGeom>
          <a:solidFill>
            <a:schemeClr val="accent2">
              <a:lumMod val="60000"/>
              <a:lumOff val="40000"/>
              <a:alpha val="63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7E9458-AFA3-4886-8539-5D0B5445FFB0}"/>
              </a:ext>
            </a:extLst>
          </p:cNvPr>
          <p:cNvSpPr txBox="1"/>
          <p:nvPr/>
        </p:nvSpPr>
        <p:spPr>
          <a:xfrm>
            <a:off x="7312025" y="1778000"/>
            <a:ext cx="1054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New Bridge Width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27117CA-B60A-4040-886A-5F827A0223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489"/>
          <a:stretch/>
        </p:blipFill>
        <p:spPr>
          <a:xfrm>
            <a:off x="8773423" y="4454525"/>
            <a:ext cx="1144517" cy="619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C3ECF4-DBDF-4C9A-B757-539B0DCA79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516" b="-1"/>
          <a:stretch/>
        </p:blipFill>
        <p:spPr>
          <a:xfrm>
            <a:off x="8773424" y="4300951"/>
            <a:ext cx="1144517" cy="153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CB87E6-1B4A-41FE-AECE-9DD6890AE0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" b="-1"/>
          <a:stretch/>
        </p:blipFill>
        <p:spPr>
          <a:xfrm>
            <a:off x="727212" y="2972537"/>
            <a:ext cx="5874395" cy="291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3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171BD-E701-48A2-881D-D3AF408A279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October 30,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9E8F5-A7A9-4BBA-98DB-C60C4D43D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Cold boxes and Bridge Width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4D5AF-0537-40BD-B26C-B436B394D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07E3C5-8121-49C1-BED4-0829AE1E4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298844"/>
            <a:ext cx="12001500" cy="597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55648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24031</TotalTime>
  <Words>597</Words>
  <Application>Microsoft Office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Geneva</vt:lpstr>
      <vt:lpstr>Helvetica</vt:lpstr>
      <vt:lpstr>Lucida Grande</vt:lpstr>
      <vt:lpstr>LBNF Content-Footer Theme</vt:lpstr>
      <vt:lpstr>Custom Design</vt:lpstr>
      <vt:lpstr>Cold Boxes Underground  and  Width of Bridge</vt:lpstr>
      <vt:lpstr>Status of Cold Boxes</vt:lpstr>
      <vt:lpstr>Features of Cold Boxes </vt:lpstr>
      <vt:lpstr>Future position of Cold Boxes </vt:lpstr>
      <vt:lpstr>Bridge Width  and Stairs</vt:lpstr>
      <vt:lpstr>Bridge Beam Width</vt:lpstr>
      <vt:lpstr>Current Stair location</vt:lpstr>
      <vt:lpstr>Depth of cold boxes not defined</vt:lpstr>
      <vt:lpstr>PowerPoint Presentation</vt:lpstr>
      <vt:lpstr>PowerPoint Presentation</vt:lpstr>
    </vt:vector>
  </TitlesOfParts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creator>Sandbox Studio</dc:creator>
  <dc:description>Modified by A. Weber</dc:description>
  <cp:lastModifiedBy>William Miller</cp:lastModifiedBy>
  <cp:revision>553</cp:revision>
  <dcterms:created xsi:type="dcterms:W3CDTF">2015-04-30T14:29:22Z</dcterms:created>
  <dcterms:modified xsi:type="dcterms:W3CDTF">2018-10-27T15:18:38Z</dcterms:modified>
</cp:coreProperties>
</file>