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0"/>
  </p:notesMasterIdLst>
  <p:handoutMasterIdLst>
    <p:handoutMasterId r:id="rId11"/>
  </p:handoutMasterIdLst>
  <p:sldIdLst>
    <p:sldId id="256" r:id="rId3"/>
    <p:sldId id="259" r:id="rId4"/>
    <p:sldId id="263" r:id="rId5"/>
    <p:sldId id="260" r:id="rId6"/>
    <p:sldId id="261" r:id="rId7"/>
    <p:sldId id="262" r:id="rId8"/>
    <p:sldId id="264"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660"/>
  </p:normalViewPr>
  <p:slideViewPr>
    <p:cSldViewPr snapToGrid="0" snapToObjects="1">
      <p:cViewPr varScale="1">
        <p:scale>
          <a:sx n="69" d="100"/>
          <a:sy n="69" d="100"/>
        </p:scale>
        <p:origin x="1632" y="78"/>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10/30/2018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10/30/2018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dirty="0"/>
              <a:t>Click to edit Master title style</a:t>
            </a:r>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dirty="0"/>
              <a:t>Click to edit Master text styles</a:t>
            </a:r>
          </a:p>
        </p:txBody>
      </p:sp>
      <p:pic>
        <p:nvPicPr>
          <p:cNvPr id="3" name="Picture 2">
            <a:extLst>
              <a:ext uri="{FF2B5EF4-FFF2-40B4-BE49-F238E27FC236}">
                <a16:creationId xmlns:a16="http://schemas.microsoft.com/office/drawing/2014/main" id="{0C00CE35-E18C-4B6B-83FF-5DD4D317582A}"/>
              </a:ext>
            </a:extLst>
          </p:cNvPr>
          <p:cNvPicPr>
            <a:picLocks noChangeAspect="1"/>
          </p:cNvPicPr>
          <p:nvPr userDrawn="1"/>
        </p:nvPicPr>
        <p:blipFill>
          <a:blip r:embed="rId2"/>
          <a:stretch>
            <a:fillRect/>
          </a:stretch>
        </p:blipFill>
        <p:spPr>
          <a:xfrm>
            <a:off x="4813978" y="6038126"/>
            <a:ext cx="2103120" cy="449542"/>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M. Verzocchi | Cold Electronics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30 Oct 2018</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M. Verzocchi | Cold Electronics</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pic>
        <p:nvPicPr>
          <p:cNvPr id="2" name="Picture 1">
            <a:extLst>
              <a:ext uri="{FF2B5EF4-FFF2-40B4-BE49-F238E27FC236}">
                <a16:creationId xmlns:a16="http://schemas.microsoft.com/office/drawing/2014/main" id="{2AD38BE0-06E9-442C-A454-EF0378A331F4}"/>
              </a:ext>
            </a:extLst>
          </p:cNvPr>
          <p:cNvPicPr>
            <a:picLocks noChangeAspect="1"/>
          </p:cNvPicPr>
          <p:nvPr userDrawn="1"/>
        </p:nvPicPr>
        <p:blipFill>
          <a:blip r:embed="rId10"/>
          <a:stretch>
            <a:fillRect/>
          </a:stretch>
        </p:blipFill>
        <p:spPr>
          <a:xfrm>
            <a:off x="6862481" y="6492240"/>
            <a:ext cx="1097280" cy="234544"/>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at the ITF and at SURF for Cold Electronics</a:t>
            </a:r>
            <a:endParaRPr lang="en-GB" dirty="0"/>
          </a:p>
        </p:txBody>
      </p:sp>
      <p:sp>
        <p:nvSpPr>
          <p:cNvPr id="3" name="Text Placeholder 2"/>
          <p:cNvSpPr>
            <a:spLocks noGrp="1"/>
          </p:cNvSpPr>
          <p:nvPr>
            <p:ph type="body" sz="quarter" idx="10"/>
          </p:nvPr>
        </p:nvSpPr>
        <p:spPr/>
        <p:txBody>
          <a:bodyPr/>
          <a:lstStyle/>
          <a:p>
            <a:r>
              <a:rPr lang="en-GB" dirty="0"/>
              <a:t>Marco Verzocchi - </a:t>
            </a:r>
            <a:r>
              <a:rPr lang="en-GB" dirty="0" err="1"/>
              <a:t>Fermilab</a:t>
            </a:r>
            <a:endParaRPr lang="en-GB" dirty="0"/>
          </a:p>
          <a:p>
            <a:r>
              <a:rPr lang="en-US" dirty="0">
                <a:latin typeface="Helvetica" charset="0"/>
              </a:rPr>
              <a:t>Integration Test Facility and Installation Workshop @ SURF</a:t>
            </a:r>
          </a:p>
          <a:p>
            <a:r>
              <a:rPr lang="en-US" dirty="0">
                <a:latin typeface="Helvetica" charset="0"/>
              </a:rPr>
              <a:t>29-31 October 2018</a:t>
            </a:r>
          </a:p>
        </p:txBody>
      </p:sp>
    </p:spTree>
    <p:extLst>
      <p:ext uri="{BB962C8B-B14F-4D97-AF65-F5344CB8AC3E}">
        <p14:creationId xmlns:p14="http://schemas.microsoft.com/office/powerpoint/2010/main" val="174176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2E3A-5B45-4544-851B-94577515E6C5}"/>
              </a:ext>
            </a:extLst>
          </p:cNvPr>
          <p:cNvSpPr>
            <a:spLocks noGrp="1"/>
          </p:cNvSpPr>
          <p:nvPr>
            <p:ph type="title"/>
          </p:nvPr>
        </p:nvSpPr>
        <p:spPr/>
        <p:txBody>
          <a:bodyPr/>
          <a:lstStyle/>
          <a:p>
            <a:r>
              <a:rPr lang="en-US" dirty="0"/>
              <a:t>What would we do at the ITF ?</a:t>
            </a:r>
          </a:p>
        </p:txBody>
      </p:sp>
      <p:sp>
        <p:nvSpPr>
          <p:cNvPr id="3" name="Content Placeholder 2">
            <a:extLst>
              <a:ext uri="{FF2B5EF4-FFF2-40B4-BE49-F238E27FC236}">
                <a16:creationId xmlns:a16="http://schemas.microsoft.com/office/drawing/2014/main" id="{7A4025EE-AC8D-452A-AEEB-20F60FE1FBC4}"/>
              </a:ext>
            </a:extLst>
          </p:cNvPr>
          <p:cNvSpPr>
            <a:spLocks noGrp="1"/>
          </p:cNvSpPr>
          <p:nvPr>
            <p:ph idx="11"/>
          </p:nvPr>
        </p:nvSpPr>
        <p:spPr/>
        <p:txBody>
          <a:bodyPr/>
          <a:lstStyle/>
          <a:p>
            <a:r>
              <a:rPr lang="en-US" dirty="0"/>
              <a:t>Reception test (warm) for the Front End Motherboards</a:t>
            </a:r>
          </a:p>
          <a:p>
            <a:pPr lvl="1"/>
            <a:r>
              <a:rPr lang="en-US" dirty="0"/>
              <a:t>Would still like to have a CTS (cryogenic test system) to spot check a few FEMBs and check FEMBs that may fail testing in the cold box at SURF (just need to be able to refill LN </a:t>
            </a:r>
            <a:r>
              <a:rPr lang="en-US" dirty="0" err="1"/>
              <a:t>dewar</a:t>
            </a:r>
            <a:r>
              <a:rPr lang="en-US" dirty="0"/>
              <a:t>)</a:t>
            </a:r>
          </a:p>
          <a:p>
            <a:pPr lvl="1"/>
            <a:r>
              <a:rPr lang="en-US" dirty="0"/>
              <a:t>To be done in the “CE+CISC” laboratory</a:t>
            </a:r>
          </a:p>
          <a:p>
            <a:r>
              <a:rPr lang="en-US" dirty="0"/>
              <a:t>Install the FEMBs on the APAs and perform quick test</a:t>
            </a:r>
          </a:p>
          <a:p>
            <a:pPr lvl="1"/>
            <a:r>
              <a:rPr lang="en-US" dirty="0"/>
              <a:t>Expect rate 1 day per APA</a:t>
            </a:r>
          </a:p>
          <a:p>
            <a:pPr lvl="1"/>
            <a:r>
              <a:rPr lang="en-US" dirty="0"/>
              <a:t>In current plan for first detector APAs arrive at ITF before the FEMBs</a:t>
            </a:r>
          </a:p>
          <a:p>
            <a:r>
              <a:rPr lang="en-US" dirty="0"/>
              <a:t>Repackage all other components for transport to SURF</a:t>
            </a:r>
          </a:p>
          <a:p>
            <a:r>
              <a:rPr lang="en-US" dirty="0"/>
              <a:t>Prepare cold cable bundles on spools (this should be done in a clean room)</a:t>
            </a:r>
          </a:p>
        </p:txBody>
      </p:sp>
      <p:sp>
        <p:nvSpPr>
          <p:cNvPr id="4" name="Date Placeholder 3">
            <a:extLst>
              <a:ext uri="{FF2B5EF4-FFF2-40B4-BE49-F238E27FC236}">
                <a16:creationId xmlns:a16="http://schemas.microsoft.com/office/drawing/2014/main" id="{640E639D-FDD4-4BD5-82D6-E00B36E0CB18}"/>
              </a:ext>
            </a:extLst>
          </p:cNvPr>
          <p:cNvSpPr>
            <a:spLocks noGrp="1"/>
          </p:cNvSpPr>
          <p:nvPr>
            <p:ph type="dt" sz="half" idx="2"/>
          </p:nvPr>
        </p:nvSpPr>
        <p:spPr/>
        <p:txBody>
          <a:bodyPr/>
          <a:lstStyle/>
          <a:p>
            <a:pPr>
              <a:defRPr/>
            </a:pPr>
            <a:r>
              <a:rPr lang="en-US">
                <a:latin typeface="Helvetica"/>
                <a:cs typeface="Helvetica"/>
              </a:rPr>
              <a:t>30 Oct 2018</a:t>
            </a:r>
            <a:endParaRPr lang="en-US" dirty="0">
              <a:latin typeface="Helvetica"/>
              <a:cs typeface="Helvetica"/>
            </a:endParaRPr>
          </a:p>
        </p:txBody>
      </p:sp>
      <p:sp>
        <p:nvSpPr>
          <p:cNvPr id="5" name="Footer Placeholder 4">
            <a:extLst>
              <a:ext uri="{FF2B5EF4-FFF2-40B4-BE49-F238E27FC236}">
                <a16:creationId xmlns:a16="http://schemas.microsoft.com/office/drawing/2014/main" id="{646FBADC-F15A-4F54-BC08-5F7592A5656E}"/>
              </a:ext>
            </a:extLst>
          </p:cNvPr>
          <p:cNvSpPr>
            <a:spLocks noGrp="1"/>
          </p:cNvSpPr>
          <p:nvPr>
            <p:ph type="ftr" sz="quarter" idx="3"/>
          </p:nvPr>
        </p:nvSpPr>
        <p:spPr/>
        <p:txBody>
          <a:bodyPr/>
          <a:lstStyle/>
          <a:p>
            <a:pPr>
              <a:defRPr/>
            </a:pPr>
            <a:r>
              <a:rPr lang="de-DE"/>
              <a:t>M. Verzocchi | Cold Electronics</a:t>
            </a:r>
            <a:endParaRPr lang="en-US" dirty="0"/>
          </a:p>
        </p:txBody>
      </p:sp>
      <p:sp>
        <p:nvSpPr>
          <p:cNvPr id="6" name="Slide Number Placeholder 5">
            <a:extLst>
              <a:ext uri="{FF2B5EF4-FFF2-40B4-BE49-F238E27FC236}">
                <a16:creationId xmlns:a16="http://schemas.microsoft.com/office/drawing/2014/main" id="{8A3E0C10-7C6B-49F3-B902-2E2149BB707F}"/>
              </a:ext>
            </a:extLst>
          </p:cNvPr>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83688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2E3A-5B45-4544-851B-94577515E6C5}"/>
              </a:ext>
            </a:extLst>
          </p:cNvPr>
          <p:cNvSpPr>
            <a:spLocks noGrp="1"/>
          </p:cNvSpPr>
          <p:nvPr>
            <p:ph type="title"/>
          </p:nvPr>
        </p:nvSpPr>
        <p:spPr/>
        <p:txBody>
          <a:bodyPr/>
          <a:lstStyle/>
          <a:p>
            <a:r>
              <a:rPr lang="en-US" dirty="0"/>
              <a:t>What would we need at the ITF ?</a:t>
            </a:r>
          </a:p>
        </p:txBody>
      </p:sp>
      <p:sp>
        <p:nvSpPr>
          <p:cNvPr id="3" name="Content Placeholder 2">
            <a:extLst>
              <a:ext uri="{FF2B5EF4-FFF2-40B4-BE49-F238E27FC236}">
                <a16:creationId xmlns:a16="http://schemas.microsoft.com/office/drawing/2014/main" id="{7A4025EE-AC8D-452A-AEEB-20F60FE1FBC4}"/>
              </a:ext>
            </a:extLst>
          </p:cNvPr>
          <p:cNvSpPr>
            <a:spLocks noGrp="1"/>
          </p:cNvSpPr>
          <p:nvPr>
            <p:ph idx="11"/>
          </p:nvPr>
        </p:nvSpPr>
        <p:spPr/>
        <p:txBody>
          <a:bodyPr/>
          <a:lstStyle/>
          <a:p>
            <a:r>
              <a:rPr lang="en-US" dirty="0"/>
              <a:t>If we do not do cold testing at the ITF we can relax some requirements</a:t>
            </a:r>
          </a:p>
          <a:p>
            <a:pPr lvl="1"/>
            <a:r>
              <a:rPr lang="en-US" dirty="0"/>
              <a:t>We may do the testing with a portable DAQ / power system (i.e. 1 FEMB at </a:t>
            </a:r>
            <a:r>
              <a:rPr lang="en-US" dirty="0" err="1"/>
              <a:t>at</a:t>
            </a:r>
            <a:r>
              <a:rPr lang="en-US" dirty="0"/>
              <a:t> time), instead of testing 20 FEMBs at once (which requires a full WIEC / rack)</a:t>
            </a:r>
          </a:p>
          <a:p>
            <a:pPr lvl="1"/>
            <a:r>
              <a:rPr lang="en-US" dirty="0"/>
              <a:t>We will not need a full CISC / Detector Safety System at the ITF</a:t>
            </a:r>
          </a:p>
          <a:p>
            <a:pPr lvl="1"/>
            <a:endParaRPr lang="en-US" dirty="0"/>
          </a:p>
        </p:txBody>
      </p:sp>
      <p:sp>
        <p:nvSpPr>
          <p:cNvPr id="4" name="Date Placeholder 3">
            <a:extLst>
              <a:ext uri="{FF2B5EF4-FFF2-40B4-BE49-F238E27FC236}">
                <a16:creationId xmlns:a16="http://schemas.microsoft.com/office/drawing/2014/main" id="{640E639D-FDD4-4BD5-82D6-E00B36E0CB18}"/>
              </a:ext>
            </a:extLst>
          </p:cNvPr>
          <p:cNvSpPr>
            <a:spLocks noGrp="1"/>
          </p:cNvSpPr>
          <p:nvPr>
            <p:ph type="dt" sz="half" idx="2"/>
          </p:nvPr>
        </p:nvSpPr>
        <p:spPr/>
        <p:txBody>
          <a:bodyPr/>
          <a:lstStyle/>
          <a:p>
            <a:pPr>
              <a:defRPr/>
            </a:pPr>
            <a:r>
              <a:rPr lang="en-US">
                <a:latin typeface="Helvetica"/>
                <a:cs typeface="Helvetica"/>
              </a:rPr>
              <a:t>30 Oct 2018</a:t>
            </a:r>
            <a:endParaRPr lang="en-US" dirty="0">
              <a:latin typeface="Helvetica"/>
              <a:cs typeface="Helvetica"/>
            </a:endParaRPr>
          </a:p>
        </p:txBody>
      </p:sp>
      <p:sp>
        <p:nvSpPr>
          <p:cNvPr id="5" name="Footer Placeholder 4">
            <a:extLst>
              <a:ext uri="{FF2B5EF4-FFF2-40B4-BE49-F238E27FC236}">
                <a16:creationId xmlns:a16="http://schemas.microsoft.com/office/drawing/2014/main" id="{646FBADC-F15A-4F54-BC08-5F7592A5656E}"/>
              </a:ext>
            </a:extLst>
          </p:cNvPr>
          <p:cNvSpPr>
            <a:spLocks noGrp="1"/>
          </p:cNvSpPr>
          <p:nvPr>
            <p:ph type="ftr" sz="quarter" idx="3"/>
          </p:nvPr>
        </p:nvSpPr>
        <p:spPr/>
        <p:txBody>
          <a:bodyPr/>
          <a:lstStyle/>
          <a:p>
            <a:pPr>
              <a:defRPr/>
            </a:pPr>
            <a:r>
              <a:rPr lang="de-DE"/>
              <a:t>M. Verzocchi | Cold Electronics</a:t>
            </a:r>
            <a:endParaRPr lang="en-US" dirty="0"/>
          </a:p>
        </p:txBody>
      </p:sp>
      <p:sp>
        <p:nvSpPr>
          <p:cNvPr id="6" name="Slide Number Placeholder 5">
            <a:extLst>
              <a:ext uri="{FF2B5EF4-FFF2-40B4-BE49-F238E27FC236}">
                <a16:creationId xmlns:a16="http://schemas.microsoft.com/office/drawing/2014/main" id="{8A3E0C10-7C6B-49F3-B902-2E2149BB707F}"/>
              </a:ext>
            </a:extLst>
          </p:cNvPr>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1470123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2E3A-5B45-4544-851B-94577515E6C5}"/>
              </a:ext>
            </a:extLst>
          </p:cNvPr>
          <p:cNvSpPr>
            <a:spLocks noGrp="1"/>
          </p:cNvSpPr>
          <p:nvPr>
            <p:ph type="title"/>
          </p:nvPr>
        </p:nvSpPr>
        <p:spPr/>
        <p:txBody>
          <a:bodyPr/>
          <a:lstStyle/>
          <a:p>
            <a:r>
              <a:rPr lang="en-US" dirty="0"/>
              <a:t>What would we do at SURF (</a:t>
            </a:r>
            <a:r>
              <a:rPr lang="en-US" dirty="0" err="1"/>
              <a:t>i</a:t>
            </a:r>
            <a:r>
              <a:rPr lang="en-US" dirty="0"/>
              <a:t>) ?</a:t>
            </a:r>
          </a:p>
        </p:txBody>
      </p:sp>
      <p:sp>
        <p:nvSpPr>
          <p:cNvPr id="3" name="Content Placeholder 2">
            <a:extLst>
              <a:ext uri="{FF2B5EF4-FFF2-40B4-BE49-F238E27FC236}">
                <a16:creationId xmlns:a16="http://schemas.microsoft.com/office/drawing/2014/main" id="{7A4025EE-AC8D-452A-AEEB-20F60FE1FBC4}"/>
              </a:ext>
            </a:extLst>
          </p:cNvPr>
          <p:cNvSpPr>
            <a:spLocks noGrp="1"/>
          </p:cNvSpPr>
          <p:nvPr>
            <p:ph idx="11"/>
          </p:nvPr>
        </p:nvSpPr>
        <p:spPr/>
        <p:txBody>
          <a:bodyPr/>
          <a:lstStyle/>
          <a:p>
            <a:r>
              <a:rPr lang="en-US" dirty="0"/>
              <a:t>Need to set up racks for power/control/readout of APAs in 3 cold boxes and commission readout of the cold boxes</a:t>
            </a:r>
          </a:p>
          <a:p>
            <a:pPr lvl="1"/>
            <a:r>
              <a:rPr lang="en-US" dirty="0"/>
              <a:t>Are these racks on the detector mezzanine or closer to the cold boxes ? Are these additional racks on top of the ones used for the readout of the installed APAs ? (will come back to this in slide 7)</a:t>
            </a:r>
          </a:p>
          <a:p>
            <a:r>
              <a:rPr lang="en-US" dirty="0"/>
              <a:t>As soon as we have occupancy of the detector mezzanine we should start populating the racks in the mezzanine with all the CE, PD, CISC, DAQ components and put in place all the fibers between the CUC and the detector, plus all the fibers/cables between the racks and the cryostat penetrations	</a:t>
            </a:r>
          </a:p>
          <a:p>
            <a:r>
              <a:rPr lang="en-US" dirty="0"/>
              <a:t>Ideally we have the cryostat penetrations for a row of APAs ready on top of the cryostat ~2 weeks before the installation of the corresponding row of APAs</a:t>
            </a:r>
          </a:p>
        </p:txBody>
      </p:sp>
      <p:sp>
        <p:nvSpPr>
          <p:cNvPr id="4" name="Date Placeholder 3">
            <a:extLst>
              <a:ext uri="{FF2B5EF4-FFF2-40B4-BE49-F238E27FC236}">
                <a16:creationId xmlns:a16="http://schemas.microsoft.com/office/drawing/2014/main" id="{640E639D-FDD4-4BD5-82D6-E00B36E0CB18}"/>
              </a:ext>
            </a:extLst>
          </p:cNvPr>
          <p:cNvSpPr>
            <a:spLocks noGrp="1"/>
          </p:cNvSpPr>
          <p:nvPr>
            <p:ph type="dt" sz="half" idx="2"/>
          </p:nvPr>
        </p:nvSpPr>
        <p:spPr/>
        <p:txBody>
          <a:bodyPr/>
          <a:lstStyle/>
          <a:p>
            <a:pPr>
              <a:defRPr/>
            </a:pPr>
            <a:r>
              <a:rPr lang="en-US">
                <a:latin typeface="Helvetica"/>
                <a:cs typeface="Helvetica"/>
              </a:rPr>
              <a:t>30 Oct 2018</a:t>
            </a:r>
            <a:endParaRPr lang="en-US" dirty="0">
              <a:latin typeface="Helvetica"/>
              <a:cs typeface="Helvetica"/>
            </a:endParaRPr>
          </a:p>
        </p:txBody>
      </p:sp>
      <p:sp>
        <p:nvSpPr>
          <p:cNvPr id="5" name="Footer Placeholder 4">
            <a:extLst>
              <a:ext uri="{FF2B5EF4-FFF2-40B4-BE49-F238E27FC236}">
                <a16:creationId xmlns:a16="http://schemas.microsoft.com/office/drawing/2014/main" id="{646FBADC-F15A-4F54-BC08-5F7592A5656E}"/>
              </a:ext>
            </a:extLst>
          </p:cNvPr>
          <p:cNvSpPr>
            <a:spLocks noGrp="1"/>
          </p:cNvSpPr>
          <p:nvPr>
            <p:ph type="ftr" sz="quarter" idx="3"/>
          </p:nvPr>
        </p:nvSpPr>
        <p:spPr/>
        <p:txBody>
          <a:bodyPr/>
          <a:lstStyle/>
          <a:p>
            <a:pPr>
              <a:defRPr/>
            </a:pPr>
            <a:r>
              <a:rPr lang="de-DE"/>
              <a:t>M. Verzocchi | Cold Electronics</a:t>
            </a:r>
            <a:endParaRPr lang="en-US" dirty="0"/>
          </a:p>
        </p:txBody>
      </p:sp>
      <p:sp>
        <p:nvSpPr>
          <p:cNvPr id="6" name="Slide Number Placeholder 5">
            <a:extLst>
              <a:ext uri="{FF2B5EF4-FFF2-40B4-BE49-F238E27FC236}">
                <a16:creationId xmlns:a16="http://schemas.microsoft.com/office/drawing/2014/main" id="{8A3E0C10-7C6B-49F3-B902-2E2149BB707F}"/>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4211620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2E3A-5B45-4544-851B-94577515E6C5}"/>
              </a:ext>
            </a:extLst>
          </p:cNvPr>
          <p:cNvSpPr>
            <a:spLocks noGrp="1"/>
          </p:cNvSpPr>
          <p:nvPr>
            <p:ph type="title"/>
          </p:nvPr>
        </p:nvSpPr>
        <p:spPr/>
        <p:txBody>
          <a:bodyPr/>
          <a:lstStyle/>
          <a:p>
            <a:r>
              <a:rPr lang="en-US" dirty="0"/>
              <a:t>What would we do at SURF (ii) ?</a:t>
            </a:r>
          </a:p>
        </p:txBody>
      </p:sp>
      <p:sp>
        <p:nvSpPr>
          <p:cNvPr id="3" name="Content Placeholder 2">
            <a:extLst>
              <a:ext uri="{FF2B5EF4-FFF2-40B4-BE49-F238E27FC236}">
                <a16:creationId xmlns:a16="http://schemas.microsoft.com/office/drawing/2014/main" id="{7A4025EE-AC8D-452A-AEEB-20F60FE1FBC4}"/>
              </a:ext>
            </a:extLst>
          </p:cNvPr>
          <p:cNvSpPr>
            <a:spLocks noGrp="1"/>
          </p:cNvSpPr>
          <p:nvPr>
            <p:ph idx="11"/>
          </p:nvPr>
        </p:nvSpPr>
        <p:spPr/>
        <p:txBody>
          <a:bodyPr/>
          <a:lstStyle/>
          <a:p>
            <a:r>
              <a:rPr lang="en-US" dirty="0"/>
              <a:t>Once the APA and cables are in the clean room:</a:t>
            </a:r>
          </a:p>
          <a:p>
            <a:pPr lvl="1"/>
            <a:r>
              <a:rPr lang="en-US" dirty="0"/>
              <a:t>Route the cables through the APA frames and connect them to the FEMBs, arrange the cables in the trays</a:t>
            </a:r>
          </a:p>
          <a:p>
            <a:pPr lvl="1"/>
            <a:r>
              <a:rPr lang="en-US" dirty="0"/>
              <a:t>Perform a quick test (warm) on a FEMB by FEMB basis before moving the APA pair in the cold box</a:t>
            </a:r>
          </a:p>
          <a:p>
            <a:pPr lvl="1"/>
            <a:r>
              <a:rPr lang="en-US" dirty="0"/>
              <a:t>Cold box testing: need a patch panel and extension cables to avoid routing the cables through the cryostat penetration every time</a:t>
            </a:r>
          </a:p>
          <a:p>
            <a:pPr lvl="2"/>
            <a:r>
              <a:rPr lang="en-US" dirty="0"/>
              <a:t>This needs to be demonstrated, may need active patch panel with signal repeaters (receivers / transmitters)</a:t>
            </a:r>
          </a:p>
          <a:p>
            <a:pPr lvl="2"/>
            <a:r>
              <a:rPr lang="en-US" dirty="0"/>
              <a:t>Cold Electronics needs to do this test in 2019, need to find (design ?) the appropriate ASICs</a:t>
            </a:r>
          </a:p>
          <a:p>
            <a:pPr lvl="1"/>
            <a:r>
              <a:rPr lang="en-US" dirty="0"/>
              <a:t>After the cold box testing the APA pair is moved into the cryostat and put in its final position</a:t>
            </a:r>
          </a:p>
        </p:txBody>
      </p:sp>
      <p:sp>
        <p:nvSpPr>
          <p:cNvPr id="4" name="Date Placeholder 3">
            <a:extLst>
              <a:ext uri="{FF2B5EF4-FFF2-40B4-BE49-F238E27FC236}">
                <a16:creationId xmlns:a16="http://schemas.microsoft.com/office/drawing/2014/main" id="{640E639D-FDD4-4BD5-82D6-E00B36E0CB18}"/>
              </a:ext>
            </a:extLst>
          </p:cNvPr>
          <p:cNvSpPr>
            <a:spLocks noGrp="1"/>
          </p:cNvSpPr>
          <p:nvPr>
            <p:ph type="dt" sz="half" idx="2"/>
          </p:nvPr>
        </p:nvSpPr>
        <p:spPr/>
        <p:txBody>
          <a:bodyPr/>
          <a:lstStyle/>
          <a:p>
            <a:pPr>
              <a:defRPr/>
            </a:pPr>
            <a:r>
              <a:rPr lang="en-US">
                <a:latin typeface="Helvetica"/>
                <a:cs typeface="Helvetica"/>
              </a:rPr>
              <a:t>30 Oct 2018</a:t>
            </a:r>
            <a:endParaRPr lang="en-US" dirty="0">
              <a:latin typeface="Helvetica"/>
              <a:cs typeface="Helvetica"/>
            </a:endParaRPr>
          </a:p>
        </p:txBody>
      </p:sp>
      <p:sp>
        <p:nvSpPr>
          <p:cNvPr id="5" name="Footer Placeholder 4">
            <a:extLst>
              <a:ext uri="{FF2B5EF4-FFF2-40B4-BE49-F238E27FC236}">
                <a16:creationId xmlns:a16="http://schemas.microsoft.com/office/drawing/2014/main" id="{646FBADC-F15A-4F54-BC08-5F7592A5656E}"/>
              </a:ext>
            </a:extLst>
          </p:cNvPr>
          <p:cNvSpPr>
            <a:spLocks noGrp="1"/>
          </p:cNvSpPr>
          <p:nvPr>
            <p:ph type="ftr" sz="quarter" idx="3"/>
          </p:nvPr>
        </p:nvSpPr>
        <p:spPr/>
        <p:txBody>
          <a:bodyPr/>
          <a:lstStyle/>
          <a:p>
            <a:pPr>
              <a:defRPr/>
            </a:pPr>
            <a:r>
              <a:rPr lang="de-DE"/>
              <a:t>M. Verzocchi | Cold Electronics</a:t>
            </a:r>
            <a:endParaRPr lang="en-US" dirty="0"/>
          </a:p>
        </p:txBody>
      </p:sp>
      <p:sp>
        <p:nvSpPr>
          <p:cNvPr id="6" name="Slide Number Placeholder 5">
            <a:extLst>
              <a:ext uri="{FF2B5EF4-FFF2-40B4-BE49-F238E27FC236}">
                <a16:creationId xmlns:a16="http://schemas.microsoft.com/office/drawing/2014/main" id="{8A3E0C10-7C6B-49F3-B902-2E2149BB707F}"/>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27742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2E3A-5B45-4544-851B-94577515E6C5}"/>
              </a:ext>
            </a:extLst>
          </p:cNvPr>
          <p:cNvSpPr>
            <a:spLocks noGrp="1"/>
          </p:cNvSpPr>
          <p:nvPr>
            <p:ph type="title"/>
          </p:nvPr>
        </p:nvSpPr>
        <p:spPr/>
        <p:txBody>
          <a:bodyPr/>
          <a:lstStyle/>
          <a:p>
            <a:r>
              <a:rPr lang="en-US" dirty="0"/>
              <a:t>What would we do at SURF (iii) ?</a:t>
            </a:r>
          </a:p>
        </p:txBody>
      </p:sp>
      <p:sp>
        <p:nvSpPr>
          <p:cNvPr id="3" name="Content Placeholder 2">
            <a:extLst>
              <a:ext uri="{FF2B5EF4-FFF2-40B4-BE49-F238E27FC236}">
                <a16:creationId xmlns:a16="http://schemas.microsoft.com/office/drawing/2014/main" id="{7A4025EE-AC8D-452A-AEEB-20F60FE1FBC4}"/>
              </a:ext>
            </a:extLst>
          </p:cNvPr>
          <p:cNvSpPr>
            <a:spLocks noGrp="1"/>
          </p:cNvSpPr>
          <p:nvPr>
            <p:ph idx="11"/>
          </p:nvPr>
        </p:nvSpPr>
        <p:spPr/>
        <p:txBody>
          <a:bodyPr/>
          <a:lstStyle/>
          <a:p>
            <a:r>
              <a:rPr lang="en-US" dirty="0"/>
              <a:t>Once the APA is its final position:</a:t>
            </a:r>
          </a:p>
          <a:p>
            <a:pPr lvl="1"/>
            <a:r>
              <a:rPr lang="en-US" dirty="0"/>
              <a:t>Route the cables through the cryostat penetrations and connect them to the flanges, attach the WIEC, perform final readout test</a:t>
            </a:r>
          </a:p>
          <a:p>
            <a:pPr lvl="1"/>
            <a:r>
              <a:rPr lang="en-US" dirty="0"/>
              <a:t>Install next APA in same column only after test completed</a:t>
            </a:r>
          </a:p>
          <a:p>
            <a:pPr lvl="2"/>
            <a:r>
              <a:rPr lang="en-US" dirty="0"/>
              <a:t>This included a bias voltage test in the original plan, including providing bias to electron diverters and field cage termination electrodes, which cannot be performed if CPA is not installed / deployed (perform partial test with temporary load, repeat test when CPA deployed)</a:t>
            </a:r>
          </a:p>
          <a:p>
            <a:r>
              <a:rPr lang="en-US" dirty="0"/>
              <a:t>Keep on monitoring CE while the installation of following rows of APAs continues </a:t>
            </a:r>
          </a:p>
          <a:p>
            <a:pPr lvl="1"/>
            <a:r>
              <a:rPr lang="en-US" dirty="0"/>
              <a:t>This means that installation of the corresponding DAQ backend precedes the installation of a row of APAs</a:t>
            </a:r>
          </a:p>
        </p:txBody>
      </p:sp>
      <p:sp>
        <p:nvSpPr>
          <p:cNvPr id="4" name="Date Placeholder 3">
            <a:extLst>
              <a:ext uri="{FF2B5EF4-FFF2-40B4-BE49-F238E27FC236}">
                <a16:creationId xmlns:a16="http://schemas.microsoft.com/office/drawing/2014/main" id="{640E639D-FDD4-4BD5-82D6-E00B36E0CB18}"/>
              </a:ext>
            </a:extLst>
          </p:cNvPr>
          <p:cNvSpPr>
            <a:spLocks noGrp="1"/>
          </p:cNvSpPr>
          <p:nvPr>
            <p:ph type="dt" sz="half" idx="2"/>
          </p:nvPr>
        </p:nvSpPr>
        <p:spPr/>
        <p:txBody>
          <a:bodyPr/>
          <a:lstStyle/>
          <a:p>
            <a:pPr>
              <a:defRPr/>
            </a:pPr>
            <a:r>
              <a:rPr lang="en-US">
                <a:latin typeface="Helvetica"/>
                <a:cs typeface="Helvetica"/>
              </a:rPr>
              <a:t>30 Oct 2018</a:t>
            </a:r>
            <a:endParaRPr lang="en-US" dirty="0">
              <a:latin typeface="Helvetica"/>
              <a:cs typeface="Helvetica"/>
            </a:endParaRPr>
          </a:p>
        </p:txBody>
      </p:sp>
      <p:sp>
        <p:nvSpPr>
          <p:cNvPr id="5" name="Footer Placeholder 4">
            <a:extLst>
              <a:ext uri="{FF2B5EF4-FFF2-40B4-BE49-F238E27FC236}">
                <a16:creationId xmlns:a16="http://schemas.microsoft.com/office/drawing/2014/main" id="{646FBADC-F15A-4F54-BC08-5F7592A5656E}"/>
              </a:ext>
            </a:extLst>
          </p:cNvPr>
          <p:cNvSpPr>
            <a:spLocks noGrp="1"/>
          </p:cNvSpPr>
          <p:nvPr>
            <p:ph type="ftr" sz="quarter" idx="3"/>
          </p:nvPr>
        </p:nvSpPr>
        <p:spPr/>
        <p:txBody>
          <a:bodyPr/>
          <a:lstStyle/>
          <a:p>
            <a:pPr>
              <a:defRPr/>
            </a:pPr>
            <a:r>
              <a:rPr lang="de-DE"/>
              <a:t>M. Verzocchi | Cold Electronics</a:t>
            </a:r>
            <a:endParaRPr lang="en-US" dirty="0"/>
          </a:p>
        </p:txBody>
      </p:sp>
      <p:sp>
        <p:nvSpPr>
          <p:cNvPr id="6" name="Slide Number Placeholder 5">
            <a:extLst>
              <a:ext uri="{FF2B5EF4-FFF2-40B4-BE49-F238E27FC236}">
                <a16:creationId xmlns:a16="http://schemas.microsoft.com/office/drawing/2014/main" id="{8A3E0C10-7C6B-49F3-B902-2E2149BB707F}"/>
              </a:ext>
            </a:extLst>
          </p:cNvPr>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spTree>
    <p:extLst>
      <p:ext uri="{BB962C8B-B14F-4D97-AF65-F5344CB8AC3E}">
        <p14:creationId xmlns:p14="http://schemas.microsoft.com/office/powerpoint/2010/main" val="297858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2E3A-5B45-4544-851B-94577515E6C5}"/>
              </a:ext>
            </a:extLst>
          </p:cNvPr>
          <p:cNvSpPr>
            <a:spLocks noGrp="1"/>
          </p:cNvSpPr>
          <p:nvPr>
            <p:ph type="title"/>
          </p:nvPr>
        </p:nvSpPr>
        <p:spPr/>
        <p:txBody>
          <a:bodyPr>
            <a:normAutofit/>
          </a:bodyPr>
          <a:lstStyle/>
          <a:p>
            <a:r>
              <a:rPr lang="en-US" dirty="0"/>
              <a:t>What would we need at SURF ?</a:t>
            </a:r>
          </a:p>
        </p:txBody>
      </p:sp>
      <p:sp>
        <p:nvSpPr>
          <p:cNvPr id="3" name="Content Placeholder 2">
            <a:extLst>
              <a:ext uri="{FF2B5EF4-FFF2-40B4-BE49-F238E27FC236}">
                <a16:creationId xmlns:a16="http://schemas.microsoft.com/office/drawing/2014/main" id="{7A4025EE-AC8D-452A-AEEB-20F60FE1FBC4}"/>
              </a:ext>
            </a:extLst>
          </p:cNvPr>
          <p:cNvSpPr>
            <a:spLocks noGrp="1"/>
          </p:cNvSpPr>
          <p:nvPr>
            <p:ph idx="11"/>
          </p:nvPr>
        </p:nvSpPr>
        <p:spPr/>
        <p:txBody>
          <a:bodyPr/>
          <a:lstStyle/>
          <a:p>
            <a:pPr marL="342900" indent="-342900"/>
            <a:r>
              <a:rPr lang="en-US" dirty="0"/>
              <a:t>One slice of racks / DAQ backend needs to be available for the commissioning of the cold boxes</a:t>
            </a:r>
          </a:p>
          <a:p>
            <a:pPr marL="628206" lvl="1" indent="-342900"/>
            <a:r>
              <a:rPr lang="en-US" dirty="0"/>
              <a:t>If the cold boxes are on detector 1 this could be part of the readout of detector 1, except that we will continue needing it also for the second single phase detector. This may need to be an extra DAQ slice and an extra rack</a:t>
            </a:r>
          </a:p>
          <a:p>
            <a:pPr marL="342900" indent="-342900"/>
            <a:r>
              <a:rPr lang="en-US" dirty="0"/>
              <a:t>Slow control and safety system for detector </a:t>
            </a:r>
            <a:r>
              <a:rPr lang="en-US"/>
              <a:t>(SS4D) for </a:t>
            </a:r>
            <a:r>
              <a:rPr lang="en-US" dirty="0"/>
              <a:t>the cold boxes</a:t>
            </a:r>
          </a:p>
          <a:p>
            <a:pPr marL="342900" indent="-342900"/>
            <a:r>
              <a:rPr lang="en-US" dirty="0"/>
              <a:t>Mini-racks for PD electronics need to be in place (and connected to DAQ backend / controls) before we route cables through the cryostat penetrations</a:t>
            </a:r>
          </a:p>
          <a:p>
            <a:pPr marL="342900" indent="-342900"/>
            <a:endParaRPr lang="en-US" dirty="0"/>
          </a:p>
          <a:p>
            <a:pPr marL="342900" indent="-342900"/>
            <a:endParaRPr lang="en-US" dirty="0"/>
          </a:p>
          <a:p>
            <a:pPr marL="342900" indent="-342900"/>
            <a:endParaRPr lang="en-US" dirty="0"/>
          </a:p>
          <a:p>
            <a:pPr marL="628206" lvl="1" indent="-342900"/>
            <a:endParaRPr lang="en-US" dirty="0"/>
          </a:p>
        </p:txBody>
      </p:sp>
      <p:sp>
        <p:nvSpPr>
          <p:cNvPr id="4" name="Date Placeholder 3">
            <a:extLst>
              <a:ext uri="{FF2B5EF4-FFF2-40B4-BE49-F238E27FC236}">
                <a16:creationId xmlns:a16="http://schemas.microsoft.com/office/drawing/2014/main" id="{640E639D-FDD4-4BD5-82D6-E00B36E0CB18}"/>
              </a:ext>
            </a:extLst>
          </p:cNvPr>
          <p:cNvSpPr>
            <a:spLocks noGrp="1"/>
          </p:cNvSpPr>
          <p:nvPr>
            <p:ph type="dt" sz="half" idx="2"/>
          </p:nvPr>
        </p:nvSpPr>
        <p:spPr/>
        <p:txBody>
          <a:bodyPr/>
          <a:lstStyle/>
          <a:p>
            <a:pPr>
              <a:defRPr/>
            </a:pPr>
            <a:r>
              <a:rPr lang="en-US">
                <a:latin typeface="Helvetica"/>
                <a:cs typeface="Helvetica"/>
              </a:rPr>
              <a:t>30 Oct 2018</a:t>
            </a:r>
            <a:endParaRPr lang="en-US" dirty="0">
              <a:latin typeface="Helvetica"/>
              <a:cs typeface="Helvetica"/>
            </a:endParaRPr>
          </a:p>
        </p:txBody>
      </p:sp>
      <p:sp>
        <p:nvSpPr>
          <p:cNvPr id="5" name="Footer Placeholder 4">
            <a:extLst>
              <a:ext uri="{FF2B5EF4-FFF2-40B4-BE49-F238E27FC236}">
                <a16:creationId xmlns:a16="http://schemas.microsoft.com/office/drawing/2014/main" id="{646FBADC-F15A-4F54-BC08-5F7592A5656E}"/>
              </a:ext>
            </a:extLst>
          </p:cNvPr>
          <p:cNvSpPr>
            <a:spLocks noGrp="1"/>
          </p:cNvSpPr>
          <p:nvPr>
            <p:ph type="ftr" sz="quarter" idx="3"/>
          </p:nvPr>
        </p:nvSpPr>
        <p:spPr/>
        <p:txBody>
          <a:bodyPr/>
          <a:lstStyle/>
          <a:p>
            <a:pPr>
              <a:defRPr/>
            </a:pPr>
            <a:r>
              <a:rPr lang="de-DE"/>
              <a:t>M. Verzocchi | Cold Electronics</a:t>
            </a:r>
            <a:endParaRPr lang="en-US" dirty="0"/>
          </a:p>
        </p:txBody>
      </p:sp>
      <p:sp>
        <p:nvSpPr>
          <p:cNvPr id="6" name="Slide Number Placeholder 5">
            <a:extLst>
              <a:ext uri="{FF2B5EF4-FFF2-40B4-BE49-F238E27FC236}">
                <a16:creationId xmlns:a16="http://schemas.microsoft.com/office/drawing/2014/main" id="{8A3E0C10-7C6B-49F3-B902-2E2149BB707F}"/>
              </a:ext>
            </a:extLst>
          </p:cNvPr>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Tree>
    <p:extLst>
      <p:ext uri="{BB962C8B-B14F-4D97-AF65-F5344CB8AC3E}">
        <p14:creationId xmlns:p14="http://schemas.microsoft.com/office/powerpoint/2010/main" val="4248200066"/>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3108</TotalTime>
  <Words>801</Words>
  <Application>Microsoft Office PowerPoint</Application>
  <PresentationFormat>On-screen Show (4:3)</PresentationFormat>
  <Paragraphs>62</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Geneva</vt:lpstr>
      <vt:lpstr>Helvetica</vt:lpstr>
      <vt:lpstr>Lucida Grande</vt:lpstr>
      <vt:lpstr>Dune Template_051215</vt:lpstr>
      <vt:lpstr>LBNF Content-Footer Theme</vt:lpstr>
      <vt:lpstr>What happens at the ITF and at SURF for Cold Electronics</vt:lpstr>
      <vt:lpstr>What would we do at the ITF ?</vt:lpstr>
      <vt:lpstr>What would we need at the ITF ?</vt:lpstr>
      <vt:lpstr>What would we do at SURF (i) ?</vt:lpstr>
      <vt:lpstr>What would we do at SURF (ii) ?</vt:lpstr>
      <vt:lpstr>What would we do at SURF (iii) ?</vt:lpstr>
      <vt:lpstr>What would we need at SURF ?</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Marco Verzocchi x3289 14304N</cp:lastModifiedBy>
  <cp:revision>124</cp:revision>
  <dcterms:created xsi:type="dcterms:W3CDTF">2015-04-30T14:29:22Z</dcterms:created>
  <dcterms:modified xsi:type="dcterms:W3CDTF">2018-10-30T16:02:51Z</dcterms:modified>
  <cp:category/>
</cp:coreProperties>
</file>