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 id="2147483690" r:id="rId2"/>
  </p:sldMasterIdLst>
  <p:notesMasterIdLst>
    <p:notesMasterId r:id="rId17"/>
  </p:notesMasterIdLst>
  <p:handoutMasterIdLst>
    <p:handoutMasterId r:id="rId18"/>
  </p:handoutMasterIdLst>
  <p:sldIdLst>
    <p:sldId id="276" r:id="rId3"/>
    <p:sldId id="277" r:id="rId4"/>
    <p:sldId id="281" r:id="rId5"/>
    <p:sldId id="278" r:id="rId6"/>
    <p:sldId id="279" r:id="rId7"/>
    <p:sldId id="280" r:id="rId8"/>
    <p:sldId id="284" r:id="rId9"/>
    <p:sldId id="282" r:id="rId10"/>
    <p:sldId id="283" r:id="rId11"/>
    <p:sldId id="285" r:id="rId12"/>
    <p:sldId id="286" r:id="rId13"/>
    <p:sldId id="287" r:id="rId14"/>
    <p:sldId id="289" r:id="rId15"/>
    <p:sldId id="288"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userDrawn="1">
          <p15:clr>
            <a:srgbClr val="A4A3A4"/>
          </p15:clr>
        </p15:guide>
        <p15:guide id="2" orient="horz" pos="476" userDrawn="1">
          <p15:clr>
            <a:srgbClr val="A4A3A4"/>
          </p15:clr>
        </p15:guide>
        <p15:guide id="3" orient="horz" pos="1443" userDrawn="1">
          <p15:clr>
            <a:srgbClr val="A4A3A4"/>
          </p15:clr>
        </p15:guide>
        <p15:guide id="4" orient="horz" pos="966" userDrawn="1">
          <p15:clr>
            <a:srgbClr val="A4A3A4"/>
          </p15:clr>
        </p15:guide>
        <p15:guide id="5" orient="horz" pos="1876" userDrawn="1">
          <p15:clr>
            <a:srgbClr val="A4A3A4"/>
          </p15:clr>
        </p15:guide>
        <p15:guide id="6" orient="horz" pos="3616" userDrawn="1">
          <p15:clr>
            <a:srgbClr val="A4A3A4"/>
          </p15:clr>
        </p15:guide>
        <p15:guide id="7" pos="2920" userDrawn="1">
          <p15:clr>
            <a:srgbClr val="A4A3A4"/>
          </p15:clr>
        </p15:guide>
        <p15:guide id="8" pos="2917" userDrawn="1">
          <p15:clr>
            <a:srgbClr val="A4A3A4"/>
          </p15:clr>
        </p15:guide>
        <p15:guide id="9" pos="6701" userDrawn="1">
          <p15:clr>
            <a:srgbClr val="A4A3A4"/>
          </p15:clr>
        </p15:guide>
        <p15:guide id="10" pos="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D4"/>
    <a:srgbClr val="EDEDD6"/>
    <a:srgbClr val="AAAACF"/>
    <a:srgbClr val="BC5F2B"/>
    <a:srgbClr val="E95125"/>
    <a:srgbClr val="F37C23"/>
    <a:srgbClr val="3C5A77"/>
    <a:srgbClr val="32547A"/>
    <a:srgbClr val="B8561A"/>
    <a:srgbClr val="B65A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9027" autoAdjust="0"/>
  </p:normalViewPr>
  <p:slideViewPr>
    <p:cSldViewPr snapToGrid="0" snapToObjects="1">
      <p:cViewPr varScale="1">
        <p:scale>
          <a:sx n="66" d="100"/>
          <a:sy n="66" d="100"/>
        </p:scale>
        <p:origin x="72" y="270"/>
      </p:cViewPr>
      <p:guideLst>
        <p:guide orient="horz" pos="4204"/>
        <p:guide orient="horz" pos="476"/>
        <p:guide orient="horz" pos="1443"/>
        <p:guide orient="horz" pos="966"/>
        <p:guide orient="horz" pos="1876"/>
        <p:guide orient="horz" pos="3616"/>
        <p:guide pos="2920"/>
        <p:guide pos="2917"/>
        <p:guide pos="6701"/>
        <p:guide pos="3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10/27/2018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10/27/2018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a:t>
            </a:fld>
            <a:endParaRPr lang="en-US" dirty="0"/>
          </a:p>
        </p:txBody>
      </p:sp>
    </p:spTree>
    <p:extLst>
      <p:ext uri="{BB962C8B-B14F-4D97-AF65-F5344CB8AC3E}">
        <p14:creationId xmlns:p14="http://schemas.microsoft.com/office/powerpoint/2010/main" val="198980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352915" y="6537430"/>
            <a:ext cx="1968355" cy="171978"/>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9" name="Footer Placeholder 4"/>
          <p:cNvSpPr>
            <a:spLocks noGrp="1"/>
          </p:cNvSpPr>
          <p:nvPr>
            <p:ph type="ftr" sz="quarter" idx="3"/>
          </p:nvPr>
        </p:nvSpPr>
        <p:spPr>
          <a:xfrm>
            <a:off x="3666470" y="6537430"/>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October 30, 2018</a:t>
            </a:r>
            <a:endParaRPr lang="en-US" dirty="0"/>
          </a:p>
        </p:txBody>
      </p:sp>
      <p:sp>
        <p:nvSpPr>
          <p:cNvPr id="5" name="Footer Placeholder 4"/>
          <p:cNvSpPr>
            <a:spLocks noGrp="1"/>
          </p:cNvSpPr>
          <p:nvPr>
            <p:ph type="ftr" sz="quarter" idx="11"/>
          </p:nvPr>
        </p:nvSpPr>
        <p:spPr/>
        <p:txBody>
          <a:bodyPr/>
          <a:lstStyle/>
          <a:p>
            <a:r>
              <a:rPr lang="en-US"/>
              <a:t>Detector #1 and Detector #3 Cleanrooms </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310817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October 30, 2018</a:t>
            </a:r>
            <a:endParaRPr lang="en-US" dirty="0"/>
          </a:p>
        </p:txBody>
      </p:sp>
      <p:sp>
        <p:nvSpPr>
          <p:cNvPr id="5" name="Footer Placeholder 4"/>
          <p:cNvSpPr>
            <a:spLocks noGrp="1"/>
          </p:cNvSpPr>
          <p:nvPr>
            <p:ph type="ftr" sz="quarter" idx="11"/>
          </p:nvPr>
        </p:nvSpPr>
        <p:spPr/>
        <p:txBody>
          <a:bodyPr/>
          <a:lstStyle/>
          <a:p>
            <a:r>
              <a:rPr lang="en-US"/>
              <a:t>Detector #1 and Detector #3 Cleanrooms </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76510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October 30, 2018</a:t>
            </a:r>
            <a:endParaRPr lang="en-US" dirty="0"/>
          </a:p>
        </p:txBody>
      </p:sp>
      <p:sp>
        <p:nvSpPr>
          <p:cNvPr id="6" name="Footer Placeholder 5"/>
          <p:cNvSpPr>
            <a:spLocks noGrp="1"/>
          </p:cNvSpPr>
          <p:nvPr>
            <p:ph type="ftr" sz="quarter" idx="11"/>
          </p:nvPr>
        </p:nvSpPr>
        <p:spPr/>
        <p:txBody>
          <a:bodyPr/>
          <a:lstStyle/>
          <a:p>
            <a:r>
              <a:rPr lang="en-US"/>
              <a:t>Detector #1 and Detector #3 Cleanrooms </a:t>
            </a:r>
            <a:endParaRPr lang="en-US" dirty="0"/>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1772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October 30, 2018</a:t>
            </a:r>
            <a:endParaRPr lang="en-US" dirty="0"/>
          </a:p>
        </p:txBody>
      </p:sp>
      <p:sp>
        <p:nvSpPr>
          <p:cNvPr id="8" name="Footer Placeholder 7"/>
          <p:cNvSpPr>
            <a:spLocks noGrp="1"/>
          </p:cNvSpPr>
          <p:nvPr>
            <p:ph type="ftr" sz="quarter" idx="11"/>
          </p:nvPr>
        </p:nvSpPr>
        <p:spPr/>
        <p:txBody>
          <a:bodyPr/>
          <a:lstStyle/>
          <a:p>
            <a:r>
              <a:rPr lang="en-US"/>
              <a:t>Detector #1 and Detector #3 Cleanrooms </a:t>
            </a:r>
            <a:endParaRPr lang="en-US" dirty="0"/>
          </a:p>
        </p:txBody>
      </p:sp>
      <p:sp>
        <p:nvSpPr>
          <p:cNvPr id="9" name="Slide Number Placeholder 8"/>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268868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October 30, 2018</a:t>
            </a:r>
            <a:endParaRPr lang="en-US" dirty="0"/>
          </a:p>
        </p:txBody>
      </p:sp>
      <p:sp>
        <p:nvSpPr>
          <p:cNvPr id="4" name="Footer Placeholder 3"/>
          <p:cNvSpPr>
            <a:spLocks noGrp="1"/>
          </p:cNvSpPr>
          <p:nvPr>
            <p:ph type="ftr" sz="quarter" idx="11"/>
          </p:nvPr>
        </p:nvSpPr>
        <p:spPr/>
        <p:txBody>
          <a:bodyPr/>
          <a:lstStyle/>
          <a:p>
            <a:r>
              <a:rPr lang="en-US"/>
              <a:t>Detector #1 and Detector #3 Cleanrooms </a:t>
            </a:r>
            <a:endParaRPr lang="en-US" dirty="0"/>
          </a:p>
        </p:txBody>
      </p:sp>
      <p:sp>
        <p:nvSpPr>
          <p:cNvPr id="5" name="Slide Number Placeholder 4"/>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83727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October 30, 2018</a:t>
            </a:r>
            <a:endParaRPr lang="en-US" dirty="0"/>
          </a:p>
        </p:txBody>
      </p:sp>
      <p:sp>
        <p:nvSpPr>
          <p:cNvPr id="3" name="Footer Placeholder 2"/>
          <p:cNvSpPr>
            <a:spLocks noGrp="1"/>
          </p:cNvSpPr>
          <p:nvPr>
            <p:ph type="ftr" sz="quarter" idx="11"/>
          </p:nvPr>
        </p:nvSpPr>
        <p:spPr/>
        <p:txBody>
          <a:bodyPr/>
          <a:lstStyle/>
          <a:p>
            <a:r>
              <a:rPr lang="en-US"/>
              <a:t>Detector #1 and Detector #3 Cleanrooms </a:t>
            </a:r>
            <a:endParaRPr lang="en-US" dirty="0"/>
          </a:p>
        </p:txBody>
      </p:sp>
      <p:sp>
        <p:nvSpPr>
          <p:cNvPr id="4" name="Slide Number Placeholder 3"/>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74004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 30, 2018</a:t>
            </a:r>
            <a:endParaRPr lang="en-US" dirty="0"/>
          </a:p>
        </p:txBody>
      </p:sp>
      <p:sp>
        <p:nvSpPr>
          <p:cNvPr id="6" name="Footer Placeholder 5"/>
          <p:cNvSpPr>
            <a:spLocks noGrp="1"/>
          </p:cNvSpPr>
          <p:nvPr>
            <p:ph type="ftr" sz="quarter" idx="11"/>
          </p:nvPr>
        </p:nvSpPr>
        <p:spPr/>
        <p:txBody>
          <a:bodyPr/>
          <a:lstStyle/>
          <a:p>
            <a:r>
              <a:rPr lang="en-US"/>
              <a:t>Detector #1 and Detector #3 Cleanrooms </a:t>
            </a:r>
            <a:endParaRPr lang="en-US" dirty="0"/>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913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 30, 2018</a:t>
            </a:r>
            <a:endParaRPr lang="en-US" dirty="0"/>
          </a:p>
        </p:txBody>
      </p:sp>
      <p:sp>
        <p:nvSpPr>
          <p:cNvPr id="6" name="Footer Placeholder 5"/>
          <p:cNvSpPr>
            <a:spLocks noGrp="1"/>
          </p:cNvSpPr>
          <p:nvPr>
            <p:ph type="ftr" sz="quarter" idx="11"/>
          </p:nvPr>
        </p:nvSpPr>
        <p:spPr/>
        <p:txBody>
          <a:bodyPr/>
          <a:lstStyle/>
          <a:p>
            <a:r>
              <a:rPr lang="en-US"/>
              <a:t>Detector #1 and Detector #3 Cleanrooms </a:t>
            </a:r>
            <a:endParaRPr lang="en-US" dirty="0"/>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429062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October 30, 2018</a:t>
            </a:r>
            <a:endParaRPr lang="en-US" dirty="0"/>
          </a:p>
        </p:txBody>
      </p:sp>
      <p:sp>
        <p:nvSpPr>
          <p:cNvPr id="5" name="Footer Placeholder 4"/>
          <p:cNvSpPr>
            <a:spLocks noGrp="1"/>
          </p:cNvSpPr>
          <p:nvPr>
            <p:ph type="ftr" sz="quarter" idx="11"/>
          </p:nvPr>
        </p:nvSpPr>
        <p:spPr/>
        <p:txBody>
          <a:bodyPr/>
          <a:lstStyle/>
          <a:p>
            <a:r>
              <a:rPr lang="en-US"/>
              <a:t>Detector #1 and Detector #3 Cleanrooms </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85777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October 30, 2018</a:t>
            </a:r>
            <a:endParaRPr lang="en-US" dirty="0"/>
          </a:p>
        </p:txBody>
      </p:sp>
      <p:sp>
        <p:nvSpPr>
          <p:cNvPr id="5" name="Footer Placeholder 4"/>
          <p:cNvSpPr>
            <a:spLocks noGrp="1"/>
          </p:cNvSpPr>
          <p:nvPr>
            <p:ph type="ftr" sz="quarter" idx="11"/>
          </p:nvPr>
        </p:nvSpPr>
        <p:spPr/>
        <p:txBody>
          <a:bodyPr/>
          <a:lstStyle/>
          <a:p>
            <a:r>
              <a:rPr lang="en-US"/>
              <a:t>Detector #1 and Detector #3 Cleanrooms </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6371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959791"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9" name="Footer Placeholder 4"/>
          <p:cNvSpPr>
            <a:spLocks noGrp="1"/>
          </p:cNvSpPr>
          <p:nvPr>
            <p:ph type="ftr" sz="quarter" idx="3"/>
          </p:nvPr>
        </p:nvSpPr>
        <p:spPr>
          <a:xfrm>
            <a:off x="37229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1448371" y="6549549"/>
            <a:ext cx="1980812"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11" name="Footer Placeholder 4"/>
          <p:cNvSpPr>
            <a:spLocks noGrp="1"/>
          </p:cNvSpPr>
          <p:nvPr>
            <p:ph type="ftr" sz="quarter" idx="3"/>
          </p:nvPr>
        </p:nvSpPr>
        <p:spPr>
          <a:xfrm>
            <a:off x="3954142" y="6556407"/>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1172292" y="6549549"/>
            <a:ext cx="172856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8"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20241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7"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1172293" y="6549549"/>
            <a:ext cx="20241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10"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855065"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9" name="Footer Placeholder 4"/>
          <p:cNvSpPr>
            <a:spLocks noGrp="1"/>
          </p:cNvSpPr>
          <p:nvPr>
            <p:ph type="ftr" sz="quarter" idx="3"/>
          </p:nvPr>
        </p:nvSpPr>
        <p:spPr>
          <a:xfrm>
            <a:off x="3365562"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230416"/>
            <a:ext cx="10957984" cy="1143000"/>
          </a:xfrm>
          <a:prstGeom prst="rect">
            <a:avLst/>
          </a:prstGeom>
        </p:spPr>
        <p:txBody>
          <a:bodyPr vert="horz" lIns="0" tIns="0" rIns="0" bIns="0" anchor="b" anchorCtr="0"/>
          <a:lstStyle>
            <a:lvl1pPr algn="l">
              <a:defRPr sz="3200" b="1" i="0" baseline="0">
                <a:solidFill>
                  <a:srgbClr val="BC5F2B"/>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605368" y="2696828"/>
            <a:ext cx="10962217" cy="1721069"/>
          </a:xfrm>
          <a:prstGeom prst="rect">
            <a:avLst/>
          </a:prstGeom>
        </p:spPr>
        <p:txBody>
          <a:bodyPr vert="horz" lIns="0" tIns="0" rIns="0" bIns="0"/>
          <a:lstStyle>
            <a:lvl1pPr marL="0" indent="0">
              <a:buFontTx/>
              <a:buNone/>
              <a:defRPr sz="2200" b="0" i="0" baseline="0">
                <a:solidFill>
                  <a:srgbClr val="BC5F2B"/>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
        <p:nvSpPr>
          <p:cNvPr id="3" name="Date Placeholder 2">
            <a:extLst>
              <a:ext uri="{FF2B5EF4-FFF2-40B4-BE49-F238E27FC236}">
                <a16:creationId xmlns:a16="http://schemas.microsoft.com/office/drawing/2014/main" id="{3108AF28-5701-496F-BB94-EC80D2EA5BF7}"/>
              </a:ext>
            </a:extLst>
          </p:cNvPr>
          <p:cNvSpPr>
            <a:spLocks noGrp="1"/>
          </p:cNvSpPr>
          <p:nvPr>
            <p:ph type="dt" sz="half" idx="11"/>
          </p:nvPr>
        </p:nvSpPr>
        <p:spPr>
          <a:xfrm>
            <a:off x="1172293" y="6549549"/>
            <a:ext cx="1875708" cy="158697"/>
          </a:xfrm>
        </p:spPr>
        <p:txBody>
          <a:bodyPr/>
          <a:lstStyle/>
          <a:p>
            <a:pPr>
              <a:defRPr/>
            </a:pPr>
            <a:r>
              <a:rPr lang="en-US">
                <a:latin typeface="Helvetica"/>
                <a:cs typeface="Helvetica"/>
              </a:rPr>
              <a:t>October 30, 2018</a:t>
            </a:r>
            <a:endParaRPr lang="en-US" dirty="0">
              <a:latin typeface="Helvetica"/>
              <a:cs typeface="Helvetica"/>
            </a:endParaRPr>
          </a:p>
        </p:txBody>
      </p:sp>
      <p:sp>
        <p:nvSpPr>
          <p:cNvPr id="5" name="Footer Placeholder 4">
            <a:extLst>
              <a:ext uri="{FF2B5EF4-FFF2-40B4-BE49-F238E27FC236}">
                <a16:creationId xmlns:a16="http://schemas.microsoft.com/office/drawing/2014/main" id="{BDE3FF9F-621A-48B4-9AE1-182E78DB5D8F}"/>
              </a:ext>
            </a:extLst>
          </p:cNvPr>
          <p:cNvSpPr>
            <a:spLocks noGrp="1"/>
          </p:cNvSpPr>
          <p:nvPr>
            <p:ph type="ftr" sz="quarter" idx="12"/>
          </p:nvPr>
        </p:nvSpPr>
        <p:spPr>
          <a:xfrm>
            <a:off x="3239439" y="6543536"/>
            <a:ext cx="6523352" cy="170720"/>
          </a:xfrm>
        </p:spPr>
        <p:txBody>
          <a:bodyPr/>
          <a:lstStyle/>
          <a:p>
            <a:pPr>
              <a:defRPr/>
            </a:pPr>
            <a:r>
              <a:rPr lang="en-US"/>
              <a:t>Detector #1 and Detector #3 Cleanrooms </a:t>
            </a:r>
            <a:endParaRPr lang="en-GB" dirty="0"/>
          </a:p>
        </p:txBody>
      </p:sp>
      <p:sp>
        <p:nvSpPr>
          <p:cNvPr id="6" name="Slide Number Placeholder 5">
            <a:extLst>
              <a:ext uri="{FF2B5EF4-FFF2-40B4-BE49-F238E27FC236}">
                <a16:creationId xmlns:a16="http://schemas.microsoft.com/office/drawing/2014/main" id="{3A2BC027-1E1A-471C-AA90-E1293244A997}"/>
              </a:ext>
            </a:extLst>
          </p:cNvPr>
          <p:cNvSpPr>
            <a:spLocks noGrp="1"/>
          </p:cNvSpPr>
          <p:nvPr>
            <p:ph type="sldNum" sz="quarter" idx="13"/>
          </p:nvPr>
        </p:nvSpPr>
        <p:spPr/>
        <p:txBody>
          <a:body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793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October 30, 2018</a:t>
            </a:r>
            <a:endParaRPr lang="en-US" dirty="0"/>
          </a:p>
        </p:txBody>
      </p:sp>
      <p:sp>
        <p:nvSpPr>
          <p:cNvPr id="5" name="Footer Placeholder 4"/>
          <p:cNvSpPr>
            <a:spLocks noGrp="1"/>
          </p:cNvSpPr>
          <p:nvPr>
            <p:ph type="ftr" sz="quarter" idx="11"/>
          </p:nvPr>
        </p:nvSpPr>
        <p:spPr/>
        <p:txBody>
          <a:bodyPr/>
          <a:lstStyle/>
          <a:p>
            <a:r>
              <a:rPr lang="en-US"/>
              <a:t>Detector #1 and Detector #3 Cleanrooms </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227591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72292" y="6549549"/>
            <a:ext cx="1938771"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October 30, 2018</a:t>
            </a:r>
            <a:endParaRPr lang="en-US" dirty="0">
              <a:latin typeface="Helvetica"/>
              <a:cs typeface="Helvetica"/>
            </a:endParaRPr>
          </a:p>
        </p:txBody>
      </p:sp>
      <p:sp>
        <p:nvSpPr>
          <p:cNvPr id="5" name="Footer Placeholder 4"/>
          <p:cNvSpPr>
            <a:spLocks noGrp="1"/>
          </p:cNvSpPr>
          <p:nvPr>
            <p:ph type="ftr" sz="quarter" idx="3"/>
          </p:nvPr>
        </p:nvSpPr>
        <p:spPr>
          <a:xfrm>
            <a:off x="3410964" y="6537525"/>
            <a:ext cx="6523352"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Detector #1 and Detector #3 Cleanrooms </a:t>
            </a:r>
            <a:endParaRPr lang="en-GB" dirty="0"/>
          </a:p>
        </p:txBody>
      </p:sp>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0841567" y="6489520"/>
            <a:ext cx="749299" cy="23709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9"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30, 2018</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Detector #1 and Detector #3 Cleanrooms </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A2A6F-0506-4E36-A7D8-2780F9E6E2D2}" type="slidenum">
              <a:rPr lang="en-US" smtClean="0"/>
              <a:t>‹#›</a:t>
            </a:fld>
            <a:endParaRPr lang="en-US" dirty="0"/>
          </a:p>
        </p:txBody>
      </p:sp>
    </p:spTree>
    <p:extLst>
      <p:ext uri="{BB962C8B-B14F-4D97-AF65-F5344CB8AC3E}">
        <p14:creationId xmlns:p14="http://schemas.microsoft.com/office/powerpoint/2010/main" val="13548468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79824" y="529694"/>
            <a:ext cx="3962531" cy="1366350"/>
          </a:xfrm>
        </p:spPr>
        <p:txBody>
          <a:bodyPr/>
          <a:lstStyle/>
          <a:p>
            <a:pPr algn="ctr"/>
            <a:r>
              <a:rPr lang="en-US" sz="2400" dirty="0">
                <a:solidFill>
                  <a:schemeClr val="tx1"/>
                </a:solidFill>
              </a:rPr>
              <a:t>Diamanto Smargianaki</a:t>
            </a:r>
          </a:p>
          <a:p>
            <a:pPr algn="ctr"/>
            <a:r>
              <a:rPr lang="en-US" sz="2400" dirty="0">
                <a:solidFill>
                  <a:schemeClr val="tx1"/>
                </a:solidFill>
              </a:rPr>
              <a:t>William Miller</a:t>
            </a:r>
          </a:p>
          <a:p>
            <a:pPr algn="ctr"/>
            <a:r>
              <a:rPr lang="en-US" sz="2400" dirty="0">
                <a:solidFill>
                  <a:schemeClr val="tx1"/>
                </a:solidFill>
              </a:rPr>
              <a:t>October 30</a:t>
            </a:r>
            <a:r>
              <a:rPr lang="en-US" sz="2400" baseline="30000" dirty="0">
                <a:solidFill>
                  <a:schemeClr val="tx1"/>
                </a:solidFill>
              </a:rPr>
              <a:t>th</a:t>
            </a:r>
            <a:r>
              <a:rPr lang="en-US" sz="2400" dirty="0">
                <a:solidFill>
                  <a:schemeClr val="tx1"/>
                </a:solidFill>
              </a:rPr>
              <a:t>, 2018v1</a:t>
            </a:r>
          </a:p>
        </p:txBody>
      </p:sp>
      <p:sp>
        <p:nvSpPr>
          <p:cNvPr id="4" name="Title 3"/>
          <p:cNvSpPr>
            <a:spLocks noGrp="1"/>
          </p:cNvSpPr>
          <p:nvPr>
            <p:ph type="title"/>
          </p:nvPr>
        </p:nvSpPr>
        <p:spPr>
          <a:xfrm>
            <a:off x="269265" y="259250"/>
            <a:ext cx="7486758" cy="1636794"/>
          </a:xfrm>
        </p:spPr>
        <p:txBody>
          <a:bodyPr/>
          <a:lstStyle/>
          <a:p>
            <a:pPr algn="ctr"/>
            <a:r>
              <a:rPr lang="en-US" dirty="0">
                <a:solidFill>
                  <a:schemeClr val="accent6">
                    <a:lumMod val="75000"/>
                  </a:schemeClr>
                </a:solidFill>
              </a:rPr>
              <a:t>Detector #1 Cleanroom</a:t>
            </a:r>
            <a:br>
              <a:rPr lang="en-US" dirty="0">
                <a:solidFill>
                  <a:schemeClr val="accent6">
                    <a:lumMod val="75000"/>
                  </a:schemeClr>
                </a:solidFill>
              </a:rPr>
            </a:br>
            <a:r>
              <a:rPr lang="en-US" dirty="0">
                <a:solidFill>
                  <a:schemeClr val="accent6">
                    <a:lumMod val="75000"/>
                  </a:schemeClr>
                </a:solidFill>
              </a:rPr>
              <a:t>and </a:t>
            </a:r>
            <a:br>
              <a:rPr lang="en-US" dirty="0">
                <a:solidFill>
                  <a:schemeClr val="accent6">
                    <a:lumMod val="75000"/>
                  </a:schemeClr>
                </a:solidFill>
              </a:rPr>
            </a:br>
            <a:r>
              <a:rPr lang="en-US" dirty="0">
                <a:solidFill>
                  <a:schemeClr val="accent6">
                    <a:lumMod val="75000"/>
                  </a:schemeClr>
                </a:solidFill>
              </a:rPr>
              <a:t>Morph into Detector #3 Cleanroom</a:t>
            </a:r>
          </a:p>
        </p:txBody>
      </p:sp>
      <p:sp>
        <p:nvSpPr>
          <p:cNvPr id="7" name="Date Placeholder 6">
            <a:extLst>
              <a:ext uri="{FF2B5EF4-FFF2-40B4-BE49-F238E27FC236}">
                <a16:creationId xmlns:a16="http://schemas.microsoft.com/office/drawing/2014/main" id="{99F8BC37-494D-4B46-8177-DBB1EB011270}"/>
              </a:ext>
            </a:extLst>
          </p:cNvPr>
          <p:cNvSpPr>
            <a:spLocks noGrp="1"/>
          </p:cNvSpPr>
          <p:nvPr>
            <p:ph type="dt" sz="half" idx="11"/>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8" name="Footer Placeholder 7">
            <a:extLst>
              <a:ext uri="{FF2B5EF4-FFF2-40B4-BE49-F238E27FC236}">
                <a16:creationId xmlns:a16="http://schemas.microsoft.com/office/drawing/2014/main" id="{958EEEB1-258C-4525-89CF-2E3DAEEA8B9B}"/>
              </a:ext>
            </a:extLst>
          </p:cNvPr>
          <p:cNvSpPr>
            <a:spLocks noGrp="1"/>
          </p:cNvSpPr>
          <p:nvPr>
            <p:ph type="ftr" sz="quarter" idx="12"/>
          </p:nvPr>
        </p:nvSpPr>
        <p:spPr/>
        <p:txBody>
          <a:bodyPr/>
          <a:lstStyle/>
          <a:p>
            <a:pPr>
              <a:defRPr/>
            </a:pPr>
            <a:r>
              <a:rPr lang="en-US"/>
              <a:t>Detector #1 and Detector #3 Cleanrooms </a:t>
            </a:r>
            <a:endParaRPr lang="en-GB" dirty="0"/>
          </a:p>
        </p:txBody>
      </p:sp>
      <p:sp>
        <p:nvSpPr>
          <p:cNvPr id="9" name="Slide Number Placeholder 8">
            <a:extLst>
              <a:ext uri="{FF2B5EF4-FFF2-40B4-BE49-F238E27FC236}">
                <a16:creationId xmlns:a16="http://schemas.microsoft.com/office/drawing/2014/main" id="{2619B871-2DB2-44D9-A16E-1CC3A3B89542}"/>
              </a:ext>
            </a:extLst>
          </p:cNvPr>
          <p:cNvSpPr>
            <a:spLocks noGrp="1"/>
          </p:cNvSpPr>
          <p:nvPr>
            <p:ph type="sldNum" sz="quarter" idx="13"/>
          </p:nvPr>
        </p:nvSpPr>
        <p:spPr/>
        <p:txBody>
          <a:bodyPr/>
          <a:lstStyle/>
          <a:p>
            <a:pPr>
              <a:defRPr/>
            </a:pPr>
            <a:fld id="{0C39C72E-2A13-EB4D-AD45-6D4E6ACAED8D}" type="slidenum">
              <a:rPr lang="en-US" smtClean="0"/>
              <a:pPr>
                <a:defRPr/>
              </a:pPr>
              <a:t>1</a:t>
            </a:fld>
            <a:endParaRPr lang="en-US" dirty="0"/>
          </a:p>
        </p:txBody>
      </p:sp>
      <p:pic>
        <p:nvPicPr>
          <p:cNvPr id="10" name="Picture 9">
            <a:extLst>
              <a:ext uri="{FF2B5EF4-FFF2-40B4-BE49-F238E27FC236}">
                <a16:creationId xmlns:a16="http://schemas.microsoft.com/office/drawing/2014/main" id="{2A93E488-6723-4947-9DD5-ED9F41CBCB9D}"/>
              </a:ext>
            </a:extLst>
          </p:cNvPr>
          <p:cNvPicPr>
            <a:picLocks noChangeAspect="1"/>
          </p:cNvPicPr>
          <p:nvPr/>
        </p:nvPicPr>
        <p:blipFill rotWithShape="1">
          <a:blip r:embed="rId3">
            <a:extLst>
              <a:ext uri="{28A0092B-C50C-407E-A947-70E740481C1C}">
                <a14:useLocalDpi xmlns:a14="http://schemas.microsoft.com/office/drawing/2010/main" val="0"/>
              </a:ext>
            </a:extLst>
          </a:blip>
          <a:srcRect l="25000" t="5846" r="18229" b="11705"/>
          <a:stretch/>
        </p:blipFill>
        <p:spPr>
          <a:xfrm>
            <a:off x="5983378" y="2050511"/>
            <a:ext cx="5459322" cy="3946740"/>
          </a:xfrm>
          <a:prstGeom prst="rect">
            <a:avLst/>
          </a:prstGeom>
        </p:spPr>
      </p:pic>
      <p:pic>
        <p:nvPicPr>
          <p:cNvPr id="11" name="Picture 10">
            <a:extLst>
              <a:ext uri="{FF2B5EF4-FFF2-40B4-BE49-F238E27FC236}">
                <a16:creationId xmlns:a16="http://schemas.microsoft.com/office/drawing/2014/main" id="{94636564-95F0-4C74-8CCD-3B77C2D432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7500" t="14149" r="21771" b="3544"/>
          <a:stretch/>
        </p:blipFill>
        <p:spPr>
          <a:xfrm>
            <a:off x="804675" y="2050511"/>
            <a:ext cx="4923025" cy="3976069"/>
          </a:xfrm>
          <a:prstGeom prst="rect">
            <a:avLst/>
          </a:prstGeom>
        </p:spPr>
      </p:pic>
      <p:sp>
        <p:nvSpPr>
          <p:cNvPr id="2" name="TextBox 1">
            <a:extLst>
              <a:ext uri="{FF2B5EF4-FFF2-40B4-BE49-F238E27FC236}">
                <a16:creationId xmlns:a16="http://schemas.microsoft.com/office/drawing/2014/main" id="{8BE771DC-E9A7-42EC-9991-362D433C576F}"/>
              </a:ext>
            </a:extLst>
          </p:cNvPr>
          <p:cNvSpPr txBox="1"/>
          <p:nvPr/>
        </p:nvSpPr>
        <p:spPr>
          <a:xfrm>
            <a:off x="1172293" y="5950214"/>
            <a:ext cx="4352207" cy="461665"/>
          </a:xfrm>
          <a:prstGeom prst="rect">
            <a:avLst/>
          </a:prstGeom>
          <a:noFill/>
        </p:spPr>
        <p:txBody>
          <a:bodyPr wrap="square" rtlCol="0">
            <a:spAutoFit/>
          </a:bodyPr>
          <a:lstStyle/>
          <a:p>
            <a:r>
              <a:rPr lang="en-US" sz="2400" b="1" dirty="0"/>
              <a:t>View of Detector #1 Cleanroom</a:t>
            </a:r>
          </a:p>
        </p:txBody>
      </p:sp>
      <p:sp>
        <p:nvSpPr>
          <p:cNvPr id="12" name="TextBox 11">
            <a:extLst>
              <a:ext uri="{FF2B5EF4-FFF2-40B4-BE49-F238E27FC236}">
                <a16:creationId xmlns:a16="http://schemas.microsoft.com/office/drawing/2014/main" id="{0187E38A-6E4D-4537-9EC8-E922E4827CFC}"/>
              </a:ext>
            </a:extLst>
          </p:cNvPr>
          <p:cNvSpPr txBox="1"/>
          <p:nvPr/>
        </p:nvSpPr>
        <p:spPr>
          <a:xfrm>
            <a:off x="6667502" y="5956828"/>
            <a:ext cx="4352207" cy="461665"/>
          </a:xfrm>
          <a:prstGeom prst="rect">
            <a:avLst/>
          </a:prstGeom>
          <a:noFill/>
        </p:spPr>
        <p:txBody>
          <a:bodyPr wrap="square" rtlCol="0">
            <a:spAutoFit/>
          </a:bodyPr>
          <a:lstStyle/>
          <a:p>
            <a:r>
              <a:rPr lang="en-US" sz="2400" b="1" dirty="0"/>
              <a:t>View of Detector #3 Cleanroom</a:t>
            </a:r>
          </a:p>
        </p:txBody>
      </p:sp>
    </p:spTree>
    <p:extLst>
      <p:ext uri="{BB962C8B-B14F-4D97-AF65-F5344CB8AC3E}">
        <p14:creationId xmlns:p14="http://schemas.microsoft.com/office/powerpoint/2010/main" val="11881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7A9F-110D-4C8C-96A5-193BF4310CF8}"/>
              </a:ext>
            </a:extLst>
          </p:cNvPr>
          <p:cNvSpPr>
            <a:spLocks noGrp="1"/>
          </p:cNvSpPr>
          <p:nvPr>
            <p:ph type="title"/>
          </p:nvPr>
        </p:nvSpPr>
        <p:spPr/>
        <p:txBody>
          <a:bodyPr/>
          <a:lstStyle/>
          <a:p>
            <a:r>
              <a:rPr lang="en-US" dirty="0"/>
              <a:t>Cleanroom/SAS Detector #1 comments</a:t>
            </a:r>
          </a:p>
        </p:txBody>
      </p:sp>
      <p:sp>
        <p:nvSpPr>
          <p:cNvPr id="8" name="Content Placeholder 7">
            <a:extLst>
              <a:ext uri="{FF2B5EF4-FFF2-40B4-BE49-F238E27FC236}">
                <a16:creationId xmlns:a16="http://schemas.microsoft.com/office/drawing/2014/main" id="{E3D7AEC2-502C-46A8-81DC-061A9900238F}"/>
              </a:ext>
            </a:extLst>
          </p:cNvPr>
          <p:cNvSpPr>
            <a:spLocks noGrp="1"/>
          </p:cNvSpPr>
          <p:nvPr>
            <p:ph idx="11"/>
          </p:nvPr>
        </p:nvSpPr>
        <p:spPr/>
        <p:txBody>
          <a:bodyPr/>
          <a:lstStyle/>
          <a:p>
            <a:r>
              <a:rPr lang="en-US" dirty="0"/>
              <a:t>The design shown in the model is still very conceptual.  All the equipment has been sized with the information we have at hand</a:t>
            </a:r>
          </a:p>
          <a:p>
            <a:r>
              <a:rPr lang="en-US" dirty="0"/>
              <a:t>No optimization of layout so that this cleanroom can morph into Detector #3 has been done except for moving cold boxes and APA Assembly tower #2. </a:t>
            </a:r>
          </a:p>
          <a:p>
            <a:r>
              <a:rPr lang="en-US" dirty="0"/>
              <a:t>Cleanroom walls and structure and all connections are just conceptual, everything would have to be bolted so it can be moved</a:t>
            </a:r>
          </a:p>
          <a:p>
            <a:r>
              <a:rPr lang="en-US" dirty="0"/>
              <a:t>Optimization of Shuttle/crane and how the different beams connect needs some serious work. It is based on what we did at ProtoDUNE which worked but was very time consuming and will only be harder at 12m</a:t>
            </a:r>
          </a:p>
          <a:p>
            <a:r>
              <a:rPr lang="en-US" dirty="0"/>
              <a:t>Access via aerial lift must be done with a custom lift, standard lifts only go to 12m we need ~14m.  We are getting some quotes for a taller one. Functional Documentation for an Underground Aerial lift has been drafted  </a:t>
            </a:r>
          </a:p>
          <a:p>
            <a:endParaRPr lang="en-US" dirty="0"/>
          </a:p>
          <a:p>
            <a:pPr marL="0" indent="0">
              <a:buNone/>
            </a:pPr>
            <a:endParaRPr lang="en-US" dirty="0"/>
          </a:p>
        </p:txBody>
      </p:sp>
      <p:sp>
        <p:nvSpPr>
          <p:cNvPr id="3" name="Date Placeholder 2">
            <a:extLst>
              <a:ext uri="{FF2B5EF4-FFF2-40B4-BE49-F238E27FC236}">
                <a16:creationId xmlns:a16="http://schemas.microsoft.com/office/drawing/2014/main" id="{F44797D1-FA56-49DF-B711-2EEC22097D0B}"/>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40ECAA55-8548-43E6-B63B-2F636A228B28}"/>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D1EBE9EE-39C7-47F4-8962-3082DD83E50B}"/>
              </a:ext>
            </a:extLst>
          </p:cNvPr>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118173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3B1-12B0-46A8-81B4-FA1705A8CA84}"/>
              </a:ext>
            </a:extLst>
          </p:cNvPr>
          <p:cNvSpPr>
            <a:spLocks noGrp="1"/>
          </p:cNvSpPr>
          <p:nvPr>
            <p:ph type="title"/>
          </p:nvPr>
        </p:nvSpPr>
        <p:spPr/>
        <p:txBody>
          <a:bodyPr>
            <a:normAutofit fontScale="90000"/>
          </a:bodyPr>
          <a:lstStyle/>
          <a:p>
            <a:r>
              <a:rPr lang="en-US" dirty="0"/>
              <a:t>Detector #3 Cleanroom and SAS-Top of Detector</a:t>
            </a:r>
          </a:p>
        </p:txBody>
      </p:sp>
      <p:sp>
        <p:nvSpPr>
          <p:cNvPr id="3" name="Date Placeholder 2">
            <a:extLst>
              <a:ext uri="{FF2B5EF4-FFF2-40B4-BE49-F238E27FC236}">
                <a16:creationId xmlns:a16="http://schemas.microsoft.com/office/drawing/2014/main" id="{3CF31331-47E5-4EFF-935A-E2ACBB402CC3}"/>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0DA3F786-A0E5-4F7A-80FB-4CF66E03598D}"/>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2575D4F7-D641-444B-A3DF-B172D859B59D}"/>
              </a:ext>
            </a:extLst>
          </p:cNvPr>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pic>
        <p:nvPicPr>
          <p:cNvPr id="11" name="Picture 10">
            <a:extLst>
              <a:ext uri="{FF2B5EF4-FFF2-40B4-BE49-F238E27FC236}">
                <a16:creationId xmlns:a16="http://schemas.microsoft.com/office/drawing/2014/main" id="{02F161E4-D7F4-43C8-90A9-32E9A89507C1}"/>
              </a:ext>
            </a:extLst>
          </p:cNvPr>
          <p:cNvPicPr>
            <a:picLocks noChangeAspect="1"/>
          </p:cNvPicPr>
          <p:nvPr/>
        </p:nvPicPr>
        <p:blipFill rotWithShape="1">
          <a:blip r:embed="rId2">
            <a:extLst>
              <a:ext uri="{28A0092B-C50C-407E-A947-70E740481C1C}">
                <a14:useLocalDpi xmlns:a14="http://schemas.microsoft.com/office/drawing/2010/main" val="0"/>
              </a:ext>
            </a:extLst>
          </a:blip>
          <a:srcRect l="26041" t="32631" r="11146"/>
          <a:stretch/>
        </p:blipFill>
        <p:spPr>
          <a:xfrm>
            <a:off x="1352915" y="1109620"/>
            <a:ext cx="9480910" cy="5061763"/>
          </a:xfrm>
          <a:prstGeom prst="rect">
            <a:avLst/>
          </a:prstGeom>
        </p:spPr>
      </p:pic>
    </p:spTree>
    <p:extLst>
      <p:ext uri="{BB962C8B-B14F-4D97-AF65-F5344CB8AC3E}">
        <p14:creationId xmlns:p14="http://schemas.microsoft.com/office/powerpoint/2010/main" val="103870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1FD6C2-95CD-46D0-9278-5E8D527C5EDA}"/>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44630A26-7D44-4245-A710-DF6E5643CC77}"/>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DD75A9BB-4B00-47A8-A452-35522FE919E2}"/>
              </a:ext>
            </a:extLst>
          </p:cNvPr>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6" name="Content Placeholder 5">
            <a:extLst>
              <a:ext uri="{FF2B5EF4-FFF2-40B4-BE49-F238E27FC236}">
                <a16:creationId xmlns:a16="http://schemas.microsoft.com/office/drawing/2014/main" id="{3F21AA35-2A79-459C-B011-C3C83D55298B}"/>
              </a:ext>
            </a:extLst>
          </p:cNvPr>
          <p:cNvSpPr>
            <a:spLocks noGrp="1"/>
          </p:cNvSpPr>
          <p:nvPr>
            <p:ph idx="11"/>
          </p:nvPr>
        </p:nvSpPr>
        <p:spPr>
          <a:xfrm>
            <a:off x="478367" y="1302363"/>
            <a:ext cx="7192255" cy="5031626"/>
          </a:xfrm>
        </p:spPr>
        <p:txBody>
          <a:bodyPr>
            <a:normAutofit lnSpcReduction="10000"/>
          </a:bodyPr>
          <a:lstStyle/>
          <a:p>
            <a:r>
              <a:rPr lang="en-US" dirty="0"/>
              <a:t>Since we have lost the space required for a Materials and Personnel SAS with the 3</a:t>
            </a:r>
            <a:r>
              <a:rPr lang="en-US" baseline="30000" dirty="0"/>
              <a:t>rd</a:t>
            </a:r>
            <a:r>
              <a:rPr lang="en-US" dirty="0"/>
              <a:t> detector warm structure we are forced to use the bridge for this it is tight but very doable. Egress to the CUC becomes difficult since you have to go thru the cleanroom</a:t>
            </a:r>
          </a:p>
          <a:p>
            <a:pPr lvl="1"/>
            <a:r>
              <a:rPr lang="en-US" dirty="0"/>
              <a:t>The Personnel SAS is located by CUC entrance</a:t>
            </a:r>
          </a:p>
          <a:p>
            <a:pPr lvl="1"/>
            <a:r>
              <a:rPr lang="en-US" dirty="0"/>
              <a:t>The cleanroom on the bridge is directly above the “toaster area” and uses a gantry crane to lower materials down and Assemble the APA pair</a:t>
            </a:r>
          </a:p>
          <a:p>
            <a:pPr lvl="1"/>
            <a:r>
              <a:rPr lang="en-US" dirty="0"/>
              <a:t>The shuttle beam/crane from Detector #1 is used in the same manor as before</a:t>
            </a:r>
          </a:p>
          <a:p>
            <a:pPr lvl="1"/>
            <a:r>
              <a:rPr lang="en-US" dirty="0"/>
              <a:t>The materials SAS in the north drift is used to remove outside of APA boxes and CPA boxes and materials are moved into cleanroom- It is also used as personnel egress</a:t>
            </a:r>
          </a:p>
        </p:txBody>
      </p:sp>
      <p:sp>
        <p:nvSpPr>
          <p:cNvPr id="8" name="Title 1">
            <a:extLst>
              <a:ext uri="{FF2B5EF4-FFF2-40B4-BE49-F238E27FC236}">
                <a16:creationId xmlns:a16="http://schemas.microsoft.com/office/drawing/2014/main" id="{A44E040B-7715-440B-98E5-CB48FC734D68}"/>
              </a:ext>
            </a:extLst>
          </p:cNvPr>
          <p:cNvSpPr>
            <a:spLocks noGrp="1"/>
          </p:cNvSpPr>
          <p:nvPr>
            <p:ph type="title"/>
          </p:nvPr>
        </p:nvSpPr>
        <p:spPr>
          <a:xfrm>
            <a:off x="609600" y="461963"/>
            <a:ext cx="10972800" cy="647700"/>
          </a:xfrm>
        </p:spPr>
        <p:txBody>
          <a:bodyPr/>
          <a:lstStyle/>
          <a:p>
            <a:r>
              <a:rPr lang="en-US" dirty="0"/>
              <a:t>Detector #3 Cleanroom and SAS</a:t>
            </a:r>
          </a:p>
        </p:txBody>
      </p:sp>
      <p:pic>
        <p:nvPicPr>
          <p:cNvPr id="9" name="Content Placeholder 8">
            <a:extLst>
              <a:ext uri="{FF2B5EF4-FFF2-40B4-BE49-F238E27FC236}">
                <a16:creationId xmlns:a16="http://schemas.microsoft.com/office/drawing/2014/main" id="{3C6FE312-8717-4B0D-A618-BCBEF72CD823}"/>
              </a:ext>
            </a:extLst>
          </p:cNvPr>
          <p:cNvPicPr>
            <a:picLocks noGrp="1" noChangeAspect="1"/>
          </p:cNvPicPr>
          <p:nvPr>
            <p:ph idx="12"/>
          </p:nvPr>
        </p:nvPicPr>
        <p:blipFill rotWithShape="1">
          <a:blip r:embed="rId2">
            <a:extLst>
              <a:ext uri="{28A0092B-C50C-407E-A947-70E740481C1C}">
                <a14:useLocalDpi xmlns:a14="http://schemas.microsoft.com/office/drawing/2010/main" val="0"/>
              </a:ext>
            </a:extLst>
          </a:blip>
          <a:srcRect l="38663" t="6939" r="26492"/>
          <a:stretch/>
        </p:blipFill>
        <p:spPr>
          <a:xfrm>
            <a:off x="7797623" y="1207770"/>
            <a:ext cx="3784777" cy="5031626"/>
          </a:xfrm>
          <a:prstGeom prst="rect">
            <a:avLst/>
          </a:prstGeom>
        </p:spPr>
      </p:pic>
      <p:cxnSp>
        <p:nvCxnSpPr>
          <p:cNvPr id="11" name="Straight Arrow Connector 10">
            <a:extLst>
              <a:ext uri="{FF2B5EF4-FFF2-40B4-BE49-F238E27FC236}">
                <a16:creationId xmlns:a16="http://schemas.microsoft.com/office/drawing/2014/main" id="{B39C0765-7860-44A4-9FF3-BAEEA3AB7166}"/>
              </a:ext>
            </a:extLst>
          </p:cNvPr>
          <p:cNvCxnSpPr/>
          <p:nvPr/>
        </p:nvCxnSpPr>
        <p:spPr>
          <a:xfrm flipV="1">
            <a:off x="6622454" y="1905000"/>
            <a:ext cx="3308946" cy="12065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A321C02-DBF2-4A66-B24C-865C8BCFEE03}"/>
              </a:ext>
            </a:extLst>
          </p:cNvPr>
          <p:cNvCxnSpPr>
            <a:cxnSpLocks/>
          </p:cNvCxnSpPr>
          <p:nvPr/>
        </p:nvCxnSpPr>
        <p:spPr>
          <a:xfrm flipV="1">
            <a:off x="7670622" y="3209607"/>
            <a:ext cx="2019389" cy="44096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F77D564-D993-4350-8CD6-DF65C70786C3}"/>
              </a:ext>
            </a:extLst>
          </p:cNvPr>
          <p:cNvCxnSpPr>
            <a:cxnSpLocks/>
          </p:cNvCxnSpPr>
          <p:nvPr/>
        </p:nvCxnSpPr>
        <p:spPr>
          <a:xfrm flipV="1">
            <a:off x="7188511" y="4688114"/>
            <a:ext cx="1374918" cy="60833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18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C7E6-9557-41E9-B9C9-1DCE7AF6D946}"/>
              </a:ext>
            </a:extLst>
          </p:cNvPr>
          <p:cNvSpPr>
            <a:spLocks noGrp="1"/>
          </p:cNvSpPr>
          <p:nvPr>
            <p:ph type="title"/>
          </p:nvPr>
        </p:nvSpPr>
        <p:spPr/>
        <p:txBody>
          <a:bodyPr/>
          <a:lstStyle/>
          <a:p>
            <a:r>
              <a:rPr lang="en-US" dirty="0"/>
              <a:t>Cold Box &amp; Stair Design Features</a:t>
            </a:r>
          </a:p>
        </p:txBody>
      </p:sp>
      <p:sp>
        <p:nvSpPr>
          <p:cNvPr id="3" name="Date Placeholder 2">
            <a:extLst>
              <a:ext uri="{FF2B5EF4-FFF2-40B4-BE49-F238E27FC236}">
                <a16:creationId xmlns:a16="http://schemas.microsoft.com/office/drawing/2014/main" id="{9D2C4F1D-D859-4364-9105-2881E614AEB2}"/>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1CF0D2E9-9B32-4862-BDD4-4416E7533E8C}"/>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3441CA2C-4E81-4407-BEF0-F84881AD5DC4}"/>
              </a:ext>
            </a:extLst>
          </p:cNvPr>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pic>
        <p:nvPicPr>
          <p:cNvPr id="8" name="Content Placeholder 7">
            <a:extLst>
              <a:ext uri="{FF2B5EF4-FFF2-40B4-BE49-F238E27FC236}">
                <a16:creationId xmlns:a16="http://schemas.microsoft.com/office/drawing/2014/main" id="{B08ABDDA-7B18-4970-8A6C-0ECF7DB825BC}"/>
              </a:ext>
            </a:extLst>
          </p:cNvPr>
          <p:cNvPicPr>
            <a:picLocks noGrp="1" noChangeAspect="1"/>
          </p:cNvPicPr>
          <p:nvPr>
            <p:ph idx="12"/>
          </p:nvPr>
        </p:nvPicPr>
        <p:blipFill rotWithShape="1">
          <a:blip r:embed="rId2">
            <a:extLst>
              <a:ext uri="{28A0092B-C50C-407E-A947-70E740481C1C}">
                <a14:useLocalDpi xmlns:a14="http://schemas.microsoft.com/office/drawing/2010/main" val="0"/>
              </a:ext>
            </a:extLst>
          </a:blip>
          <a:srcRect l="22536" r="19912"/>
          <a:stretch/>
        </p:blipFill>
        <p:spPr>
          <a:xfrm>
            <a:off x="6274528" y="1207771"/>
            <a:ext cx="5634832" cy="4873716"/>
          </a:xfrm>
          <a:prstGeom prst="rect">
            <a:avLst/>
          </a:prstGeom>
        </p:spPr>
      </p:pic>
      <p:pic>
        <p:nvPicPr>
          <p:cNvPr id="9" name="Content Placeholder 8">
            <a:extLst>
              <a:ext uri="{FF2B5EF4-FFF2-40B4-BE49-F238E27FC236}">
                <a16:creationId xmlns:a16="http://schemas.microsoft.com/office/drawing/2014/main" id="{BBD1AC22-78A6-4EC1-893C-4677070FBE77}"/>
              </a:ext>
            </a:extLst>
          </p:cNvPr>
          <p:cNvPicPr>
            <a:picLocks noGrp="1" noChangeAspect="1"/>
          </p:cNvPicPr>
          <p:nvPr>
            <p:ph idx="11"/>
          </p:nvPr>
        </p:nvPicPr>
        <p:blipFill rotWithShape="1">
          <a:blip r:embed="rId2">
            <a:extLst>
              <a:ext uri="{28A0092B-C50C-407E-A947-70E740481C1C}">
                <a14:useLocalDpi xmlns:a14="http://schemas.microsoft.com/office/drawing/2010/main" val="0"/>
              </a:ext>
            </a:extLst>
          </a:blip>
          <a:srcRect l="47721" t="10254" r="36716" b="53857"/>
          <a:stretch/>
        </p:blipFill>
        <p:spPr>
          <a:xfrm>
            <a:off x="10058399" y="2292177"/>
            <a:ext cx="1394863" cy="1601279"/>
          </a:xfrm>
          <a:prstGeom prst="rect">
            <a:avLst/>
          </a:prstGeom>
        </p:spPr>
      </p:pic>
      <p:sp>
        <p:nvSpPr>
          <p:cNvPr id="10" name="Rectangle 9">
            <a:extLst>
              <a:ext uri="{FF2B5EF4-FFF2-40B4-BE49-F238E27FC236}">
                <a16:creationId xmlns:a16="http://schemas.microsoft.com/office/drawing/2014/main" id="{E2AC762C-6B4D-4DF0-B568-95D35AC57AD0}"/>
              </a:ext>
            </a:extLst>
          </p:cNvPr>
          <p:cNvSpPr/>
          <p:nvPr/>
        </p:nvSpPr>
        <p:spPr>
          <a:xfrm rot="1357473">
            <a:off x="9736835" y="2287417"/>
            <a:ext cx="348344" cy="835973"/>
          </a:xfrm>
          <a:prstGeom prst="rect">
            <a:avLst/>
          </a:prstGeom>
          <a:solidFill>
            <a:srgbClr val="0101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CA6F6D1-AB84-41EF-8569-66B3F69D97B0}"/>
              </a:ext>
            </a:extLst>
          </p:cNvPr>
          <p:cNvCxnSpPr/>
          <p:nvPr/>
        </p:nvCxnSpPr>
        <p:spPr>
          <a:xfrm flipH="1" flipV="1">
            <a:off x="9521995" y="2578100"/>
            <a:ext cx="1222205" cy="4445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Content Placeholder 5">
            <a:extLst>
              <a:ext uri="{FF2B5EF4-FFF2-40B4-BE49-F238E27FC236}">
                <a16:creationId xmlns:a16="http://schemas.microsoft.com/office/drawing/2014/main" id="{3449E437-BBED-43CE-8D4E-20A5E5BEBD31}"/>
              </a:ext>
            </a:extLst>
          </p:cNvPr>
          <p:cNvSpPr txBox="1">
            <a:spLocks/>
          </p:cNvSpPr>
          <p:nvPr/>
        </p:nvSpPr>
        <p:spPr>
          <a:xfrm>
            <a:off x="6622454" y="4942483"/>
            <a:ext cx="4712786" cy="1370330"/>
          </a:xfrm>
          <a:prstGeom prst="rect">
            <a:avLst/>
          </a:prstGeom>
          <a:solidFill>
            <a:schemeClr val="bg1"/>
          </a:solidFill>
        </p:spPr>
        <p:txBody>
          <a:bodyPr lIns="0" rIns="0">
            <a:normAutofit lnSpcReduction="1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tx1"/>
                </a:solidFill>
              </a:rPr>
              <a:t>While the Cold Box has not been designed yet one of the key features is that they can move to the area between the cryogenic pumps </a:t>
            </a:r>
          </a:p>
        </p:txBody>
      </p:sp>
      <p:pic>
        <p:nvPicPr>
          <p:cNvPr id="15" name="Picture 14">
            <a:extLst>
              <a:ext uri="{FF2B5EF4-FFF2-40B4-BE49-F238E27FC236}">
                <a16:creationId xmlns:a16="http://schemas.microsoft.com/office/drawing/2014/main" id="{1428986C-643D-4029-BECF-52A691A2488A}"/>
              </a:ext>
            </a:extLst>
          </p:cNvPr>
          <p:cNvPicPr>
            <a:picLocks noChangeAspect="1"/>
          </p:cNvPicPr>
          <p:nvPr/>
        </p:nvPicPr>
        <p:blipFill rotWithShape="1">
          <a:blip r:embed="rId3">
            <a:extLst>
              <a:ext uri="{28A0092B-C50C-407E-A947-70E740481C1C}">
                <a14:useLocalDpi xmlns:a14="http://schemas.microsoft.com/office/drawing/2010/main" val="0"/>
              </a:ext>
            </a:extLst>
          </a:blip>
          <a:srcRect l="40595" t="6295" r="26097" b="5097"/>
          <a:stretch/>
        </p:blipFill>
        <p:spPr>
          <a:xfrm>
            <a:off x="2048730" y="1163786"/>
            <a:ext cx="3740980" cy="4953834"/>
          </a:xfrm>
          <a:prstGeom prst="rect">
            <a:avLst/>
          </a:prstGeom>
        </p:spPr>
      </p:pic>
      <p:sp>
        <p:nvSpPr>
          <p:cNvPr id="16" name="Content Placeholder 5">
            <a:extLst>
              <a:ext uri="{FF2B5EF4-FFF2-40B4-BE49-F238E27FC236}">
                <a16:creationId xmlns:a16="http://schemas.microsoft.com/office/drawing/2014/main" id="{DFC5ABF4-2AE1-4A27-A401-496CEA85E852}"/>
              </a:ext>
            </a:extLst>
          </p:cNvPr>
          <p:cNvSpPr txBox="1">
            <a:spLocks/>
          </p:cNvSpPr>
          <p:nvPr/>
        </p:nvSpPr>
        <p:spPr>
          <a:xfrm>
            <a:off x="318485" y="4945590"/>
            <a:ext cx="2627747" cy="1172030"/>
          </a:xfrm>
          <a:prstGeom prst="rect">
            <a:avLst/>
          </a:prstGeom>
          <a:solidFill>
            <a:schemeClr val="bg1"/>
          </a:solidFill>
        </p:spPr>
        <p:txBody>
          <a:bodyPr lIns="0" rIns="0">
            <a:normAutofit fontScale="92500" lnSpcReduction="2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tx1"/>
                </a:solidFill>
              </a:rPr>
              <a:t>In this layout the egress stairs are now part of the personnel SAS </a:t>
            </a:r>
          </a:p>
        </p:txBody>
      </p:sp>
      <p:sp>
        <p:nvSpPr>
          <p:cNvPr id="17" name="TextBox 16">
            <a:extLst>
              <a:ext uri="{FF2B5EF4-FFF2-40B4-BE49-F238E27FC236}">
                <a16:creationId xmlns:a16="http://schemas.microsoft.com/office/drawing/2014/main" id="{ADAE6571-872E-4265-83A4-9589D5E77ABB}"/>
              </a:ext>
            </a:extLst>
          </p:cNvPr>
          <p:cNvSpPr txBox="1"/>
          <p:nvPr/>
        </p:nvSpPr>
        <p:spPr>
          <a:xfrm>
            <a:off x="3721502" y="2057935"/>
            <a:ext cx="1223432" cy="646331"/>
          </a:xfrm>
          <a:prstGeom prst="rect">
            <a:avLst/>
          </a:prstGeom>
          <a:noFill/>
        </p:spPr>
        <p:txBody>
          <a:bodyPr wrap="square" rtlCol="0">
            <a:spAutoFit/>
          </a:bodyPr>
          <a:lstStyle/>
          <a:p>
            <a:pPr algn="ctr"/>
            <a:r>
              <a:rPr lang="en-US" b="1" dirty="0"/>
              <a:t>Personnel SAS</a:t>
            </a:r>
          </a:p>
        </p:txBody>
      </p:sp>
    </p:spTree>
    <p:extLst>
      <p:ext uri="{BB962C8B-B14F-4D97-AF65-F5344CB8AC3E}">
        <p14:creationId xmlns:p14="http://schemas.microsoft.com/office/powerpoint/2010/main" val="230250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0BCC-933D-411D-ABEA-45079983559F}"/>
              </a:ext>
            </a:extLst>
          </p:cNvPr>
          <p:cNvSpPr>
            <a:spLocks noGrp="1"/>
          </p:cNvSpPr>
          <p:nvPr>
            <p:ph type="title"/>
          </p:nvPr>
        </p:nvSpPr>
        <p:spPr>
          <a:xfrm>
            <a:off x="609600" y="462518"/>
            <a:ext cx="6386286" cy="647102"/>
          </a:xfrm>
        </p:spPr>
        <p:txBody>
          <a:bodyPr/>
          <a:lstStyle/>
          <a:p>
            <a:r>
              <a:rPr lang="en-US" dirty="0"/>
              <a:t>Installation Rate Dec #3</a:t>
            </a:r>
          </a:p>
        </p:txBody>
      </p:sp>
      <p:sp>
        <p:nvSpPr>
          <p:cNvPr id="3" name="Date Placeholder 2">
            <a:extLst>
              <a:ext uri="{FF2B5EF4-FFF2-40B4-BE49-F238E27FC236}">
                <a16:creationId xmlns:a16="http://schemas.microsoft.com/office/drawing/2014/main" id="{5F79F4F6-3ADA-4537-89B2-F4A57FCBA655}"/>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06A739A8-ED67-45DD-8D7F-D522EA5FC69D}"/>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584CC18D-DFE9-4DD4-945F-7B04B6F48A02}"/>
              </a:ext>
            </a:extLst>
          </p:cNvPr>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
        <p:nvSpPr>
          <p:cNvPr id="6" name="Content Placeholder 5">
            <a:extLst>
              <a:ext uri="{FF2B5EF4-FFF2-40B4-BE49-F238E27FC236}">
                <a16:creationId xmlns:a16="http://schemas.microsoft.com/office/drawing/2014/main" id="{29282020-2903-4054-A7DA-450CFF1CBB10}"/>
              </a:ext>
            </a:extLst>
          </p:cNvPr>
          <p:cNvSpPr>
            <a:spLocks noGrp="1"/>
          </p:cNvSpPr>
          <p:nvPr>
            <p:ph idx="11"/>
          </p:nvPr>
        </p:nvSpPr>
        <p:spPr>
          <a:xfrm>
            <a:off x="605368" y="1207770"/>
            <a:ext cx="6390518" cy="5031626"/>
          </a:xfrm>
        </p:spPr>
        <p:txBody>
          <a:bodyPr/>
          <a:lstStyle/>
          <a:p>
            <a:r>
              <a:rPr lang="en-US" dirty="0"/>
              <a:t>This is similar to the old version 7 installation plan </a:t>
            </a:r>
          </a:p>
          <a:p>
            <a:r>
              <a:rPr lang="en-US" dirty="0"/>
              <a:t>While we were able to add a 3</a:t>
            </a:r>
            <a:r>
              <a:rPr lang="en-US" baseline="30000" dirty="0"/>
              <a:t>rd</a:t>
            </a:r>
            <a:r>
              <a:rPr lang="en-US" dirty="0"/>
              <a:t> work station to the APA assembly tower 3.5m the Toaster Area is very congested. </a:t>
            </a:r>
          </a:p>
          <a:p>
            <a:r>
              <a:rPr lang="en-US" dirty="0"/>
              <a:t>In theory you could assume roughly the same rate but there is so little work space you may have to do CPA and APA work more linear. It is not clear there is room for 20 FTE/shift. Best guess would be ~25% slower</a:t>
            </a:r>
          </a:p>
          <a:p>
            <a:pPr marL="0" indent="0">
              <a:buNone/>
            </a:pPr>
            <a:r>
              <a:rPr lang="en-US" b="1" dirty="0"/>
              <a:t>See talk on Detector #3 installation </a:t>
            </a:r>
          </a:p>
        </p:txBody>
      </p:sp>
      <p:pic>
        <p:nvPicPr>
          <p:cNvPr id="8" name="Picture 7">
            <a:extLst>
              <a:ext uri="{FF2B5EF4-FFF2-40B4-BE49-F238E27FC236}">
                <a16:creationId xmlns:a16="http://schemas.microsoft.com/office/drawing/2014/main" id="{034E203F-3063-446E-9A81-347D366EAB9A}"/>
              </a:ext>
            </a:extLst>
          </p:cNvPr>
          <p:cNvPicPr>
            <a:picLocks noChangeAspect="1"/>
          </p:cNvPicPr>
          <p:nvPr/>
        </p:nvPicPr>
        <p:blipFill rotWithShape="1">
          <a:blip r:embed="rId2">
            <a:extLst>
              <a:ext uri="{28A0092B-C50C-407E-A947-70E740481C1C}">
                <a14:useLocalDpi xmlns:a14="http://schemas.microsoft.com/office/drawing/2010/main" val="0"/>
              </a:ext>
            </a:extLst>
          </a:blip>
          <a:srcRect l="27619" r="29643"/>
          <a:stretch/>
        </p:blipFill>
        <p:spPr>
          <a:xfrm>
            <a:off x="7126514" y="834052"/>
            <a:ext cx="4455886" cy="5189896"/>
          </a:xfrm>
          <a:prstGeom prst="rect">
            <a:avLst/>
          </a:prstGeom>
        </p:spPr>
      </p:pic>
    </p:spTree>
    <p:extLst>
      <p:ext uri="{BB962C8B-B14F-4D97-AF65-F5344CB8AC3E}">
        <p14:creationId xmlns:p14="http://schemas.microsoft.com/office/powerpoint/2010/main" val="3429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CCBE54-0A6E-4B7A-B17C-066361BDF3B3}"/>
              </a:ext>
            </a:extLst>
          </p:cNvPr>
          <p:cNvSpPr>
            <a:spLocks noGrp="1"/>
          </p:cNvSpPr>
          <p:nvPr>
            <p:ph type="title"/>
          </p:nvPr>
        </p:nvSpPr>
        <p:spPr/>
        <p:txBody>
          <a:bodyPr/>
          <a:lstStyle/>
          <a:p>
            <a:r>
              <a:rPr lang="en-US" dirty="0"/>
              <a:t>Detector #1 cleanroom and SAS</a:t>
            </a:r>
          </a:p>
        </p:txBody>
      </p:sp>
      <p:sp>
        <p:nvSpPr>
          <p:cNvPr id="8" name="Content Placeholder 7">
            <a:extLst>
              <a:ext uri="{FF2B5EF4-FFF2-40B4-BE49-F238E27FC236}">
                <a16:creationId xmlns:a16="http://schemas.microsoft.com/office/drawing/2014/main" id="{1B363E87-6ACC-4463-9EE2-659783B362DA}"/>
              </a:ext>
            </a:extLst>
          </p:cNvPr>
          <p:cNvSpPr>
            <a:spLocks noGrp="1"/>
          </p:cNvSpPr>
          <p:nvPr>
            <p:ph idx="11"/>
          </p:nvPr>
        </p:nvSpPr>
        <p:spPr/>
        <p:txBody>
          <a:bodyPr>
            <a:normAutofit lnSpcReduction="10000"/>
          </a:bodyPr>
          <a:lstStyle/>
          <a:p>
            <a:pPr marL="0" indent="0">
              <a:buNone/>
            </a:pPr>
            <a:r>
              <a:rPr lang="en-US" dirty="0"/>
              <a:t>Key features:</a:t>
            </a:r>
          </a:p>
          <a:p>
            <a:pPr marL="342900" indent="-342900"/>
            <a:r>
              <a:rPr lang="en-US" dirty="0"/>
              <a:t>Allows use of Detector #3 location for staging of TPC components of Detector #1</a:t>
            </a:r>
          </a:p>
          <a:p>
            <a:pPr marL="342900" indent="-342900"/>
            <a:r>
              <a:rPr lang="en-US" dirty="0"/>
              <a:t>Final Cold Box test of completed APA Pair</a:t>
            </a:r>
          </a:p>
          <a:p>
            <a:pPr marL="342900" indent="-342900"/>
            <a:r>
              <a:rPr lang="en-US" dirty="0"/>
              <a:t>3 independent APA  Assembly stations</a:t>
            </a:r>
          </a:p>
          <a:p>
            <a:pPr marL="342900" indent="-342900"/>
            <a:r>
              <a:rPr lang="en-US" dirty="0"/>
              <a:t>1 CPA assembly station (which could be designed to handle APAs)</a:t>
            </a:r>
          </a:p>
          <a:p>
            <a:pPr marL="342900" indent="-342900"/>
            <a:r>
              <a:rPr lang="en-US" dirty="0"/>
              <a:t>Shuttle Beam/Crane System at same elevation of TCO beam:</a:t>
            </a:r>
          </a:p>
          <a:p>
            <a:pPr marL="628206" lvl="1" indent="-342900"/>
            <a:r>
              <a:rPr lang="en-US" dirty="0"/>
              <a:t>Hoist for lifting CPA panels and cable bundles to APA Assembly station</a:t>
            </a:r>
          </a:p>
          <a:p>
            <a:pPr marL="628206" lvl="1" indent="-342900"/>
            <a:r>
              <a:rPr lang="en-US" dirty="0"/>
              <a:t>Allows movement of APA and CPA pairs to TCO, Assembly Stations and SAS</a:t>
            </a:r>
          </a:p>
          <a:p>
            <a:pPr marL="342900" indent="-342900"/>
            <a:r>
              <a:rPr lang="en-US" dirty="0"/>
              <a:t>Allows access to TCO for cold structure materials during cleanroom and cold box construction plus HV and cable bundle access to cleanroom during installation</a:t>
            </a:r>
          </a:p>
          <a:p>
            <a:pPr marL="342900" indent="-342900"/>
            <a:r>
              <a:rPr lang="en-US" dirty="0"/>
              <a:t>Allows movement of cold boxes to new location after completion  </a:t>
            </a:r>
          </a:p>
        </p:txBody>
      </p:sp>
      <p:sp>
        <p:nvSpPr>
          <p:cNvPr id="4" name="Date Placeholder 3">
            <a:extLst>
              <a:ext uri="{FF2B5EF4-FFF2-40B4-BE49-F238E27FC236}">
                <a16:creationId xmlns:a16="http://schemas.microsoft.com/office/drawing/2014/main" id="{8B15B896-D295-4A7D-A49B-753A14E5FFBD}"/>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5" name="Footer Placeholder 4">
            <a:extLst>
              <a:ext uri="{FF2B5EF4-FFF2-40B4-BE49-F238E27FC236}">
                <a16:creationId xmlns:a16="http://schemas.microsoft.com/office/drawing/2014/main" id="{018B402F-DE10-46C8-80CE-99A7EB6B82C7}"/>
              </a:ext>
            </a:extLst>
          </p:cNvPr>
          <p:cNvSpPr>
            <a:spLocks noGrp="1"/>
          </p:cNvSpPr>
          <p:nvPr>
            <p:ph type="ftr" sz="quarter" idx="3"/>
          </p:nvPr>
        </p:nvSpPr>
        <p:spPr/>
        <p:txBody>
          <a:bodyPr/>
          <a:lstStyle/>
          <a:p>
            <a:pPr>
              <a:defRPr/>
            </a:pPr>
            <a:r>
              <a:rPr lang="en-US"/>
              <a:t>Detector #1 and Detector #3 Cleanrooms </a:t>
            </a:r>
            <a:endParaRPr lang="en-GB" dirty="0"/>
          </a:p>
        </p:txBody>
      </p:sp>
      <p:sp>
        <p:nvSpPr>
          <p:cNvPr id="6" name="Slide Number Placeholder 5">
            <a:extLst>
              <a:ext uri="{FF2B5EF4-FFF2-40B4-BE49-F238E27FC236}">
                <a16:creationId xmlns:a16="http://schemas.microsoft.com/office/drawing/2014/main" id="{3CF33AC5-9D7C-46F9-ADD1-4E744B5394EA}"/>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202627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64C34A-16AC-44ED-9218-381D55EB022A}"/>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24C1748F-783C-4C2B-905F-788382AF4129}"/>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68CFE23A-77AC-4ACB-9CE8-5506281797A3}"/>
              </a:ext>
            </a:extLst>
          </p:cNvPr>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pic>
        <p:nvPicPr>
          <p:cNvPr id="8" name="Picture Placeholder 9">
            <a:extLst>
              <a:ext uri="{FF2B5EF4-FFF2-40B4-BE49-F238E27FC236}">
                <a16:creationId xmlns:a16="http://schemas.microsoft.com/office/drawing/2014/main" id="{F0F3F68F-69C2-48EC-9B43-7260F23FE5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163" t="4151" r="27144" b="4151"/>
          <a:stretch/>
        </p:blipFill>
        <p:spPr>
          <a:xfrm>
            <a:off x="1521646" y="1192322"/>
            <a:ext cx="4465053" cy="5008563"/>
          </a:xfrm>
          <a:prstGeom prst="rect">
            <a:avLst/>
          </a:prstGeom>
        </p:spPr>
      </p:pic>
      <p:sp>
        <p:nvSpPr>
          <p:cNvPr id="9" name="Title 1">
            <a:extLst>
              <a:ext uri="{FF2B5EF4-FFF2-40B4-BE49-F238E27FC236}">
                <a16:creationId xmlns:a16="http://schemas.microsoft.com/office/drawing/2014/main" id="{2DD4C512-D2B9-494C-BDFF-D9506270032F}"/>
              </a:ext>
            </a:extLst>
          </p:cNvPr>
          <p:cNvSpPr txBox="1">
            <a:spLocks/>
          </p:cNvSpPr>
          <p:nvPr/>
        </p:nvSpPr>
        <p:spPr>
          <a:xfrm>
            <a:off x="609600" y="422141"/>
            <a:ext cx="10972800" cy="647102"/>
          </a:xfrm>
          <a:prstGeom prst="rect">
            <a:avLst/>
          </a:prstGeom>
        </p:spPr>
        <p:txBody>
          <a:bodyPr vert="horz" lIns="0" tIns="0" rIns="0" bIns="0"/>
          <a:lstStyle>
            <a:lvl1pPr algn="l" defTabSz="457200" rtl="0" fontAlgn="base">
              <a:spcBef>
                <a:spcPct val="0"/>
              </a:spcBef>
              <a:spcAft>
                <a:spcPct val="0"/>
              </a:spcAft>
              <a:defRPr sz="4400" b="1" i="0" kern="1200" baseline="0">
                <a:solidFill>
                  <a:srgbClr val="E95125"/>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dirty="0"/>
              <a:t>New Layout of #1 Cleanroom and SASs </a:t>
            </a:r>
          </a:p>
        </p:txBody>
      </p:sp>
      <p:sp>
        <p:nvSpPr>
          <p:cNvPr id="10" name="Date Placeholder 2">
            <a:extLst>
              <a:ext uri="{FF2B5EF4-FFF2-40B4-BE49-F238E27FC236}">
                <a16:creationId xmlns:a16="http://schemas.microsoft.com/office/drawing/2014/main" id="{6AE64D2B-3A30-43E4-A37C-DCC69E1F6C6A}"/>
              </a:ext>
            </a:extLst>
          </p:cNvPr>
          <p:cNvSpPr txBox="1">
            <a:spLocks/>
          </p:cNvSpPr>
          <p:nvPr/>
        </p:nvSpPr>
        <p:spPr>
          <a:xfrm>
            <a:off x="1172292" y="6549549"/>
            <a:ext cx="1728563" cy="158697"/>
          </a:xfrm>
          <a:prstGeom prst="rect">
            <a:avLst/>
          </a:prstGeom>
        </p:spPr>
        <p:txBody>
          <a:bodyPr lIns="0" tIns="0" rIns="0" bIns="0" anchor="b" anchorCtr="0"/>
          <a:lstStyle>
            <a:defPPr>
              <a:defRPr lang="en-US"/>
            </a:defPPr>
            <a:lvl1pPr algn="l" defTabSz="457200" rtl="0" fontAlgn="auto">
              <a:spcBef>
                <a:spcPts val="0"/>
              </a:spcBef>
              <a:spcAft>
                <a:spcPts val="0"/>
              </a:spcAft>
              <a:defRPr sz="1200" b="0" i="0" kern="1200" baseline="0" smtClean="0">
                <a:solidFill>
                  <a:srgbClr val="E95125"/>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a:lstStyle>
          <a:p>
            <a:pPr>
              <a:defRPr/>
            </a:pPr>
            <a:r>
              <a:rPr lang="en-US">
                <a:latin typeface="Helvetica"/>
                <a:cs typeface="Helvetica"/>
              </a:rPr>
              <a:t>October 30, 2018</a:t>
            </a:r>
            <a:endParaRPr lang="en-US" dirty="0">
              <a:latin typeface="Helvetica"/>
              <a:cs typeface="Helvetica"/>
            </a:endParaRPr>
          </a:p>
        </p:txBody>
      </p:sp>
      <p:sp>
        <p:nvSpPr>
          <p:cNvPr id="13" name="TextBox 12">
            <a:extLst>
              <a:ext uri="{FF2B5EF4-FFF2-40B4-BE49-F238E27FC236}">
                <a16:creationId xmlns:a16="http://schemas.microsoft.com/office/drawing/2014/main" id="{C3D8F36E-3B4A-4414-974D-D0D572EA2B5B}"/>
              </a:ext>
            </a:extLst>
          </p:cNvPr>
          <p:cNvSpPr txBox="1"/>
          <p:nvPr/>
        </p:nvSpPr>
        <p:spPr>
          <a:xfrm>
            <a:off x="888830" y="5880701"/>
            <a:ext cx="3654070" cy="369332"/>
          </a:xfrm>
          <a:prstGeom prst="rect">
            <a:avLst/>
          </a:prstGeom>
          <a:noFill/>
        </p:spPr>
        <p:txBody>
          <a:bodyPr wrap="square" rtlCol="0">
            <a:spAutoFit/>
          </a:bodyPr>
          <a:lstStyle/>
          <a:p>
            <a:r>
              <a:rPr lang="en-US" b="1" dirty="0"/>
              <a:t>Top View with roof framing</a:t>
            </a:r>
          </a:p>
        </p:txBody>
      </p:sp>
      <p:sp>
        <p:nvSpPr>
          <p:cNvPr id="14" name="TextBox 13">
            <a:extLst>
              <a:ext uri="{FF2B5EF4-FFF2-40B4-BE49-F238E27FC236}">
                <a16:creationId xmlns:a16="http://schemas.microsoft.com/office/drawing/2014/main" id="{D2758D4E-7B1E-488F-A174-A8AE4488D077}"/>
              </a:ext>
            </a:extLst>
          </p:cNvPr>
          <p:cNvSpPr txBox="1"/>
          <p:nvPr/>
        </p:nvSpPr>
        <p:spPr>
          <a:xfrm>
            <a:off x="83204" y="2284946"/>
            <a:ext cx="1438442" cy="830997"/>
          </a:xfrm>
          <a:prstGeom prst="rect">
            <a:avLst/>
          </a:prstGeom>
          <a:noFill/>
        </p:spPr>
        <p:txBody>
          <a:bodyPr wrap="square" rtlCol="0">
            <a:spAutoFit/>
          </a:bodyPr>
          <a:lstStyle/>
          <a:p>
            <a:pPr algn="ctr"/>
            <a:r>
              <a:rPr lang="en-US" sz="2400" b="1" dirty="0"/>
              <a:t>Materials  SAS</a:t>
            </a:r>
          </a:p>
        </p:txBody>
      </p:sp>
      <p:pic>
        <p:nvPicPr>
          <p:cNvPr id="15" name="Picture 14">
            <a:extLst>
              <a:ext uri="{FF2B5EF4-FFF2-40B4-BE49-F238E27FC236}">
                <a16:creationId xmlns:a16="http://schemas.microsoft.com/office/drawing/2014/main" id="{B12AD4F9-D627-4D0F-A35A-A4A37EE435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974" r="10461" b="3517"/>
          <a:stretch/>
        </p:blipFill>
        <p:spPr>
          <a:xfrm>
            <a:off x="6954291" y="1309020"/>
            <a:ext cx="4844716" cy="4891865"/>
          </a:xfrm>
          <a:prstGeom prst="rect">
            <a:avLst/>
          </a:prstGeom>
        </p:spPr>
      </p:pic>
      <p:sp>
        <p:nvSpPr>
          <p:cNvPr id="16" name="TextBox 15">
            <a:extLst>
              <a:ext uri="{FF2B5EF4-FFF2-40B4-BE49-F238E27FC236}">
                <a16:creationId xmlns:a16="http://schemas.microsoft.com/office/drawing/2014/main" id="{5C77E64F-9D4B-43E6-AC20-BC6B73CE6AC8}"/>
              </a:ext>
            </a:extLst>
          </p:cNvPr>
          <p:cNvSpPr txBox="1"/>
          <p:nvPr/>
        </p:nvSpPr>
        <p:spPr>
          <a:xfrm>
            <a:off x="26489" y="4528301"/>
            <a:ext cx="1551872" cy="830997"/>
          </a:xfrm>
          <a:prstGeom prst="rect">
            <a:avLst/>
          </a:prstGeom>
          <a:noFill/>
        </p:spPr>
        <p:txBody>
          <a:bodyPr wrap="square" rtlCol="0">
            <a:spAutoFit/>
          </a:bodyPr>
          <a:lstStyle/>
          <a:p>
            <a:pPr algn="ctr"/>
            <a:r>
              <a:rPr lang="en-US" sz="2400" b="1" dirty="0"/>
              <a:t>Personnel SAS</a:t>
            </a:r>
          </a:p>
        </p:txBody>
      </p:sp>
      <p:cxnSp>
        <p:nvCxnSpPr>
          <p:cNvPr id="17" name="Straight Arrow Connector 16">
            <a:extLst>
              <a:ext uri="{FF2B5EF4-FFF2-40B4-BE49-F238E27FC236}">
                <a16:creationId xmlns:a16="http://schemas.microsoft.com/office/drawing/2014/main" id="{6C7F5592-51EB-4B2B-97B0-AB55E2A01BDD}"/>
              </a:ext>
            </a:extLst>
          </p:cNvPr>
          <p:cNvCxnSpPr/>
          <p:nvPr/>
        </p:nvCxnSpPr>
        <p:spPr>
          <a:xfrm flipV="1">
            <a:off x="1417053" y="4943799"/>
            <a:ext cx="619520" cy="77380"/>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202FBA9-6D2A-4512-988F-868C4E2C23A6}"/>
              </a:ext>
            </a:extLst>
          </p:cNvPr>
          <p:cNvCxnSpPr>
            <a:cxnSpLocks/>
          </p:cNvCxnSpPr>
          <p:nvPr/>
        </p:nvCxnSpPr>
        <p:spPr>
          <a:xfrm>
            <a:off x="1373881" y="3209550"/>
            <a:ext cx="619520" cy="0"/>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9967B12-8866-4731-B071-9A9545B69A47}"/>
              </a:ext>
            </a:extLst>
          </p:cNvPr>
          <p:cNvSpPr txBox="1"/>
          <p:nvPr/>
        </p:nvSpPr>
        <p:spPr>
          <a:xfrm>
            <a:off x="6097506" y="2998587"/>
            <a:ext cx="1004552" cy="830997"/>
          </a:xfrm>
          <a:prstGeom prst="rect">
            <a:avLst/>
          </a:prstGeom>
          <a:noFill/>
        </p:spPr>
        <p:txBody>
          <a:bodyPr wrap="square" rtlCol="0">
            <a:spAutoFit/>
          </a:bodyPr>
          <a:lstStyle/>
          <a:p>
            <a:r>
              <a:rPr lang="en-US" sz="2400" b="1" dirty="0"/>
              <a:t>Clean</a:t>
            </a:r>
          </a:p>
          <a:p>
            <a:r>
              <a:rPr lang="en-US" sz="2400" b="1" dirty="0"/>
              <a:t>Room</a:t>
            </a:r>
          </a:p>
        </p:txBody>
      </p:sp>
      <p:cxnSp>
        <p:nvCxnSpPr>
          <p:cNvPr id="20" name="Straight Arrow Connector 19">
            <a:extLst>
              <a:ext uri="{FF2B5EF4-FFF2-40B4-BE49-F238E27FC236}">
                <a16:creationId xmlns:a16="http://schemas.microsoft.com/office/drawing/2014/main" id="{EEF607E0-D629-4C00-BCEA-634FFDE90ACA}"/>
              </a:ext>
            </a:extLst>
          </p:cNvPr>
          <p:cNvCxnSpPr>
            <a:cxnSpLocks/>
          </p:cNvCxnSpPr>
          <p:nvPr/>
        </p:nvCxnSpPr>
        <p:spPr>
          <a:xfrm>
            <a:off x="6954291" y="3696603"/>
            <a:ext cx="1056368" cy="332381"/>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9FA2202-0ACE-4900-B48E-18226A43D58F}"/>
              </a:ext>
            </a:extLst>
          </p:cNvPr>
          <p:cNvCxnSpPr>
            <a:cxnSpLocks/>
          </p:cNvCxnSpPr>
          <p:nvPr/>
        </p:nvCxnSpPr>
        <p:spPr>
          <a:xfrm flipH="1">
            <a:off x="4990564" y="3209550"/>
            <a:ext cx="1100728" cy="61684"/>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040A24D-D496-4E46-A8C9-94568457D55F}"/>
              </a:ext>
            </a:extLst>
          </p:cNvPr>
          <p:cNvSpPr txBox="1"/>
          <p:nvPr/>
        </p:nvSpPr>
        <p:spPr>
          <a:xfrm>
            <a:off x="10747434" y="5349658"/>
            <a:ext cx="1438442" cy="830997"/>
          </a:xfrm>
          <a:prstGeom prst="rect">
            <a:avLst/>
          </a:prstGeom>
          <a:noFill/>
        </p:spPr>
        <p:txBody>
          <a:bodyPr wrap="square" rtlCol="0">
            <a:spAutoFit/>
          </a:bodyPr>
          <a:lstStyle/>
          <a:p>
            <a:pPr algn="ctr"/>
            <a:r>
              <a:rPr lang="en-US" sz="2400" b="1" dirty="0"/>
              <a:t>Materials  SAS</a:t>
            </a:r>
          </a:p>
        </p:txBody>
      </p:sp>
      <p:cxnSp>
        <p:nvCxnSpPr>
          <p:cNvPr id="23" name="Straight Arrow Connector 22">
            <a:extLst>
              <a:ext uri="{FF2B5EF4-FFF2-40B4-BE49-F238E27FC236}">
                <a16:creationId xmlns:a16="http://schemas.microsoft.com/office/drawing/2014/main" id="{6EB2421A-37FC-40D8-B921-4FB26D180A60}"/>
              </a:ext>
            </a:extLst>
          </p:cNvPr>
          <p:cNvCxnSpPr>
            <a:cxnSpLocks/>
          </p:cNvCxnSpPr>
          <p:nvPr/>
        </p:nvCxnSpPr>
        <p:spPr>
          <a:xfrm flipH="1" flipV="1">
            <a:off x="10116355" y="5814811"/>
            <a:ext cx="985234" cy="85772"/>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5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BE9-3077-46D3-967D-322BAD1997A8}"/>
              </a:ext>
            </a:extLst>
          </p:cNvPr>
          <p:cNvSpPr>
            <a:spLocks noGrp="1"/>
          </p:cNvSpPr>
          <p:nvPr>
            <p:ph type="title"/>
          </p:nvPr>
        </p:nvSpPr>
        <p:spPr/>
        <p:txBody>
          <a:bodyPr/>
          <a:lstStyle/>
          <a:p>
            <a:r>
              <a:rPr lang="en-US" dirty="0"/>
              <a:t>Access #1</a:t>
            </a:r>
          </a:p>
        </p:txBody>
      </p:sp>
      <p:sp>
        <p:nvSpPr>
          <p:cNvPr id="3" name="Date Placeholder 2">
            <a:extLst>
              <a:ext uri="{FF2B5EF4-FFF2-40B4-BE49-F238E27FC236}">
                <a16:creationId xmlns:a16="http://schemas.microsoft.com/office/drawing/2014/main" id="{32DE811F-1A3D-49F1-93A5-FD941EC0B2AA}"/>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C611E5F0-FE72-4487-9BCC-063410A1DD35}"/>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573078C5-5E36-4DF8-B760-28DC2A70ECF7}"/>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6" name="Content Placeholder 5">
            <a:extLst>
              <a:ext uri="{FF2B5EF4-FFF2-40B4-BE49-F238E27FC236}">
                <a16:creationId xmlns:a16="http://schemas.microsoft.com/office/drawing/2014/main" id="{C8D5FCF9-0FBE-4C63-93EA-48BEB2252BD1}"/>
              </a:ext>
            </a:extLst>
          </p:cNvPr>
          <p:cNvSpPr>
            <a:spLocks noGrp="1"/>
          </p:cNvSpPr>
          <p:nvPr>
            <p:ph idx="11"/>
          </p:nvPr>
        </p:nvSpPr>
        <p:spPr>
          <a:xfrm>
            <a:off x="605367" y="1207770"/>
            <a:ext cx="5325233" cy="5031626"/>
          </a:xfrm>
        </p:spPr>
        <p:txBody>
          <a:bodyPr>
            <a:normAutofit fontScale="92500"/>
          </a:bodyPr>
          <a:lstStyle/>
          <a:p>
            <a:r>
              <a:rPr lang="en-US" dirty="0"/>
              <a:t>Since occupancy is less that 50 FTE/shift access is via one permanent stairway.  A second temporary one can be located on the east end of Cavern #1</a:t>
            </a:r>
          </a:p>
          <a:p>
            <a:r>
              <a:rPr lang="en-US" dirty="0"/>
              <a:t>Permanent stairs are located outside the cleanroom and stairs next to the bridge in the “dirty” area</a:t>
            </a:r>
          </a:p>
          <a:p>
            <a:r>
              <a:rPr lang="en-US" dirty="0"/>
              <a:t>APA access is thru a removable panel in the roof</a:t>
            </a:r>
          </a:p>
          <a:p>
            <a:r>
              <a:rPr lang="en-US" dirty="0"/>
              <a:t>Personnel access is via man-door into the personnel SAS, a second emergency man-door exit could be at the bottom of the stairs</a:t>
            </a:r>
          </a:p>
          <a:p>
            <a:r>
              <a:rPr lang="en-US" dirty="0"/>
              <a:t>Fork-lift access is thru doors located in Materials Handling SAS </a:t>
            </a:r>
          </a:p>
          <a:p>
            <a:endParaRPr lang="en-US" dirty="0"/>
          </a:p>
        </p:txBody>
      </p:sp>
      <p:pic>
        <p:nvPicPr>
          <p:cNvPr id="8" name="Content Placeholder 7">
            <a:extLst>
              <a:ext uri="{FF2B5EF4-FFF2-40B4-BE49-F238E27FC236}">
                <a16:creationId xmlns:a16="http://schemas.microsoft.com/office/drawing/2014/main" id="{016DF492-A471-49C9-91DC-5571656FCB83}"/>
              </a:ext>
            </a:extLst>
          </p:cNvPr>
          <p:cNvPicPr>
            <a:picLocks noGrp="1" noChangeAspect="1"/>
          </p:cNvPicPr>
          <p:nvPr>
            <p:ph idx="12"/>
          </p:nvPr>
        </p:nvPicPr>
        <p:blipFill rotWithShape="1">
          <a:blip r:embed="rId2" cstate="email">
            <a:extLst>
              <a:ext uri="{28A0092B-C50C-407E-A947-70E740481C1C}">
                <a14:useLocalDpi xmlns:a14="http://schemas.microsoft.com/office/drawing/2010/main"/>
              </a:ext>
            </a:extLst>
          </a:blip>
          <a:srcRect l="25775" r="7637"/>
          <a:stretch/>
        </p:blipFill>
        <p:spPr>
          <a:xfrm>
            <a:off x="6515354" y="462518"/>
            <a:ext cx="5232446" cy="3911600"/>
          </a:xfrm>
          <a:prstGeom prst="rect">
            <a:avLst/>
          </a:prstGeom>
        </p:spPr>
      </p:pic>
      <p:pic>
        <p:nvPicPr>
          <p:cNvPr id="9" name="Picture 8">
            <a:extLst>
              <a:ext uri="{FF2B5EF4-FFF2-40B4-BE49-F238E27FC236}">
                <a16:creationId xmlns:a16="http://schemas.microsoft.com/office/drawing/2014/main" id="{5BB4548B-E6B6-4D7C-851C-613CF55FC2CE}"/>
              </a:ext>
            </a:extLst>
          </p:cNvPr>
          <p:cNvPicPr>
            <a:picLocks noChangeAspect="1"/>
          </p:cNvPicPr>
          <p:nvPr/>
        </p:nvPicPr>
        <p:blipFill rotWithShape="1">
          <a:blip r:embed="rId3">
            <a:extLst>
              <a:ext uri="{28A0092B-C50C-407E-A947-70E740481C1C}">
                <a14:useLocalDpi xmlns:a14="http://schemas.microsoft.com/office/drawing/2010/main" val="0"/>
              </a:ext>
            </a:extLst>
          </a:blip>
          <a:srcRect l="34270" t="16893" r="32292" b="3693"/>
          <a:stretch/>
        </p:blipFill>
        <p:spPr>
          <a:xfrm>
            <a:off x="6096000" y="1313771"/>
            <a:ext cx="4076700" cy="4819624"/>
          </a:xfrm>
          <a:prstGeom prst="rect">
            <a:avLst/>
          </a:prstGeom>
        </p:spPr>
      </p:pic>
      <p:cxnSp>
        <p:nvCxnSpPr>
          <p:cNvPr id="11" name="Straight Arrow Connector 10">
            <a:extLst>
              <a:ext uri="{FF2B5EF4-FFF2-40B4-BE49-F238E27FC236}">
                <a16:creationId xmlns:a16="http://schemas.microsoft.com/office/drawing/2014/main" id="{0499091A-B6C4-4191-A4E2-CE39C100589D}"/>
              </a:ext>
            </a:extLst>
          </p:cNvPr>
          <p:cNvCxnSpPr>
            <a:cxnSpLocks/>
          </p:cNvCxnSpPr>
          <p:nvPr/>
        </p:nvCxnSpPr>
        <p:spPr>
          <a:xfrm flipV="1">
            <a:off x="5556100" y="5435600"/>
            <a:ext cx="2787800" cy="4064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64F5223-EBD8-4011-A2EA-867F7C3308F6}"/>
              </a:ext>
            </a:extLst>
          </p:cNvPr>
          <p:cNvSpPr txBox="1"/>
          <p:nvPr/>
        </p:nvSpPr>
        <p:spPr>
          <a:xfrm>
            <a:off x="6880150" y="4374118"/>
            <a:ext cx="1254200" cy="923330"/>
          </a:xfrm>
          <a:prstGeom prst="rect">
            <a:avLst/>
          </a:prstGeom>
          <a:noFill/>
        </p:spPr>
        <p:txBody>
          <a:bodyPr wrap="square" rtlCol="0">
            <a:spAutoFit/>
          </a:bodyPr>
          <a:lstStyle/>
          <a:p>
            <a:pPr algn="ctr"/>
            <a:r>
              <a:rPr lang="en-US" b="1" dirty="0"/>
              <a:t>Materials Handling SAS</a:t>
            </a:r>
          </a:p>
        </p:txBody>
      </p:sp>
      <p:sp>
        <p:nvSpPr>
          <p:cNvPr id="16" name="TextBox 15">
            <a:extLst>
              <a:ext uri="{FF2B5EF4-FFF2-40B4-BE49-F238E27FC236}">
                <a16:creationId xmlns:a16="http://schemas.microsoft.com/office/drawing/2014/main" id="{5946CBB8-1804-4ACC-9496-3314FE6AAB9B}"/>
              </a:ext>
            </a:extLst>
          </p:cNvPr>
          <p:cNvSpPr txBox="1"/>
          <p:nvPr/>
        </p:nvSpPr>
        <p:spPr>
          <a:xfrm rot="563815">
            <a:off x="6746800" y="3551224"/>
            <a:ext cx="1254200" cy="369332"/>
          </a:xfrm>
          <a:prstGeom prst="rect">
            <a:avLst/>
          </a:prstGeom>
          <a:noFill/>
        </p:spPr>
        <p:txBody>
          <a:bodyPr wrap="square" rtlCol="0">
            <a:spAutoFit/>
          </a:bodyPr>
          <a:lstStyle/>
          <a:p>
            <a:r>
              <a:rPr lang="en-US" b="1" dirty="0"/>
              <a:t>APA Access</a:t>
            </a:r>
          </a:p>
        </p:txBody>
      </p:sp>
      <p:sp>
        <p:nvSpPr>
          <p:cNvPr id="17" name="TextBox 16">
            <a:extLst>
              <a:ext uri="{FF2B5EF4-FFF2-40B4-BE49-F238E27FC236}">
                <a16:creationId xmlns:a16="http://schemas.microsoft.com/office/drawing/2014/main" id="{6E6CDF9C-18B8-4FE2-B231-B64F8D58CED7}"/>
              </a:ext>
            </a:extLst>
          </p:cNvPr>
          <p:cNvSpPr txBox="1"/>
          <p:nvPr/>
        </p:nvSpPr>
        <p:spPr>
          <a:xfrm>
            <a:off x="10172700" y="5544229"/>
            <a:ext cx="1676400" cy="646331"/>
          </a:xfrm>
          <a:prstGeom prst="rect">
            <a:avLst/>
          </a:prstGeom>
          <a:noFill/>
        </p:spPr>
        <p:txBody>
          <a:bodyPr wrap="square" rtlCol="0">
            <a:spAutoFit/>
          </a:bodyPr>
          <a:lstStyle/>
          <a:p>
            <a:r>
              <a:rPr lang="en-US" b="1" dirty="0"/>
              <a:t>Man-door into Personnel SAS</a:t>
            </a:r>
          </a:p>
        </p:txBody>
      </p:sp>
      <p:cxnSp>
        <p:nvCxnSpPr>
          <p:cNvPr id="18" name="Straight Arrow Connector 17">
            <a:extLst>
              <a:ext uri="{FF2B5EF4-FFF2-40B4-BE49-F238E27FC236}">
                <a16:creationId xmlns:a16="http://schemas.microsoft.com/office/drawing/2014/main" id="{1137BF5E-F892-4ED3-BDAF-D8F575700696}"/>
              </a:ext>
            </a:extLst>
          </p:cNvPr>
          <p:cNvCxnSpPr>
            <a:cxnSpLocks/>
            <a:stCxn id="17" idx="1"/>
          </p:cNvCxnSpPr>
          <p:nvPr/>
        </p:nvCxnSpPr>
        <p:spPr>
          <a:xfrm flipH="1" flipV="1">
            <a:off x="9283700" y="5638800"/>
            <a:ext cx="889000" cy="228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E68148E-A81A-4D66-8F8A-080F52395E93}"/>
              </a:ext>
            </a:extLst>
          </p:cNvPr>
          <p:cNvSpPr txBox="1"/>
          <p:nvPr/>
        </p:nvSpPr>
        <p:spPr>
          <a:xfrm rot="16759456">
            <a:off x="8915769" y="4761579"/>
            <a:ext cx="1394613" cy="338554"/>
          </a:xfrm>
          <a:prstGeom prst="rect">
            <a:avLst/>
          </a:prstGeom>
          <a:noFill/>
        </p:spPr>
        <p:txBody>
          <a:bodyPr wrap="none" rtlCol="0">
            <a:spAutoFit/>
          </a:bodyPr>
          <a:lstStyle/>
          <a:p>
            <a:r>
              <a:rPr lang="en-US" sz="1600" b="1" dirty="0"/>
              <a:t>Personnel SAS</a:t>
            </a:r>
          </a:p>
        </p:txBody>
      </p:sp>
    </p:spTree>
    <p:extLst>
      <p:ext uri="{BB962C8B-B14F-4D97-AF65-F5344CB8AC3E}">
        <p14:creationId xmlns:p14="http://schemas.microsoft.com/office/powerpoint/2010/main" val="343872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FC43-2DA5-43D8-BDD2-5F8F6515D435}"/>
              </a:ext>
            </a:extLst>
          </p:cNvPr>
          <p:cNvSpPr>
            <a:spLocks noGrp="1"/>
          </p:cNvSpPr>
          <p:nvPr>
            <p:ph type="title"/>
          </p:nvPr>
        </p:nvSpPr>
        <p:spPr>
          <a:xfrm>
            <a:off x="330200" y="462518"/>
            <a:ext cx="11645900" cy="647102"/>
          </a:xfrm>
        </p:spPr>
        <p:txBody>
          <a:bodyPr/>
          <a:lstStyle/>
          <a:p>
            <a:r>
              <a:rPr lang="en-US" dirty="0"/>
              <a:t>Materials Handling Access from Ross Shaft</a:t>
            </a:r>
          </a:p>
        </p:txBody>
      </p:sp>
      <p:sp>
        <p:nvSpPr>
          <p:cNvPr id="3" name="Date Placeholder 2">
            <a:extLst>
              <a:ext uri="{FF2B5EF4-FFF2-40B4-BE49-F238E27FC236}">
                <a16:creationId xmlns:a16="http://schemas.microsoft.com/office/drawing/2014/main" id="{927B0B56-0E84-4DC5-ABB3-3C622B8B215B}"/>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D4FABFCE-4E15-4926-A26F-C1E0732A25C5}"/>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8C529E8C-3F40-4C66-81A1-F1A5739DFA2E}"/>
              </a:ext>
            </a:extLst>
          </p:cNvPr>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
        <p:nvSpPr>
          <p:cNvPr id="6" name="Content Placeholder 5">
            <a:extLst>
              <a:ext uri="{FF2B5EF4-FFF2-40B4-BE49-F238E27FC236}">
                <a16:creationId xmlns:a16="http://schemas.microsoft.com/office/drawing/2014/main" id="{EF449F46-49EB-4A39-8FB4-E1180DE2084E}"/>
              </a:ext>
            </a:extLst>
          </p:cNvPr>
          <p:cNvSpPr>
            <a:spLocks noGrp="1"/>
          </p:cNvSpPr>
          <p:nvPr>
            <p:ph idx="11"/>
          </p:nvPr>
        </p:nvSpPr>
        <p:spPr>
          <a:xfrm>
            <a:off x="605368" y="1207770"/>
            <a:ext cx="4751893" cy="5031626"/>
          </a:xfrm>
        </p:spPr>
        <p:txBody>
          <a:bodyPr>
            <a:normAutofit lnSpcReduction="10000"/>
          </a:bodyPr>
          <a:lstStyle/>
          <a:p>
            <a:r>
              <a:rPr lang="en-US" dirty="0"/>
              <a:t>Materials Access for Detector #1 and #3 are shown in Red </a:t>
            </a:r>
          </a:p>
          <a:p>
            <a:r>
              <a:rPr lang="en-US" dirty="0"/>
              <a:t>Access to Detector  #2 and #4 are shown in Blue</a:t>
            </a:r>
          </a:p>
          <a:p>
            <a:pPr marL="0" indent="0" algn="ctr">
              <a:buNone/>
            </a:pPr>
            <a:r>
              <a:rPr lang="en-US" b="1" dirty="0"/>
              <a:t>ALL materials are moved by SURF from the headframe area to detector halls or a location to be determined   </a:t>
            </a:r>
          </a:p>
          <a:p>
            <a:pPr marL="0" indent="0" algn="ctr">
              <a:buNone/>
            </a:pPr>
            <a:r>
              <a:rPr lang="en-US" b="1" dirty="0"/>
              <a:t>Delivery schedule is controlled and managed by SURF, carefully logistics management is required during ALL phases of DUNE</a:t>
            </a:r>
          </a:p>
          <a:p>
            <a:pPr marL="0" indent="0" algn="ctr">
              <a:buNone/>
            </a:pPr>
            <a:r>
              <a:rPr lang="en-US" b="1" dirty="0"/>
              <a:t>A ~1 week DUNE materials buffer underground will help                                           </a:t>
            </a:r>
          </a:p>
        </p:txBody>
      </p:sp>
      <p:pic>
        <p:nvPicPr>
          <p:cNvPr id="8" name="Content Placeholder 7">
            <a:extLst>
              <a:ext uri="{FF2B5EF4-FFF2-40B4-BE49-F238E27FC236}">
                <a16:creationId xmlns:a16="http://schemas.microsoft.com/office/drawing/2014/main" id="{8C21F0B7-90DC-4CD8-84E2-69F596064C86}"/>
              </a:ext>
            </a:extLst>
          </p:cNvPr>
          <p:cNvPicPr>
            <a:picLocks noGrp="1" noChangeAspect="1"/>
          </p:cNvPicPr>
          <p:nvPr>
            <p:ph idx="12"/>
          </p:nvPr>
        </p:nvPicPr>
        <p:blipFill>
          <a:blip r:embed="rId2"/>
          <a:stretch>
            <a:fillRect/>
          </a:stretch>
        </p:blipFill>
        <p:spPr>
          <a:xfrm>
            <a:off x="5357261" y="1695399"/>
            <a:ext cx="6488987" cy="4165600"/>
          </a:xfrm>
          <a:prstGeom prst="rect">
            <a:avLst/>
          </a:prstGeom>
        </p:spPr>
      </p:pic>
    </p:spTree>
    <p:extLst>
      <p:ext uri="{BB962C8B-B14F-4D97-AF65-F5344CB8AC3E}">
        <p14:creationId xmlns:p14="http://schemas.microsoft.com/office/powerpoint/2010/main" val="426244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B5B3-D120-4DA8-976A-680C8D3A69DA}"/>
              </a:ext>
            </a:extLst>
          </p:cNvPr>
          <p:cNvSpPr>
            <a:spLocks noGrp="1"/>
          </p:cNvSpPr>
          <p:nvPr>
            <p:ph type="title"/>
          </p:nvPr>
        </p:nvSpPr>
        <p:spPr>
          <a:xfrm>
            <a:off x="609600" y="462518"/>
            <a:ext cx="6527800" cy="647102"/>
          </a:xfrm>
        </p:spPr>
        <p:txBody>
          <a:bodyPr/>
          <a:lstStyle/>
          <a:p>
            <a:r>
              <a:rPr lang="en-US" dirty="0"/>
              <a:t>Materials Handling SAS </a:t>
            </a:r>
          </a:p>
        </p:txBody>
      </p:sp>
      <p:sp>
        <p:nvSpPr>
          <p:cNvPr id="3" name="Date Placeholder 2">
            <a:extLst>
              <a:ext uri="{FF2B5EF4-FFF2-40B4-BE49-F238E27FC236}">
                <a16:creationId xmlns:a16="http://schemas.microsoft.com/office/drawing/2014/main" id="{BDC6052D-7E0F-4342-A8F4-33172FDB5AC8}"/>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C806EFB1-52FB-47BC-B40C-00EF5E8B21C1}"/>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3CB0634D-831D-4396-8BAD-DC3C652CEF1F}"/>
              </a:ext>
            </a:extLst>
          </p:cNvPr>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6" name="Content Placeholder 5">
            <a:extLst>
              <a:ext uri="{FF2B5EF4-FFF2-40B4-BE49-F238E27FC236}">
                <a16:creationId xmlns:a16="http://schemas.microsoft.com/office/drawing/2014/main" id="{52910303-8D97-46D5-B5A0-36F547141A46}"/>
              </a:ext>
            </a:extLst>
          </p:cNvPr>
          <p:cNvSpPr>
            <a:spLocks noGrp="1"/>
          </p:cNvSpPr>
          <p:nvPr>
            <p:ph idx="11"/>
          </p:nvPr>
        </p:nvSpPr>
        <p:spPr>
          <a:xfrm>
            <a:off x="609600" y="1178674"/>
            <a:ext cx="7256838" cy="3317126"/>
          </a:xfrm>
        </p:spPr>
        <p:txBody>
          <a:bodyPr>
            <a:normAutofit fontScale="92500" lnSpcReduction="20000"/>
          </a:bodyPr>
          <a:lstStyle/>
          <a:p>
            <a:r>
              <a:rPr lang="en-US" dirty="0"/>
              <a:t>The Materials SAS has several important features</a:t>
            </a:r>
          </a:p>
          <a:p>
            <a:pPr lvl="1"/>
            <a:r>
              <a:rPr lang="en-US" dirty="0"/>
              <a:t>Easily removable roof section</a:t>
            </a:r>
          </a:p>
          <a:p>
            <a:pPr lvl="1"/>
            <a:r>
              <a:rPr lang="en-US" dirty="0"/>
              <a:t>APA pairs are completely covered except for access to pick points</a:t>
            </a:r>
          </a:p>
          <a:p>
            <a:pPr lvl="1"/>
            <a:r>
              <a:rPr lang="en-US" dirty="0"/>
              <a:t>Assembly Tower allows stair access to make connections in the middle and the top access to the other side is via scissor lift</a:t>
            </a:r>
          </a:p>
          <a:p>
            <a:pPr lvl="1"/>
            <a:r>
              <a:rPr lang="en-US" dirty="0"/>
              <a:t>Sliding barn door (or similar) for APA pair access to cleanroom</a:t>
            </a:r>
          </a:p>
          <a:p>
            <a:pPr lvl="1"/>
            <a:r>
              <a:rPr lang="en-US" dirty="0"/>
              <a:t>CPA boxes moved into SAS and moved via cleanroom fork lift into cleanroom</a:t>
            </a:r>
          </a:p>
          <a:p>
            <a:endParaRPr lang="en-US" dirty="0"/>
          </a:p>
        </p:txBody>
      </p:sp>
      <p:pic>
        <p:nvPicPr>
          <p:cNvPr id="8" name="Content Placeholder 7">
            <a:extLst>
              <a:ext uri="{FF2B5EF4-FFF2-40B4-BE49-F238E27FC236}">
                <a16:creationId xmlns:a16="http://schemas.microsoft.com/office/drawing/2014/main" id="{A326EC70-CF82-451B-8394-35363923265F}"/>
              </a:ext>
            </a:extLst>
          </p:cNvPr>
          <p:cNvPicPr>
            <a:picLocks noGrp="1" noChangeAspect="1"/>
          </p:cNvPicPr>
          <p:nvPr>
            <p:ph idx="12"/>
          </p:nvPr>
        </p:nvPicPr>
        <p:blipFill>
          <a:blip r:embed="rId2"/>
          <a:stretch>
            <a:fillRect/>
          </a:stretch>
        </p:blipFill>
        <p:spPr>
          <a:xfrm>
            <a:off x="7732524" y="233098"/>
            <a:ext cx="4192776" cy="5977202"/>
          </a:xfrm>
          <a:prstGeom prst="rect">
            <a:avLst/>
          </a:prstGeom>
        </p:spPr>
      </p:pic>
      <p:pic>
        <p:nvPicPr>
          <p:cNvPr id="9" name="Picture 8">
            <a:extLst>
              <a:ext uri="{FF2B5EF4-FFF2-40B4-BE49-F238E27FC236}">
                <a16:creationId xmlns:a16="http://schemas.microsoft.com/office/drawing/2014/main" id="{CD44F86F-9543-40F2-86A8-6E0275272FB8}"/>
              </a:ext>
            </a:extLst>
          </p:cNvPr>
          <p:cNvPicPr>
            <a:picLocks noChangeAspect="1"/>
          </p:cNvPicPr>
          <p:nvPr/>
        </p:nvPicPr>
        <p:blipFill rotWithShape="1">
          <a:blip r:embed="rId3">
            <a:extLst>
              <a:ext uri="{28A0092B-C50C-407E-A947-70E740481C1C}">
                <a14:useLocalDpi xmlns:a14="http://schemas.microsoft.com/office/drawing/2010/main" val="0"/>
              </a:ext>
            </a:extLst>
          </a:blip>
          <a:srcRect l="31680" t="38468" r="14372" b="9699"/>
          <a:stretch/>
        </p:blipFill>
        <p:spPr>
          <a:xfrm>
            <a:off x="3621732" y="4263379"/>
            <a:ext cx="4244706" cy="2030077"/>
          </a:xfrm>
          <a:prstGeom prst="rect">
            <a:avLst/>
          </a:prstGeom>
        </p:spPr>
      </p:pic>
      <p:sp>
        <p:nvSpPr>
          <p:cNvPr id="10" name="TextBox 9">
            <a:extLst>
              <a:ext uri="{FF2B5EF4-FFF2-40B4-BE49-F238E27FC236}">
                <a16:creationId xmlns:a16="http://schemas.microsoft.com/office/drawing/2014/main" id="{F59CF709-928C-4952-B95E-241510E5C446}"/>
              </a:ext>
            </a:extLst>
          </p:cNvPr>
          <p:cNvSpPr txBox="1"/>
          <p:nvPr/>
        </p:nvSpPr>
        <p:spPr>
          <a:xfrm>
            <a:off x="888830" y="4891385"/>
            <a:ext cx="2534853" cy="923330"/>
          </a:xfrm>
          <a:prstGeom prst="rect">
            <a:avLst/>
          </a:prstGeom>
          <a:noFill/>
        </p:spPr>
        <p:txBody>
          <a:bodyPr wrap="square" rtlCol="0">
            <a:spAutoFit/>
          </a:bodyPr>
          <a:lstStyle/>
          <a:p>
            <a:r>
              <a:rPr lang="en-US" b="1" dirty="0"/>
              <a:t>If needed this could be a separate corridor to keep APA area cleaner</a:t>
            </a:r>
          </a:p>
        </p:txBody>
      </p:sp>
      <p:cxnSp>
        <p:nvCxnSpPr>
          <p:cNvPr id="11" name="Straight Arrow Connector 10">
            <a:extLst>
              <a:ext uri="{FF2B5EF4-FFF2-40B4-BE49-F238E27FC236}">
                <a16:creationId xmlns:a16="http://schemas.microsoft.com/office/drawing/2014/main" id="{84CAE0D0-DD00-4F40-9E68-40C7414AF2DF}"/>
              </a:ext>
            </a:extLst>
          </p:cNvPr>
          <p:cNvCxnSpPr>
            <a:cxnSpLocks/>
          </p:cNvCxnSpPr>
          <p:nvPr/>
        </p:nvCxnSpPr>
        <p:spPr>
          <a:xfrm>
            <a:off x="3263900" y="5441376"/>
            <a:ext cx="2391229" cy="591135"/>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74A00D7-86F5-4B3C-8A1D-B8D14F8DD2C4}"/>
              </a:ext>
            </a:extLst>
          </p:cNvPr>
          <p:cNvCxnSpPr>
            <a:cxnSpLocks/>
          </p:cNvCxnSpPr>
          <p:nvPr/>
        </p:nvCxnSpPr>
        <p:spPr>
          <a:xfrm>
            <a:off x="3860800" y="4120566"/>
            <a:ext cx="1883285" cy="1320810"/>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83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BEB6-60C3-4980-8DB3-717305089996}"/>
              </a:ext>
            </a:extLst>
          </p:cNvPr>
          <p:cNvSpPr>
            <a:spLocks noGrp="1"/>
          </p:cNvSpPr>
          <p:nvPr>
            <p:ph type="title"/>
          </p:nvPr>
        </p:nvSpPr>
        <p:spPr/>
        <p:txBody>
          <a:bodyPr/>
          <a:lstStyle/>
          <a:p>
            <a:r>
              <a:rPr lang="en-US" dirty="0"/>
              <a:t>Cleanliness in SAS and Cleanroom</a:t>
            </a:r>
          </a:p>
        </p:txBody>
      </p:sp>
      <p:sp>
        <p:nvSpPr>
          <p:cNvPr id="3" name="Date Placeholder 2">
            <a:extLst>
              <a:ext uri="{FF2B5EF4-FFF2-40B4-BE49-F238E27FC236}">
                <a16:creationId xmlns:a16="http://schemas.microsoft.com/office/drawing/2014/main" id="{83666774-5348-416F-8367-324A09217764}"/>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9724975F-EB11-4C16-9C0E-CCFDA27DF449}"/>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D59A6032-86FC-40FD-8E27-179D10FC3302}"/>
              </a:ext>
            </a:extLst>
          </p:cNvPr>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
        <p:nvSpPr>
          <p:cNvPr id="6" name="Content Placeholder 5">
            <a:extLst>
              <a:ext uri="{FF2B5EF4-FFF2-40B4-BE49-F238E27FC236}">
                <a16:creationId xmlns:a16="http://schemas.microsoft.com/office/drawing/2014/main" id="{422076E3-F6AF-49EE-BD0F-735B1D1C7589}"/>
              </a:ext>
            </a:extLst>
          </p:cNvPr>
          <p:cNvSpPr>
            <a:spLocks noGrp="1"/>
          </p:cNvSpPr>
          <p:nvPr>
            <p:ph idx="11"/>
          </p:nvPr>
        </p:nvSpPr>
        <p:spPr>
          <a:xfrm>
            <a:off x="367138" y="1494079"/>
            <a:ext cx="5559230" cy="5084614"/>
          </a:xfrm>
        </p:spPr>
        <p:txBody>
          <a:bodyPr>
            <a:normAutofit/>
          </a:bodyPr>
          <a:lstStyle/>
          <a:p>
            <a:pPr marL="0" indent="0">
              <a:buNone/>
            </a:pPr>
            <a:r>
              <a:rPr lang="en-US" dirty="0"/>
              <a:t>Maintaining a class 100,000 cleanroom</a:t>
            </a:r>
          </a:p>
          <a:p>
            <a:r>
              <a:rPr lang="en-US" dirty="0"/>
              <a:t>Early in the design process we need to better define procedures and requirements </a:t>
            </a:r>
          </a:p>
          <a:p>
            <a:r>
              <a:rPr lang="en-US" b="1" dirty="0"/>
              <a:t>We failed miserable at this for ProtoDUNE</a:t>
            </a:r>
          </a:p>
          <a:p>
            <a:pPr lvl="1"/>
            <a:r>
              <a:rPr lang="en-US" b="1" dirty="0"/>
              <a:t>Roof getting opened when TPC components exposed</a:t>
            </a:r>
          </a:p>
          <a:p>
            <a:pPr lvl="1"/>
            <a:r>
              <a:rPr lang="en-US" b="1" dirty="0"/>
              <a:t>No cleaning schedule-monthly at best</a:t>
            </a:r>
          </a:p>
          <a:p>
            <a:r>
              <a:rPr lang="en-US" dirty="0"/>
              <a:t>Materials delivered need to be bagged and cleaned at the ITF or institution that is sending materials</a:t>
            </a:r>
          </a:p>
        </p:txBody>
      </p:sp>
      <p:pic>
        <p:nvPicPr>
          <p:cNvPr id="11" name="Picture 10">
            <a:extLst>
              <a:ext uri="{FF2B5EF4-FFF2-40B4-BE49-F238E27FC236}">
                <a16:creationId xmlns:a16="http://schemas.microsoft.com/office/drawing/2014/main" id="{0722CC5C-3D7E-4BAE-A264-35F128160435}"/>
              </a:ext>
            </a:extLst>
          </p:cNvPr>
          <p:cNvPicPr>
            <a:picLocks noChangeAspect="1"/>
          </p:cNvPicPr>
          <p:nvPr/>
        </p:nvPicPr>
        <p:blipFill>
          <a:blip r:embed="rId2"/>
          <a:stretch>
            <a:fillRect/>
          </a:stretch>
        </p:blipFill>
        <p:spPr>
          <a:xfrm rot="5400000">
            <a:off x="7992533" y="1676887"/>
            <a:ext cx="4538134" cy="3403601"/>
          </a:xfrm>
          <a:prstGeom prst="rect">
            <a:avLst/>
          </a:prstGeom>
        </p:spPr>
      </p:pic>
      <p:pic>
        <p:nvPicPr>
          <p:cNvPr id="9" name="Content Placeholder 8">
            <a:extLst>
              <a:ext uri="{FF2B5EF4-FFF2-40B4-BE49-F238E27FC236}">
                <a16:creationId xmlns:a16="http://schemas.microsoft.com/office/drawing/2014/main" id="{7E93E898-E38A-481A-BC20-993D39F136EC}"/>
              </a:ext>
            </a:extLst>
          </p:cNvPr>
          <p:cNvPicPr>
            <a:picLocks noGrp="1" noChangeAspect="1"/>
          </p:cNvPicPr>
          <p:nvPr>
            <p:ph idx="12"/>
          </p:nvPr>
        </p:nvPicPr>
        <p:blipFill>
          <a:blip r:embed="rId3"/>
          <a:stretch>
            <a:fillRect/>
          </a:stretch>
        </p:blipFill>
        <p:spPr>
          <a:xfrm>
            <a:off x="5926368" y="1109620"/>
            <a:ext cx="3403602" cy="4538136"/>
          </a:xfrm>
        </p:spPr>
      </p:pic>
    </p:spTree>
    <p:extLst>
      <p:ext uri="{BB962C8B-B14F-4D97-AF65-F5344CB8AC3E}">
        <p14:creationId xmlns:p14="http://schemas.microsoft.com/office/powerpoint/2010/main" val="187044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C713-050A-4E9E-8EE8-0B60C4533C08}"/>
              </a:ext>
            </a:extLst>
          </p:cNvPr>
          <p:cNvSpPr>
            <a:spLocks noGrp="1"/>
          </p:cNvSpPr>
          <p:nvPr>
            <p:ph type="title"/>
          </p:nvPr>
        </p:nvSpPr>
        <p:spPr>
          <a:xfrm>
            <a:off x="609600" y="323854"/>
            <a:ext cx="10972800" cy="647102"/>
          </a:xfrm>
        </p:spPr>
        <p:txBody>
          <a:bodyPr/>
          <a:lstStyle/>
          <a:p>
            <a:r>
              <a:rPr lang="en-US" dirty="0"/>
              <a:t>APA Assembly stations Detector #1</a:t>
            </a:r>
          </a:p>
        </p:txBody>
      </p:sp>
      <p:sp>
        <p:nvSpPr>
          <p:cNvPr id="3" name="Date Placeholder 2">
            <a:extLst>
              <a:ext uri="{FF2B5EF4-FFF2-40B4-BE49-F238E27FC236}">
                <a16:creationId xmlns:a16="http://schemas.microsoft.com/office/drawing/2014/main" id="{6F813DD8-3ECF-4F3A-956A-FF86D3588433}"/>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20F5B118-1C34-4C99-93E0-E9BEE23A3770}"/>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EA48F876-4DA4-4760-9D2D-0627C80EADDC}"/>
              </a:ext>
            </a:extLst>
          </p:cNvPr>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6" name="Content Placeholder 5">
            <a:extLst>
              <a:ext uri="{FF2B5EF4-FFF2-40B4-BE49-F238E27FC236}">
                <a16:creationId xmlns:a16="http://schemas.microsoft.com/office/drawing/2014/main" id="{853832EF-C933-4006-908D-6E84B5761346}"/>
              </a:ext>
            </a:extLst>
          </p:cNvPr>
          <p:cNvSpPr>
            <a:spLocks noGrp="1"/>
          </p:cNvSpPr>
          <p:nvPr>
            <p:ph idx="11"/>
          </p:nvPr>
        </p:nvSpPr>
        <p:spPr>
          <a:xfrm>
            <a:off x="477535" y="1072041"/>
            <a:ext cx="5947832" cy="5365074"/>
          </a:xfrm>
        </p:spPr>
        <p:txBody>
          <a:bodyPr>
            <a:normAutofit fontScale="92500" lnSpcReduction="20000"/>
          </a:bodyPr>
          <a:lstStyle/>
          <a:p>
            <a:r>
              <a:rPr lang="en-US" dirty="0"/>
              <a:t>To meet the installation schedule of 3 APAs and 2 CPA pairs per week at the full rate we have 2 APA assembly towers and 1 CPA assembly tower</a:t>
            </a:r>
          </a:p>
          <a:p>
            <a:r>
              <a:rPr lang="en-US" dirty="0"/>
              <a:t>Assembly Tower 1-APA</a:t>
            </a:r>
          </a:p>
          <a:p>
            <a:pPr lvl="1"/>
            <a:r>
              <a:rPr lang="en-US" dirty="0"/>
              <a:t>This is where the 2 single APAs are loaded onto the assembly tower using the cavern bridge crane</a:t>
            </a:r>
          </a:p>
          <a:p>
            <a:pPr lvl="1"/>
            <a:r>
              <a:rPr lang="en-US" dirty="0"/>
              <a:t>The two APAs are joined after PD testing and rolled into cleanroom</a:t>
            </a:r>
          </a:p>
          <a:p>
            <a:r>
              <a:rPr lang="en-US" dirty="0"/>
              <a:t>Assembly Tower 2-APA</a:t>
            </a:r>
          </a:p>
          <a:p>
            <a:pPr lvl="1"/>
            <a:r>
              <a:rPr lang="en-US" dirty="0"/>
              <a:t>Has 2 work stations designed for cabling and testing APA pairs-Repair spot for failed APAs coming out of cold box</a:t>
            </a:r>
          </a:p>
          <a:p>
            <a:r>
              <a:rPr lang="en-US" dirty="0"/>
              <a:t>Assembly Tower 3-CPA (APA?)</a:t>
            </a:r>
          </a:p>
          <a:p>
            <a:pPr lvl="1"/>
            <a:r>
              <a:rPr lang="en-US" dirty="0"/>
              <a:t>Uses hoist on shuttle beam/crane to move CPA components in place</a:t>
            </a:r>
          </a:p>
          <a:p>
            <a:pPr lvl="1"/>
            <a:r>
              <a:rPr lang="en-US" dirty="0"/>
              <a:t>Tower could be designed to hold APA if needed</a:t>
            </a:r>
          </a:p>
        </p:txBody>
      </p:sp>
      <p:pic>
        <p:nvPicPr>
          <p:cNvPr id="8" name="Content Placeholder 7">
            <a:extLst>
              <a:ext uri="{FF2B5EF4-FFF2-40B4-BE49-F238E27FC236}">
                <a16:creationId xmlns:a16="http://schemas.microsoft.com/office/drawing/2014/main" id="{6C1002C1-4868-440F-892C-02EC623EE38C}"/>
              </a:ext>
            </a:extLst>
          </p:cNvPr>
          <p:cNvPicPr>
            <a:picLocks noGrp="1" noChangeAspect="1"/>
          </p:cNvPicPr>
          <p:nvPr>
            <p:ph idx="12"/>
          </p:nvPr>
        </p:nvPicPr>
        <p:blipFill rotWithShape="1">
          <a:blip r:embed="rId2" cstate="email">
            <a:extLst>
              <a:ext uri="{28A0092B-C50C-407E-A947-70E740481C1C}">
                <a14:useLocalDpi xmlns:a14="http://schemas.microsoft.com/office/drawing/2010/main"/>
              </a:ext>
            </a:extLst>
          </a:blip>
          <a:srcRect l="16467" r="32220"/>
          <a:stretch/>
        </p:blipFill>
        <p:spPr>
          <a:xfrm>
            <a:off x="6425367" y="1207770"/>
            <a:ext cx="5157033" cy="5002825"/>
          </a:xfrm>
          <a:prstGeom prst="rect">
            <a:avLst/>
          </a:prstGeom>
        </p:spPr>
      </p:pic>
    </p:spTree>
    <p:extLst>
      <p:ext uri="{BB962C8B-B14F-4D97-AF65-F5344CB8AC3E}">
        <p14:creationId xmlns:p14="http://schemas.microsoft.com/office/powerpoint/2010/main" val="109795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B4ADD9-39EE-4779-AEF6-C8F09E47820D}"/>
              </a:ext>
            </a:extLst>
          </p:cNvPr>
          <p:cNvPicPr>
            <a:picLocks noChangeAspect="1"/>
          </p:cNvPicPr>
          <p:nvPr/>
        </p:nvPicPr>
        <p:blipFill>
          <a:blip r:embed="rId2"/>
          <a:stretch>
            <a:fillRect/>
          </a:stretch>
        </p:blipFill>
        <p:spPr>
          <a:xfrm>
            <a:off x="1308100" y="3429000"/>
            <a:ext cx="3962400" cy="2842443"/>
          </a:xfrm>
          <a:prstGeom prst="rect">
            <a:avLst/>
          </a:prstGeom>
        </p:spPr>
      </p:pic>
      <p:sp>
        <p:nvSpPr>
          <p:cNvPr id="2" name="Title 1">
            <a:extLst>
              <a:ext uri="{FF2B5EF4-FFF2-40B4-BE49-F238E27FC236}">
                <a16:creationId xmlns:a16="http://schemas.microsoft.com/office/drawing/2014/main" id="{A431D7AC-2D34-4A23-BAD7-F3F150C67076}"/>
              </a:ext>
            </a:extLst>
          </p:cNvPr>
          <p:cNvSpPr>
            <a:spLocks noGrp="1"/>
          </p:cNvSpPr>
          <p:nvPr>
            <p:ph type="title"/>
          </p:nvPr>
        </p:nvSpPr>
        <p:spPr/>
        <p:txBody>
          <a:bodyPr/>
          <a:lstStyle/>
          <a:p>
            <a:r>
              <a:rPr lang="en-US" dirty="0"/>
              <a:t>Cleanroom #1 Shuttle Beam/Crane</a:t>
            </a:r>
          </a:p>
        </p:txBody>
      </p:sp>
      <p:sp>
        <p:nvSpPr>
          <p:cNvPr id="3" name="Date Placeholder 2">
            <a:extLst>
              <a:ext uri="{FF2B5EF4-FFF2-40B4-BE49-F238E27FC236}">
                <a16:creationId xmlns:a16="http://schemas.microsoft.com/office/drawing/2014/main" id="{A35C945B-95B7-4F2A-B185-26775CB5EF40}"/>
              </a:ext>
            </a:extLst>
          </p:cNvPr>
          <p:cNvSpPr>
            <a:spLocks noGrp="1"/>
          </p:cNvSpPr>
          <p:nvPr>
            <p:ph type="dt" sz="half" idx="2"/>
          </p:nvPr>
        </p:nvSpPr>
        <p:spPr/>
        <p:txBody>
          <a:bodyPr/>
          <a:lstStyle/>
          <a:p>
            <a:pPr>
              <a:defRPr/>
            </a:pPr>
            <a:r>
              <a:rPr lang="en-US">
                <a:latin typeface="Helvetica"/>
                <a:cs typeface="Helvetica"/>
              </a:rPr>
              <a:t>October 30, 2018</a:t>
            </a:r>
            <a:endParaRPr lang="en-US" dirty="0">
              <a:latin typeface="Helvetica"/>
              <a:cs typeface="Helvetica"/>
            </a:endParaRPr>
          </a:p>
        </p:txBody>
      </p:sp>
      <p:sp>
        <p:nvSpPr>
          <p:cNvPr id="4" name="Footer Placeholder 3">
            <a:extLst>
              <a:ext uri="{FF2B5EF4-FFF2-40B4-BE49-F238E27FC236}">
                <a16:creationId xmlns:a16="http://schemas.microsoft.com/office/drawing/2014/main" id="{557FAA2F-3C8D-4CB8-AF50-8995BAEEBBCB}"/>
              </a:ext>
            </a:extLst>
          </p:cNvPr>
          <p:cNvSpPr>
            <a:spLocks noGrp="1"/>
          </p:cNvSpPr>
          <p:nvPr>
            <p:ph type="ftr" sz="quarter" idx="3"/>
          </p:nvPr>
        </p:nvSpPr>
        <p:spPr/>
        <p:txBody>
          <a:bodyPr/>
          <a:lstStyle/>
          <a:p>
            <a:pPr>
              <a:defRPr/>
            </a:pPr>
            <a:r>
              <a:rPr lang="en-US"/>
              <a:t>Detector #1 and Detector #3 Cleanrooms </a:t>
            </a:r>
            <a:endParaRPr lang="en-US" dirty="0"/>
          </a:p>
        </p:txBody>
      </p:sp>
      <p:sp>
        <p:nvSpPr>
          <p:cNvPr id="5" name="Slide Number Placeholder 4">
            <a:extLst>
              <a:ext uri="{FF2B5EF4-FFF2-40B4-BE49-F238E27FC236}">
                <a16:creationId xmlns:a16="http://schemas.microsoft.com/office/drawing/2014/main" id="{7A962D90-002D-442A-9D25-6009678773D2}"/>
              </a:ext>
            </a:extLst>
          </p:cNvPr>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pic>
        <p:nvPicPr>
          <p:cNvPr id="8" name="Content Placeholder 7">
            <a:extLst>
              <a:ext uri="{FF2B5EF4-FFF2-40B4-BE49-F238E27FC236}">
                <a16:creationId xmlns:a16="http://schemas.microsoft.com/office/drawing/2014/main" id="{60D97966-F77A-42A5-B639-2DD81DBC4FB2}"/>
              </a:ext>
            </a:extLst>
          </p:cNvPr>
          <p:cNvPicPr>
            <a:picLocks noGrp="1" noChangeAspect="1"/>
          </p:cNvPicPr>
          <p:nvPr>
            <p:ph idx="12"/>
          </p:nvPr>
        </p:nvPicPr>
        <p:blipFill rotWithShape="1">
          <a:blip r:embed="rId3" cstate="email">
            <a:extLst>
              <a:ext uri="{28A0092B-C50C-407E-A947-70E740481C1C}">
                <a14:useLocalDpi xmlns:a14="http://schemas.microsoft.com/office/drawing/2010/main"/>
              </a:ext>
            </a:extLst>
          </a:blip>
          <a:srcRect l="34420" r="4330"/>
          <a:stretch/>
        </p:blipFill>
        <p:spPr>
          <a:xfrm>
            <a:off x="6027861" y="1387726"/>
            <a:ext cx="5777701" cy="4695574"/>
          </a:xfrm>
          <a:prstGeom prst="rect">
            <a:avLst/>
          </a:prstGeom>
        </p:spPr>
      </p:pic>
      <p:sp>
        <p:nvSpPr>
          <p:cNvPr id="9" name="Content Placeholder 5">
            <a:extLst>
              <a:ext uri="{FF2B5EF4-FFF2-40B4-BE49-F238E27FC236}">
                <a16:creationId xmlns:a16="http://schemas.microsoft.com/office/drawing/2014/main" id="{46E8EF20-CF78-4117-8FF7-FFDEBF9A0BB7}"/>
              </a:ext>
            </a:extLst>
          </p:cNvPr>
          <p:cNvSpPr>
            <a:spLocks noGrp="1"/>
          </p:cNvSpPr>
          <p:nvPr>
            <p:ph idx="11"/>
          </p:nvPr>
        </p:nvSpPr>
        <p:spPr>
          <a:xfrm>
            <a:off x="604838" y="1208088"/>
            <a:ext cx="5321300" cy="5030787"/>
          </a:xfrm>
        </p:spPr>
        <p:txBody>
          <a:bodyPr/>
          <a:lstStyle/>
          <a:p>
            <a:r>
              <a:rPr lang="en-US" dirty="0"/>
              <a:t>The cleanroom rail system is based on a standard bridge crane with one hoist and ~3 shuttle beams at the same elevation as the DSS </a:t>
            </a:r>
          </a:p>
          <a:p>
            <a:r>
              <a:rPr lang="en-US" dirty="0"/>
              <a:t>It allows transport of trolleyed equipment</a:t>
            </a:r>
          </a:p>
          <a:p>
            <a:r>
              <a:rPr lang="en-US" dirty="0"/>
              <a:t>Capacity of crane not defined </a:t>
            </a:r>
          </a:p>
        </p:txBody>
      </p:sp>
    </p:spTree>
    <p:extLst>
      <p:ext uri="{BB962C8B-B14F-4D97-AF65-F5344CB8AC3E}">
        <p14:creationId xmlns:p14="http://schemas.microsoft.com/office/powerpoint/2010/main" val="1989676683"/>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24120</TotalTime>
  <Words>1301</Words>
  <Application>Microsoft Office PowerPoint</Application>
  <PresentationFormat>Widescreen</PresentationFormat>
  <Paragraphs>135</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Geneva</vt:lpstr>
      <vt:lpstr>Helvetica</vt:lpstr>
      <vt:lpstr>Lucida Grande</vt:lpstr>
      <vt:lpstr>LBNF Content-Footer Theme</vt:lpstr>
      <vt:lpstr>Custom Design</vt:lpstr>
      <vt:lpstr>Detector #1 Cleanroom and  Morph into Detector #3 Cleanroom</vt:lpstr>
      <vt:lpstr>Detector #1 cleanroom and SAS</vt:lpstr>
      <vt:lpstr>PowerPoint Presentation</vt:lpstr>
      <vt:lpstr>Access #1</vt:lpstr>
      <vt:lpstr>Materials Handling Access from Ross Shaft</vt:lpstr>
      <vt:lpstr>Materials Handling SAS </vt:lpstr>
      <vt:lpstr>Cleanliness in SAS and Cleanroom</vt:lpstr>
      <vt:lpstr>APA Assembly stations Detector #1</vt:lpstr>
      <vt:lpstr>Cleanroom #1 Shuttle Beam/Crane</vt:lpstr>
      <vt:lpstr>Cleanroom/SAS Detector #1 comments</vt:lpstr>
      <vt:lpstr>Detector #3 Cleanroom and SAS-Top of Detector</vt:lpstr>
      <vt:lpstr>Detector #3 Cleanroom and SAS</vt:lpstr>
      <vt:lpstr>Cold Box &amp; Stair Design Features</vt:lpstr>
      <vt:lpstr>Installation Rate Dec #3</vt:lpstr>
    </vt:vector>
  </TitlesOfParts>
  <Company>Sandbox Studio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creator>Sandbox Studio</dc:creator>
  <dc:description>Modified by A. Weber</dc:description>
  <cp:lastModifiedBy>William Miller</cp:lastModifiedBy>
  <cp:revision>566</cp:revision>
  <dcterms:created xsi:type="dcterms:W3CDTF">2015-04-30T14:29:22Z</dcterms:created>
  <dcterms:modified xsi:type="dcterms:W3CDTF">2018-10-27T19:25:15Z</dcterms:modified>
</cp:coreProperties>
</file>