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276" r:id="rId3"/>
    <p:sldId id="277" r:id="rId4"/>
    <p:sldId id="280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CF"/>
    <a:srgbClr val="EDEDD6"/>
    <a:srgbClr val="BC5F2B"/>
    <a:srgbClr val="E95125"/>
    <a:srgbClr val="F37C23"/>
    <a:srgbClr val="3C5A77"/>
    <a:srgbClr val="32547A"/>
    <a:srgbClr val="B8561A"/>
    <a:srgbClr val="B65A1F"/>
    <a:srgbClr val="56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9027" autoAdjust="0"/>
  </p:normalViewPr>
  <p:slideViewPr>
    <p:cSldViewPr snapToGrid="0" snapToObjects="1">
      <p:cViewPr>
        <p:scale>
          <a:sx n="70" d="100"/>
          <a:sy n="70" d="100"/>
        </p:scale>
        <p:origin x="786" y="180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352915" y="6537430"/>
            <a:ext cx="1968355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6470" y="6537430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7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0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1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95979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29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48371" y="6549549"/>
            <a:ext cx="198081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142" y="6556407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72856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85506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62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72293" y="6549549"/>
            <a:ext cx="1875708" cy="158697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9439" y="6543536"/>
            <a:ext cx="6523352" cy="170720"/>
          </a:xfrm>
        </p:spPr>
        <p:txBody>
          <a:bodyPr/>
          <a:lstStyle/>
          <a:p>
            <a:pPr>
              <a:defRPr/>
            </a:pPr>
            <a:r>
              <a:rPr lang="en-GB"/>
              <a:t>New TPC Installation Concept-Detector #3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93877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964" y="6537525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New TPC Installation Concept-Detector #3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9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488046"/>
            <a:ext cx="9144000" cy="4706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350" y="2807929"/>
            <a:ext cx="1550193" cy="471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651" y="5334434"/>
            <a:ext cx="1550193" cy="471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1283" y="2988903"/>
            <a:ext cx="1304925" cy="290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902" y="5339196"/>
            <a:ext cx="1307306" cy="290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609" y="2810310"/>
            <a:ext cx="1478757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939" y="5698371"/>
            <a:ext cx="1464469" cy="1099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113" y="4224076"/>
            <a:ext cx="3962531" cy="163679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Diamanto Smargianaki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William Miller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October 30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, 2018v1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65" y="125377"/>
            <a:ext cx="7486758" cy="2015713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DUNE SP TPC Installation &amp; Schedule for Detector #3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Cold Boxes Underground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8BC37-494D-4B46-8177-DBB1EB0112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EEEB1-258C-4525-89CF-2E3DAEEA8B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New TPC Installation Concept-Detector #3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9B871-2DB2-44D9-A16E-1CC3A3B89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90000" y="337164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Det#1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90000" y="502280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Det#2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7200" y="337164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Det#3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7200" y="499844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Det#4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765A0-662A-4EE9-B4AD-52499CA19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20580" y="2789314"/>
            <a:ext cx="1630728" cy="4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137E-C35C-457D-8FA7-407999E9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165B0-908E-4257-B583-E6CF275C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DD43-D4D9-4B57-A64C-9CA02F6E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3E71C-5C6D-474D-A559-1A467111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C9CC2-B345-4247-BA5E-3C82BD9C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7F2EC-F291-4E0D-83F8-73D90AC0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A1F2B-3689-4BF8-BAA7-7B491B02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4871C-0AF4-4387-A47C-66E05A5A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2AE25-B6D9-45F2-88D8-181ECD4A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77E94-7920-4DCE-A15E-86C05F88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7F5A0-83C9-4EDC-8023-2CC0E9D5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4FB17-DE15-4AC9-92E4-1F15B79C0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5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F6ECF-B8F7-48DD-B059-9BBFB4E1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FC598-84AE-41DD-A37E-7D6CD0B1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1E776-5A7B-4416-9A4D-E3EFCE8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1F048-FFDB-469E-8365-9DA330670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5A00D-91E2-4F6B-8358-6FE7EBD2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C221-756C-454D-A217-17161C8B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4194C-376A-4C35-A38F-B576FE7D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F4061-103B-4749-8A36-4E69467F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C875D-0DAE-4918-92C4-9934B8BA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731BB-8674-4703-9BAF-E42918E3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C6CBE-DAFD-45E2-84F9-3FE863B9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108B1-22F2-4B5C-A891-F79A70270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7F4A31-F9DA-48AF-B342-792C91C26BA9}"/>
              </a:ext>
            </a:extLst>
          </p:cNvPr>
          <p:cNvCxnSpPr/>
          <p:nvPr/>
        </p:nvCxnSpPr>
        <p:spPr>
          <a:xfrm flipV="1">
            <a:off x="1407381" y="4191483"/>
            <a:ext cx="4160684" cy="1216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73A8D2-829D-4D6E-B46B-C5CA11E08859}"/>
              </a:ext>
            </a:extLst>
          </p:cNvPr>
          <p:cNvSpPr txBox="1"/>
          <p:nvPr/>
        </p:nvSpPr>
        <p:spPr>
          <a:xfrm>
            <a:off x="81665" y="4767933"/>
            <a:ext cx="10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Cryo</a:t>
            </a:r>
            <a:r>
              <a:rPr lang="en-US" dirty="0"/>
              <a:t> pipe</a:t>
            </a:r>
          </a:p>
        </p:txBody>
      </p:sp>
    </p:spTree>
    <p:extLst>
      <p:ext uri="{BB962C8B-B14F-4D97-AF65-F5344CB8AC3E}">
        <p14:creationId xmlns:p14="http://schemas.microsoft.com/office/powerpoint/2010/main" val="406693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53CFF-2460-4254-B359-32F55857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B985B-CD21-4DD3-B81E-DBF12070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AB87C-180C-461C-A00B-12BCD484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5D4C6-91E2-442C-9540-E4624030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85CCD5-94EA-47A0-9C93-51CB32B956F8}"/>
              </a:ext>
            </a:extLst>
          </p:cNvPr>
          <p:cNvCxnSpPr/>
          <p:nvPr/>
        </p:nvCxnSpPr>
        <p:spPr>
          <a:xfrm flipV="1">
            <a:off x="1407381" y="4191483"/>
            <a:ext cx="4160684" cy="121612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4DDFE6-60DE-4F05-8C6A-9EA17BB8F0B8}"/>
              </a:ext>
            </a:extLst>
          </p:cNvPr>
          <p:cNvSpPr txBox="1"/>
          <p:nvPr/>
        </p:nvSpPr>
        <p:spPr>
          <a:xfrm>
            <a:off x="81665" y="4651555"/>
            <a:ext cx="227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Cryo</a:t>
            </a:r>
            <a:r>
              <a:rPr lang="en-US" dirty="0"/>
              <a:t> pipe interference with cold boxes</a:t>
            </a:r>
          </a:p>
        </p:txBody>
      </p:sp>
    </p:spTree>
    <p:extLst>
      <p:ext uri="{BB962C8B-B14F-4D97-AF65-F5344CB8AC3E}">
        <p14:creationId xmlns:p14="http://schemas.microsoft.com/office/powerpoint/2010/main" val="28294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399BF-6457-465B-BE7C-6EE5999D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4DB6C-60C0-49AE-932B-4002D511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61120-1FCF-42FD-95B2-3B19D7D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6E4E2-4E7B-408A-952F-987D810A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428AB3-3C07-4EAF-B586-E7B8D971F32F}"/>
              </a:ext>
            </a:extLst>
          </p:cNvPr>
          <p:cNvCxnSpPr/>
          <p:nvPr/>
        </p:nvCxnSpPr>
        <p:spPr>
          <a:xfrm flipH="1" flipV="1">
            <a:off x="6893781" y="3285397"/>
            <a:ext cx="3615137" cy="22257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0EF624-60F4-48EB-9C0A-0252AC943E1D}"/>
              </a:ext>
            </a:extLst>
          </p:cNvPr>
          <p:cNvSpPr txBox="1"/>
          <p:nvPr/>
        </p:nvSpPr>
        <p:spPr>
          <a:xfrm>
            <a:off x="9919046" y="3437386"/>
            <a:ext cx="227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 the </a:t>
            </a:r>
            <a:r>
              <a:rPr lang="en-US" dirty="0" err="1"/>
              <a:t>cryo</a:t>
            </a:r>
            <a:r>
              <a:rPr lang="en-US" dirty="0"/>
              <a:t> pipe in the back</a:t>
            </a:r>
          </a:p>
        </p:txBody>
      </p:sp>
    </p:spTree>
    <p:extLst>
      <p:ext uri="{BB962C8B-B14F-4D97-AF65-F5344CB8AC3E}">
        <p14:creationId xmlns:p14="http://schemas.microsoft.com/office/powerpoint/2010/main" val="211712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273F7-2F4D-4CC4-BF52-56E3669F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BD83F-833E-4AFC-A296-538B065D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69BE4-9A83-4A53-84F3-3A817006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0CC09-5437-4AC6-B216-1CFE8E5E5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1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7F01F7-6F0D-496C-A303-E30B85FA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Sequence for SP Detector #3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FAD6C-CD34-4F83-8468-753D33C65A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0D2D-29A6-4122-8D42-60E016075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New TPC Installation Concept-Detector #3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9F39-CD09-4667-9901-972D6F319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8A595A-18F1-4BE1-BC03-8C3952C06B3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67" y="1207770"/>
            <a:ext cx="6778071" cy="5031626"/>
          </a:xfrm>
        </p:spPr>
        <p:txBody>
          <a:bodyPr/>
          <a:lstStyle/>
          <a:p>
            <a:r>
              <a:rPr lang="en-US" dirty="0"/>
              <a:t>Detector #3 only has a working area of ~8m wide since the cryogenic pumps, cold boxes and stairs take up the ~4m wide area against Detector #1</a:t>
            </a:r>
          </a:p>
          <a:p>
            <a:r>
              <a:rPr lang="en-US" dirty="0"/>
              <a:t>Because of the limited work area more of the tasks will have to happen linearly with a smaller crew size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B45B5A-4C3F-4542-8AEF-7A99B8DC0A5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8" t="3138" r="31204" b="5918"/>
          <a:stretch/>
        </p:blipFill>
        <p:spPr>
          <a:xfrm>
            <a:off x="8120417" y="1147134"/>
            <a:ext cx="3461983" cy="5092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0278EA-5ED1-4D65-869B-3553853AA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r="28470" b="19248"/>
          <a:stretch/>
        </p:blipFill>
        <p:spPr>
          <a:xfrm>
            <a:off x="609600" y="3183297"/>
            <a:ext cx="3693603" cy="3056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93C8A-EFAD-4BC1-8D87-310343B180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t="13401" r="18508" b="3693"/>
          <a:stretch/>
        </p:blipFill>
        <p:spPr>
          <a:xfrm>
            <a:off x="4426816" y="3146663"/>
            <a:ext cx="3461983" cy="30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8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FD6D-7819-4F9D-B5B0-C75C6D10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2518"/>
            <a:ext cx="6855725" cy="647102"/>
          </a:xfrm>
        </p:spPr>
        <p:txBody>
          <a:bodyPr/>
          <a:lstStyle/>
          <a:p>
            <a:r>
              <a:rPr lang="en-US" sz="4000" dirty="0"/>
              <a:t>Gantry Crane &amp; Clean Room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6DC54-9A41-460F-90A6-D9FC90AA72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CE179-59F1-435A-AEA9-82F8AD7F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39AB1-4C15-4BAE-B39E-DA3EE00A9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F441-D1AD-4570-9189-E81689FCD3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5274" y="1228185"/>
            <a:ext cx="7009926" cy="5031626"/>
          </a:xfrm>
        </p:spPr>
        <p:txBody>
          <a:bodyPr/>
          <a:lstStyle/>
          <a:p>
            <a:r>
              <a:rPr lang="en-US" dirty="0"/>
              <a:t>APA #1 on North side of assembly tower must be picked up with gantry crane and moved on shuttle beam system to the South on the Assembly Station </a:t>
            </a:r>
          </a:p>
          <a:p>
            <a:r>
              <a:rPr lang="en-US" dirty="0"/>
              <a:t>Gantry crane needs to have two hoists to rotate APA frame into position both hoists need to be rated ~5 tons (weight of APA frame and APAs not known)</a:t>
            </a:r>
          </a:p>
          <a:p>
            <a:r>
              <a:rPr lang="en-US" dirty="0"/>
              <a:t>Cleanroom and gantry crane needs go far enough onto Detector #3 warm structure so that the gantry crane  has full access to the “Toaster Area”. It appears there is enough room to stay clear of feed-thru’s </a:t>
            </a:r>
          </a:p>
          <a:p>
            <a:r>
              <a:rPr lang="en-US" dirty="0"/>
              <a:t>Cavern crane does not have enough clearance for this work clean room needs to be tall enough for gantry crane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1A476-4604-464F-9B5B-F2C0D123B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r="31381"/>
          <a:stretch/>
        </p:blipFill>
        <p:spPr>
          <a:xfrm>
            <a:off x="7315200" y="170429"/>
            <a:ext cx="4490113" cy="606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6A6AD-4B36-4431-8FA2-473A367744F3}"/>
              </a:ext>
            </a:extLst>
          </p:cNvPr>
          <p:cNvSpPr txBox="1"/>
          <p:nvPr/>
        </p:nvSpPr>
        <p:spPr>
          <a:xfrm>
            <a:off x="8209129" y="95821"/>
            <a:ext cx="36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6B60B8-2749-4B7A-AEC0-B89AFEBC8C18}"/>
              </a:ext>
            </a:extLst>
          </p:cNvPr>
          <p:cNvCxnSpPr/>
          <p:nvPr/>
        </p:nvCxnSpPr>
        <p:spPr>
          <a:xfrm flipV="1">
            <a:off x="7997587" y="251792"/>
            <a:ext cx="0" cy="272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EA1649-3007-44D4-8406-9550922C1315}"/>
              </a:ext>
            </a:extLst>
          </p:cNvPr>
          <p:cNvCxnSpPr>
            <a:cxnSpLocks/>
          </p:cNvCxnSpPr>
          <p:nvPr/>
        </p:nvCxnSpPr>
        <p:spPr>
          <a:xfrm flipV="1">
            <a:off x="7083347" y="1207770"/>
            <a:ext cx="1842289" cy="525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0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C450-FAAE-48B5-BC51-B63E679B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APAs to the APA Assembly Tower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6FF55-D708-42F3-9599-4DFBC50E5A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5254C-607C-4D96-8245-1CD9A26C0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C42CB-EEAB-4292-81A3-3D577EB6A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1D66F5-B325-4390-B4D1-44113D2F075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7046" r="31308" b="20199"/>
          <a:stretch/>
        </p:blipFill>
        <p:spPr>
          <a:xfrm>
            <a:off x="414301" y="1188992"/>
            <a:ext cx="4641436" cy="2344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1D5DC-8DA2-417C-9FB8-DC76903E0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27006" r="31045" b="21272"/>
          <a:stretch/>
        </p:blipFill>
        <p:spPr>
          <a:xfrm>
            <a:off x="2962415" y="2941094"/>
            <a:ext cx="3129353" cy="2344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6FD75-DCAA-4DBD-981C-0837BE603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5" t="27680" r="30821" b="21497"/>
          <a:stretch/>
        </p:blipFill>
        <p:spPr>
          <a:xfrm>
            <a:off x="5328692" y="3863211"/>
            <a:ext cx="3226476" cy="234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1BBC88-9636-4F32-B03A-E9962E3CF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3" r="34627" b="1121"/>
          <a:stretch/>
        </p:blipFill>
        <p:spPr>
          <a:xfrm>
            <a:off x="8722742" y="1109620"/>
            <a:ext cx="3054957" cy="52064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D8D71-D85A-48B8-B50E-74672EB4C7EA}"/>
              </a:ext>
            </a:extLst>
          </p:cNvPr>
          <p:cNvSpPr txBox="1"/>
          <p:nvPr/>
        </p:nvSpPr>
        <p:spPr>
          <a:xfrm>
            <a:off x="414301" y="2797791"/>
            <a:ext cx="16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in M. SAS</a:t>
            </a:r>
          </a:p>
          <a:p>
            <a:r>
              <a:rPr lang="en-US" dirty="0"/>
              <a:t>Cover removed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565AF-A45D-4135-83B8-DE55BDB3E293}"/>
              </a:ext>
            </a:extLst>
          </p:cNvPr>
          <p:cNvSpPr txBox="1"/>
          <p:nvPr/>
        </p:nvSpPr>
        <p:spPr>
          <a:xfrm>
            <a:off x="442395" y="3809521"/>
            <a:ext cx="238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pair frame is moved into the cleanroom and picked up with gantry crane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FDC4A-C87C-41E3-BF8B-EF07C1DC6812}"/>
              </a:ext>
            </a:extLst>
          </p:cNvPr>
          <p:cNvSpPr txBox="1"/>
          <p:nvPr/>
        </p:nvSpPr>
        <p:spPr>
          <a:xfrm>
            <a:off x="1686729" y="5332606"/>
            <a:ext cx="336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pair frame is rotated as it is lowered using dual hoists on the gantry crane to the 4910 level</a:t>
            </a:r>
          </a:p>
        </p:txBody>
      </p:sp>
    </p:spTree>
    <p:extLst>
      <p:ext uri="{BB962C8B-B14F-4D97-AF65-F5344CB8AC3E}">
        <p14:creationId xmlns:p14="http://schemas.microsoft.com/office/powerpoint/2010/main" val="325978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81F6-0D2E-437A-9DD3-B263772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APAs into a completed pair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9B27B-E635-44B1-9483-26BE57125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890B8-7B7C-4266-BBDC-DA5D2B420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D1AE0-1F74-4FCC-B222-D3AF351CC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3ACAAC-DE08-4C33-BBC7-1E8F430F73F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8" r="37605"/>
          <a:stretch/>
        </p:blipFill>
        <p:spPr>
          <a:xfrm>
            <a:off x="605368" y="1169999"/>
            <a:ext cx="2371339" cy="4518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B59B8-C462-402B-B4EA-9EC96296E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7" r="37985"/>
          <a:stretch/>
        </p:blipFill>
        <p:spPr>
          <a:xfrm>
            <a:off x="3455894" y="1169999"/>
            <a:ext cx="2346957" cy="451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A58BA-1289-40C8-98DA-EBF3814FC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r="37761"/>
          <a:stretch/>
        </p:blipFill>
        <p:spPr>
          <a:xfrm>
            <a:off x="6343326" y="1170000"/>
            <a:ext cx="2306317" cy="4518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722FFC-AA32-4579-9667-97B458FB87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2" r="37985"/>
          <a:stretch/>
        </p:blipFill>
        <p:spPr>
          <a:xfrm>
            <a:off x="9190118" y="1169999"/>
            <a:ext cx="2316479" cy="4518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2AAF0A-0CC1-4F3D-B9F6-B33BDC1CEF00}"/>
              </a:ext>
            </a:extLst>
          </p:cNvPr>
          <p:cNvSpPr txBox="1"/>
          <p:nvPr/>
        </p:nvSpPr>
        <p:spPr>
          <a:xfrm>
            <a:off x="605368" y="5748380"/>
            <a:ext cx="237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APA placed and PDs checked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D93AE4-2826-49E3-B6CE-B6057097C632}"/>
              </a:ext>
            </a:extLst>
          </p:cNvPr>
          <p:cNvSpPr txBox="1"/>
          <p:nvPr/>
        </p:nvSpPr>
        <p:spPr>
          <a:xfrm>
            <a:off x="3373444" y="5733891"/>
            <a:ext cx="242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APA placed and PDs checked and pair mated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4E9B4-2ABB-4AFF-905A-6B5129CFE404}"/>
              </a:ext>
            </a:extLst>
          </p:cNvPr>
          <p:cNvSpPr txBox="1"/>
          <p:nvPr/>
        </p:nvSpPr>
        <p:spPr>
          <a:xfrm>
            <a:off x="5942264" y="5718461"/>
            <a:ext cx="32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pair is picked up by gantry crane, placed on shuttle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F0D8F-6F36-4DE8-9EE5-CE16EBE33E66}"/>
              </a:ext>
            </a:extLst>
          </p:cNvPr>
          <p:cNvSpPr txBox="1"/>
          <p:nvPr/>
        </p:nvSpPr>
        <p:spPr>
          <a:xfrm>
            <a:off x="9215293" y="5709760"/>
            <a:ext cx="237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APA pair is cabled and moved to cold box</a:t>
            </a:r>
          </a:p>
        </p:txBody>
      </p:sp>
    </p:spTree>
    <p:extLst>
      <p:ext uri="{BB962C8B-B14F-4D97-AF65-F5344CB8AC3E}">
        <p14:creationId xmlns:p14="http://schemas.microsoft.com/office/powerpoint/2010/main" val="150892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BFA0-9DE5-4A9A-860F-96D3377A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 assembly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984A4-91EF-4751-9A81-5C914FD7DC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5C131-31DF-4B75-AB97-C67E09C30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B8927-A1BD-4FC1-9D5E-8C2EF4FC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E1D32-2AC3-479C-9730-94FF55526C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67" y="1207770"/>
            <a:ext cx="4852481" cy="5031626"/>
          </a:xfrm>
        </p:spPr>
        <p:txBody>
          <a:bodyPr/>
          <a:lstStyle/>
          <a:p>
            <a:r>
              <a:rPr lang="en-US" dirty="0"/>
              <a:t>Especially the same as for Detector #1 but with limited area in the clean room keeping the sequence flowing will be harder. </a:t>
            </a:r>
          </a:p>
          <a:p>
            <a:r>
              <a:rPr lang="en-US" dirty="0"/>
              <a:t>For scale it the cleanroom in ProtoDUNE was 108 sq. m and this cleanroom is ~139 sq. m. In </a:t>
            </a:r>
          </a:p>
          <a:p>
            <a:r>
              <a:rPr lang="en-US" dirty="0"/>
              <a:t>ProtoDUNE we typically only had 1-2 work areas with people.  With DUNE Detector #3 we would have 4 work areas plus access to 3 cold boxes.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75121-7758-4B19-9EE6-B8CCB5ACC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3561" r="34403"/>
          <a:stretch/>
        </p:blipFill>
        <p:spPr>
          <a:xfrm>
            <a:off x="6987654" y="1048296"/>
            <a:ext cx="5086066" cy="4178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34172-A74F-4566-B983-92161125B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35" y="149754"/>
            <a:ext cx="2274129" cy="3032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FFB9D5-9214-4175-BB60-1BF77D5FD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35" y="3181926"/>
            <a:ext cx="2274129" cy="3032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E11F52-C65D-4F65-9C1E-C9E1342B50AF}"/>
              </a:ext>
            </a:extLst>
          </p:cNvPr>
          <p:cNvSpPr txBox="1"/>
          <p:nvPr/>
        </p:nvSpPr>
        <p:spPr>
          <a:xfrm>
            <a:off x="9225887" y="5418160"/>
            <a:ext cx="257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HV Assembly Area</a:t>
            </a:r>
          </a:p>
        </p:txBody>
      </p:sp>
    </p:spTree>
    <p:extLst>
      <p:ext uri="{BB962C8B-B14F-4D97-AF65-F5344CB8AC3E}">
        <p14:creationId xmlns:p14="http://schemas.microsoft.com/office/powerpoint/2010/main" val="400922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887149-6DE8-464E-A832-3FFF4139721A}"/>
              </a:ext>
            </a:extLst>
          </p:cNvPr>
          <p:cNvGrpSpPr/>
          <p:nvPr/>
        </p:nvGrpSpPr>
        <p:grpSpPr>
          <a:xfrm>
            <a:off x="6039739" y="827830"/>
            <a:ext cx="5644486" cy="3050949"/>
            <a:chOff x="0" y="1073273"/>
            <a:chExt cx="9144000" cy="47066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B90E62-EBAD-425C-A049-4EAAD144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3273"/>
              <a:ext cx="9144000" cy="47066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FAB98A-EF2D-4686-978F-3D4B9ACE7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13350" y="2393156"/>
              <a:ext cx="1550193" cy="4714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1ABF08-866D-4CE4-8D6C-F52F17C34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1" t="28043" r="26146" b="61939"/>
            <a:stretch/>
          </p:blipFill>
          <p:spPr>
            <a:xfrm>
              <a:off x="5200651" y="4919661"/>
              <a:ext cx="1550193" cy="4714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73B62A-1A2E-4957-B87B-77F13401E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4" t="31837" r="27526" b="61990"/>
            <a:stretch/>
          </p:blipFill>
          <p:spPr>
            <a:xfrm>
              <a:off x="5323283" y="2574130"/>
              <a:ext cx="1304925" cy="2905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EC14F4-3AE3-473D-85C3-E31B86297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81834" r="27500" b="11992"/>
            <a:stretch/>
          </p:blipFill>
          <p:spPr>
            <a:xfrm>
              <a:off x="5320903" y="4924423"/>
              <a:ext cx="1307306" cy="2905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3C834C-6902-4EB6-83F4-F2842EC4F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39" t="28093" r="26589" b="69681"/>
            <a:stretch/>
          </p:blipFill>
          <p:spPr>
            <a:xfrm>
              <a:off x="5231609" y="2395537"/>
              <a:ext cx="1478757" cy="1047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51CF42-A38C-47D7-B056-B041913B6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8" t="89509" r="26677" b="8157"/>
            <a:stretch/>
          </p:blipFill>
          <p:spPr>
            <a:xfrm>
              <a:off x="5239939" y="5283598"/>
              <a:ext cx="1464469" cy="1099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6E93DD-0D14-4AEA-B816-3A695C83801E}"/>
                </a:ext>
              </a:extLst>
            </p:cNvPr>
            <p:cNvSpPr txBox="1"/>
            <p:nvPr/>
          </p:nvSpPr>
          <p:spPr>
            <a:xfrm>
              <a:off x="3759200" y="2956866"/>
              <a:ext cx="1187735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E80CA3-ABE4-46BE-A4DA-18A064FD9FB5}"/>
                </a:ext>
              </a:extLst>
            </p:cNvPr>
            <p:cNvSpPr txBox="1"/>
            <p:nvPr/>
          </p:nvSpPr>
          <p:spPr>
            <a:xfrm>
              <a:off x="3759200" y="4583669"/>
              <a:ext cx="1187735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04CAF4-A5C5-42CA-ABD9-4A1340C63A27}"/>
                </a:ext>
              </a:extLst>
            </p:cNvPr>
            <p:cNvSpPr txBox="1"/>
            <p:nvPr/>
          </p:nvSpPr>
          <p:spPr>
            <a:xfrm>
              <a:off x="5841999" y="2956866"/>
              <a:ext cx="1315602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B12025-C3FE-4C36-A55C-5637D9F3AAD9}"/>
                </a:ext>
              </a:extLst>
            </p:cNvPr>
            <p:cNvSpPr txBox="1"/>
            <p:nvPr/>
          </p:nvSpPr>
          <p:spPr>
            <a:xfrm>
              <a:off x="5566511" y="4608035"/>
              <a:ext cx="1162382" cy="4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Det#2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A78975-98B0-48FE-8892-016DA143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will be storage/staging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F3E3D-8B84-45E0-8F76-DCACC4F011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66C9B-F1AE-4734-BD36-88DBB4220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CC270-7142-4CD6-AAB8-3C54683C5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20249-E172-409B-9E2F-60AE67D68BC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For detector #1 and #2 we will have a most empty detector hall to stage ~ 1 month of TPC components underground</a:t>
            </a:r>
          </a:p>
          <a:p>
            <a:r>
              <a:rPr lang="en-US" dirty="0"/>
              <a:t>For detector #3 and #4 we will have to use more just in time delivery with the extra buffer on the surface. </a:t>
            </a:r>
          </a:p>
          <a:p>
            <a:r>
              <a:rPr lang="en-US" dirty="0"/>
              <a:t>Need to think about the total storage area needed on the surface</a:t>
            </a:r>
          </a:p>
          <a:p>
            <a:pPr marL="0" indent="0" algn="ctr">
              <a:buNone/>
            </a:pPr>
            <a:r>
              <a:rPr lang="en-US" b="1" dirty="0"/>
              <a:t>The same goes for the warm structure and the cold structure and their construction requirements.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D084C-5A5B-474D-8798-048E86C333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57" t="9162" r="5000" b="218"/>
          <a:stretch/>
        </p:blipFill>
        <p:spPr>
          <a:xfrm>
            <a:off x="6850409" y="3807194"/>
            <a:ext cx="4023146" cy="2490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19F771-026D-4EBF-9964-30947A44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35032" y="1690220"/>
            <a:ext cx="1058393" cy="3186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F81FE9-E304-4FFB-8FA2-D75B13E58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8088554" y="3305882"/>
            <a:ext cx="1058393" cy="3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F0859-3D46-47B1-9F5D-8A253C8B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October 30,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71088-D47B-4D32-BB9F-B0916D7D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03F4E-55C9-4AE9-BF5C-86856262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EBAF1-FEA2-4877-B223-A84DEAEBBC4A}"/>
              </a:ext>
            </a:extLst>
          </p:cNvPr>
          <p:cNvSpPr txBox="1"/>
          <p:nvPr/>
        </p:nvSpPr>
        <p:spPr>
          <a:xfrm>
            <a:off x="3581400" y="271590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9398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DC957-C77C-4994-8F67-C0494BD5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30, 2018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B6C4-3847-4F2E-97CA-C9AAEA75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TPC Installation Concept-Detector #3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235BB-2BAC-40AF-A7C2-5E9F4225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66696-2440-4EBA-BB70-A57BE3CDA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6"/>
            <a:ext cx="12192000" cy="60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959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27765</TotalTime>
  <Words>688</Words>
  <Application>Microsoft Office PowerPoint</Application>
  <PresentationFormat>Widescreen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Geneva</vt:lpstr>
      <vt:lpstr>Helvetica</vt:lpstr>
      <vt:lpstr>Lucida Grande</vt:lpstr>
      <vt:lpstr>LBNF Content-Footer Theme</vt:lpstr>
      <vt:lpstr>Custom Design</vt:lpstr>
      <vt:lpstr> DUNE SP TPC Installation &amp; Schedule for Detector #3 with Cold Boxes Underground</vt:lpstr>
      <vt:lpstr>Installation Sequence for SP Detector #3</vt:lpstr>
      <vt:lpstr>Gantry Crane &amp; Clean Room</vt:lpstr>
      <vt:lpstr>Bringing APAs to the APA Assembly Tower</vt:lpstr>
      <vt:lpstr>Joining APAs into a completed pair</vt:lpstr>
      <vt:lpstr>CPA assembly </vt:lpstr>
      <vt:lpstr>Problem will be storage/staging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creator>Sandbox Studio</dc:creator>
  <dc:description>Modified by A. Weber</dc:description>
  <cp:lastModifiedBy>William Miller</cp:lastModifiedBy>
  <cp:revision>639</cp:revision>
  <dcterms:created xsi:type="dcterms:W3CDTF">2015-04-30T14:29:22Z</dcterms:created>
  <dcterms:modified xsi:type="dcterms:W3CDTF">2018-10-27T23:57:09Z</dcterms:modified>
</cp:coreProperties>
</file>