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71" r:id="rId4"/>
    <p:sldId id="280" r:id="rId5"/>
    <p:sldId id="270" r:id="rId6"/>
    <p:sldId id="272" r:id="rId7"/>
    <p:sldId id="273" r:id="rId8"/>
    <p:sldId id="278" r:id="rId9"/>
    <p:sldId id="277" r:id="rId10"/>
    <p:sldId id="267" r:id="rId11"/>
    <p:sldId id="268" r:id="rId12"/>
    <p:sldId id="258" r:id="rId13"/>
    <p:sldId id="260" r:id="rId14"/>
    <p:sldId id="279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B1D0-4802-7A4B-A141-7C4666EAC1F2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7AC5B-B690-804D-B8CF-16980033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08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3E7C1-A813-404D-9565-DAA3A4A2E2E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EB157-0E3A-AF4F-A5D4-C0F5139EE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4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7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2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9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3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11E3-3CEF-4E4D-AF40-0E372C2B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PD Integration/</a:t>
            </a:r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Warner</a:t>
            </a:r>
          </a:p>
          <a:p>
            <a:r>
              <a:rPr lang="en-US" dirty="0" smtClean="0"/>
              <a:t>Colorado State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10/30/18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PD Installation at Sanford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08"/>
            <a:ext cx="8229600" cy="529814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Sanford </a:t>
            </a:r>
            <a:r>
              <a:rPr lang="en-US" dirty="0" smtClean="0"/>
              <a:t>Lab operations are split into two classes:  cabling and testing.</a:t>
            </a:r>
          </a:p>
          <a:p>
            <a:r>
              <a:rPr lang="en-US" dirty="0" smtClean="0"/>
              <a:t>It is expected that approximately </a:t>
            </a:r>
            <a:r>
              <a:rPr lang="en-US" dirty="0" smtClean="0"/>
              <a:t>6 </a:t>
            </a:r>
            <a:r>
              <a:rPr lang="en-US" dirty="0" smtClean="0"/>
              <a:t>APAs will be installed per </a:t>
            </a:r>
            <a:r>
              <a:rPr lang="en-US" dirty="0" smtClean="0"/>
              <a:t>week.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is a general philosophy that minimal personnel should go underground.  </a:t>
            </a:r>
          </a:p>
          <a:p>
            <a:pPr lvl="1"/>
            <a:r>
              <a:rPr lang="en-US" dirty="0" smtClean="0"/>
              <a:t>All testing should be automated to the extent possible to minimize PD-specific people</a:t>
            </a:r>
          </a:p>
          <a:p>
            <a:pPr lvl="1"/>
            <a:r>
              <a:rPr lang="en-US" dirty="0" smtClean="0"/>
              <a:t>Some PD experts may be required for specialized testing</a:t>
            </a:r>
          </a:p>
          <a:p>
            <a:r>
              <a:rPr lang="en-US" dirty="0" smtClean="0"/>
              <a:t>In general, PD cabling operations are tied closely with CE cabling, and we should attempt to schedule operations so that the same trained technicians can do both at the same 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9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PD Cabling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30" y="753128"/>
            <a:ext cx="8229600" cy="52862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PD cabling operation at Sanford Lab will consist of making the following connections:</a:t>
            </a:r>
          </a:p>
          <a:p>
            <a:pPr lvl="1"/>
            <a:r>
              <a:rPr lang="en-US" dirty="0" smtClean="0"/>
              <a:t>Connecting the upper to lower APA in a stack</a:t>
            </a:r>
          </a:p>
          <a:p>
            <a:pPr lvl="1"/>
            <a:r>
              <a:rPr lang="en-US" dirty="0" smtClean="0"/>
              <a:t>Cabling from </a:t>
            </a:r>
            <a:r>
              <a:rPr lang="en-US" dirty="0" smtClean="0"/>
              <a:t>the APA top to the cryostat flange	</a:t>
            </a:r>
          </a:p>
          <a:p>
            <a:pPr lvl="1"/>
            <a:r>
              <a:rPr lang="en-US" dirty="0" smtClean="0"/>
              <a:t>Cabling f</a:t>
            </a:r>
            <a:r>
              <a:rPr lang="en-US" dirty="0" smtClean="0"/>
              <a:t>rom </a:t>
            </a:r>
            <a:r>
              <a:rPr lang="en-US" dirty="0" smtClean="0"/>
              <a:t>the flange to the FE electronics </a:t>
            </a:r>
          </a:p>
          <a:p>
            <a:pPr lvl="1"/>
            <a:r>
              <a:rPr lang="en-US" dirty="0" smtClean="0"/>
              <a:t>Cabling f</a:t>
            </a:r>
            <a:r>
              <a:rPr lang="en-US" dirty="0" smtClean="0"/>
              <a:t>rom </a:t>
            </a:r>
            <a:r>
              <a:rPr lang="en-US" dirty="0" smtClean="0"/>
              <a:t>the FE electronics to the DAQ</a:t>
            </a:r>
          </a:p>
          <a:p>
            <a:r>
              <a:rPr lang="en-US" dirty="0" smtClean="0"/>
              <a:t>Minimal </a:t>
            </a:r>
            <a:r>
              <a:rPr lang="en-US" dirty="0" smtClean="0"/>
              <a:t>PD-specific personnel will be needed for </a:t>
            </a:r>
            <a:r>
              <a:rPr lang="en-US" dirty="0" smtClean="0"/>
              <a:t>these operations</a:t>
            </a:r>
          </a:p>
          <a:p>
            <a:pPr lvl="1"/>
            <a:r>
              <a:rPr lang="en-US" dirty="0" smtClean="0"/>
              <a:t>PD </a:t>
            </a:r>
            <a:r>
              <a:rPr lang="en-US" dirty="0" smtClean="0"/>
              <a:t>cables from the cryostat flange to the final APA position may be pre-installed, greatly facilitating PD connecting.  Needs to be determined if this will interfere with CE cabling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Cabling outside the cryostat should probably occur on an ASAP basis, to minimize installation delays/interferences.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7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Testing upon Unpacking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Ideally the APAs would be packaged in nearly-light-tight plastic </a:t>
            </a:r>
            <a:r>
              <a:rPr lang="en-US" dirty="0" smtClean="0"/>
              <a:t>wrapping following integration, </a:t>
            </a:r>
            <a:r>
              <a:rPr lang="en-US" dirty="0" smtClean="0"/>
              <a:t>which would allow us to do a final checkout prior to unpacking from the crate</a:t>
            </a:r>
          </a:p>
          <a:p>
            <a:r>
              <a:rPr lang="en-US" dirty="0" smtClean="0"/>
              <a:t>Perhaps with an LED in the package?</a:t>
            </a:r>
          </a:p>
          <a:p>
            <a:r>
              <a:rPr lang="en-US" dirty="0" smtClean="0"/>
              <a:t>All APAs would have an operational test prior to </a:t>
            </a:r>
            <a:r>
              <a:rPr lang="en-US" dirty="0" err="1" smtClean="0"/>
              <a:t>unpackaging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Estimated </a:t>
            </a:r>
            <a:r>
              <a:rPr lang="en-US" dirty="0" smtClean="0"/>
              <a:t>time:  15 to 30 minutes per APA pair</a:t>
            </a:r>
          </a:p>
          <a:p>
            <a:r>
              <a:rPr lang="en-US" dirty="0" smtClean="0"/>
              <a:t>Remediation:  TBD.  Cable checks?  Possible replacement of damaged PD (depends on available </a:t>
            </a:r>
            <a:r>
              <a:rPr lang="en-US" dirty="0" smtClean="0"/>
              <a:t>space, and conduit installation)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6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upon Hanging Outside Cryostat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Immediately following assembly of upper APA to lower APA, a continuity check will be performed for all 20 cables at the top of the APA stack</a:t>
            </a:r>
          </a:p>
          <a:p>
            <a:r>
              <a:rPr lang="en-US" dirty="0" smtClean="0"/>
              <a:t>All assembled APA stacks would have a continuity check throughout installation</a:t>
            </a:r>
          </a:p>
          <a:p>
            <a:r>
              <a:rPr lang="en-US" dirty="0" smtClean="0"/>
              <a:t>Estimated time:  10 to 15 minutes?</a:t>
            </a:r>
          </a:p>
          <a:p>
            <a:r>
              <a:rPr lang="en-US" dirty="0" smtClean="0"/>
              <a:t>Remediation:  Re-check cable connections.  Possibly separate APA stack to access middle connectors if necessary?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Cold </a:t>
            </a:r>
            <a:r>
              <a:rPr lang="en-US" dirty="0"/>
              <a:t>B</a:t>
            </a:r>
            <a:r>
              <a:rPr lang="en-US" dirty="0" smtClean="0"/>
              <a:t>ox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644"/>
            <a:ext cx="8229600" cy="53847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assembly of APA stack assembly and CE cable installation, the complete APA stack will be tested in a cold box.</a:t>
            </a:r>
          </a:p>
          <a:p>
            <a:r>
              <a:rPr lang="en-US" dirty="0" smtClean="0"/>
              <a:t>During the cold test, PD modules will be operated</a:t>
            </a:r>
          </a:p>
          <a:p>
            <a:pPr lvl="1"/>
            <a:r>
              <a:rPr lang="en-US" dirty="0" smtClean="0"/>
              <a:t>Dark count measurement</a:t>
            </a:r>
          </a:p>
          <a:p>
            <a:pPr lvl="1"/>
            <a:r>
              <a:rPr lang="en-US" dirty="0" smtClean="0"/>
              <a:t>LED illumination</a:t>
            </a:r>
          </a:p>
          <a:p>
            <a:r>
              <a:rPr lang="en-US" dirty="0" smtClean="0"/>
              <a:t>Mitigation:  As noted previously, the presence of the CE cables and conduit in the APA side tubes makes access to and replacement of defective modules difficult.</a:t>
            </a:r>
          </a:p>
          <a:p>
            <a:pPr lvl="1"/>
            <a:r>
              <a:rPr lang="en-US" dirty="0" smtClean="0"/>
              <a:t>Access to PD connectors at the head of the APA should be easy.</a:t>
            </a:r>
          </a:p>
          <a:p>
            <a:pPr lvl="1"/>
            <a:r>
              <a:rPr lang="en-US" dirty="0" smtClean="0"/>
              <a:t>Need to understand if we could reach the connectors between upper and lower APAs (If TDR measurements suggested it might be useful?)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8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Initial Testing </a:t>
            </a:r>
            <a:r>
              <a:rPr lang="en-US" dirty="0"/>
              <a:t>u</a:t>
            </a:r>
            <a:r>
              <a:rPr lang="en-US" dirty="0" smtClean="0"/>
              <a:t>pon Positioning Inside Cryostat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835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Immediately following the APA arriving in position inside the cryostat, but prior to connecting the APA-Flange </a:t>
            </a:r>
            <a:r>
              <a:rPr lang="en-US" dirty="0" err="1" smtClean="0"/>
              <a:t>feedthrough</a:t>
            </a:r>
            <a:r>
              <a:rPr lang="en-US" dirty="0" smtClean="0"/>
              <a:t> cable, a continuity check will be performed</a:t>
            </a:r>
          </a:p>
          <a:p>
            <a:r>
              <a:rPr lang="en-US" dirty="0" smtClean="0"/>
              <a:t>This checkout is envisioned early in the installation process, and may be eliminated later.</a:t>
            </a:r>
          </a:p>
          <a:p>
            <a:r>
              <a:rPr lang="en-US" dirty="0" smtClean="0"/>
              <a:t>The goal of this checkout is to catch cabling issues caused by the rail installation system early enough to allow us to gain access for remediation</a:t>
            </a:r>
          </a:p>
          <a:p>
            <a:r>
              <a:rPr lang="en-US" dirty="0" smtClean="0"/>
              <a:t>Estimated time:  20 minutes (?) depending on ease of access</a:t>
            </a:r>
          </a:p>
          <a:p>
            <a:r>
              <a:rPr lang="en-US" dirty="0" smtClean="0"/>
              <a:t>Remediation:  Move APA stack enough to allow access to cables for repair.  Possible other remediation as agreed to.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Full Cable Run Checkout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installation of APA-Flange </a:t>
            </a:r>
            <a:r>
              <a:rPr lang="en-US" dirty="0" err="1" smtClean="0"/>
              <a:t>feedthrough</a:t>
            </a:r>
            <a:r>
              <a:rPr lang="en-US" dirty="0" smtClean="0"/>
              <a:t> cable, a continuity check will be performed </a:t>
            </a:r>
          </a:p>
          <a:p>
            <a:r>
              <a:rPr lang="en-US" dirty="0" smtClean="0"/>
              <a:t>This check will occur for all PDs as early as possible after installation.</a:t>
            </a:r>
          </a:p>
          <a:p>
            <a:r>
              <a:rPr lang="en-US" dirty="0" smtClean="0"/>
              <a:t>Estimated time:  15 minutes</a:t>
            </a:r>
          </a:p>
          <a:p>
            <a:r>
              <a:rPr lang="en-US" dirty="0" smtClean="0"/>
              <a:t>Remediation:  Check cable connections.  Note issues in database.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94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Post-installation Operational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soon as possible following installation and cable checkout, it would be ideal if the cryostat lights could be turned off and an operational (dark) check performed.</a:t>
            </a:r>
          </a:p>
          <a:p>
            <a:r>
              <a:rPr lang="en-US" dirty="0" smtClean="0"/>
              <a:t>Ideally, this would happen on an stack-by-stack basis in the initial installation phase, then perhaps on a weekly basis as our understanding evolves?</a:t>
            </a:r>
          </a:p>
          <a:p>
            <a:r>
              <a:rPr lang="en-US" dirty="0" smtClean="0"/>
              <a:t>Estimated time:  1 hour per stack (during off-installation-shift time)</a:t>
            </a:r>
          </a:p>
          <a:p>
            <a:r>
              <a:rPr lang="en-US" dirty="0" smtClean="0"/>
              <a:t>Test possible involves LED illumination?</a:t>
            </a:r>
          </a:p>
          <a:p>
            <a:r>
              <a:rPr lang="en-US" dirty="0" smtClean="0"/>
              <a:t>Remediation:  Note module status in logbook, try to improve handling procedures to eliminate sources of failures.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2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continuity check tool will need to be developed to allow for rapid testing.</a:t>
            </a:r>
          </a:p>
          <a:p>
            <a:pPr lvl="1"/>
            <a:r>
              <a:rPr lang="en-US" dirty="0" smtClean="0"/>
              <a:t>Multi-cable simultaneous connection?</a:t>
            </a:r>
          </a:p>
          <a:p>
            <a:pPr lvl="1"/>
            <a:r>
              <a:rPr lang="en-US" dirty="0" smtClean="0"/>
              <a:t>No twist lock operation?</a:t>
            </a:r>
          </a:p>
          <a:p>
            <a:pPr lvl="1"/>
            <a:r>
              <a:rPr lang="en-US" dirty="0" smtClean="0"/>
              <a:t>Automatic test result evaluation?</a:t>
            </a:r>
          </a:p>
          <a:p>
            <a:pPr lvl="1"/>
            <a:r>
              <a:rPr lang="en-US" dirty="0" smtClean="0"/>
              <a:t>Automatic data storage?</a:t>
            </a:r>
          </a:p>
          <a:p>
            <a:r>
              <a:rPr lang="en-US" dirty="0" smtClean="0"/>
              <a:t>A portable operational testing station should be developed</a:t>
            </a:r>
          </a:p>
          <a:p>
            <a:pPr lvl="1"/>
            <a:r>
              <a:rPr lang="en-US" dirty="0" smtClean="0"/>
              <a:t>4 channel readout?</a:t>
            </a:r>
          </a:p>
          <a:p>
            <a:pPr lvl="1"/>
            <a:r>
              <a:rPr lang="en-US" dirty="0" smtClean="0"/>
              <a:t>Automatic test result evaluation?</a:t>
            </a:r>
          </a:p>
          <a:p>
            <a:pPr lvl="1"/>
            <a:r>
              <a:rPr lang="en-US" dirty="0" smtClean="0"/>
              <a:t>Automatic data storage?</a:t>
            </a:r>
          </a:p>
          <a:p>
            <a:r>
              <a:rPr lang="en-US" dirty="0" smtClean="0"/>
              <a:t>Aim for operation by technicians, not scientists.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Storage/Evaluation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Ideally, the data from all installation QC checks would be downloaded to the database automatically, no later than at the end of the shift where they were taken.</a:t>
            </a:r>
          </a:p>
          <a:p>
            <a:r>
              <a:rPr lang="en-US" dirty="0" smtClean="0"/>
              <a:t>Data flagged as outside operational norms (TBD) would be automatically flagged for expert intervention</a:t>
            </a:r>
          </a:p>
          <a:p>
            <a:r>
              <a:rPr lang="en-US" dirty="0" smtClean="0"/>
              <a:t>Weekly (?) expert examination of QC data from recently installed modules</a:t>
            </a:r>
          </a:p>
          <a:p>
            <a:r>
              <a:rPr lang="en-US" dirty="0" smtClean="0"/>
              <a:t>Performance trend lines maintained (automatically?) to look for long-term changes to the 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Pre-ITF integration and testing</a:t>
            </a:r>
          </a:p>
          <a:p>
            <a:r>
              <a:rPr lang="en-US" dirty="0" smtClean="0"/>
              <a:t>ITF Requirements</a:t>
            </a:r>
          </a:p>
          <a:p>
            <a:r>
              <a:rPr lang="en-US" dirty="0" smtClean="0"/>
              <a:t>Installation Requirements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0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Installation 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underground remediation is difficult, QC testing during installation is important to improve procedures and make possible repairs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PD QC must be planned with the understanding that no module repair will be possible following </a:t>
            </a:r>
            <a:r>
              <a:rPr lang="en-US" dirty="0" smtClean="0"/>
              <a:t>the integrated cold box test.</a:t>
            </a:r>
            <a:endParaRPr lang="en-US" dirty="0" smtClean="0"/>
          </a:p>
          <a:p>
            <a:r>
              <a:rPr lang="en-US" dirty="0" smtClean="0"/>
              <a:t>Tooling must be developed to allow testing to de made by non-PD experts</a:t>
            </a:r>
          </a:p>
          <a:p>
            <a:r>
              <a:rPr lang="en-US" dirty="0" smtClean="0"/>
              <a:t>Data must be automatically stored, and easily retrievable, to be most useful.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5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PD cabling </a:t>
            </a:r>
            <a:r>
              <a:rPr lang="en-US" dirty="0" smtClean="0"/>
              <a:t>pre-positioned inside </a:t>
            </a:r>
            <a:r>
              <a:rPr lang="en-US" dirty="0" smtClean="0"/>
              <a:t>APA </a:t>
            </a:r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PD cables inside the APA frame will be pre-installed prior to wrapping the APA frames.</a:t>
            </a:r>
          </a:p>
          <a:p>
            <a:r>
              <a:rPr lang="en-US" dirty="0" smtClean="0"/>
              <a:t>Cable installation </a:t>
            </a:r>
            <a:r>
              <a:rPr lang="en-US" dirty="0" smtClean="0"/>
              <a:t>will occur at </a:t>
            </a:r>
            <a:r>
              <a:rPr lang="en-US" dirty="0" smtClean="0"/>
              <a:t>APA construction sites</a:t>
            </a:r>
          </a:p>
          <a:p>
            <a:r>
              <a:rPr lang="en-US" dirty="0" smtClean="0"/>
              <a:t>Cables will arrive at APA fabrication sites pre-tested.</a:t>
            </a:r>
          </a:p>
          <a:p>
            <a:r>
              <a:rPr lang="en-US" dirty="0" smtClean="0"/>
              <a:t>Any post-APA installation testing (pre wire-wrapping) must use robust testing equipment, and plans for testing result data migration must be carefully thought out.</a:t>
            </a:r>
          </a:p>
          <a:p>
            <a:r>
              <a:rPr lang="en-US" dirty="0" smtClean="0"/>
              <a:t>Costing for cable installation needs to be coordinated with APA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7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33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PD Module Cryogenic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748"/>
            <a:ext cx="8229600" cy="51343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Cold box testing of integrated APA/CE/PD units has now been moved underground immediately prior to installation into the cryostat.</a:t>
            </a:r>
          </a:p>
          <a:p>
            <a:pPr lvl="1"/>
            <a:r>
              <a:rPr lang="en-US" dirty="0" smtClean="0"/>
              <a:t>CE cables and conduit will have been installed prior to this testing</a:t>
            </a:r>
          </a:p>
          <a:p>
            <a:pPr lvl="1"/>
            <a:r>
              <a:rPr lang="en-US" dirty="0" smtClean="0"/>
              <a:t>This will occlude removal of PD modules found to fail testing</a:t>
            </a:r>
          </a:p>
          <a:p>
            <a:r>
              <a:rPr lang="en-US" dirty="0" smtClean="0"/>
              <a:t>To mitigate the implied risk, PD modules will be cryogenically tested (in LN2, in a large test </a:t>
            </a:r>
            <a:r>
              <a:rPr lang="en-US" dirty="0" err="1" smtClean="0"/>
              <a:t>dewar</a:t>
            </a:r>
            <a:r>
              <a:rPr lang="en-US" dirty="0" smtClean="0"/>
              <a:t> such as the one in the CDDF at CSU) prior to shipping to the ITF</a:t>
            </a:r>
          </a:p>
          <a:p>
            <a:r>
              <a:rPr lang="en-US" dirty="0" smtClean="0"/>
              <a:t>This will constitute the final checkout of the PD modules following assembly.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PD Integration at Integration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Following assembly and QC testing, PD modules will be shipped to the I</a:t>
            </a:r>
            <a:r>
              <a:rPr lang="en-US" dirty="0" smtClean="0"/>
              <a:t>ntegration/Test Facility (ITF) </a:t>
            </a:r>
            <a:r>
              <a:rPr lang="en-US" dirty="0" smtClean="0"/>
              <a:t>site </a:t>
            </a:r>
            <a:r>
              <a:rPr lang="en-US" dirty="0" smtClean="0"/>
              <a:t>in South Dakota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insertion into </a:t>
            </a:r>
            <a:r>
              <a:rPr lang="en-US" dirty="0" smtClean="0"/>
              <a:t>the </a:t>
            </a:r>
            <a:r>
              <a:rPr lang="en-US" dirty="0" smtClean="0"/>
              <a:t>APA </a:t>
            </a:r>
            <a:r>
              <a:rPr lang="en-US" dirty="0" smtClean="0"/>
              <a:t>frames.</a:t>
            </a:r>
          </a:p>
          <a:p>
            <a:r>
              <a:rPr lang="en-US" dirty="0" smtClean="0"/>
              <a:t>Photon detectors will be integrated into APA frames and initial testing (warm) will occur at ITF</a:t>
            </a:r>
          </a:p>
          <a:p>
            <a:r>
              <a:rPr lang="en-US" dirty="0" smtClean="0"/>
              <a:t>Following integration, modules will be stored at ITF until ready for installation into the cryostat (Up to two years storage possible)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0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PD pre-installation testing at integration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PD modules will arrive at integration site in shipping crates </a:t>
            </a:r>
            <a:r>
              <a:rPr lang="en-US" dirty="0" smtClean="0"/>
              <a:t>(sub</a:t>
            </a:r>
            <a:r>
              <a:rPr lang="en-US" dirty="0" smtClean="0"/>
              <a:t>-crates of 10 </a:t>
            </a:r>
            <a:r>
              <a:rPr lang="en-US" dirty="0" smtClean="0"/>
              <a:t>modules each, sub-crates gathered into </a:t>
            </a:r>
            <a:r>
              <a:rPr lang="en-US" dirty="0" smtClean="0"/>
              <a:t>larger storage crates of 5-10 sub-crates for shipping </a:t>
            </a:r>
            <a:r>
              <a:rPr lang="en-US" dirty="0" smtClean="0"/>
              <a:t>efficiency)</a:t>
            </a:r>
            <a:endParaRPr lang="en-US" dirty="0" smtClean="0"/>
          </a:p>
          <a:p>
            <a:r>
              <a:rPr lang="en-US" dirty="0" smtClean="0"/>
              <a:t>Immediately prior to installation into APA frames, the modules will be scanned to ensure satisfactory operation</a:t>
            </a:r>
          </a:p>
          <a:p>
            <a:pPr lvl="1"/>
            <a:r>
              <a:rPr lang="en-US" dirty="0" smtClean="0"/>
              <a:t>Two modules at a time will be scanned</a:t>
            </a:r>
            <a:endParaRPr lang="en-US" dirty="0" smtClean="0"/>
          </a:p>
          <a:p>
            <a:pPr lvl="1"/>
            <a:r>
              <a:rPr lang="en-US" dirty="0" smtClean="0"/>
              <a:t>Approximately two </a:t>
            </a:r>
            <a:r>
              <a:rPr lang="en-US" dirty="0" smtClean="0"/>
              <a:t>hour per </a:t>
            </a:r>
            <a:r>
              <a:rPr lang="en-US" dirty="0" smtClean="0"/>
              <a:t>scan.</a:t>
            </a:r>
            <a:r>
              <a:rPr lang="en-US" dirty="0" smtClean="0"/>
              <a:t>  </a:t>
            </a:r>
            <a:r>
              <a:rPr lang="en-US" dirty="0" smtClean="0"/>
              <a:t>Scanning is a</a:t>
            </a:r>
            <a:r>
              <a:rPr lang="en-US" dirty="0" smtClean="0"/>
              <a:t> two-person </a:t>
            </a:r>
            <a:r>
              <a:rPr lang="en-US" dirty="0" smtClean="0"/>
              <a:t>operation </a:t>
            </a:r>
            <a:r>
              <a:rPr lang="en-US" dirty="0" smtClean="0"/>
              <a:t>(two </a:t>
            </a:r>
            <a:r>
              <a:rPr lang="en-US" dirty="0" smtClean="0"/>
              <a:t>technicians)</a:t>
            </a:r>
          </a:p>
          <a:p>
            <a:pPr lvl="1"/>
            <a:r>
              <a:rPr lang="en-US" dirty="0" smtClean="0"/>
              <a:t>½ Grad student/Postdoc level person required for data evaluation</a:t>
            </a:r>
          </a:p>
          <a:p>
            <a:pPr lvl="1"/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scanner + </a:t>
            </a:r>
            <a:r>
              <a:rPr lang="en-US" dirty="0" smtClean="0"/>
              <a:t>one </a:t>
            </a:r>
            <a:r>
              <a:rPr lang="en-US" dirty="0" smtClean="0"/>
              <a:t>backup </a:t>
            </a:r>
            <a:r>
              <a:rPr lang="en-US" dirty="0" smtClean="0"/>
              <a:t>(two total scanners, backup scanner in storage against need)</a:t>
            </a:r>
          </a:p>
          <a:p>
            <a:pPr lvl="1"/>
            <a:r>
              <a:rPr lang="en-US" dirty="0" smtClean="0"/>
              <a:t>Approximately 1.5 days will be required to scan modules for one APA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4400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Module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4006"/>
            <a:ext cx="8229600" cy="56123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APAs will be oriented horizontally for PD module integration</a:t>
            </a:r>
          </a:p>
          <a:p>
            <a:pPr lvl="1"/>
            <a:r>
              <a:rPr lang="en-US" dirty="0" smtClean="0"/>
              <a:t>Cable </a:t>
            </a:r>
            <a:r>
              <a:rPr lang="en-US" dirty="0" smtClean="0"/>
              <a:t>connection will occur automatically with module integration (no cable running during integration)</a:t>
            </a:r>
          </a:p>
          <a:p>
            <a:r>
              <a:rPr lang="en-US" dirty="0" smtClean="0"/>
              <a:t>2 persons will be required for installation (perhaps occasional need for a third person for assistance with handling</a:t>
            </a:r>
          </a:p>
          <a:p>
            <a:pPr lvl="1"/>
            <a:r>
              <a:rPr lang="en-US" dirty="0" smtClean="0"/>
              <a:t>Approximately </a:t>
            </a:r>
            <a:r>
              <a:rPr lang="en-US" dirty="0" smtClean="0"/>
              <a:t>45</a:t>
            </a:r>
            <a:r>
              <a:rPr lang="en-US" dirty="0" smtClean="0"/>
              <a:t> </a:t>
            </a:r>
            <a:r>
              <a:rPr lang="en-US" dirty="0" smtClean="0"/>
              <a:t>minutes per </a:t>
            </a:r>
            <a:r>
              <a:rPr lang="en-US" dirty="0" smtClean="0"/>
              <a:t>module, 1 </a:t>
            </a:r>
            <a:r>
              <a:rPr lang="en-US" dirty="0" smtClean="0"/>
              <a:t>day per </a:t>
            </a:r>
            <a:r>
              <a:rPr lang="en-US" dirty="0" smtClean="0"/>
              <a:t>APA including testing and alignment tool handling</a:t>
            </a:r>
          </a:p>
          <a:p>
            <a:r>
              <a:rPr lang="en-US" dirty="0"/>
              <a:t>Immediately upon module integration, a continuity/diode check will be performed to ensure satisfactory connection </a:t>
            </a:r>
            <a:endParaRPr lang="en-US" dirty="0" smtClean="0"/>
          </a:p>
          <a:p>
            <a:r>
              <a:rPr lang="en-US" dirty="0" smtClean="0"/>
              <a:t>Supervision </a:t>
            </a:r>
            <a:r>
              <a:rPr lang="en-US" dirty="0" smtClean="0"/>
              <a:t>provided by grad student/postdoc?</a:t>
            </a:r>
          </a:p>
          <a:p>
            <a:r>
              <a:rPr lang="en-US" dirty="0" smtClean="0"/>
              <a:t>PD installation and handling equipment required to minimize handling difficulty (single person module moving desirable!)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Environmental requirements at ITF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PD modules will be shipped to ITF in light-tight sealed plastic bags to facilitate storage prior to integration</a:t>
            </a:r>
          </a:p>
          <a:p>
            <a:r>
              <a:rPr lang="en-US" dirty="0" smtClean="0"/>
              <a:t>Whenever PD modules are exposed (during integration and handling) the lights must be UV-filtered and the humidity minimized</a:t>
            </a:r>
          </a:p>
          <a:p>
            <a:r>
              <a:rPr lang="en-US" dirty="0" smtClean="0"/>
              <a:t>Dust contamination of PD modules is a significant concern.  PD integration and storage should occur in a class 100,000 cleanroom or better.  Modules should be covered in light-tight static-resistant materials whenever possible.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Integration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Integration will occur at a </a:t>
            </a:r>
            <a:r>
              <a:rPr lang="en-US" dirty="0" smtClean="0"/>
              <a:t>minimum rate </a:t>
            </a:r>
            <a:r>
              <a:rPr lang="en-US" dirty="0" smtClean="0"/>
              <a:t>of ~ </a:t>
            </a:r>
            <a:r>
              <a:rPr lang="en-US" dirty="0" smtClean="0"/>
              <a:t>20 </a:t>
            </a:r>
            <a:r>
              <a:rPr lang="en-US" dirty="0" smtClean="0"/>
              <a:t>PD modules per week </a:t>
            </a:r>
            <a:endParaRPr lang="en-US" dirty="0" smtClean="0"/>
          </a:p>
          <a:p>
            <a:pPr lvl="1"/>
            <a:r>
              <a:rPr lang="en-US" dirty="0" smtClean="0"/>
              <a:t>Could be accelerated significantly by parallelizing incoming scanning and module integration into APAs</a:t>
            </a:r>
            <a:endParaRPr lang="en-US" dirty="0" smtClean="0"/>
          </a:p>
          <a:p>
            <a:r>
              <a:rPr lang="en-US" dirty="0" smtClean="0"/>
              <a:t>Integration </a:t>
            </a:r>
            <a:r>
              <a:rPr lang="en-US" dirty="0" smtClean="0"/>
              <a:t>testing will consist of</a:t>
            </a:r>
          </a:p>
          <a:p>
            <a:pPr lvl="1"/>
            <a:r>
              <a:rPr lang="en-US" dirty="0" smtClean="0"/>
              <a:t>Pre-installation scan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ontinuity check during integration</a:t>
            </a:r>
          </a:p>
          <a:p>
            <a:r>
              <a:rPr lang="en-US" dirty="0" smtClean="0"/>
              <a:t>1 </a:t>
            </a:r>
            <a:r>
              <a:rPr lang="en-US" dirty="0" smtClean="0"/>
              <a:t>“Supervisor” (</a:t>
            </a:r>
            <a:r>
              <a:rPr lang="en-US" dirty="0" smtClean="0"/>
              <a:t>Postdoc </a:t>
            </a:r>
            <a:r>
              <a:rPr lang="en-US" dirty="0" smtClean="0"/>
              <a:t>or Grad student) plus 2 techs will be needed continuously</a:t>
            </a:r>
          </a:p>
          <a:p>
            <a:r>
              <a:rPr lang="en-US" dirty="0" smtClean="0"/>
              <a:t>Additional labor will be needed occasionally for special handling, incoming material receipt, etc.</a:t>
            </a:r>
          </a:p>
          <a:p>
            <a:r>
              <a:rPr lang="en-US" dirty="0" smtClean="0"/>
              <a:t>Operations need to be carefully coordinated with integration site coordinators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10-30-18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 Integration/Installation Rough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11E3-3CEF-4E4D-AF40-0E372C2BDD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1812</Words>
  <Application>Microsoft Macintosh PowerPoint</Application>
  <PresentationFormat>On-screen Show (4:3)</PresentationFormat>
  <Paragraphs>185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PD Integration/Installation</vt:lpstr>
      <vt:lpstr>Outline</vt:lpstr>
      <vt:lpstr>PD cabling pre-positioned inside APA frames</vt:lpstr>
      <vt:lpstr>PD Module Cryogenic Testing</vt:lpstr>
      <vt:lpstr>PD Integration at Integration Site</vt:lpstr>
      <vt:lpstr>PD pre-installation testing at integration site </vt:lpstr>
      <vt:lpstr>Module installation</vt:lpstr>
      <vt:lpstr>Environmental requirements at ITF</vt:lpstr>
      <vt:lpstr>Integration Summary</vt:lpstr>
      <vt:lpstr>PD Installation at Sanford Lab</vt:lpstr>
      <vt:lpstr>PD Cabling</vt:lpstr>
      <vt:lpstr>Testing upon Unpacking </vt:lpstr>
      <vt:lpstr>Tests upon Hanging Outside Cryostat</vt:lpstr>
      <vt:lpstr>Cold Box Testing</vt:lpstr>
      <vt:lpstr>Initial Testing upon Positioning Inside Cryostat</vt:lpstr>
      <vt:lpstr>Full Cable Run Checkout</vt:lpstr>
      <vt:lpstr>Post-installation Operational Test</vt:lpstr>
      <vt:lpstr>Tooling</vt:lpstr>
      <vt:lpstr>Data Storage/Evaluation</vt:lpstr>
      <vt:lpstr>Installation Summary: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Underground PD Testing</dc:title>
  <dc:creator>David Warner</dc:creator>
  <cp:lastModifiedBy>David Warner</cp:lastModifiedBy>
  <cp:revision>31</cp:revision>
  <dcterms:created xsi:type="dcterms:W3CDTF">2018-05-18T23:24:55Z</dcterms:created>
  <dcterms:modified xsi:type="dcterms:W3CDTF">2018-10-30T03:02:58Z</dcterms:modified>
</cp:coreProperties>
</file>