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71" r:id="rId4"/>
    <p:sldId id="305" r:id="rId5"/>
    <p:sldId id="296" r:id="rId6"/>
    <p:sldId id="308" r:id="rId7"/>
    <p:sldId id="309" r:id="rId8"/>
    <p:sldId id="306" r:id="rId9"/>
    <p:sldId id="310" r:id="rId10"/>
    <p:sldId id="311" r:id="rId11"/>
    <p:sldId id="307" r:id="rId12"/>
    <p:sldId id="312" r:id="rId13"/>
    <p:sldId id="31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CBC"/>
    <a:srgbClr val="959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93E4E-87D7-FB43-A43F-FA81ACCFFD5C}" type="datetimeFigureOut">
              <a:rPr lang="en-US" smtClean="0"/>
              <a:t>29.10.18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4EC96-450B-334F-83AE-2F7ADF60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41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2E5AA-97B0-1748-ACB1-6408763E269E}" type="datetimeFigureOut">
              <a:rPr lang="en-US" smtClean="0"/>
              <a:t>29.10.18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5D3DD-53CD-004B-B712-1639B2716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015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D36F-567B-C740-BF9A-8BD908FA8C7A}" type="datetime1">
              <a:rPr lang="en-US" smtClean="0"/>
              <a:t>29.10.18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1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0EEC-4508-ED49-A059-E313E8DBC886}" type="datetime1">
              <a:rPr lang="en-US" smtClean="0"/>
              <a:t>29.10.18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3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0B0D-A8BD-2840-9810-77C381445BC8}" type="datetime1">
              <a:rPr lang="en-US" smtClean="0"/>
              <a:t>29.10.18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0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1BE4-EF8E-D141-A839-1FA766FAAEB5}" type="datetime1">
              <a:rPr lang="en-US" smtClean="0"/>
              <a:t>29.10.18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9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119-873F-A847-8066-C1AB4DB51209}" type="datetime1">
              <a:rPr lang="en-US" smtClean="0"/>
              <a:t>29.10.18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3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420-775B-1D4B-BD99-4869FAD063CB}" type="datetime1">
              <a:rPr lang="en-US" smtClean="0"/>
              <a:t>29.10.18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8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6E0A-0E50-BD44-BFD8-913F6B221512}" type="datetime1">
              <a:rPr lang="en-US" smtClean="0"/>
              <a:t>29.10.18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4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A439-A276-A145-B5C1-26B39355207D}" type="datetime1">
              <a:rPr lang="en-US" smtClean="0"/>
              <a:t>29.10.18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7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7A49-3C8A-7247-8014-4611B636EF77}" type="datetime1">
              <a:rPr lang="en-US" smtClean="0"/>
              <a:t>29.10.18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9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A26F-EDE5-3A4B-B14E-EA25BE2E7DAF}" type="datetime1">
              <a:rPr lang="en-US" smtClean="0"/>
              <a:t>29.10.18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3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2F99-A085-2646-8319-8E21AF1F59C2}" type="datetime1">
              <a:rPr lang="en-US" smtClean="0"/>
              <a:t>29.10.18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4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D9A1E-1099-9E4B-86FA-2431A35FFFE8}" type="datetime1">
              <a:rPr lang="en-US" smtClean="0"/>
              <a:t>29.10.18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DF793-B1F9-804B-83C8-DD849223AA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0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949575"/>
          </a:xfrm>
        </p:spPr>
        <p:txBody>
          <a:bodyPr>
            <a:normAutofit/>
          </a:bodyPr>
          <a:lstStyle/>
          <a:p>
            <a:r>
              <a:rPr lang="en-US" dirty="0"/>
              <a:t>A new layout (proposal)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err="1" smtClean="0"/>
              <a:t>MNe</a:t>
            </a:r>
            <a:r>
              <a:rPr lang="en-US" dirty="0"/>
              <a:t>, JF, JS, BM, DM, </a:t>
            </a:r>
            <a:r>
              <a:rPr lang="en-US" dirty="0" err="1"/>
              <a:t>DMo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0851" y="-735432"/>
            <a:ext cx="9931203" cy="5111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68"/>
            <a:ext cx="8229600" cy="1143000"/>
          </a:xfrm>
        </p:spPr>
        <p:txBody>
          <a:bodyPr/>
          <a:lstStyle/>
          <a:p>
            <a:r>
              <a:rPr lang="en-US" dirty="0" smtClean="0"/>
              <a:t>Detector roof</a:t>
            </a:r>
            <a:endParaRPr lang="en-US" dirty="0"/>
          </a:p>
        </p:txBody>
      </p:sp>
      <p:pic>
        <p:nvPicPr>
          <p:cNvPr id="3" name="Picture 2" descr="Screen Shot 2018-10-27 at 17.48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500" y="4584700"/>
            <a:ext cx="3822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6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6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Revisited cryogenics mezzanine covering the entire length of the cryostat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 descr="Screen Shot 2018-10-27 at 12.4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3354"/>
            <a:ext cx="9144000" cy="2765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2976" y="1151221"/>
            <a:ext cx="1553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removable floor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137283" y="1797552"/>
            <a:ext cx="150381" cy="57548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07099" y="4010891"/>
            <a:ext cx="2186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space for counting rooms/control rooms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289133" y="3709963"/>
            <a:ext cx="350889" cy="300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52975" y="3308886"/>
            <a:ext cx="139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el. isolated stairs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137283" y="2991366"/>
            <a:ext cx="334180" cy="317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3669" y="2080239"/>
            <a:ext cx="218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 rods to the cavern roof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604064" y="2449571"/>
            <a:ext cx="16709" cy="374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reen Shot 2018-10-27 at 12.47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523" y="4180125"/>
            <a:ext cx="6311459" cy="26778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07099" y="6166716"/>
            <a:ext cx="218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piping and services to the CUC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043578" y="6601060"/>
            <a:ext cx="868868" cy="120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42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3D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 descr="LBNF_All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2285" y="1143000"/>
            <a:ext cx="1208478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8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96083" y="6371469"/>
            <a:ext cx="2057400" cy="3651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Right Arrow 291">
            <a:extLst>
              <a:ext uri="{FF2B5EF4-FFF2-40B4-BE49-F238E27FC236}">
                <a16:creationId xmlns:a16="http://schemas.microsoft.com/office/drawing/2014/main" xmlns="" id="{E378E611-87DE-41DD-A269-0AD44CEA0202}"/>
              </a:ext>
            </a:extLst>
          </p:cNvPr>
          <p:cNvSpPr/>
          <p:nvPr/>
        </p:nvSpPr>
        <p:spPr>
          <a:xfrm>
            <a:off x="1356808" y="4984208"/>
            <a:ext cx="6613109" cy="12170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C351609-3B39-4FB4-8F97-F486EB08F553}"/>
              </a:ext>
            </a:extLst>
          </p:cNvPr>
          <p:cNvCxnSpPr>
            <a:cxnSpLocks/>
          </p:cNvCxnSpPr>
          <p:nvPr/>
        </p:nvCxnSpPr>
        <p:spPr>
          <a:xfrm>
            <a:off x="5668316" y="3399578"/>
            <a:ext cx="26111" cy="3189004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4-Point Star 229">
            <a:extLst>
              <a:ext uri="{FF2B5EF4-FFF2-40B4-BE49-F238E27FC236}">
                <a16:creationId xmlns:a16="http://schemas.microsoft.com/office/drawing/2014/main" xmlns="" id="{2DD567B3-AD87-4AF8-8B9E-6480EE37B638}"/>
              </a:ext>
            </a:extLst>
          </p:cNvPr>
          <p:cNvSpPr/>
          <p:nvPr/>
        </p:nvSpPr>
        <p:spPr>
          <a:xfrm>
            <a:off x="3464494" y="5380484"/>
            <a:ext cx="114300" cy="15240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292">
            <a:extLst>
              <a:ext uri="{FF2B5EF4-FFF2-40B4-BE49-F238E27FC236}">
                <a16:creationId xmlns:a16="http://schemas.microsoft.com/office/drawing/2014/main" xmlns="" id="{AE92809F-6207-4063-99AF-DB6B1A694486}"/>
              </a:ext>
            </a:extLst>
          </p:cNvPr>
          <p:cNvSpPr/>
          <p:nvPr/>
        </p:nvSpPr>
        <p:spPr>
          <a:xfrm>
            <a:off x="7150594" y="5109296"/>
            <a:ext cx="352430" cy="567797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11760" rIns="0" bIns="11176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02" name="Freeform 293">
            <a:extLst>
              <a:ext uri="{FF2B5EF4-FFF2-40B4-BE49-F238E27FC236}">
                <a16:creationId xmlns:a16="http://schemas.microsoft.com/office/drawing/2014/main" xmlns="" id="{8138F9EA-9A5F-4B44-869F-259E877755D2}"/>
              </a:ext>
            </a:extLst>
          </p:cNvPr>
          <p:cNvSpPr/>
          <p:nvPr/>
        </p:nvSpPr>
        <p:spPr>
          <a:xfrm>
            <a:off x="6972094" y="5091875"/>
            <a:ext cx="352430" cy="585216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11760" rIns="0" bIns="11176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03" name="Freeform 294">
            <a:extLst>
              <a:ext uri="{FF2B5EF4-FFF2-40B4-BE49-F238E27FC236}">
                <a16:creationId xmlns:a16="http://schemas.microsoft.com/office/drawing/2014/main" xmlns="" id="{62A79EDE-6AB2-4103-9FE0-8E3C8278791B}"/>
              </a:ext>
            </a:extLst>
          </p:cNvPr>
          <p:cNvSpPr/>
          <p:nvPr/>
        </p:nvSpPr>
        <p:spPr>
          <a:xfrm>
            <a:off x="5931605" y="5185939"/>
            <a:ext cx="352430" cy="585216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11760" rIns="0" bIns="11176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FY28</a:t>
            </a:r>
          </a:p>
        </p:txBody>
      </p:sp>
      <p:sp>
        <p:nvSpPr>
          <p:cNvPr id="104" name="Freeform 295">
            <a:extLst>
              <a:ext uri="{FF2B5EF4-FFF2-40B4-BE49-F238E27FC236}">
                <a16:creationId xmlns:a16="http://schemas.microsoft.com/office/drawing/2014/main" xmlns="" id="{C694BDBE-400C-465D-B6F0-4595C3558954}"/>
              </a:ext>
            </a:extLst>
          </p:cNvPr>
          <p:cNvSpPr/>
          <p:nvPr/>
        </p:nvSpPr>
        <p:spPr>
          <a:xfrm>
            <a:off x="5454214" y="5158372"/>
            <a:ext cx="352430" cy="61035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11760" rIns="0" bIns="11176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FY27</a:t>
            </a:r>
          </a:p>
        </p:txBody>
      </p:sp>
      <p:sp>
        <p:nvSpPr>
          <p:cNvPr id="105" name="Freeform 296">
            <a:extLst>
              <a:ext uri="{FF2B5EF4-FFF2-40B4-BE49-F238E27FC236}">
                <a16:creationId xmlns:a16="http://schemas.microsoft.com/office/drawing/2014/main" xmlns="" id="{044982C8-A491-4E2A-8005-2216AD14C47A}"/>
              </a:ext>
            </a:extLst>
          </p:cNvPr>
          <p:cNvSpPr/>
          <p:nvPr/>
        </p:nvSpPr>
        <p:spPr>
          <a:xfrm>
            <a:off x="4959667" y="5160805"/>
            <a:ext cx="352430" cy="61035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11760" rIns="0" bIns="11176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FY26</a:t>
            </a:r>
          </a:p>
        </p:txBody>
      </p:sp>
      <p:sp>
        <p:nvSpPr>
          <p:cNvPr id="106" name="Freeform 297">
            <a:extLst>
              <a:ext uri="{FF2B5EF4-FFF2-40B4-BE49-F238E27FC236}">
                <a16:creationId xmlns:a16="http://schemas.microsoft.com/office/drawing/2014/main" xmlns="" id="{D19DDC77-12D9-4F77-8D57-2C50BF4D8CD1}"/>
              </a:ext>
            </a:extLst>
          </p:cNvPr>
          <p:cNvSpPr/>
          <p:nvPr/>
        </p:nvSpPr>
        <p:spPr>
          <a:xfrm>
            <a:off x="4521574" y="5173156"/>
            <a:ext cx="352430" cy="61035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11760" rIns="0" bIns="11176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FY25</a:t>
            </a:r>
          </a:p>
        </p:txBody>
      </p:sp>
      <p:sp>
        <p:nvSpPr>
          <p:cNvPr id="108" name="Freeform 299">
            <a:extLst>
              <a:ext uri="{FF2B5EF4-FFF2-40B4-BE49-F238E27FC236}">
                <a16:creationId xmlns:a16="http://schemas.microsoft.com/office/drawing/2014/main" xmlns="" id="{659FAE9B-C931-4989-A5FB-52E69D43DB03}"/>
              </a:ext>
            </a:extLst>
          </p:cNvPr>
          <p:cNvSpPr/>
          <p:nvPr/>
        </p:nvSpPr>
        <p:spPr>
          <a:xfrm>
            <a:off x="3604640" y="5149831"/>
            <a:ext cx="352430" cy="61035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11760" rIns="0" bIns="11176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FY23</a:t>
            </a:r>
          </a:p>
        </p:txBody>
      </p:sp>
      <p:sp>
        <p:nvSpPr>
          <p:cNvPr id="109" name="Freeform 300">
            <a:extLst>
              <a:ext uri="{FF2B5EF4-FFF2-40B4-BE49-F238E27FC236}">
                <a16:creationId xmlns:a16="http://schemas.microsoft.com/office/drawing/2014/main" xmlns="" id="{43C3B5B6-6C7D-4474-8078-CBED0AC556F6}"/>
              </a:ext>
            </a:extLst>
          </p:cNvPr>
          <p:cNvSpPr/>
          <p:nvPr/>
        </p:nvSpPr>
        <p:spPr>
          <a:xfrm>
            <a:off x="3166826" y="5139075"/>
            <a:ext cx="352430" cy="61035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11760" rIns="0" bIns="11176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FY22</a:t>
            </a:r>
          </a:p>
        </p:txBody>
      </p:sp>
      <p:sp>
        <p:nvSpPr>
          <p:cNvPr id="110" name="Freeform 301">
            <a:extLst>
              <a:ext uri="{FF2B5EF4-FFF2-40B4-BE49-F238E27FC236}">
                <a16:creationId xmlns:a16="http://schemas.microsoft.com/office/drawing/2014/main" xmlns="" id="{31AC120F-E3F1-4F23-91DF-5EC85C75310C}"/>
              </a:ext>
            </a:extLst>
          </p:cNvPr>
          <p:cNvSpPr/>
          <p:nvPr/>
        </p:nvSpPr>
        <p:spPr>
          <a:xfrm>
            <a:off x="2717386" y="5129262"/>
            <a:ext cx="352430" cy="61035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11760" rIns="0" bIns="11176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FY21</a:t>
            </a:r>
          </a:p>
        </p:txBody>
      </p:sp>
      <p:sp>
        <p:nvSpPr>
          <p:cNvPr id="111" name="Freeform 302">
            <a:extLst>
              <a:ext uri="{FF2B5EF4-FFF2-40B4-BE49-F238E27FC236}">
                <a16:creationId xmlns:a16="http://schemas.microsoft.com/office/drawing/2014/main" xmlns="" id="{82D669E4-17B1-4711-B7C0-7821554A34FD}"/>
              </a:ext>
            </a:extLst>
          </p:cNvPr>
          <p:cNvSpPr/>
          <p:nvPr/>
        </p:nvSpPr>
        <p:spPr>
          <a:xfrm>
            <a:off x="2297689" y="5135060"/>
            <a:ext cx="352430" cy="61035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11760" rIns="0" bIns="11176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FY20</a:t>
            </a:r>
          </a:p>
        </p:txBody>
      </p:sp>
      <p:sp>
        <p:nvSpPr>
          <p:cNvPr id="112" name="Freeform 303">
            <a:extLst>
              <a:ext uri="{FF2B5EF4-FFF2-40B4-BE49-F238E27FC236}">
                <a16:creationId xmlns:a16="http://schemas.microsoft.com/office/drawing/2014/main" xmlns="" id="{5CCAA131-B3BC-46C3-9796-DEB466B9E673}"/>
              </a:ext>
            </a:extLst>
          </p:cNvPr>
          <p:cNvSpPr/>
          <p:nvPr/>
        </p:nvSpPr>
        <p:spPr>
          <a:xfrm>
            <a:off x="1854981" y="5140080"/>
            <a:ext cx="352430" cy="61035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11760" rIns="0" bIns="11176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FY19</a:t>
            </a:r>
          </a:p>
        </p:txBody>
      </p:sp>
      <p:sp>
        <p:nvSpPr>
          <p:cNvPr id="113" name="Freeform 304">
            <a:extLst>
              <a:ext uri="{FF2B5EF4-FFF2-40B4-BE49-F238E27FC236}">
                <a16:creationId xmlns:a16="http://schemas.microsoft.com/office/drawing/2014/main" xmlns="" id="{9AA85AFF-B091-406F-9602-CBD43CE55BF2}"/>
              </a:ext>
            </a:extLst>
          </p:cNvPr>
          <p:cNvSpPr/>
          <p:nvPr/>
        </p:nvSpPr>
        <p:spPr>
          <a:xfrm>
            <a:off x="1393735" y="5132726"/>
            <a:ext cx="352430" cy="61035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11760" rIns="0" bIns="11176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FY18</a:t>
            </a:r>
          </a:p>
        </p:txBody>
      </p:sp>
      <p:sp>
        <p:nvSpPr>
          <p:cNvPr id="114" name="4-Point Star 325">
            <a:extLst>
              <a:ext uri="{FF2B5EF4-FFF2-40B4-BE49-F238E27FC236}">
                <a16:creationId xmlns:a16="http://schemas.microsoft.com/office/drawing/2014/main" xmlns="" id="{C641AA3E-015C-41B0-AB48-E16A9DE12A63}"/>
              </a:ext>
            </a:extLst>
          </p:cNvPr>
          <p:cNvSpPr/>
          <p:nvPr/>
        </p:nvSpPr>
        <p:spPr>
          <a:xfrm>
            <a:off x="2263268" y="5387614"/>
            <a:ext cx="114300" cy="15240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Freeform 338">
            <a:extLst>
              <a:ext uri="{FF2B5EF4-FFF2-40B4-BE49-F238E27FC236}">
                <a16:creationId xmlns:a16="http://schemas.microsoft.com/office/drawing/2014/main" xmlns="" id="{1F1FEF61-EFC3-49F3-85C6-87D63C8CFB94}"/>
              </a:ext>
            </a:extLst>
          </p:cNvPr>
          <p:cNvSpPr/>
          <p:nvPr/>
        </p:nvSpPr>
        <p:spPr>
          <a:xfrm>
            <a:off x="6400966" y="5174965"/>
            <a:ext cx="352430" cy="585216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11760" rIns="0" bIns="11176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FY29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FFC0EFD5-35CA-45F2-B557-FC87D22AF871}"/>
              </a:ext>
            </a:extLst>
          </p:cNvPr>
          <p:cNvCxnSpPr/>
          <p:nvPr/>
        </p:nvCxnSpPr>
        <p:spPr>
          <a:xfrm>
            <a:off x="1802717" y="5316155"/>
            <a:ext cx="0" cy="5852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B39D05E2-3F2D-4F81-BEBE-ACFE9ACEABA5}"/>
              </a:ext>
            </a:extLst>
          </p:cNvPr>
          <p:cNvCxnSpPr/>
          <p:nvPr/>
        </p:nvCxnSpPr>
        <p:spPr>
          <a:xfrm>
            <a:off x="2244281" y="5311068"/>
            <a:ext cx="0" cy="5852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2FC6619E-38A3-4E89-9D66-3BB052454297}"/>
              </a:ext>
            </a:extLst>
          </p:cNvPr>
          <p:cNvCxnSpPr/>
          <p:nvPr/>
        </p:nvCxnSpPr>
        <p:spPr>
          <a:xfrm>
            <a:off x="2677016" y="5311745"/>
            <a:ext cx="0" cy="5852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xmlns="" id="{E6B2A505-1C8A-4DA5-AFA6-1C05C797C347}"/>
              </a:ext>
            </a:extLst>
          </p:cNvPr>
          <p:cNvCxnSpPr/>
          <p:nvPr/>
        </p:nvCxnSpPr>
        <p:spPr>
          <a:xfrm>
            <a:off x="3119893" y="5316155"/>
            <a:ext cx="0" cy="5852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7F530371-ED5F-4A9A-B335-D5433CA3A7D3}"/>
              </a:ext>
            </a:extLst>
          </p:cNvPr>
          <p:cNvCxnSpPr/>
          <p:nvPr/>
        </p:nvCxnSpPr>
        <p:spPr>
          <a:xfrm>
            <a:off x="3574105" y="5316155"/>
            <a:ext cx="0" cy="5852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9BF9158F-2885-4D15-B871-6FEB56DF4B80}"/>
              </a:ext>
            </a:extLst>
          </p:cNvPr>
          <p:cNvCxnSpPr/>
          <p:nvPr/>
        </p:nvCxnSpPr>
        <p:spPr>
          <a:xfrm>
            <a:off x="4026397" y="5318323"/>
            <a:ext cx="0" cy="5852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162E1941-87DC-4E1E-9265-9E6B86604CEF}"/>
              </a:ext>
            </a:extLst>
          </p:cNvPr>
          <p:cNvCxnSpPr/>
          <p:nvPr/>
        </p:nvCxnSpPr>
        <p:spPr>
          <a:xfrm>
            <a:off x="4936667" y="5311068"/>
            <a:ext cx="0" cy="5852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xmlns="" id="{603F7C88-2E40-4F5A-A312-E4E7A1DAEB89}"/>
              </a:ext>
            </a:extLst>
          </p:cNvPr>
          <p:cNvCxnSpPr/>
          <p:nvPr/>
        </p:nvCxnSpPr>
        <p:spPr>
          <a:xfrm>
            <a:off x="5400471" y="5311068"/>
            <a:ext cx="0" cy="5852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6D9174E9-D151-493A-BA5D-5A7F666F1516}"/>
              </a:ext>
            </a:extLst>
          </p:cNvPr>
          <p:cNvCxnSpPr/>
          <p:nvPr/>
        </p:nvCxnSpPr>
        <p:spPr>
          <a:xfrm>
            <a:off x="5883011" y="5311745"/>
            <a:ext cx="0" cy="5852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87E8CE44-ABB4-4D65-90E7-66A9A0F12466}"/>
              </a:ext>
            </a:extLst>
          </p:cNvPr>
          <p:cNvCxnSpPr/>
          <p:nvPr/>
        </p:nvCxnSpPr>
        <p:spPr>
          <a:xfrm>
            <a:off x="6348125" y="5316155"/>
            <a:ext cx="0" cy="5852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xmlns="" id="{48E8DF4A-5833-4B7A-9EDC-FAAC22EF4EE7}"/>
              </a:ext>
            </a:extLst>
          </p:cNvPr>
          <p:cNvCxnSpPr/>
          <p:nvPr/>
        </p:nvCxnSpPr>
        <p:spPr>
          <a:xfrm>
            <a:off x="6788628" y="5306365"/>
            <a:ext cx="0" cy="5852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xmlns="" id="{B938DCF7-DFC0-4211-B56F-C13E6CC0816D}"/>
              </a:ext>
            </a:extLst>
          </p:cNvPr>
          <p:cNvCxnSpPr/>
          <p:nvPr/>
        </p:nvCxnSpPr>
        <p:spPr>
          <a:xfrm>
            <a:off x="7229956" y="5311068"/>
            <a:ext cx="0" cy="5852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xmlns="" id="{36C1FD86-A556-42B0-942C-180C8CE5620D}"/>
              </a:ext>
            </a:extLst>
          </p:cNvPr>
          <p:cNvCxnSpPr/>
          <p:nvPr/>
        </p:nvCxnSpPr>
        <p:spPr>
          <a:xfrm>
            <a:off x="4486808" y="5322346"/>
            <a:ext cx="0" cy="5852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0" name="Freeform 338">
            <a:extLst>
              <a:ext uri="{FF2B5EF4-FFF2-40B4-BE49-F238E27FC236}">
                <a16:creationId xmlns:a16="http://schemas.microsoft.com/office/drawing/2014/main" xmlns="" id="{F7CBC11E-DEF1-456B-94C3-EE48B4E35B23}"/>
              </a:ext>
            </a:extLst>
          </p:cNvPr>
          <p:cNvSpPr/>
          <p:nvPr/>
        </p:nvSpPr>
        <p:spPr>
          <a:xfrm>
            <a:off x="6806237" y="5268847"/>
            <a:ext cx="352430" cy="585216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11760" rIns="0" bIns="11176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FY30</a:t>
            </a:r>
          </a:p>
        </p:txBody>
      </p:sp>
      <p:sp>
        <p:nvSpPr>
          <p:cNvPr id="132" name="Title 1">
            <a:extLst>
              <a:ext uri="{FF2B5EF4-FFF2-40B4-BE49-F238E27FC236}">
                <a16:creationId xmlns:a16="http://schemas.microsoft.com/office/drawing/2014/main" xmlns="" id="{3744CBE1-B54A-4A6F-B8C8-20B67DA08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1258"/>
            <a:ext cx="6858001" cy="569268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Cryostats and detector installation</a:t>
            </a:r>
            <a:endParaRPr lang="en-US" dirty="0"/>
          </a:p>
        </p:txBody>
      </p:sp>
      <p:sp>
        <p:nvSpPr>
          <p:cNvPr id="135" name="Freeform 300">
            <a:extLst>
              <a:ext uri="{FF2B5EF4-FFF2-40B4-BE49-F238E27FC236}">
                <a16:creationId xmlns:a16="http://schemas.microsoft.com/office/drawing/2014/main" xmlns="" id="{2B62A665-1F3D-4959-8F07-D14961B155E6}"/>
              </a:ext>
            </a:extLst>
          </p:cNvPr>
          <p:cNvSpPr/>
          <p:nvPr/>
        </p:nvSpPr>
        <p:spPr>
          <a:xfrm>
            <a:off x="4075588" y="5158196"/>
            <a:ext cx="352430" cy="61035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11760" rIns="0" bIns="11176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FY24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6FB8E7C-14D7-4106-94C4-84342B564371}"/>
              </a:ext>
            </a:extLst>
          </p:cNvPr>
          <p:cNvCxnSpPr>
            <a:cxnSpLocks/>
          </p:cNvCxnSpPr>
          <p:nvPr/>
        </p:nvCxnSpPr>
        <p:spPr>
          <a:xfrm>
            <a:off x="4162656" y="1475902"/>
            <a:ext cx="6124" cy="385112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ACA149A-447D-428D-9F50-81302AB3D5D7}"/>
              </a:ext>
            </a:extLst>
          </p:cNvPr>
          <p:cNvCxnSpPr>
            <a:cxnSpLocks/>
          </p:cNvCxnSpPr>
          <p:nvPr/>
        </p:nvCxnSpPr>
        <p:spPr>
          <a:xfrm>
            <a:off x="3662993" y="1099120"/>
            <a:ext cx="22389" cy="4252729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4-Point Star 337">
            <a:extLst>
              <a:ext uri="{FF2B5EF4-FFF2-40B4-BE49-F238E27FC236}">
                <a16:creationId xmlns:a16="http://schemas.microsoft.com/office/drawing/2014/main" xmlns="" id="{2D341B21-87AC-4FB1-A92B-7702FED7F008}"/>
              </a:ext>
            </a:extLst>
          </p:cNvPr>
          <p:cNvSpPr/>
          <p:nvPr/>
        </p:nvSpPr>
        <p:spPr>
          <a:xfrm>
            <a:off x="6994009" y="5366990"/>
            <a:ext cx="114300" cy="15240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72317910-B6C5-4950-8953-19925C431F98}"/>
              </a:ext>
            </a:extLst>
          </p:cNvPr>
          <p:cNvSpPr/>
          <p:nvPr/>
        </p:nvSpPr>
        <p:spPr>
          <a:xfrm>
            <a:off x="3192835" y="1008065"/>
            <a:ext cx="480978" cy="182880"/>
          </a:xfrm>
          <a:prstGeom prst="rect">
            <a:avLst/>
          </a:prstGeom>
          <a:solidFill>
            <a:srgbClr val="00B0F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1A3D68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6484F2B6-5995-4EE1-B94A-09E47AD719B0}"/>
              </a:ext>
            </a:extLst>
          </p:cNvPr>
          <p:cNvSpPr txBox="1"/>
          <p:nvPr/>
        </p:nvSpPr>
        <p:spPr>
          <a:xfrm>
            <a:off x="3693181" y="1189516"/>
            <a:ext cx="1480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North </a:t>
            </a:r>
            <a:r>
              <a:rPr lang="en-US" sz="1200" b="1" dirty="0" smtClean="0">
                <a:solidFill>
                  <a:prstClr val="black"/>
                </a:solidFill>
              </a:rPr>
              <a:t>Cavern BO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B5D264A2-EBBD-4339-8422-C55C93958314}"/>
              </a:ext>
            </a:extLst>
          </p:cNvPr>
          <p:cNvSpPr/>
          <p:nvPr/>
        </p:nvSpPr>
        <p:spPr>
          <a:xfrm>
            <a:off x="3230197" y="742791"/>
            <a:ext cx="379040" cy="182880"/>
          </a:xfrm>
          <a:prstGeom prst="rect">
            <a:avLst/>
          </a:prstGeom>
          <a:solidFill>
            <a:srgbClr val="00B0F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1A3D68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2D2ECC3-5FE6-4B89-A739-459FA4957661}"/>
              </a:ext>
            </a:extLst>
          </p:cNvPr>
          <p:cNvSpPr txBox="1"/>
          <p:nvPr/>
        </p:nvSpPr>
        <p:spPr>
          <a:xfrm>
            <a:off x="3630953" y="679127"/>
            <a:ext cx="1162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Central </a:t>
            </a:r>
            <a:r>
              <a:rPr lang="en-US" sz="1200" b="1" dirty="0" smtClean="0">
                <a:solidFill>
                  <a:prstClr val="black"/>
                </a:solidFill>
              </a:rPr>
              <a:t>Utility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7DB6945-CDCD-4883-89D0-CCE2BEF9561A}"/>
              </a:ext>
            </a:extLst>
          </p:cNvPr>
          <p:cNvSpPr txBox="1"/>
          <p:nvPr/>
        </p:nvSpPr>
        <p:spPr>
          <a:xfrm>
            <a:off x="4185482" y="1441115"/>
            <a:ext cx="1726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South Cavern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F6E76413-080F-4C51-8495-E852168C7220}"/>
              </a:ext>
            </a:extLst>
          </p:cNvPr>
          <p:cNvSpPr/>
          <p:nvPr/>
        </p:nvSpPr>
        <p:spPr>
          <a:xfrm>
            <a:off x="3676773" y="1509415"/>
            <a:ext cx="480978" cy="182880"/>
          </a:xfrm>
          <a:prstGeom prst="rect">
            <a:avLst/>
          </a:prstGeom>
          <a:solidFill>
            <a:srgbClr val="00B0F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1A3D68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686F3972-9A6D-4C91-889D-C39518B3647B}"/>
              </a:ext>
            </a:extLst>
          </p:cNvPr>
          <p:cNvSpPr txBox="1"/>
          <p:nvPr/>
        </p:nvSpPr>
        <p:spPr>
          <a:xfrm>
            <a:off x="4083172" y="2007807"/>
            <a:ext cx="1412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Det1 warm str.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3326" y="1149020"/>
            <a:ext cx="7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57DB6945-CDCD-4883-89D0-CCE2BEF9561A}"/>
              </a:ext>
            </a:extLst>
          </p:cNvPr>
          <p:cNvSpPr txBox="1"/>
          <p:nvPr/>
        </p:nvSpPr>
        <p:spPr>
          <a:xfrm>
            <a:off x="4208182" y="1667560"/>
            <a:ext cx="186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South </a:t>
            </a:r>
            <a:r>
              <a:rPr lang="en-US" sz="1200" b="1" dirty="0">
                <a:solidFill>
                  <a:prstClr val="black"/>
                </a:solidFill>
              </a:rPr>
              <a:t>Cavern </a:t>
            </a:r>
            <a:r>
              <a:rPr lang="en-US" sz="1200" b="1" dirty="0" smtClean="0">
                <a:solidFill>
                  <a:prstClr val="black"/>
                </a:solidFill>
              </a:rPr>
              <a:t>BO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83172" y="1634023"/>
            <a:ext cx="7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F6E76413-080F-4C51-8495-E852168C7220}"/>
              </a:ext>
            </a:extLst>
          </p:cNvPr>
          <p:cNvSpPr/>
          <p:nvPr/>
        </p:nvSpPr>
        <p:spPr>
          <a:xfrm>
            <a:off x="3686402" y="2071197"/>
            <a:ext cx="359234" cy="196809"/>
          </a:xfrm>
          <a:prstGeom prst="rect">
            <a:avLst/>
          </a:prstGeom>
          <a:solidFill>
            <a:srgbClr val="00800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1A3D68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F6E76413-080F-4C51-8495-E852168C7220}"/>
              </a:ext>
            </a:extLst>
          </p:cNvPr>
          <p:cNvSpPr/>
          <p:nvPr/>
        </p:nvSpPr>
        <p:spPr>
          <a:xfrm>
            <a:off x="4044397" y="2327006"/>
            <a:ext cx="451403" cy="195319"/>
          </a:xfrm>
          <a:prstGeom prst="rect">
            <a:avLst/>
          </a:prstGeom>
          <a:solidFill>
            <a:srgbClr val="FF660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1A3D68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F6E76413-080F-4C51-8495-E852168C7220}"/>
              </a:ext>
            </a:extLst>
          </p:cNvPr>
          <p:cNvSpPr/>
          <p:nvPr/>
        </p:nvSpPr>
        <p:spPr>
          <a:xfrm>
            <a:off x="4177525" y="3609787"/>
            <a:ext cx="359234" cy="196809"/>
          </a:xfrm>
          <a:prstGeom prst="rect">
            <a:avLst/>
          </a:prstGeom>
          <a:solidFill>
            <a:srgbClr val="00800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1A3D68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F6E76413-080F-4C51-8495-E852168C7220}"/>
              </a:ext>
            </a:extLst>
          </p:cNvPr>
          <p:cNvSpPr/>
          <p:nvPr/>
        </p:nvSpPr>
        <p:spPr>
          <a:xfrm>
            <a:off x="4534720" y="3871946"/>
            <a:ext cx="423043" cy="195319"/>
          </a:xfrm>
          <a:prstGeom prst="rect">
            <a:avLst/>
          </a:prstGeom>
          <a:solidFill>
            <a:srgbClr val="FF660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1A3D68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F6E76413-080F-4C51-8495-E852168C7220}"/>
              </a:ext>
            </a:extLst>
          </p:cNvPr>
          <p:cNvSpPr/>
          <p:nvPr/>
        </p:nvSpPr>
        <p:spPr>
          <a:xfrm>
            <a:off x="4510087" y="2562252"/>
            <a:ext cx="433388" cy="195319"/>
          </a:xfrm>
          <a:prstGeom prst="rect">
            <a:avLst/>
          </a:prstGeom>
          <a:solidFill>
            <a:srgbClr val="CCFFCC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1A3D68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F6E76413-080F-4C51-8495-E852168C7220}"/>
              </a:ext>
            </a:extLst>
          </p:cNvPr>
          <p:cNvSpPr/>
          <p:nvPr/>
        </p:nvSpPr>
        <p:spPr>
          <a:xfrm>
            <a:off x="4936369" y="4151653"/>
            <a:ext cx="483356" cy="195319"/>
          </a:xfrm>
          <a:prstGeom prst="rect">
            <a:avLst/>
          </a:prstGeom>
          <a:solidFill>
            <a:srgbClr val="CCFFCC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1A3D68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F6E76413-080F-4C51-8495-E852168C7220}"/>
              </a:ext>
            </a:extLst>
          </p:cNvPr>
          <p:cNvSpPr/>
          <p:nvPr/>
        </p:nvSpPr>
        <p:spPr>
          <a:xfrm>
            <a:off x="4941950" y="2823383"/>
            <a:ext cx="106659" cy="208501"/>
          </a:xfrm>
          <a:prstGeom prst="rect">
            <a:avLst/>
          </a:prstGeom>
          <a:solidFill>
            <a:srgbClr val="00800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1A3D68"/>
              </a:soli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F6E76413-080F-4C51-8495-E852168C7220}"/>
              </a:ext>
            </a:extLst>
          </p:cNvPr>
          <p:cNvSpPr/>
          <p:nvPr/>
        </p:nvSpPr>
        <p:spPr>
          <a:xfrm>
            <a:off x="5417175" y="4394200"/>
            <a:ext cx="112088" cy="208364"/>
          </a:xfrm>
          <a:prstGeom prst="rect">
            <a:avLst/>
          </a:prstGeom>
          <a:solidFill>
            <a:srgbClr val="00800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1A3D68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F6E76413-080F-4C51-8495-E852168C7220}"/>
              </a:ext>
            </a:extLst>
          </p:cNvPr>
          <p:cNvSpPr/>
          <p:nvPr/>
        </p:nvSpPr>
        <p:spPr>
          <a:xfrm>
            <a:off x="5080042" y="3075052"/>
            <a:ext cx="115845" cy="1860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1A3D68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F6E76413-080F-4C51-8495-E852168C7220}"/>
              </a:ext>
            </a:extLst>
          </p:cNvPr>
          <p:cNvSpPr/>
          <p:nvPr/>
        </p:nvSpPr>
        <p:spPr>
          <a:xfrm>
            <a:off x="5538789" y="4625413"/>
            <a:ext cx="138112" cy="2259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1A3D68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F6E76413-080F-4C51-8495-E852168C7220}"/>
              </a:ext>
            </a:extLst>
          </p:cNvPr>
          <p:cNvSpPr/>
          <p:nvPr/>
        </p:nvSpPr>
        <p:spPr>
          <a:xfrm>
            <a:off x="5208360" y="3329720"/>
            <a:ext cx="463778" cy="1953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1A3D68"/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F6E76413-080F-4C51-8495-E852168C7220}"/>
              </a:ext>
            </a:extLst>
          </p:cNvPr>
          <p:cNvSpPr/>
          <p:nvPr/>
        </p:nvSpPr>
        <p:spPr>
          <a:xfrm>
            <a:off x="5685033" y="4882854"/>
            <a:ext cx="456085" cy="202707"/>
          </a:xfrm>
          <a:prstGeom prst="rect">
            <a:avLst/>
          </a:prstGeom>
          <a:solidFill>
            <a:srgbClr val="595959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1A3D68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686F3972-9A6D-4C91-889D-C39518B3647B}"/>
              </a:ext>
            </a:extLst>
          </p:cNvPr>
          <p:cNvSpPr txBox="1"/>
          <p:nvPr/>
        </p:nvSpPr>
        <p:spPr>
          <a:xfrm>
            <a:off x="4510087" y="2262401"/>
            <a:ext cx="1117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Det1 cold  str.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686F3972-9A6D-4C91-889D-C39518B3647B}"/>
              </a:ext>
            </a:extLst>
          </p:cNvPr>
          <p:cNvSpPr txBox="1"/>
          <p:nvPr/>
        </p:nvSpPr>
        <p:spPr>
          <a:xfrm>
            <a:off x="4909087" y="2514443"/>
            <a:ext cx="1117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Det1 install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686F3972-9A6D-4C91-889D-C39518B3647B}"/>
              </a:ext>
            </a:extLst>
          </p:cNvPr>
          <p:cNvSpPr txBox="1"/>
          <p:nvPr/>
        </p:nvSpPr>
        <p:spPr>
          <a:xfrm>
            <a:off x="5080043" y="2791887"/>
            <a:ext cx="1117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Det1  closing.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686F3972-9A6D-4C91-889D-C39518B3647B}"/>
              </a:ext>
            </a:extLst>
          </p:cNvPr>
          <p:cNvSpPr txBox="1"/>
          <p:nvPr/>
        </p:nvSpPr>
        <p:spPr>
          <a:xfrm>
            <a:off x="5173315" y="3031884"/>
            <a:ext cx="1950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Det1  flushing and cooling.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686F3972-9A6D-4C91-889D-C39518B3647B}"/>
              </a:ext>
            </a:extLst>
          </p:cNvPr>
          <p:cNvSpPr txBox="1"/>
          <p:nvPr/>
        </p:nvSpPr>
        <p:spPr>
          <a:xfrm>
            <a:off x="5642205" y="3261078"/>
            <a:ext cx="1481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Det1 filling.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686F3972-9A6D-4C91-889D-C39518B3647B}"/>
              </a:ext>
            </a:extLst>
          </p:cNvPr>
          <p:cNvSpPr txBox="1"/>
          <p:nvPr/>
        </p:nvSpPr>
        <p:spPr>
          <a:xfrm>
            <a:off x="4562266" y="3559622"/>
            <a:ext cx="142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Det2 warm str.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686F3972-9A6D-4C91-889D-C39518B3647B}"/>
              </a:ext>
            </a:extLst>
          </p:cNvPr>
          <p:cNvSpPr txBox="1"/>
          <p:nvPr/>
        </p:nvSpPr>
        <p:spPr>
          <a:xfrm>
            <a:off x="4953371" y="3816329"/>
            <a:ext cx="1117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Det2 cold  str.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686F3972-9A6D-4C91-889D-C39518B3647B}"/>
              </a:ext>
            </a:extLst>
          </p:cNvPr>
          <p:cNvSpPr txBox="1"/>
          <p:nvPr/>
        </p:nvSpPr>
        <p:spPr>
          <a:xfrm>
            <a:off x="5534706" y="4098223"/>
            <a:ext cx="1117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Det2 install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686F3972-9A6D-4C91-889D-C39518B3647B}"/>
              </a:ext>
            </a:extLst>
          </p:cNvPr>
          <p:cNvSpPr txBox="1"/>
          <p:nvPr/>
        </p:nvSpPr>
        <p:spPr>
          <a:xfrm>
            <a:off x="5498898" y="4352165"/>
            <a:ext cx="1117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Det2  closing.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686F3972-9A6D-4C91-889D-C39518B3647B}"/>
              </a:ext>
            </a:extLst>
          </p:cNvPr>
          <p:cNvSpPr txBox="1"/>
          <p:nvPr/>
        </p:nvSpPr>
        <p:spPr>
          <a:xfrm>
            <a:off x="5682163" y="4585812"/>
            <a:ext cx="2287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Det2 flushing and cooling.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686F3972-9A6D-4C91-889D-C39518B3647B}"/>
              </a:ext>
            </a:extLst>
          </p:cNvPr>
          <p:cNvSpPr txBox="1"/>
          <p:nvPr/>
        </p:nvSpPr>
        <p:spPr>
          <a:xfrm>
            <a:off x="6227687" y="4825808"/>
            <a:ext cx="1481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Det2 filling.</a:t>
            </a:r>
            <a:endParaRPr lang="en-US" sz="1200" b="1" dirty="0">
              <a:solidFill>
                <a:prstClr val="black"/>
              </a:solidFill>
            </a:endParaRP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xmlns="" id="{5C351609-3B39-4FB4-8F97-F486EB08F553}"/>
              </a:ext>
            </a:extLst>
          </p:cNvPr>
          <p:cNvCxnSpPr>
            <a:cxnSpLocks/>
            <a:stCxn id="144" idx="3"/>
          </p:cNvCxnSpPr>
          <p:nvPr/>
        </p:nvCxnSpPr>
        <p:spPr>
          <a:xfrm>
            <a:off x="6141118" y="4984208"/>
            <a:ext cx="5693" cy="158714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86F3972-9A6D-4C91-889D-C39518B3647B}"/>
              </a:ext>
            </a:extLst>
          </p:cNvPr>
          <p:cNvSpPr txBox="1"/>
          <p:nvPr/>
        </p:nvSpPr>
        <p:spPr>
          <a:xfrm>
            <a:off x="4659824" y="6146272"/>
            <a:ext cx="1481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End July 2027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86F3972-9A6D-4C91-889D-C39518B3647B}"/>
              </a:ext>
            </a:extLst>
          </p:cNvPr>
          <p:cNvSpPr txBox="1"/>
          <p:nvPr/>
        </p:nvSpPr>
        <p:spPr>
          <a:xfrm>
            <a:off x="6197466" y="6298672"/>
            <a:ext cx="1481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End August 2028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32D2ECC3-5FE6-4B89-A739-459FA4957661}"/>
              </a:ext>
            </a:extLst>
          </p:cNvPr>
          <p:cNvSpPr txBox="1"/>
          <p:nvPr/>
        </p:nvSpPr>
        <p:spPr>
          <a:xfrm>
            <a:off x="3663200" y="956126"/>
            <a:ext cx="1162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Nord Cavern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8703" y="2015856"/>
            <a:ext cx="324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4098644" y="2272611"/>
            <a:ext cx="404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4533035" y="2503966"/>
            <a:ext cx="404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4869671" y="2761554"/>
            <a:ext cx="404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5003905" y="3019142"/>
            <a:ext cx="404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5244229" y="3276798"/>
            <a:ext cx="404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4214384" y="3559622"/>
            <a:ext cx="324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4549045" y="3825939"/>
            <a:ext cx="404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4988924" y="4102938"/>
            <a:ext cx="404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5342425" y="4362522"/>
            <a:ext cx="404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33" name="TextBox 132"/>
          <p:cNvSpPr txBox="1"/>
          <p:nvPr/>
        </p:nvSpPr>
        <p:spPr>
          <a:xfrm>
            <a:off x="5478483" y="4599469"/>
            <a:ext cx="404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134" name="TextBox 133"/>
          <p:cNvSpPr txBox="1"/>
          <p:nvPr/>
        </p:nvSpPr>
        <p:spPr>
          <a:xfrm>
            <a:off x="5709477" y="4836416"/>
            <a:ext cx="404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13</a:t>
            </a:r>
            <a:endParaRPr lang="en-US" sz="12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B5D264A2-EBBD-4339-8422-C55C93958314}"/>
              </a:ext>
            </a:extLst>
          </p:cNvPr>
          <p:cNvSpPr>
            <a:spLocks/>
          </p:cNvSpPr>
          <p:nvPr/>
        </p:nvSpPr>
        <p:spPr>
          <a:xfrm>
            <a:off x="4339397" y="2562252"/>
            <a:ext cx="144000" cy="182880"/>
          </a:xfrm>
          <a:prstGeom prst="rect">
            <a:avLst/>
          </a:prstGeom>
          <a:pattFill prst="lgCheck">
            <a:fgClr>
              <a:schemeClr val="accent3">
                <a:lumMod val="20000"/>
                <a:lumOff val="80000"/>
              </a:schemeClr>
            </a:fgClr>
            <a:bgClr>
              <a:srgbClr val="BCBCBC"/>
            </a:bgClr>
          </a:patt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1A3D68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B5D264A2-EBBD-4339-8422-C55C93958314}"/>
              </a:ext>
            </a:extLst>
          </p:cNvPr>
          <p:cNvSpPr/>
          <p:nvPr/>
        </p:nvSpPr>
        <p:spPr>
          <a:xfrm>
            <a:off x="4766708" y="4149540"/>
            <a:ext cx="144000" cy="182880"/>
          </a:xfrm>
          <a:prstGeom prst="rect">
            <a:avLst/>
          </a:prstGeom>
          <a:pattFill prst="lgCheck">
            <a:fgClr>
              <a:schemeClr val="accent3">
                <a:lumMod val="20000"/>
                <a:lumOff val="80000"/>
              </a:schemeClr>
            </a:fgClr>
            <a:bgClr>
              <a:srgbClr val="BCBCBC"/>
            </a:bgClr>
          </a:patt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1A3D6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1469" y="2600617"/>
            <a:ext cx="138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52 months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3230197" y="2071197"/>
            <a:ext cx="234297" cy="145384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 door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4612" y="4427186"/>
            <a:ext cx="4352661" cy="24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new </a:t>
            </a:r>
            <a:r>
              <a:rPr lang="en-US" dirty="0" smtClean="0"/>
              <a:t>requirements have been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/>
              <a:t>Avoid any dependence on filling and cooling between det#1 and det#</a:t>
            </a:r>
            <a:r>
              <a:rPr lang="en-US" sz="2400" dirty="0" smtClean="0"/>
              <a:t>2 (accepted in the last EFIG meeting)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Test complete double APA (+electronics and PD) or CRP just before inserting it into the </a:t>
            </a:r>
            <a:r>
              <a:rPr lang="en-US" sz="2400" dirty="0" smtClean="0"/>
              <a:t>cryostat (still to be optimized)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11158" y="2780632"/>
            <a:ext cx="8823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67789" y="2526632"/>
            <a:ext cx="148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Det</a:t>
            </a:r>
            <a:r>
              <a:rPr lang="en-US" dirty="0">
                <a:solidFill>
                  <a:srgbClr val="FF0000"/>
                </a:solidFill>
              </a:rPr>
              <a:t> #1  in cavern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7768" y="2526632"/>
            <a:ext cx="148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Det</a:t>
            </a:r>
            <a:r>
              <a:rPr lang="en-US" dirty="0">
                <a:solidFill>
                  <a:srgbClr val="FF0000"/>
                </a:solidFill>
              </a:rPr>
              <a:t> #2  in cavern 3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11158" y="5440948"/>
            <a:ext cx="8823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67789" y="4762182"/>
            <a:ext cx="14838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Cold tests in dedicated cold boxes in the cavern clean room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6104" y="4979283"/>
            <a:ext cx="3716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Cold boxes for double APA</a:t>
            </a:r>
          </a:p>
          <a:p>
            <a:r>
              <a:rPr lang="en-US" dirty="0">
                <a:solidFill>
                  <a:srgbClr val="FF0000"/>
                </a:solidFill>
              </a:rPr>
              <a:t>or</a:t>
            </a:r>
          </a:p>
          <a:p>
            <a:r>
              <a:rPr lang="en-US" dirty="0">
                <a:solidFill>
                  <a:srgbClr val="FF0000"/>
                </a:solidFill>
              </a:rPr>
              <a:t>Cold boxes for individual CRPs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6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30585" y="601617"/>
            <a:ext cx="10376289" cy="5562714"/>
            <a:chOff x="0" y="1073273"/>
            <a:chExt cx="9144000" cy="47066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73273"/>
              <a:ext cx="9144000" cy="470669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13350" y="2393156"/>
              <a:ext cx="1550193" cy="47148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00651" y="4919661"/>
              <a:ext cx="1550193" cy="47148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3283" y="2574130"/>
              <a:ext cx="1304925" cy="2905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0902" y="4924423"/>
              <a:ext cx="1307306" cy="29051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31609" y="2395537"/>
              <a:ext cx="1478757" cy="1047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39939" y="5283598"/>
              <a:ext cx="1464469" cy="10993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759200" y="2956867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Det#3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59200" y="4583668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Det#4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2000" y="2956867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Det#1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42000" y="4608036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Det#2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4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Material income (for cryostats and detector 1 and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 descr="Screen Shot 2018-10-27 at 12.23.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250" y="4040740"/>
            <a:ext cx="5217386" cy="2817260"/>
          </a:xfrm>
          <a:prstGeom prst="rect">
            <a:avLst/>
          </a:prstGeom>
        </p:spPr>
      </p:pic>
      <p:pic>
        <p:nvPicPr>
          <p:cNvPr id="7" name="Picture 6" descr="Screen Shot 2018-10-27 at 12.23.2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900"/>
            <a:ext cx="5029409" cy="275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3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65"/>
            <a:ext cx="8229600" cy="1143000"/>
          </a:xfrm>
        </p:spPr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992"/>
            <a:ext cx="8229600" cy="5218109"/>
          </a:xfrm>
        </p:spPr>
        <p:txBody>
          <a:bodyPr>
            <a:noAutofit/>
          </a:bodyPr>
          <a:lstStyle/>
          <a:p>
            <a:r>
              <a:rPr lang="en-US" sz="2800" dirty="0"/>
              <a:t>Assemble detector#1 in Cavern 1, </a:t>
            </a:r>
            <a:r>
              <a:rPr lang="en-US" sz="2800" dirty="0" smtClean="0"/>
              <a:t>chamber </a:t>
            </a:r>
            <a:r>
              <a:rPr lang="en-US" sz="2800" dirty="0"/>
              <a:t>2</a:t>
            </a:r>
          </a:p>
          <a:p>
            <a:r>
              <a:rPr lang="en-US" sz="2800" dirty="0"/>
              <a:t>Assemble detector#2 in Cavern 3, </a:t>
            </a:r>
            <a:r>
              <a:rPr lang="en-US" sz="2800" dirty="0" smtClean="0"/>
              <a:t>chamber </a:t>
            </a:r>
            <a:r>
              <a:rPr lang="en-US" sz="2800" dirty="0"/>
              <a:t>2</a:t>
            </a:r>
          </a:p>
          <a:p>
            <a:r>
              <a:rPr lang="en-US" sz="2800" dirty="0"/>
              <a:t>Chambers 1 available for material storage with direct delivery from the left drifts</a:t>
            </a:r>
          </a:p>
          <a:p>
            <a:r>
              <a:rPr lang="en-US" sz="2800" dirty="0"/>
              <a:t>During assembly of </a:t>
            </a:r>
            <a:r>
              <a:rPr lang="en-US" sz="2800" dirty="0" err="1"/>
              <a:t>det</a:t>
            </a:r>
            <a:r>
              <a:rPr lang="en-US" sz="2800" dirty="0"/>
              <a:t> 1 and 2, more freedom to organize space and learn from the difficulties</a:t>
            </a:r>
          </a:p>
          <a:p>
            <a:r>
              <a:rPr lang="en-US" sz="2800" dirty="0"/>
              <a:t>Large cold boxes in place in front of the TCOs (double APAs test boxes). Part of the N2 plan must be available at this </a:t>
            </a:r>
            <a:r>
              <a:rPr lang="en-US" sz="2800" dirty="0" smtClean="0"/>
              <a:t>moment</a:t>
            </a:r>
          </a:p>
          <a:p>
            <a:r>
              <a:rPr lang="en-US" sz="2800" dirty="0" smtClean="0"/>
              <a:t>Keep the same level of difficulties as today for detector#3 and #4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6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68"/>
            <a:ext cx="8229600" cy="1143000"/>
          </a:xfrm>
        </p:spPr>
        <p:txBody>
          <a:bodyPr/>
          <a:lstStyle/>
          <a:p>
            <a:r>
              <a:rPr lang="en-US" dirty="0" smtClean="0"/>
              <a:t>Detector TCO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 descr="LBNF_Cran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6386" y="1212769"/>
            <a:ext cx="17605188" cy="5645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37151" y="2550393"/>
            <a:ext cx="100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 CUC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228513" y="2991949"/>
            <a:ext cx="6088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09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68"/>
            <a:ext cx="8229600" cy="1143000"/>
          </a:xfrm>
        </p:spPr>
        <p:txBody>
          <a:bodyPr/>
          <a:lstStyle/>
          <a:p>
            <a:r>
              <a:rPr lang="en-US" dirty="0" smtClean="0"/>
              <a:t>Detector roof front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 descr="LBNF_Crane_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9659"/>
            <a:ext cx="9144000" cy="4706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327" y="4863059"/>
            <a:ext cx="194451" cy="1153097"/>
          </a:xfrm>
          <a:prstGeom prst="rect">
            <a:avLst/>
          </a:prstGeom>
          <a:pattFill prst="ltHorz">
            <a:fgClr>
              <a:srgbClr val="FF0000"/>
            </a:fgClr>
            <a:bgClr>
              <a:srgbClr val="BCBCBC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272783" y="2185073"/>
            <a:ext cx="260078" cy="7402087"/>
          </a:xfrm>
          <a:prstGeom prst="rect">
            <a:avLst/>
          </a:prstGeom>
          <a:pattFill prst="ltHorz">
            <a:fgClr>
              <a:srgbClr val="FF0000"/>
            </a:fgClr>
            <a:bgClr>
              <a:srgbClr val="BCBCBC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03866" y="5571211"/>
            <a:ext cx="194451" cy="444945"/>
          </a:xfrm>
          <a:prstGeom prst="rect">
            <a:avLst/>
          </a:prstGeom>
          <a:pattFill prst="ltHorz">
            <a:fgClr>
              <a:srgbClr val="FF0000"/>
            </a:fgClr>
            <a:bgClr>
              <a:srgbClr val="BCBCBC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8343433" y="5225005"/>
            <a:ext cx="241370" cy="720504"/>
          </a:xfrm>
          <a:prstGeom prst="rect">
            <a:avLst/>
          </a:prstGeom>
          <a:pattFill prst="ltHorz">
            <a:fgClr>
              <a:srgbClr val="FF0000"/>
            </a:fgClr>
            <a:bgClr>
              <a:srgbClr val="BCBCBC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92435" y="3308886"/>
            <a:ext cx="200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ridge crane ~12T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59512" y="1817868"/>
            <a:ext cx="200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monorails ~20T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09372" y="5663519"/>
            <a:ext cx="200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able trays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52401" y="5692202"/>
            <a:ext cx="100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 CUC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443763" y="6133758"/>
            <a:ext cx="6088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59740" y="3877380"/>
            <a:ext cx="200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 mezzanine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0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68"/>
            <a:ext cx="8229600" cy="1143000"/>
          </a:xfrm>
        </p:spPr>
        <p:txBody>
          <a:bodyPr/>
          <a:lstStyle/>
          <a:p>
            <a:r>
              <a:rPr lang="en-US" dirty="0" smtClean="0"/>
              <a:t>New detector mezzanine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2286" y="1403055"/>
            <a:ext cx="10597683" cy="5454945"/>
          </a:xfrm>
          <a:prstGeom prst="rect">
            <a:avLst/>
          </a:prstGeom>
        </p:spPr>
      </p:pic>
      <p:pic>
        <p:nvPicPr>
          <p:cNvPr id="7" name="Picture 6" descr="Screen Shot 2018-10-27 at 14.57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57" y="1554000"/>
            <a:ext cx="3035300" cy="113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6752" y="5698637"/>
            <a:ext cx="272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rack 2400-3400 Watts</a:t>
            </a:r>
          </a:p>
          <a:p>
            <a:r>
              <a:rPr lang="en-US" dirty="0"/>
              <a:t> </a:t>
            </a:r>
            <a:r>
              <a:rPr lang="en-US" dirty="0" smtClean="0"/>
              <a:t>(see </a:t>
            </a:r>
            <a:r>
              <a:rPr lang="en-US" dirty="0" err="1" smtClean="0"/>
              <a:t>T.Shaw</a:t>
            </a:r>
            <a:r>
              <a:rPr lang="en-US" dirty="0" smtClean="0"/>
              <a:t> presentation)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2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68"/>
            <a:ext cx="8229600" cy="1143000"/>
          </a:xfrm>
        </p:spPr>
        <p:txBody>
          <a:bodyPr/>
          <a:lstStyle/>
          <a:p>
            <a:r>
              <a:rPr lang="en-US" dirty="0" smtClean="0"/>
              <a:t>Detector roof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 descr="Screen Shot 2018-10-27 at 14.47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611" y="1103186"/>
            <a:ext cx="9543410" cy="5447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5218" y="6455244"/>
            <a:ext cx="142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Cable trays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2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10012</TotalTime>
  <Words>398</Words>
  <Application>Microsoft Macintosh PowerPoint</Application>
  <PresentationFormat>On-screen Show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 new layout (proposal)   MNe, JF, JS, BM, DM, DMo</vt:lpstr>
      <vt:lpstr>Some new requirements have been discussed</vt:lpstr>
      <vt:lpstr>PowerPoint Presentation</vt:lpstr>
      <vt:lpstr>Material income (for cryostats and detector 1 and 2)</vt:lpstr>
      <vt:lpstr>Strategy</vt:lpstr>
      <vt:lpstr>Detector TCO view</vt:lpstr>
      <vt:lpstr>Detector roof front view</vt:lpstr>
      <vt:lpstr>New detector mezzanine</vt:lpstr>
      <vt:lpstr>Detector roof</vt:lpstr>
      <vt:lpstr>Detector roof</vt:lpstr>
      <vt:lpstr>Revisited cryogenics mezzanine covering the entire length of the cryostat</vt:lpstr>
      <vt:lpstr>3D view</vt:lpstr>
      <vt:lpstr>Cryostats and detector installation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Nessi</dc:creator>
  <cp:lastModifiedBy>Nessi</cp:lastModifiedBy>
  <cp:revision>110</cp:revision>
  <dcterms:created xsi:type="dcterms:W3CDTF">2018-09-13T17:49:46Z</dcterms:created>
  <dcterms:modified xsi:type="dcterms:W3CDTF">2018-10-29T11:08:29Z</dcterms:modified>
</cp:coreProperties>
</file>