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09" r:id="rId4"/>
    <p:sldId id="313" r:id="rId5"/>
    <p:sldId id="318" r:id="rId6"/>
    <p:sldId id="317" r:id="rId7"/>
    <p:sldId id="316" r:id="rId8"/>
    <p:sldId id="312" r:id="rId9"/>
    <p:sldId id="314" r:id="rId10"/>
    <p:sldId id="31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7" autoAdjust="0"/>
    <p:restoredTop sz="87200" autoAdjust="0"/>
  </p:normalViewPr>
  <p:slideViewPr>
    <p:cSldViewPr snapToGrid="0" snapToObjects="1">
      <p:cViewPr>
        <p:scale>
          <a:sx n="100" d="100"/>
          <a:sy n="100" d="100"/>
        </p:scale>
        <p:origin x="-77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9D38-5373-3941-B41A-F8BF26FA2B19}" type="datetimeFigureOut">
              <a:rPr lang="en-US" smtClean="0"/>
              <a:t>29/10/18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226C-AFC2-3846-BD6A-4426F3E6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5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9E372-FB45-C24A-87D2-158A7BB6AD8E}" type="datetimeFigureOut">
              <a:rPr lang="en-US" smtClean="0"/>
              <a:t>29/10/18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2632-AF2C-5E47-B79A-6B39DB35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23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C1E9-8A6E-D34E-B108-4C370A33363E}" type="datetime1">
              <a:rPr lang="en-US" smtClean="0"/>
              <a:t>29/10/18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BD3D-7EBF-FA46-A424-2957B33911CF}" type="datetime1">
              <a:rPr lang="en-US" smtClean="0"/>
              <a:t>29/10/18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806F-A5CF-AB48-A9B3-EC14B6A5A661}" type="datetime1">
              <a:rPr lang="en-US" smtClean="0"/>
              <a:t>29/10/18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E3F1-4A15-9A49-83FC-E4B835888E43}" type="datetime1">
              <a:rPr lang="en-US" smtClean="0"/>
              <a:t>29/10/18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4197-3707-4F4D-8133-40BFC6A1D449}" type="datetime1">
              <a:rPr lang="en-US" smtClean="0"/>
              <a:t>29/10/18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0CAC-6810-4645-B8AD-5478B156F53C}" type="datetime1">
              <a:rPr lang="en-US" smtClean="0"/>
              <a:t>29/10/18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3ED5-922B-2E4A-8E16-E44A42B55693}" type="datetime1">
              <a:rPr lang="en-US" smtClean="0"/>
              <a:t>29/10/18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0407-3C03-8448-9F81-4D00F195AFD8}" type="datetime1">
              <a:rPr lang="en-US" smtClean="0"/>
              <a:t>29/10/18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1560-277A-5B4D-BABB-8F329D6574B8}" type="datetime1">
              <a:rPr lang="en-US" smtClean="0"/>
              <a:t>29/10/18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690D-1E5A-0641-9BE3-504E1B4703D5}" type="datetime1">
              <a:rPr lang="en-US" smtClean="0"/>
              <a:t>29/10/18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867F-0ACB-9244-BBB8-5D7A8B0E32C7}" type="datetime1">
              <a:rPr lang="en-US" smtClean="0"/>
              <a:t>29/10/18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90F8-9A29-244B-B6D9-8AF5B3179261}" type="datetime1">
              <a:rPr lang="en-US" smtClean="0"/>
              <a:t>29/10/18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0A56-BEA1-4849-AEE2-067DA85BB0B1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1864"/>
            <a:ext cx="7772400" cy="195666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Rules and regulation for LBNF </a:t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Equipment validation strategy</a:t>
            </a:r>
            <a:br>
              <a:rPr lang="en-CA" dirty="0" smtClean="0">
                <a:solidFill>
                  <a:srgbClr val="0000FF"/>
                </a:solidFill>
              </a:rPr>
            </a:b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564" y="5207000"/>
            <a:ext cx="8704162" cy="558800"/>
          </a:xfrm>
        </p:spPr>
        <p:txBody>
          <a:bodyPr>
            <a:normAutofit/>
          </a:bodyPr>
          <a:lstStyle/>
          <a:p>
            <a:r>
              <a:rPr lang="fr-CA" sz="2000" dirty="0" smtClean="0"/>
              <a:t>O. Beltramello </a:t>
            </a:r>
            <a:r>
              <a:rPr lang="fr-CA" sz="2000" smtClean="0"/>
              <a:t>– 31.10.2018</a:t>
            </a:r>
            <a:endParaRPr lang="fr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" y="741949"/>
            <a:ext cx="8864600" cy="53604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GB" sz="2000" dirty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0" indent="0" algn="just">
              <a:buNone/>
            </a:pPr>
            <a:endParaRPr lang="en-GB" sz="2000" b="1" dirty="0" smtClean="0">
              <a:cs typeface="Helvetica"/>
            </a:endParaRPr>
          </a:p>
          <a:p>
            <a:pPr marL="0" indent="0" algn="just">
              <a:buNone/>
            </a:pP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3200" y="444500"/>
            <a:ext cx="8851900" cy="602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Helvetica"/>
              </a:rPr>
              <a:t>The working group is composed (for the moment) of 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Helvetica"/>
              </a:rPr>
              <a:t>	</a:t>
            </a:r>
            <a:r>
              <a:rPr lang="en-US" sz="1800" b="1" dirty="0" smtClean="0">
                <a:latin typeface="+mj-lt"/>
                <a:cs typeface="Helvetica"/>
              </a:rPr>
              <a:t>- CERN 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  <a:cs typeface="Helvetica"/>
              </a:rPr>
              <a:t>	</a:t>
            </a:r>
            <a:r>
              <a:rPr lang="en-US" sz="1800" b="1" dirty="0" smtClean="0">
                <a:latin typeface="+mj-lt"/>
                <a:cs typeface="Helvetica"/>
              </a:rPr>
              <a:t>- </a:t>
            </a:r>
            <a:r>
              <a:rPr lang="en-US" sz="1800" b="1" dirty="0"/>
              <a:t>U</a:t>
            </a:r>
            <a:r>
              <a:rPr lang="en-US" sz="1800" b="1" dirty="0" smtClean="0"/>
              <a:t>niversity </a:t>
            </a:r>
            <a:r>
              <a:rPr lang="en-US" sz="1800" b="1" dirty="0"/>
              <a:t>of Geneva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>
                <a:latin typeface="+mj-lt"/>
                <a:cs typeface="Helvetica"/>
              </a:rPr>
              <a:t>	</a:t>
            </a:r>
            <a:r>
              <a:rPr lang="en-US" sz="1800" b="1" dirty="0" smtClean="0">
                <a:latin typeface="+mj-lt"/>
                <a:cs typeface="Helvetica"/>
              </a:rPr>
              <a:t>- </a:t>
            </a:r>
            <a:r>
              <a:rPr lang="en-US" sz="1800" b="1" dirty="0"/>
              <a:t>U</a:t>
            </a:r>
            <a:r>
              <a:rPr lang="en-US" sz="1800" b="1" dirty="0" smtClean="0"/>
              <a:t>niversity </a:t>
            </a:r>
            <a:r>
              <a:rPr lang="en-US" sz="1800" b="1" dirty="0"/>
              <a:t>of Napoli “Federico II</a:t>
            </a:r>
            <a:r>
              <a:rPr lang="en-US" sz="1800" b="1" dirty="0" smtClean="0"/>
              <a:t>”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- </a:t>
            </a:r>
            <a:r>
              <a:rPr lang="en-GB" sz="1800" b="1" dirty="0"/>
              <a:t>Budapest university of Technology and </a:t>
            </a:r>
            <a:r>
              <a:rPr lang="en-GB" sz="1800" b="1" dirty="0" smtClean="0"/>
              <a:t>Economics</a:t>
            </a:r>
          </a:p>
          <a:p>
            <a:pPr marL="0" indent="0">
              <a:buNone/>
            </a:pPr>
            <a:r>
              <a:rPr lang="en-GB" sz="1800" b="1" dirty="0"/>
              <a:t>	</a:t>
            </a:r>
            <a:r>
              <a:rPr lang="en-GB" sz="1800" b="1" dirty="0" smtClean="0"/>
              <a:t>- </a:t>
            </a:r>
            <a:r>
              <a:rPr lang="en-US" sz="1800" b="1" dirty="0"/>
              <a:t>U</a:t>
            </a:r>
            <a:r>
              <a:rPr lang="en-US" sz="1800" b="1" dirty="0" smtClean="0"/>
              <a:t>niversity </a:t>
            </a:r>
            <a:r>
              <a:rPr lang="en-US" sz="1800" b="1" dirty="0"/>
              <a:t>of Coimbra </a:t>
            </a:r>
            <a:r>
              <a:rPr lang="en-US" sz="1800" b="1" dirty="0" smtClean="0"/>
              <a:t>  </a:t>
            </a:r>
            <a:endParaRPr lang="en-US" sz="1800" b="1" dirty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dirty="0">
                <a:latin typeface="+mj-lt"/>
                <a:cs typeface="Helvetica"/>
              </a:rPr>
              <a:t>w</a:t>
            </a:r>
            <a:r>
              <a:rPr lang="en-US" sz="1800" dirty="0" smtClean="0">
                <a:latin typeface="+mj-lt"/>
                <a:cs typeface="Helvetica"/>
              </a:rPr>
              <a:t>ith experts in the following domains :  </a:t>
            </a:r>
            <a:endParaRPr lang="en-US" sz="1800" dirty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dirty="0">
                <a:latin typeface="+mj-lt"/>
                <a:cs typeface="Helvetica"/>
              </a:rPr>
              <a:t>	</a:t>
            </a:r>
            <a:r>
              <a:rPr lang="en-US" sz="1800" dirty="0" smtClean="0">
                <a:latin typeface="+mj-lt"/>
                <a:cs typeface="Helvetica"/>
              </a:rPr>
              <a:t>- </a:t>
            </a:r>
            <a:r>
              <a:rPr lang="en-US" sz="1800" b="1" dirty="0" smtClean="0">
                <a:latin typeface="+mj-lt"/>
                <a:cs typeface="Helvetica"/>
              </a:rPr>
              <a:t>Mechanical and structural analyses 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latin typeface="+mj-lt"/>
                <a:cs typeface="Helvetica"/>
              </a:rPr>
              <a:t>	</a:t>
            </a:r>
            <a:r>
              <a:rPr lang="en-US" sz="1800" b="1" dirty="0" smtClean="0">
                <a:latin typeface="+mj-lt"/>
                <a:cs typeface="Helvetica"/>
              </a:rPr>
              <a:t>- European standards and </a:t>
            </a:r>
            <a:r>
              <a:rPr lang="en-US" sz="1800" b="1" smtClean="0">
                <a:latin typeface="+mj-lt"/>
                <a:cs typeface="Helvetica"/>
              </a:rPr>
              <a:t>US standards</a:t>
            </a:r>
            <a:endParaRPr lang="en-US" sz="1800" b="1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b="1" dirty="0">
                <a:latin typeface="+mj-lt"/>
                <a:cs typeface="Helvetica"/>
              </a:rPr>
              <a:t>	</a:t>
            </a:r>
            <a:r>
              <a:rPr lang="en-US" sz="1800" b="1" dirty="0" smtClean="0">
                <a:latin typeface="+mj-lt"/>
                <a:cs typeface="Helvetica"/>
              </a:rPr>
              <a:t>- Mechanical measurements methods </a:t>
            </a:r>
          </a:p>
          <a:p>
            <a:pPr marL="0" indent="0">
              <a:buFont typeface="Arial"/>
              <a:buNone/>
            </a:pPr>
            <a:endParaRPr lang="en-US" sz="1800" dirty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+mj-lt"/>
                <a:cs typeface="Helvetica"/>
              </a:rPr>
              <a:t>We obviously would like to extend this to the configuration control and the validation process of the equipment of LBNF. </a:t>
            </a:r>
          </a:p>
          <a:p>
            <a:pPr marL="0" indent="0">
              <a:buFont typeface="Arial"/>
              <a:buNone/>
            </a:pPr>
            <a:endParaRPr lang="en-US" sz="1800" dirty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b="1" dirty="0" smtClean="0">
                <a:latin typeface="+mj-lt"/>
                <a:cs typeface="Helvetica"/>
              </a:rPr>
              <a:t>We would like to invite experts from </a:t>
            </a:r>
            <a:r>
              <a:rPr lang="en-US" sz="1800" b="1" dirty="0" err="1" smtClean="0">
                <a:latin typeface="+mj-lt"/>
                <a:cs typeface="Helvetica"/>
              </a:rPr>
              <a:t>Fermilab</a:t>
            </a:r>
            <a:r>
              <a:rPr lang="en-US" sz="1800" b="1" dirty="0" smtClean="0">
                <a:latin typeface="+mj-lt"/>
                <a:cs typeface="Helvetica"/>
              </a:rPr>
              <a:t>/ DoE to participate to this working group.  </a:t>
            </a:r>
            <a:endParaRPr lang="en-GB" sz="1800" b="1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99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9400" y="1739900"/>
            <a:ext cx="8763000" cy="452596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  <a:latin typeface="Helvetica"/>
                <a:cs typeface="Helvetica"/>
              </a:rPr>
              <a:t>We need to agree on the standards and regulations for all equipment brought to SURF and installed in the LBNF caverns </a:t>
            </a:r>
          </a:p>
          <a:p>
            <a:pPr>
              <a:buAutoNum type="arabicPeriod"/>
            </a:pPr>
            <a:endParaRPr lang="en-US" sz="1800" dirty="0" smtClean="0">
              <a:latin typeface="Helvetica"/>
              <a:cs typeface="Helvetica"/>
            </a:endParaRPr>
          </a:p>
          <a:p>
            <a:pPr>
              <a:buAutoNum type="arabicPeriod"/>
            </a:pPr>
            <a:endParaRPr lang="en-US" sz="1800" dirty="0" smtClean="0">
              <a:latin typeface="Helvetica"/>
              <a:cs typeface="Helvetica"/>
            </a:endParaRPr>
          </a:p>
          <a:p>
            <a:pPr>
              <a:buAutoNum type="arabicPeriod"/>
            </a:pPr>
            <a:r>
              <a:rPr lang="en-US" sz="1800" dirty="0" smtClean="0">
                <a:latin typeface="Helvetica"/>
                <a:cs typeface="Helvetica"/>
              </a:rPr>
              <a:t>We need to check that </a:t>
            </a:r>
            <a:r>
              <a:rPr lang="en-US" sz="1800" b="1" u="sng" dirty="0" smtClean="0">
                <a:solidFill>
                  <a:srgbClr val="0000FF"/>
                </a:solidFill>
                <a:latin typeface="Helvetica"/>
                <a:cs typeface="Helvetica"/>
              </a:rPr>
              <a:t>the regulations are met </a:t>
            </a:r>
          </a:p>
          <a:p>
            <a:pPr>
              <a:buAutoNum type="arabicPeriod"/>
            </a:pPr>
            <a:endParaRPr lang="en-US" sz="1800" b="1" u="sng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buAutoNum type="arabicPeriod"/>
            </a:pPr>
            <a:endParaRPr lang="en-US" sz="1800" dirty="0" smtClean="0">
              <a:latin typeface="Helvetica"/>
              <a:cs typeface="Helvetica"/>
            </a:endParaRPr>
          </a:p>
          <a:p>
            <a:pPr>
              <a:buAutoNum type="arabicPeriod"/>
            </a:pPr>
            <a:r>
              <a:rPr lang="en-US" sz="1800" dirty="0" smtClean="0">
                <a:latin typeface="Helvetica"/>
                <a:cs typeface="Helvetica"/>
              </a:rPr>
              <a:t>We need to check that the </a:t>
            </a:r>
            <a:r>
              <a:rPr lang="en-US" sz="1800" b="1" u="sng" dirty="0" smtClean="0">
                <a:solidFill>
                  <a:srgbClr val="0000FF"/>
                </a:solidFill>
                <a:latin typeface="Helvetica"/>
                <a:cs typeface="Helvetica"/>
              </a:rPr>
              <a:t>equipment installed are conform and safe </a:t>
            </a:r>
            <a:r>
              <a:rPr lang="en-US" sz="1800" b="1" dirty="0" smtClean="0">
                <a:solidFill>
                  <a:srgbClr val="0000FF"/>
                </a:solidFill>
                <a:latin typeface="Helvetica"/>
                <a:cs typeface="Helvetica"/>
              </a:rPr>
              <a:t>. </a:t>
            </a:r>
          </a:p>
          <a:p>
            <a:pPr marL="0" indent="0">
              <a:buNone/>
            </a:pPr>
            <a:endParaRPr lang="en-US" sz="18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600" y="472301"/>
            <a:ext cx="820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cs typeface="Helvetica"/>
              </a:rPr>
              <a:t>LBNF equipment validation process and configuration control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How do we approach this problematic at CERN ? </a:t>
            </a:r>
            <a:br>
              <a:rPr lang="en-CA" sz="2400" b="1" dirty="0" smtClean="0">
                <a:solidFill>
                  <a:srgbClr val="0000FF"/>
                </a:solidFill>
              </a:rPr>
            </a:br>
            <a:r>
              <a:rPr lang="is-IS" sz="2400" b="1" dirty="0" smtClean="0">
                <a:solidFill>
                  <a:srgbClr val="0000FF"/>
                </a:solidFill>
              </a:rPr>
              <a:t>… </a:t>
            </a:r>
            <a:r>
              <a:rPr lang="en-CA" sz="2400" b="1" dirty="0">
                <a:solidFill>
                  <a:srgbClr val="0000FF"/>
                </a:solidFill>
              </a:rPr>
              <a:t>a</a:t>
            </a:r>
            <a:r>
              <a:rPr lang="en-CA" sz="2400" b="1" dirty="0" smtClean="0">
                <a:solidFill>
                  <a:srgbClr val="0000FF"/>
                </a:solidFill>
              </a:rPr>
              <a:t>nd </a:t>
            </a:r>
            <a:r>
              <a:rPr lang="en-CA" sz="2400" b="1" dirty="0">
                <a:solidFill>
                  <a:srgbClr val="0000FF"/>
                </a:solidFill>
              </a:rPr>
              <a:t>w</a:t>
            </a:r>
            <a:r>
              <a:rPr lang="en-CA" sz="2400" b="1" dirty="0" smtClean="0">
                <a:solidFill>
                  <a:srgbClr val="0000FF"/>
                </a:solidFill>
              </a:rPr>
              <a:t>hat are the problems ?   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9400" y="1308100"/>
            <a:ext cx="8534400" cy="4660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cs typeface="Helvetica"/>
              </a:rPr>
              <a:t>Up to very recently, the approach was the following </a:t>
            </a:r>
            <a:r>
              <a:rPr lang="en-GB" sz="2000" u="sng" dirty="0" smtClean="0">
                <a:cs typeface="Helvetica"/>
              </a:rPr>
              <a:t>(very summarised)</a:t>
            </a:r>
          </a:p>
          <a:p>
            <a:pPr marL="0" indent="0">
              <a:buNone/>
            </a:pPr>
            <a:endParaRPr lang="en-GB" sz="2000" dirty="0">
              <a:latin typeface="+mj-lt"/>
              <a:cs typeface="Helvetica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  <a:cs typeface="ＭＳ Ｐゴシック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+mj-lt"/>
              <a:cs typeface="ＭＳ Ｐゴシック" charset="0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  <a:cs typeface="ＭＳ Ｐゴシック" charset="0"/>
            </a:endParaRPr>
          </a:p>
          <a:p>
            <a:pPr marL="0" indent="0">
              <a:buNone/>
            </a:pPr>
            <a:endParaRPr lang="en-US" sz="2000" dirty="0">
              <a:latin typeface="+mj-lt"/>
              <a:cs typeface="ＭＳ Ｐゴシック" charset="0"/>
            </a:endParaRPr>
          </a:p>
          <a:p>
            <a:pPr marL="0" indent="0">
              <a:buNone/>
            </a:pPr>
            <a:endParaRPr lang="en-GB" sz="2000" dirty="0" smtClean="0">
              <a:cs typeface="Helvetica"/>
            </a:endParaRPr>
          </a:p>
          <a:p>
            <a:pPr marL="0" indent="0">
              <a:buNone/>
            </a:pPr>
            <a:endParaRPr lang="en-GB" sz="2000" dirty="0" smtClean="0">
              <a:cs typeface="Helvetica"/>
            </a:endParaRPr>
          </a:p>
          <a:p>
            <a:pPr marL="0" indent="0">
              <a:buNone/>
            </a:pPr>
            <a:r>
              <a:rPr lang="en-GB" sz="2000" dirty="0" smtClean="0">
                <a:cs typeface="Helvetica"/>
              </a:rPr>
              <a:t>But we are experiencing more and more difficulties with this scheme especially in the mechanical domain (but not only). </a:t>
            </a:r>
          </a:p>
          <a:p>
            <a:pPr marL="0" indent="0">
              <a:buNone/>
            </a:pPr>
            <a:endParaRPr lang="en-GB" sz="2000" dirty="0" smtClean="0">
              <a:cs typeface="Helvetica"/>
            </a:endParaRPr>
          </a:p>
          <a:p>
            <a:pPr marL="0" indent="0">
              <a:buNone/>
            </a:pPr>
            <a:endParaRPr lang="en-GB" sz="2000" u="sng" dirty="0">
              <a:cs typeface="Helvetica"/>
            </a:endParaRPr>
          </a:p>
          <a:p>
            <a:pPr marL="0" indent="0">
              <a:buNone/>
            </a:pPr>
            <a:endParaRPr lang="en-GB" sz="2000" u="sng" dirty="0">
              <a:cs typeface="Helvetica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36800"/>
            <a:ext cx="1460500" cy="1104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18300" y="2311400"/>
            <a:ext cx="1422400" cy="11049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 + HSE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917700" y="2438400"/>
            <a:ext cx="48006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97100" y="2159828"/>
            <a:ext cx="406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1. Declaration of new equipment or experiment 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917700" y="3098800"/>
            <a:ext cx="48006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7900" y="2791851"/>
            <a:ext cx="44604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3. Equipment documentation (CE or full documentation)  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907704" y="2776736"/>
            <a:ext cx="48006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47900" y="2481659"/>
            <a:ext cx="44604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2</a:t>
            </a:r>
            <a:r>
              <a:rPr lang="en-US" sz="1400" dirty="0" smtClean="0">
                <a:solidFill>
                  <a:srgbClr val="FF6600"/>
                </a:solidFill>
              </a:rPr>
              <a:t>. List of rules and regulations + organizational documents  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7896" y="3098800"/>
            <a:ext cx="446040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6600"/>
                </a:solidFill>
              </a:rPr>
              <a:t>4. Agreement to install </a:t>
            </a:r>
            <a:endParaRPr lang="en-US" sz="1400" dirty="0">
              <a:solidFill>
                <a:srgbClr val="FF66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917700" y="3373636"/>
            <a:ext cx="48006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8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This validation process is complex and time consuming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A good example:  NP04 experiment Safety File </a:t>
            </a:r>
            <a:endParaRPr lang="en-CA" sz="24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im18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432"/>
            <a:ext cx="4978400" cy="4607668"/>
          </a:xfrm>
          <a:prstGeom prst="rect">
            <a:avLst/>
          </a:prstGeom>
        </p:spPr>
      </p:pic>
      <p:pic>
        <p:nvPicPr>
          <p:cNvPr id="5" name="Picture 4" descr="im19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43" y="1018432"/>
            <a:ext cx="5052063" cy="46076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181100" y="1392767"/>
            <a:ext cx="592667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82234" y="1976967"/>
            <a:ext cx="592667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42000" y="1545167"/>
            <a:ext cx="592667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99596" y="1086644"/>
            <a:ext cx="592667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5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This validation process is complex and time consuming 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A good example:  NP04 experiment Safety File </a:t>
            </a:r>
            <a:endParaRPr lang="en-CA" sz="2400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im2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0"/>
            <a:ext cx="793888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771800" y="836712"/>
            <a:ext cx="592667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83172" y="3886448"/>
            <a:ext cx="592667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410200"/>
            <a:ext cx="280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2100" y="1155700"/>
            <a:ext cx="86741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+mj-lt"/>
                <a:cs typeface="Helvetica"/>
              </a:rPr>
              <a:t>The mechanical calculations we receive are regularly: </a:t>
            </a: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lvl="1">
              <a:buFont typeface="Wingdings" charset="2"/>
              <a:buChar char="Ø"/>
            </a:pPr>
            <a:r>
              <a:rPr lang="en-GB" sz="1800" b="1" dirty="0" smtClean="0">
                <a:latin typeface="+mj-lt"/>
                <a:cs typeface="Helvetica"/>
              </a:rPr>
              <a:t>very partial </a:t>
            </a:r>
            <a:r>
              <a:rPr lang="en-GB" sz="1800" dirty="0" smtClean="0">
                <a:latin typeface="+mj-lt"/>
                <a:cs typeface="Helvetica"/>
              </a:rPr>
              <a:t>- missing some load cases (seismic, transport and installation loading cases, </a:t>
            </a:r>
            <a:r>
              <a:rPr lang="is-IS" sz="1800" dirty="0" smtClean="0">
                <a:latin typeface="+mj-lt"/>
                <a:cs typeface="Helvetica"/>
              </a:rPr>
              <a:t>…),</a:t>
            </a:r>
            <a:r>
              <a:rPr lang="en-GB" sz="1800" dirty="0" smtClean="0">
                <a:latin typeface="+mj-lt"/>
                <a:cs typeface="Helvetica"/>
              </a:rPr>
              <a:t> connections calculations</a:t>
            </a:r>
          </a:p>
          <a:p>
            <a:pPr lvl="1">
              <a:buFont typeface="Wingdings" charset="2"/>
              <a:buChar char="Ø"/>
            </a:pPr>
            <a:endParaRPr lang="en-GB" sz="1000" dirty="0" smtClean="0">
              <a:latin typeface="+mj-lt"/>
              <a:cs typeface="Helvetica"/>
            </a:endParaRPr>
          </a:p>
          <a:p>
            <a:pPr lvl="1">
              <a:buFont typeface="Wingdings" charset="2"/>
              <a:buChar char="Ø"/>
            </a:pPr>
            <a:r>
              <a:rPr lang="en-GB" sz="1800" b="1" dirty="0" smtClean="0">
                <a:latin typeface="+mj-lt"/>
                <a:cs typeface="Helvetica"/>
              </a:rPr>
              <a:t>not referring to any standards </a:t>
            </a:r>
            <a:r>
              <a:rPr lang="en-GB" sz="1800" dirty="0" smtClean="0">
                <a:latin typeface="+mj-lt"/>
                <a:cs typeface="Helvetica"/>
              </a:rPr>
              <a:t>(calculations values compared directly to material properties without any safety factors)</a:t>
            </a:r>
          </a:p>
          <a:p>
            <a:pPr lvl="1">
              <a:buFont typeface="Wingdings" charset="2"/>
              <a:buChar char="Ø"/>
            </a:pPr>
            <a:endParaRPr lang="en-GB" sz="1000" dirty="0" smtClean="0">
              <a:latin typeface="+mj-lt"/>
              <a:cs typeface="Helvetica"/>
            </a:endParaRPr>
          </a:p>
          <a:p>
            <a:pPr lvl="1">
              <a:buFont typeface="Wingdings" charset="2"/>
              <a:buChar char="Ø"/>
            </a:pPr>
            <a:r>
              <a:rPr lang="en-GB" sz="1800" b="1" dirty="0" smtClean="0">
                <a:latin typeface="+mj-lt"/>
                <a:cs typeface="Helvetica"/>
              </a:rPr>
              <a:t>missing</a:t>
            </a:r>
            <a:r>
              <a:rPr lang="en-GB" sz="1800" dirty="0" smtClean="0">
                <a:latin typeface="+mj-lt"/>
                <a:cs typeface="Helvetica"/>
              </a:rPr>
              <a:t> </a:t>
            </a:r>
            <a:r>
              <a:rPr lang="en-GB" sz="1800" b="1" dirty="0" smtClean="0">
                <a:latin typeface="+mj-lt"/>
                <a:cs typeface="Helvetica"/>
              </a:rPr>
              <a:t>material</a:t>
            </a:r>
            <a:r>
              <a:rPr lang="en-GB" sz="1800" dirty="0" smtClean="0">
                <a:latin typeface="+mj-lt"/>
                <a:cs typeface="Helvetica"/>
              </a:rPr>
              <a:t> </a:t>
            </a:r>
            <a:r>
              <a:rPr lang="en-GB" sz="1800" b="1" dirty="0" smtClean="0">
                <a:latin typeface="+mj-lt"/>
                <a:cs typeface="Helvetica"/>
              </a:rPr>
              <a:t>certificates</a:t>
            </a:r>
            <a:r>
              <a:rPr lang="en-GB" sz="1800" dirty="0" smtClean="0">
                <a:latin typeface="+mj-lt"/>
                <a:cs typeface="Helvetica"/>
              </a:rPr>
              <a:t> or </a:t>
            </a:r>
            <a:r>
              <a:rPr lang="en-GB" sz="1800" b="1" dirty="0" smtClean="0">
                <a:latin typeface="+mj-lt"/>
                <a:cs typeface="Helvetica"/>
              </a:rPr>
              <a:t>welding procedures/inspection certificates</a:t>
            </a:r>
            <a:r>
              <a:rPr lang="en-GB" sz="1800" dirty="0" smtClean="0">
                <a:latin typeface="+mj-lt"/>
                <a:cs typeface="Helvetica"/>
              </a:rPr>
              <a:t> </a:t>
            </a: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r>
              <a:rPr lang="en-GB" sz="1800" dirty="0" smtClean="0">
                <a:latin typeface="+mj-lt"/>
                <a:cs typeface="Helvetica"/>
              </a:rPr>
              <a:t>As consequences: </a:t>
            </a: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lvl="1">
              <a:buFont typeface="Wingdings" charset="2"/>
              <a:buChar char="Ø"/>
            </a:pPr>
            <a:r>
              <a:rPr lang="en-GB" sz="1800" dirty="0">
                <a:latin typeface="+mj-lt"/>
                <a:cs typeface="Helvetica"/>
              </a:rPr>
              <a:t>t</a:t>
            </a:r>
            <a:r>
              <a:rPr lang="en-GB" sz="1800" dirty="0" smtClean="0">
                <a:latin typeface="+mj-lt"/>
                <a:cs typeface="Helvetica"/>
              </a:rPr>
              <a:t>his creates large amount of interactions with the experiments</a:t>
            </a:r>
          </a:p>
          <a:p>
            <a:pPr lvl="1">
              <a:buFont typeface="Wingdings" charset="2"/>
              <a:buChar char="Ø"/>
            </a:pPr>
            <a:endParaRPr lang="en-GB" sz="1000" dirty="0" smtClean="0">
              <a:latin typeface="+mj-lt"/>
              <a:cs typeface="Helvetica"/>
            </a:endParaRPr>
          </a:p>
          <a:p>
            <a:pPr lvl="1">
              <a:buFont typeface="Wingdings" charset="2"/>
              <a:buChar char="Ø"/>
            </a:pPr>
            <a:r>
              <a:rPr lang="en-GB" sz="1800" dirty="0">
                <a:latin typeface="+mj-lt"/>
                <a:cs typeface="Helvetica"/>
              </a:rPr>
              <a:t>i</a:t>
            </a:r>
            <a:r>
              <a:rPr lang="en-GB" sz="1800" dirty="0" smtClean="0">
                <a:latin typeface="+mj-lt"/>
                <a:cs typeface="Helvetica"/>
              </a:rPr>
              <a:t>t is an unsafe process. </a:t>
            </a:r>
          </a:p>
          <a:p>
            <a:pPr lvl="1">
              <a:buFont typeface="Wingdings" charset="2"/>
              <a:buChar char="Ø"/>
            </a:pPr>
            <a:endParaRPr lang="en-GB" sz="1000" dirty="0" smtClean="0">
              <a:latin typeface="+mj-lt"/>
              <a:cs typeface="Helvetica"/>
            </a:endParaRPr>
          </a:p>
          <a:p>
            <a:pPr lvl="1">
              <a:buFont typeface="Wingdings" charset="2"/>
              <a:buChar char="Ø"/>
            </a:pPr>
            <a:r>
              <a:rPr lang="en-GB" sz="1800" dirty="0">
                <a:latin typeface="+mj-lt"/>
                <a:cs typeface="Helvetica"/>
              </a:rPr>
              <a:t>s</a:t>
            </a:r>
            <a:r>
              <a:rPr lang="en-GB" sz="1800" dirty="0" smtClean="0">
                <a:latin typeface="+mj-lt"/>
                <a:cs typeface="Helvetica"/>
              </a:rPr>
              <a:t>ometimes it delays the project (we are simply not delivering the permit to operate if we are not satisfied). </a:t>
            </a: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r>
              <a:rPr lang="en-US" sz="1800" dirty="0" smtClean="0">
                <a:latin typeface="+mj-lt"/>
                <a:cs typeface="ＭＳ Ｐゴシック" charset="0"/>
              </a:rPr>
              <a:t>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How do we approach this problematic at CERN ? </a:t>
            </a:r>
            <a:br>
              <a:rPr lang="en-CA" sz="2400" b="1" dirty="0" smtClean="0">
                <a:solidFill>
                  <a:srgbClr val="0000FF"/>
                </a:solidFill>
              </a:rPr>
            </a:br>
            <a:r>
              <a:rPr lang="is-IS" sz="2400" b="1" dirty="0" smtClean="0">
                <a:solidFill>
                  <a:srgbClr val="0000FF"/>
                </a:solidFill>
              </a:rPr>
              <a:t>… </a:t>
            </a:r>
            <a:r>
              <a:rPr lang="en-CA" sz="2400" b="1" dirty="0">
                <a:solidFill>
                  <a:srgbClr val="0000FF"/>
                </a:solidFill>
              </a:rPr>
              <a:t>a</a:t>
            </a:r>
            <a:r>
              <a:rPr lang="en-CA" sz="2400" b="1" dirty="0" smtClean="0">
                <a:solidFill>
                  <a:srgbClr val="0000FF"/>
                </a:solidFill>
              </a:rPr>
              <a:t>nd </a:t>
            </a:r>
            <a:r>
              <a:rPr lang="en-CA" sz="2400" b="1" dirty="0">
                <a:solidFill>
                  <a:srgbClr val="0000FF"/>
                </a:solidFill>
              </a:rPr>
              <a:t>w</a:t>
            </a:r>
            <a:r>
              <a:rPr lang="en-CA" sz="2400" b="1" dirty="0" smtClean="0">
                <a:solidFill>
                  <a:srgbClr val="0000FF"/>
                </a:solidFill>
              </a:rPr>
              <a:t>hat are the problems ?   </a:t>
            </a:r>
            <a:endParaRPr lang="en-CA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7000" y="1320800"/>
            <a:ext cx="90170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>
                <a:latin typeface="+mj-lt"/>
                <a:cs typeface="Helvetica"/>
              </a:rPr>
              <a:t>Sometimes, we have to redo ourselves the calculations </a:t>
            </a:r>
          </a:p>
          <a:p>
            <a:pPr marL="0" indent="0">
              <a:buNone/>
            </a:pPr>
            <a:r>
              <a:rPr lang="en-GB" sz="1800" b="1" dirty="0" smtClean="0">
                <a:latin typeface="+mj-lt"/>
                <a:cs typeface="Helvetica"/>
              </a:rPr>
              <a:t>or the inspections or even recently the welding. </a:t>
            </a: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r>
              <a:rPr lang="en-GB" sz="1800" dirty="0" smtClean="0">
                <a:latin typeface="+mj-lt"/>
                <a:cs typeface="Helvetica"/>
              </a:rPr>
              <a:t>We have also experienced that </a:t>
            </a:r>
            <a:r>
              <a:rPr lang="en-GB" sz="1800" b="1" dirty="0" smtClean="0">
                <a:latin typeface="+mj-lt"/>
                <a:cs typeface="Helvetica"/>
              </a:rPr>
              <a:t>we should not trust </a:t>
            </a:r>
          </a:p>
          <a:p>
            <a:pPr marL="0" indent="0">
              <a:buNone/>
            </a:pPr>
            <a:r>
              <a:rPr lang="en-GB" sz="1800" b="1" dirty="0" smtClean="0">
                <a:latin typeface="+mj-lt"/>
                <a:cs typeface="Helvetica"/>
              </a:rPr>
              <a:t>systematically CE Certificates</a:t>
            </a:r>
            <a:r>
              <a:rPr lang="en-GB" sz="1800" dirty="0" smtClean="0">
                <a:latin typeface="+mj-lt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en-GB" sz="1800" b="1" dirty="0" smtClean="0">
                <a:latin typeface="+mj-lt"/>
                <a:cs typeface="Helvetica"/>
              </a:rPr>
              <a:t>01.09.2017 accident in EHN1</a:t>
            </a:r>
            <a:r>
              <a:rPr lang="en-GB" sz="1800" dirty="0" smtClean="0">
                <a:latin typeface="+mj-lt"/>
                <a:cs typeface="Helvetica"/>
              </a:rPr>
              <a:t>:  </a:t>
            </a:r>
          </a:p>
          <a:p>
            <a:pPr marL="0" indent="0">
              <a:buNone/>
            </a:pPr>
            <a:r>
              <a:rPr lang="en-GB" sz="1800" dirty="0" smtClean="0">
                <a:latin typeface="+mj-lt"/>
                <a:cs typeface="Helvetica"/>
              </a:rPr>
              <a:t>bar following from the carry beams while testing. </a:t>
            </a: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>
              <a:buFont typeface="Wingdings" charset="2"/>
              <a:buChar char="Ø"/>
            </a:pPr>
            <a:r>
              <a:rPr lang="en-GB" sz="1800" dirty="0" smtClean="0">
                <a:latin typeface="+mj-lt"/>
                <a:cs typeface="Helvetica"/>
              </a:rPr>
              <a:t>The calculations provided were not conformed to the installed equipment</a:t>
            </a:r>
          </a:p>
          <a:p>
            <a:pPr>
              <a:buFont typeface="Wingdings" charset="2"/>
              <a:buChar char="Ø"/>
            </a:pPr>
            <a:r>
              <a:rPr lang="en-GB" sz="1800" dirty="0" smtClean="0">
                <a:latin typeface="+mj-lt"/>
                <a:cs typeface="Helvetica"/>
              </a:rPr>
              <a:t>The safety devices were missing on the installed equipment </a:t>
            </a: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None/>
            </a:pPr>
            <a:endParaRPr lang="en-GB" sz="1800" dirty="0">
              <a:latin typeface="+mj-lt"/>
              <a:cs typeface="Helvetica"/>
            </a:endParaRPr>
          </a:p>
          <a:p>
            <a:pPr marL="0" indent="0">
              <a:buNone/>
            </a:pPr>
            <a:r>
              <a:rPr lang="en-US" sz="1800" dirty="0" smtClean="0">
                <a:latin typeface="+mj-lt"/>
                <a:cs typeface="ＭＳ Ｐゴシック" charset="0"/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How do we approach this problematic at CERN ? </a:t>
            </a:r>
            <a:br>
              <a:rPr lang="en-CA" sz="2400" b="1" dirty="0" smtClean="0">
                <a:solidFill>
                  <a:srgbClr val="0000FF"/>
                </a:solidFill>
              </a:rPr>
            </a:br>
            <a:r>
              <a:rPr lang="is-IS" sz="2400" b="1" dirty="0" smtClean="0">
                <a:solidFill>
                  <a:srgbClr val="0000FF"/>
                </a:solidFill>
              </a:rPr>
              <a:t>… </a:t>
            </a:r>
            <a:r>
              <a:rPr lang="en-CA" sz="2400" b="1" dirty="0">
                <a:solidFill>
                  <a:srgbClr val="0000FF"/>
                </a:solidFill>
              </a:rPr>
              <a:t>a</a:t>
            </a:r>
            <a:r>
              <a:rPr lang="en-CA" sz="2400" b="1" dirty="0" smtClean="0">
                <a:solidFill>
                  <a:srgbClr val="0000FF"/>
                </a:solidFill>
              </a:rPr>
              <a:t>nd </a:t>
            </a:r>
            <a:r>
              <a:rPr lang="en-CA" sz="2400" b="1" dirty="0">
                <a:solidFill>
                  <a:srgbClr val="0000FF"/>
                </a:solidFill>
              </a:rPr>
              <a:t>w</a:t>
            </a:r>
            <a:r>
              <a:rPr lang="en-CA" sz="2400" b="1" dirty="0" smtClean="0">
                <a:solidFill>
                  <a:srgbClr val="0000FF"/>
                </a:solidFill>
              </a:rPr>
              <a:t>hat are the problems ?   </a:t>
            </a:r>
            <a:endParaRPr lang="en-CA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image1[2]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4325" y="1374777"/>
            <a:ext cx="2768602" cy="20764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40400" y="3454400"/>
            <a:ext cx="660400" cy="3429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66000" y="3086096"/>
            <a:ext cx="660400" cy="3429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97" y="4689696"/>
            <a:ext cx="1705739" cy="1279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36" y="4220426"/>
            <a:ext cx="1294927" cy="17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" y="741949"/>
            <a:ext cx="8864600" cy="53604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GB" sz="2000" dirty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>
              <a:cs typeface="Helvetica"/>
            </a:endParaRPr>
          </a:p>
          <a:p>
            <a:pPr marL="457200" indent="-457200" algn="just">
              <a:buAutoNum type="arabicPeriod"/>
            </a:pPr>
            <a:endParaRPr lang="en-GB" sz="2000" b="1" dirty="0" smtClean="0">
              <a:cs typeface="Helvetica"/>
            </a:endParaRPr>
          </a:p>
          <a:p>
            <a:pPr marL="0" indent="0" algn="just">
              <a:buNone/>
            </a:pPr>
            <a:endParaRPr lang="en-GB" sz="2000" b="1" dirty="0" smtClean="0">
              <a:cs typeface="Helvetica"/>
            </a:endParaRPr>
          </a:p>
          <a:p>
            <a:pPr marL="0" indent="0" algn="just">
              <a:buNone/>
            </a:pP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" y="330200"/>
            <a:ext cx="8851900" cy="602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Helvetica"/>
              </a:rPr>
              <a:t>We (EP safety office and HSE Unit) act on two different ways : </a:t>
            </a:r>
          </a:p>
          <a:p>
            <a:pPr marL="0" indent="0">
              <a:buFont typeface="Arial"/>
              <a:buNone/>
            </a:pPr>
            <a:endParaRPr lang="en-US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dirty="0">
                <a:latin typeface="+mj-lt"/>
                <a:cs typeface="Helvetica"/>
              </a:rPr>
              <a:t>	</a:t>
            </a:r>
            <a:r>
              <a:rPr lang="en-US" sz="1800" dirty="0" smtClean="0">
                <a:latin typeface="+mj-lt"/>
                <a:cs typeface="Helvetica"/>
              </a:rPr>
              <a:t>1.  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Helvetica"/>
              </a:rPr>
              <a:t>we are reinforcing the configuration control </a:t>
            </a:r>
            <a:r>
              <a:rPr lang="en-US" sz="1800" dirty="0" smtClean="0">
                <a:latin typeface="+mj-lt"/>
                <a:cs typeface="Helvetica"/>
              </a:rPr>
              <a:t>of the experiments and equipment that 	we have to agree on before they are installed or loaded :</a:t>
            </a: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Helvetica"/>
              </a:rPr>
              <a:t>	- We run systematic co-inspections 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+mj-lt"/>
                <a:cs typeface="Helvetica"/>
              </a:rPr>
              <a:t>	</a:t>
            </a:r>
            <a:r>
              <a:rPr lang="en-US" sz="1800" dirty="0" smtClean="0">
                <a:latin typeface="+mj-lt"/>
                <a:cs typeface="Helvetica"/>
              </a:rPr>
              <a:t>- We are now checking carefully the documentation we received with CE certificates </a:t>
            </a:r>
          </a:p>
          <a:p>
            <a:pPr marL="0" indent="0">
              <a:buFont typeface="Arial"/>
              <a:buNone/>
            </a:pPr>
            <a:endParaRPr lang="en-US" sz="1800" dirty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Helvetica"/>
              </a:rPr>
              <a:t>	2. We have decided to create a </a:t>
            </a:r>
            <a:r>
              <a:rPr lang="en-US" sz="1800" b="1" dirty="0" smtClean="0">
                <a:solidFill>
                  <a:srgbClr val="0000FF"/>
                </a:solidFill>
                <a:latin typeface="+mj-lt"/>
                <a:cs typeface="Helvetica"/>
              </a:rPr>
              <a:t>working group</a:t>
            </a:r>
            <a:r>
              <a:rPr lang="en-US" sz="1800" dirty="0" smtClean="0">
                <a:latin typeface="+mj-lt"/>
                <a:cs typeface="Helvetica"/>
              </a:rPr>
              <a:t> to  : </a:t>
            </a:r>
          </a:p>
          <a:p>
            <a:pPr lvl="1">
              <a:buFont typeface="Wingdings" charset="2"/>
              <a:buChar char="ü"/>
            </a:pPr>
            <a:r>
              <a:rPr lang="en-US" sz="1800" b="1" dirty="0"/>
              <a:t>remind the European standards and rules </a:t>
            </a:r>
            <a:r>
              <a:rPr lang="en-US" sz="1800" dirty="0"/>
              <a:t>to be followed for the design and the execution of the structural elements</a:t>
            </a:r>
            <a:r>
              <a:rPr lang="en-US" sz="1800" dirty="0" smtClean="0"/>
              <a:t>.</a:t>
            </a:r>
          </a:p>
          <a:p>
            <a:pPr lvl="1">
              <a:buFont typeface="Wingdings" charset="2"/>
              <a:buChar char="ü"/>
            </a:pPr>
            <a:endParaRPr lang="en-US" sz="1800" dirty="0"/>
          </a:p>
          <a:p>
            <a:pPr lvl="1">
              <a:buFont typeface="Wingdings" charset="2"/>
              <a:buChar char="ü"/>
            </a:pPr>
            <a:r>
              <a:rPr lang="en-US" sz="1800" dirty="0"/>
              <a:t>list the </a:t>
            </a:r>
            <a:r>
              <a:rPr lang="en-US" sz="1800" b="1" dirty="0"/>
              <a:t>type of calculations methods </a:t>
            </a:r>
            <a:r>
              <a:rPr lang="en-US" sz="1800" dirty="0"/>
              <a:t>allowed to check the design (for example analytical or advanced computational analyses like </a:t>
            </a:r>
            <a:r>
              <a:rPr lang="en-US" sz="1800" dirty="0" smtClean="0"/>
              <a:t>FEA) </a:t>
            </a:r>
          </a:p>
          <a:p>
            <a:pPr lvl="1">
              <a:buFont typeface="Wingdings" charset="2"/>
              <a:buChar char="ü"/>
            </a:pPr>
            <a:endParaRPr lang="en-US" sz="1800" dirty="0"/>
          </a:p>
          <a:p>
            <a:pPr lvl="1">
              <a:buFont typeface="Wingdings" charset="2"/>
              <a:buChar char="ü"/>
            </a:pPr>
            <a:r>
              <a:rPr lang="en-US" sz="1800" dirty="0"/>
              <a:t>determine the </a:t>
            </a:r>
            <a:r>
              <a:rPr lang="en-US" sz="1800" b="1" dirty="0"/>
              <a:t>mandatory checks to be performed </a:t>
            </a:r>
            <a:r>
              <a:rPr lang="en-US" sz="1800" dirty="0"/>
              <a:t>on the structure under the different load conditions (for example, seismic, static, etc.</a:t>
            </a:r>
            <a:r>
              <a:rPr lang="en-US" sz="1800" dirty="0" smtClean="0"/>
              <a:t>)</a:t>
            </a:r>
          </a:p>
          <a:p>
            <a:pPr lvl="1">
              <a:buFont typeface="Wingdings" charset="2"/>
              <a:buChar char="ü"/>
            </a:pPr>
            <a:endParaRPr lang="en-US" sz="1800" dirty="0"/>
          </a:p>
          <a:p>
            <a:pPr lvl="1">
              <a:buFont typeface="Wingdings" charset="2"/>
              <a:buChar char="ü"/>
            </a:pPr>
            <a:r>
              <a:rPr lang="en-US" sz="1800" b="1" dirty="0"/>
              <a:t>list the documentation required </a:t>
            </a:r>
            <a:r>
              <a:rPr lang="en-US" sz="1800" dirty="0"/>
              <a:t>(FEA models, 3D/2D models, structural assessment, execution certificates, etc.)</a:t>
            </a:r>
          </a:p>
          <a:p>
            <a:pPr marL="0" indent="0">
              <a:buFont typeface="Arial"/>
              <a:buNone/>
            </a:pPr>
            <a:endParaRPr lang="en-US" sz="1800" dirty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11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0A56-BEA1-4849-AEE2-067DA85BB0B1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" y="330200"/>
            <a:ext cx="8851900" cy="602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working group will also provide instructions to the designers </a:t>
            </a:r>
            <a:r>
              <a:rPr lang="en-US" sz="1800" dirty="0" smtClean="0"/>
              <a:t>on how </a:t>
            </a:r>
            <a:r>
              <a:rPr lang="en-US" sz="1800" dirty="0"/>
              <a:t>to perform mechanical assessment by means of </a:t>
            </a:r>
            <a:r>
              <a:rPr lang="en-US" sz="1800" b="1" dirty="0" smtClean="0">
                <a:solidFill>
                  <a:srgbClr val="0000FF"/>
                </a:solidFill>
              </a:rPr>
              <a:t>FEA analyses</a:t>
            </a:r>
            <a:r>
              <a:rPr lang="en-US" sz="1800" dirty="0"/>
              <a:t>, in compliance with the European Standard </a:t>
            </a:r>
            <a:r>
              <a:rPr lang="en-US" sz="1800" dirty="0" smtClean="0"/>
              <a:t>framework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We cooperate directly with the </a:t>
            </a:r>
            <a:r>
              <a:rPr lang="en-US" sz="1800" b="1" dirty="0" smtClean="0"/>
              <a:t>European </a:t>
            </a:r>
            <a:r>
              <a:rPr lang="en-US" sz="1800" b="1" dirty="0"/>
              <a:t>Committee for </a:t>
            </a:r>
            <a:r>
              <a:rPr lang="en-US" sz="1800" b="1" dirty="0" smtClean="0"/>
              <a:t>Standardization </a:t>
            </a:r>
            <a:r>
              <a:rPr lang="en-US" sz="1800" dirty="0" smtClean="0"/>
              <a:t>- group Finite 	Elements – a new set of rules will be issued soon by the Committee on this matter.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aim is finally to define a set of </a:t>
            </a:r>
            <a:r>
              <a:rPr lang="en-US" sz="1800" b="1" dirty="0"/>
              <a:t>uniformed methods and, including a unique set of </a:t>
            </a:r>
            <a:r>
              <a:rPr lang="en-US" sz="1800" b="1" dirty="0" smtClean="0"/>
              <a:t> calibrated </a:t>
            </a:r>
            <a:r>
              <a:rPr lang="en-US" sz="1800" b="1" dirty="0"/>
              <a:t>partial safety factors to be used in the structural assessment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	The use case used for this study is </a:t>
            </a:r>
            <a:r>
              <a:rPr lang="en-US" sz="1800" b="1" dirty="0" err="1" smtClean="0">
                <a:solidFill>
                  <a:srgbClr val="0000FF"/>
                </a:solidFill>
              </a:rPr>
              <a:t>ProtoDUNE</a:t>
            </a:r>
            <a:r>
              <a:rPr lang="en-US" sz="1800" b="1" dirty="0" smtClean="0">
                <a:solidFill>
                  <a:srgbClr val="0000FF"/>
                </a:solidFill>
              </a:rPr>
              <a:t> ! (work on going already) </a:t>
            </a:r>
          </a:p>
          <a:p>
            <a:pPr marL="0" indent="0">
              <a:buNone/>
            </a:pPr>
            <a:r>
              <a:rPr lang="en-US" sz="1800" dirty="0" smtClean="0"/>
              <a:t>	The </a:t>
            </a:r>
            <a:r>
              <a:rPr lang="en-US" sz="1800" dirty="0"/>
              <a:t>results of the various </a:t>
            </a:r>
            <a:r>
              <a:rPr lang="en-US" sz="1800" dirty="0" err="1" smtClean="0"/>
              <a:t>ProtoDUNE</a:t>
            </a:r>
            <a:r>
              <a:rPr lang="en-US" sz="1800" dirty="0" smtClean="0"/>
              <a:t> and later DUNE mechanical </a:t>
            </a:r>
            <a:r>
              <a:rPr lang="en-US" sz="1800" dirty="0"/>
              <a:t>testing campaigns will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be </a:t>
            </a:r>
            <a:r>
              <a:rPr lang="en-US" sz="1800" dirty="0"/>
              <a:t>used as a validation of the safety margins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We are convinced that this can be adapted to US standards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Finally, the working group will perform a comparison </a:t>
            </a:r>
            <a:r>
              <a:rPr lang="en-US" sz="1800" dirty="0"/>
              <a:t>between the US and the EU </a:t>
            </a:r>
            <a:r>
              <a:rPr lang="en-US" sz="1800" dirty="0" smtClean="0"/>
              <a:t>standards </a:t>
            </a:r>
          </a:p>
          <a:p>
            <a:endParaRPr lang="en-US" sz="1800" dirty="0"/>
          </a:p>
          <a:p>
            <a:r>
              <a:rPr lang="en-US" sz="1800" dirty="0" smtClean="0"/>
              <a:t>In </a:t>
            </a:r>
            <a:r>
              <a:rPr lang="en-US" sz="1800" dirty="0"/>
              <a:t>a second step of this project, the working group will define a harmonized mechanical design methodology (EU/US) mutually recognized by CERN and </a:t>
            </a:r>
            <a:r>
              <a:rPr lang="en-US" sz="1800" dirty="0" err="1"/>
              <a:t>Fermilab</a:t>
            </a:r>
            <a:r>
              <a:rPr lang="en-US" sz="1800" dirty="0"/>
              <a:t>/DoE.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This work could be directly use and adapted if required to the DUNE project. </a:t>
            </a:r>
            <a:endParaRPr lang="en-US" sz="1800" b="1" dirty="0">
              <a:solidFill>
                <a:srgbClr val="0000FF"/>
              </a:solidFill>
            </a:endParaRPr>
          </a:p>
          <a:p>
            <a:pPr marL="0" indent="0">
              <a:buFont typeface="Arial"/>
              <a:buNone/>
            </a:pPr>
            <a:endParaRPr lang="en-US" sz="1800" dirty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endParaRPr lang="en-GB" sz="1800" dirty="0" smtClean="0">
              <a:latin typeface="+mj-lt"/>
              <a:cs typeface="Helvetica"/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j-lt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2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7840</TotalTime>
  <Words>404</Words>
  <Application>Microsoft Macintosh PowerPoint</Application>
  <PresentationFormat>On-screen Show (4:3)</PresentationFormat>
  <Paragraphs>165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Rules and regulation for LBNF  Equipment validation strategy </vt:lpstr>
      <vt:lpstr>PowerPoint Presentation</vt:lpstr>
      <vt:lpstr>How do we approach this problematic at CERN ?  … and what are the problems ?   </vt:lpstr>
      <vt:lpstr>This validation process is complex and time consuming  A good example:  NP04 experiment Safety File </vt:lpstr>
      <vt:lpstr>This validation process is complex and time consuming  A good example:  NP04 experiment Safety File </vt:lpstr>
      <vt:lpstr>How do we approach this problematic at CERN ?  … and what are the problems ?   </vt:lpstr>
      <vt:lpstr>How do we approach this problematic at CERN ?  … and what are the problems ?   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NP04 structure validation  testing campaign </dc:title>
  <dc:creator>Olga Beltramello</dc:creator>
  <cp:lastModifiedBy>Olga Beltramello</cp:lastModifiedBy>
  <cp:revision>123</cp:revision>
  <cp:lastPrinted>2018-10-16T14:06:02Z</cp:lastPrinted>
  <dcterms:created xsi:type="dcterms:W3CDTF">2018-08-21T11:23:02Z</dcterms:created>
  <dcterms:modified xsi:type="dcterms:W3CDTF">2018-10-29T20:17:03Z</dcterms:modified>
</cp:coreProperties>
</file>