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10"/>
  </p:notesMasterIdLst>
  <p:sldIdLst>
    <p:sldId id="263" r:id="rId2"/>
    <p:sldId id="284" r:id="rId3"/>
    <p:sldId id="290" r:id="rId4"/>
    <p:sldId id="289" r:id="rId5"/>
    <p:sldId id="286" r:id="rId6"/>
    <p:sldId id="281" r:id="rId7"/>
    <p:sldId id="288" r:id="rId8"/>
    <p:sldId id="287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ole Hraban" initials="" lastIdx="3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6" d="100"/>
          <a:sy n="86" d="100"/>
        </p:scale>
        <p:origin x="509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EC888C-F143-4B72-A6FC-C7D21F79E9DF}" type="datetimeFigureOut">
              <a:rPr lang="en-US" smtClean="0"/>
              <a:t>10/31/2018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A46E5F-6878-47A6-A16A-04785D43F3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9511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EA82294-BF3E-954A-9E49-35D72A5F000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808676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en-US" sz="4400" dirty="0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05368" y="462518"/>
            <a:ext cx="10972800" cy="647102"/>
          </a:xfrm>
          <a:prstGeom prst="rect">
            <a:avLst/>
          </a:prstGeom>
        </p:spPr>
        <p:txBody>
          <a:bodyPr vert="horz" lIns="0" tIns="0" rIns="0" bIns="0">
            <a:normAutofit/>
          </a:bodyPr>
          <a:lstStyle>
            <a:lvl1pPr algn="l">
              <a:defRPr sz="40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1"/>
          </p:nvPr>
        </p:nvSpPr>
        <p:spPr>
          <a:xfrm>
            <a:off x="605373" y="1207770"/>
            <a:ext cx="10977028" cy="5070302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1352915" y="6550711"/>
            <a:ext cx="1331423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>
                <a:latin typeface="Helvetica"/>
                <a:cs typeface="Helvetica"/>
              </a:rPr>
              <a:t>31-Oct-18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66470" y="6537430"/>
            <a:ext cx="579908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en-US"/>
              <a:t>DUNE ESH Update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05368" y="6549549"/>
            <a:ext cx="566925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76710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609600" y="462518"/>
            <a:ext cx="10972800" cy="6471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44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1172293" y="6549549"/>
            <a:ext cx="1331423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>
                <a:latin typeface="Helvetica"/>
                <a:cs typeface="Helvetica"/>
              </a:rPr>
              <a:t>31-Oct-18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3714" y="6549549"/>
            <a:ext cx="579908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en-US"/>
              <a:t>DUNE ESH Update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05368" y="6549549"/>
            <a:ext cx="566925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idx="11"/>
          </p:nvPr>
        </p:nvSpPr>
        <p:spPr>
          <a:xfrm>
            <a:off x="605368" y="1207770"/>
            <a:ext cx="5321000" cy="5031626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marL="256032" marR="0" lvl="0" indent="-265176" algn="l" defTabSz="4572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Content Placeholder 2"/>
          <p:cNvSpPr>
            <a:spLocks noGrp="1"/>
          </p:cNvSpPr>
          <p:nvPr>
            <p:ph idx="12"/>
          </p:nvPr>
        </p:nvSpPr>
        <p:spPr>
          <a:xfrm>
            <a:off x="6261400" y="1215721"/>
            <a:ext cx="5321000" cy="5031626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792774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6" y="5521483"/>
            <a:ext cx="5338140" cy="737519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600" b="0" i="0" baseline="0">
                <a:solidFill>
                  <a:srgbClr val="E95125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Text Placeholder 2"/>
          <p:cNvSpPr>
            <a:spLocks noGrp="1"/>
          </p:cNvSpPr>
          <p:nvPr>
            <p:ph type="body" idx="13"/>
          </p:nvPr>
        </p:nvSpPr>
        <p:spPr>
          <a:xfrm>
            <a:off x="6244261" y="5521483"/>
            <a:ext cx="5338140" cy="737519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600" b="0" i="0" baseline="0">
                <a:solidFill>
                  <a:srgbClr val="E95125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609600" y="462518"/>
            <a:ext cx="10972800" cy="6471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44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1172293" y="6549549"/>
            <a:ext cx="1331423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>
                <a:latin typeface="Helvetica"/>
                <a:cs typeface="Helvetica"/>
              </a:rPr>
              <a:t>31-Oct-18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3714" y="6549549"/>
            <a:ext cx="579908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en-US"/>
              <a:t>DUNE ESH Update</a:t>
            </a: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05368" y="6549549"/>
            <a:ext cx="566925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idx="11"/>
          </p:nvPr>
        </p:nvSpPr>
        <p:spPr>
          <a:xfrm>
            <a:off x="626745" y="1206941"/>
            <a:ext cx="5321000" cy="4180116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7" name="Content Placeholder 2"/>
          <p:cNvSpPr>
            <a:spLocks noGrp="1"/>
          </p:cNvSpPr>
          <p:nvPr>
            <p:ph idx="14"/>
          </p:nvPr>
        </p:nvSpPr>
        <p:spPr>
          <a:xfrm>
            <a:off x="6261400" y="1206941"/>
            <a:ext cx="5321000" cy="4180116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697565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609600" y="1238251"/>
            <a:ext cx="10972800" cy="5009097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>
                <a:solidFill>
                  <a:srgbClr val="3C5A77"/>
                </a:solidFill>
                <a:latin typeface="Helvetica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09600" y="462518"/>
            <a:ext cx="10972800" cy="6471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44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1172293" y="6549549"/>
            <a:ext cx="1331423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>
                <a:latin typeface="Helvetica"/>
                <a:cs typeface="Helvetica"/>
              </a:rPr>
              <a:t>31-Oct-18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3714" y="6549549"/>
            <a:ext cx="579908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en-US"/>
              <a:t>DUNE ESH Update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05368" y="6549549"/>
            <a:ext cx="566925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61181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237106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>
                <a:solidFill>
                  <a:srgbClr val="3C5A77"/>
                </a:solidFill>
                <a:latin typeface="Helvetica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"/>
          </p:nvPr>
        </p:nvSpPr>
        <p:spPr>
          <a:xfrm>
            <a:off x="1172293" y="6549549"/>
            <a:ext cx="1331423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>
                <a:latin typeface="Helvetica"/>
                <a:cs typeface="Helvetica"/>
              </a:rPr>
              <a:t>31-Oct-18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3714" y="6549549"/>
            <a:ext cx="579908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en-US"/>
              <a:t>DUNE ESH Update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05368" y="6549549"/>
            <a:ext cx="566925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74497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2"/>
          <p:cNvSpPr>
            <a:spLocks noGrp="1"/>
          </p:cNvSpPr>
          <p:nvPr>
            <p:ph type="body" idx="11"/>
          </p:nvPr>
        </p:nvSpPr>
        <p:spPr>
          <a:xfrm>
            <a:off x="609605" y="5340612"/>
            <a:ext cx="4023360" cy="915332"/>
          </a:xfrm>
          <a:prstGeom prst="rect">
            <a:avLst/>
          </a:prstGeom>
        </p:spPr>
        <p:txBody>
          <a:bodyPr lIns="0" tIns="0" rIns="0" bIns="0" anchor="t" anchorCtr="0">
            <a:normAutofit/>
          </a:bodyPr>
          <a:lstStyle>
            <a:lvl1pPr marL="0" indent="0">
              <a:buNone/>
              <a:defRPr sz="1600" b="0" i="0" baseline="0">
                <a:solidFill>
                  <a:srgbClr val="E95125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4955118" y="1208366"/>
            <a:ext cx="6613023" cy="5047578"/>
          </a:xfrm>
          <a:prstGeom prst="rect">
            <a:avLst/>
          </a:prstGeom>
        </p:spPr>
        <p:txBody>
          <a:bodyPr vert="horz" lIns="0" rIns="0"/>
          <a:lstStyle>
            <a:lvl1pPr marL="0" indent="0">
              <a:buFontTx/>
              <a:buNone/>
              <a:defRPr>
                <a:solidFill>
                  <a:srgbClr val="3C5A77"/>
                </a:solidFill>
                <a:latin typeface="Helvetica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62518"/>
            <a:ext cx="10972800" cy="6471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44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1172293" y="6549549"/>
            <a:ext cx="1331423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>
                <a:latin typeface="Helvetica"/>
                <a:cs typeface="Helvetica"/>
              </a:rPr>
              <a:t>31-Oct-18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3714" y="6549549"/>
            <a:ext cx="579908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en-US"/>
              <a:t>DUNE ESH Update</a:t>
            </a: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05368" y="6549549"/>
            <a:ext cx="566925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idx="16"/>
          </p:nvPr>
        </p:nvSpPr>
        <p:spPr>
          <a:xfrm>
            <a:off x="626746" y="1206941"/>
            <a:ext cx="4006220" cy="4046976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595250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05367" y="1227137"/>
            <a:ext cx="10972800" cy="4487650"/>
          </a:xfrm>
          <a:prstGeom prst="rect">
            <a:avLst/>
          </a:prstGeom>
        </p:spPr>
        <p:txBody>
          <a:bodyPr lIns="0" rIns="0"/>
          <a:lstStyle>
            <a:lvl1pPr marL="0" indent="0">
              <a:buNone/>
              <a:defRPr sz="3200">
                <a:solidFill>
                  <a:srgbClr val="3C5A77"/>
                </a:solidFill>
                <a:latin typeface="Helvetica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12" name="Text Placeholder 2"/>
          <p:cNvSpPr>
            <a:spLocks noGrp="1"/>
          </p:cNvSpPr>
          <p:nvPr>
            <p:ph type="body" idx="11"/>
          </p:nvPr>
        </p:nvSpPr>
        <p:spPr>
          <a:xfrm>
            <a:off x="609605" y="5839748"/>
            <a:ext cx="10972795" cy="439738"/>
          </a:xfrm>
          <a:prstGeom prst="rect">
            <a:avLst/>
          </a:prstGeom>
        </p:spPr>
        <p:txBody>
          <a:bodyPr lIns="0" tIns="0" rIns="0" bIns="0" anchor="t" anchorCtr="0">
            <a:normAutofit/>
          </a:bodyPr>
          <a:lstStyle>
            <a:lvl1pPr marL="0" indent="0">
              <a:buNone/>
              <a:defRPr sz="1600" b="0" i="0" baseline="0">
                <a:solidFill>
                  <a:srgbClr val="E95125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5" y="458988"/>
            <a:ext cx="10972800" cy="7019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44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1172293" y="6549549"/>
            <a:ext cx="1331423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>
                <a:latin typeface="Helvetica"/>
                <a:cs typeface="Helvetica"/>
              </a:rPr>
              <a:t>31-Oct-18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3714" y="6549549"/>
            <a:ext cx="579908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en-US"/>
              <a:t>DUNE ESH Update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05368" y="6549549"/>
            <a:ext cx="566925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57205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 with Log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230416"/>
            <a:ext cx="10957984" cy="1143000"/>
          </a:xfrm>
          <a:prstGeom prst="rect">
            <a:avLst/>
          </a:prstGeom>
        </p:spPr>
        <p:txBody>
          <a:bodyPr vert="horz" lIns="0" tIns="0" rIns="0" bIns="0" anchor="b" anchorCtr="0"/>
          <a:lstStyle>
            <a:lvl1pPr algn="l">
              <a:defRPr sz="3200" b="1" i="0" baseline="0">
                <a:solidFill>
                  <a:srgbClr val="BC5F2B"/>
                </a:solidFill>
                <a:latin typeface="Helvetica"/>
                <a:cs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605368" y="2696828"/>
            <a:ext cx="10962217" cy="1721069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FontTx/>
              <a:buNone/>
              <a:defRPr sz="2200" b="0" i="0" baseline="0">
                <a:solidFill>
                  <a:srgbClr val="BC5F2B"/>
                </a:solidFill>
                <a:latin typeface="Helvetica"/>
                <a:cs typeface="Helvetica"/>
              </a:defRPr>
            </a:lvl1pPr>
            <a:lvl2pPr marL="0" indent="0">
              <a:buFontTx/>
              <a:buNone/>
              <a:defRPr sz="1800" baseline="0">
                <a:solidFill>
                  <a:srgbClr val="004C97"/>
                </a:solidFill>
                <a:latin typeface="Helvetica"/>
              </a:defRPr>
            </a:lvl2pPr>
            <a:lvl3pPr marL="0" indent="0">
              <a:buFontTx/>
              <a:buNone/>
              <a:defRPr sz="1800" baseline="0">
                <a:solidFill>
                  <a:srgbClr val="004C97"/>
                </a:solidFill>
                <a:latin typeface="Helvetica"/>
              </a:defRPr>
            </a:lvl3pPr>
            <a:lvl4pPr marL="0" indent="0">
              <a:buFontTx/>
              <a:buNone/>
              <a:defRPr sz="1800" baseline="0">
                <a:solidFill>
                  <a:srgbClr val="004C97"/>
                </a:solidFill>
                <a:latin typeface="Helvetica"/>
              </a:defRPr>
            </a:lvl4pPr>
            <a:lvl5pPr marL="0" indent="0">
              <a:buFontTx/>
              <a:buNone/>
              <a:defRPr sz="1800" baseline="0">
                <a:solidFill>
                  <a:srgbClr val="004C97"/>
                </a:solidFill>
                <a:latin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69365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72293" y="6549549"/>
            <a:ext cx="1331423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>
                <a:latin typeface="Helvetica"/>
                <a:cs typeface="Helvetica"/>
              </a:rPr>
              <a:t>31-Oct-18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3713" y="6549548"/>
            <a:ext cx="6523352" cy="170720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en-GB"/>
              <a:t>DUNE ESH Update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05368" y="6549549"/>
            <a:ext cx="566925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609600" y="6357635"/>
            <a:ext cx="10972800" cy="0"/>
          </a:xfrm>
          <a:prstGeom prst="line">
            <a:avLst/>
          </a:prstGeom>
          <a:ln>
            <a:solidFill>
              <a:srgbClr val="E9512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841567" y="6489520"/>
            <a:ext cx="749299" cy="237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03940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</p:sldLayoutIdLst>
  <p:hf hdr="0"/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Geneva" charset="0"/>
          <a:cs typeface="Geneva" charset="0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Geneva" charset="0"/>
          <a:cs typeface="Geneva" charset="0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Geneva" charset="0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Geneva" charset="0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3"/>
          <p:cNvSpPr txBox="1">
            <a:spLocks/>
          </p:cNvSpPr>
          <p:nvPr/>
        </p:nvSpPr>
        <p:spPr>
          <a:xfrm>
            <a:off x="0" y="2411507"/>
            <a:ext cx="12192000" cy="487601"/>
          </a:xfrm>
          <a:prstGeom prst="rect">
            <a:avLst/>
          </a:prstGeom>
        </p:spPr>
        <p:txBody>
          <a:bodyPr vert="horz" lIns="0" tIns="0" rIns="0" bIns="0" anchor="b" anchorCtr="0"/>
          <a:lstStyle>
            <a:lvl1pPr algn="l" defTabSz="457200" rtl="0" fontAlgn="base">
              <a:spcBef>
                <a:spcPct val="0"/>
              </a:spcBef>
              <a:spcAft>
                <a:spcPct val="0"/>
              </a:spcAft>
              <a:defRPr sz="3200" b="1" i="0" kern="1200" baseline="0">
                <a:solidFill>
                  <a:srgbClr val="BC5F2B"/>
                </a:solidFill>
                <a:latin typeface="Helvetica"/>
                <a:ea typeface="Geneva" charset="0"/>
                <a:cs typeface="Helvetica"/>
              </a:defRPr>
            </a:lvl1pPr>
            <a:lvl2pPr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2pPr>
            <a:lvl3pPr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3pPr>
            <a:lvl4pPr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4pPr>
            <a:lvl5pPr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9pPr>
          </a:lstStyle>
          <a:p>
            <a:pPr algn="ctr"/>
            <a:r>
              <a:rPr lang="en-US" dirty="0"/>
              <a:t>LBNF/DUNE ESH Update</a:t>
            </a:r>
          </a:p>
        </p:txBody>
      </p:sp>
      <p:sp>
        <p:nvSpPr>
          <p:cNvPr id="8" name="Text Placeholder 2"/>
          <p:cNvSpPr txBox="1">
            <a:spLocks/>
          </p:cNvSpPr>
          <p:nvPr/>
        </p:nvSpPr>
        <p:spPr>
          <a:xfrm>
            <a:off x="0" y="3641864"/>
            <a:ext cx="12191999" cy="1721069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l" defTabSz="457200" rtl="0" fontAlgn="base">
              <a:spcBef>
                <a:spcPct val="20000"/>
              </a:spcBef>
              <a:spcAft>
                <a:spcPct val="0"/>
              </a:spcAft>
              <a:buFontTx/>
              <a:buNone/>
              <a:defRPr sz="2200" b="0" i="0" kern="1200" baseline="0">
                <a:solidFill>
                  <a:srgbClr val="BC5F2B"/>
                </a:solidFill>
                <a:latin typeface="Helvetica"/>
                <a:ea typeface="Geneva" charset="0"/>
                <a:cs typeface="Helvetica"/>
              </a:defRPr>
            </a:lvl1pPr>
            <a:lvl2pPr marL="0" indent="0" algn="l" defTabSz="457200" rtl="0" fontAlgn="base">
              <a:spcBef>
                <a:spcPct val="20000"/>
              </a:spcBef>
              <a:spcAft>
                <a:spcPct val="0"/>
              </a:spcAft>
              <a:buFontTx/>
              <a:buNone/>
              <a:defRPr sz="1800" kern="1200" baseline="0">
                <a:solidFill>
                  <a:srgbClr val="004C97"/>
                </a:solidFill>
                <a:latin typeface="Helvetica"/>
                <a:ea typeface="Geneva" charset="0"/>
                <a:cs typeface="+mn-cs"/>
              </a:defRPr>
            </a:lvl2pPr>
            <a:lvl3pPr marL="0" indent="0" algn="l" defTabSz="457200" rtl="0" fontAlgn="base">
              <a:spcBef>
                <a:spcPct val="20000"/>
              </a:spcBef>
              <a:spcAft>
                <a:spcPct val="0"/>
              </a:spcAft>
              <a:buFontTx/>
              <a:buNone/>
              <a:defRPr sz="1800" kern="1200" baseline="0">
                <a:solidFill>
                  <a:srgbClr val="004C97"/>
                </a:solidFill>
                <a:latin typeface="Helvetica"/>
                <a:ea typeface="Geneva" charset="0"/>
                <a:cs typeface="+mn-cs"/>
              </a:defRPr>
            </a:lvl3pPr>
            <a:lvl4pPr marL="0" indent="0" algn="l" defTabSz="457200" rtl="0" fontAlgn="base">
              <a:spcBef>
                <a:spcPct val="20000"/>
              </a:spcBef>
              <a:spcAft>
                <a:spcPct val="0"/>
              </a:spcAft>
              <a:buFontTx/>
              <a:buNone/>
              <a:defRPr sz="1800" kern="1200" baseline="0">
                <a:solidFill>
                  <a:srgbClr val="004C97"/>
                </a:solidFill>
                <a:latin typeface="Helvetica"/>
                <a:ea typeface="Geneva" charset="0"/>
                <a:cs typeface="+mn-cs"/>
              </a:defRPr>
            </a:lvl4pPr>
            <a:lvl5pPr marL="0" indent="0" algn="l" defTabSz="457200" rtl="0" fontAlgn="base">
              <a:spcBef>
                <a:spcPct val="20000"/>
              </a:spcBef>
              <a:spcAft>
                <a:spcPct val="0"/>
              </a:spcAft>
              <a:buFontTx/>
              <a:buNone/>
              <a:defRPr sz="1800" kern="1200" baseline="0">
                <a:solidFill>
                  <a:srgbClr val="004C97"/>
                </a:solidFill>
                <a:latin typeface="Helvetica"/>
                <a:ea typeface="Geneva" charset="0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>
                <a:solidFill>
                  <a:schemeClr val="tx1"/>
                </a:solidFill>
              </a:rPr>
              <a:t>Mike Andrews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William Miller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October 31, 2018</a:t>
            </a: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0842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CC549934-A37C-419F-8E8D-299820544E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ESH Governance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81020C85-C4C3-44DF-9783-AE3C8F197FA3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605373" y="1109620"/>
            <a:ext cx="10977028" cy="5168452"/>
          </a:xfrm>
        </p:spPr>
        <p:txBody>
          <a:bodyPr>
            <a:normAutofit/>
          </a:bodyPr>
          <a:lstStyle/>
          <a:p>
            <a:r>
              <a:rPr lang="en-US" dirty="0"/>
              <a:t>LBNF/DUNE Operations</a:t>
            </a:r>
          </a:p>
          <a:p>
            <a:pPr lvl="1"/>
            <a:r>
              <a:rPr lang="en-US" dirty="0"/>
              <a:t>DOE 10CFR851: Worker Safety and Health Program</a:t>
            </a:r>
          </a:p>
          <a:p>
            <a:pPr lvl="1"/>
            <a:r>
              <a:rPr lang="en-US" dirty="0" err="1"/>
              <a:t>Fermilab</a:t>
            </a:r>
            <a:r>
              <a:rPr lang="en-US" dirty="0"/>
              <a:t> Environmental, Safety, and Health Manual</a:t>
            </a:r>
          </a:p>
          <a:p>
            <a:pPr lvl="2"/>
            <a:r>
              <a:rPr lang="en-US" dirty="0"/>
              <a:t>Work planning and Hazard Analysis (Chapter 2060)</a:t>
            </a:r>
          </a:p>
          <a:p>
            <a:pPr lvl="2"/>
            <a:r>
              <a:rPr lang="en-US" dirty="0"/>
              <a:t>Applicable Mechanical, Cryogenic, and Structural 5000 Series Chapters</a:t>
            </a:r>
          </a:p>
          <a:p>
            <a:pPr lvl="3"/>
            <a:r>
              <a:rPr lang="en-US" dirty="0"/>
              <a:t>Membrane Cryostats (Chapter 5031.7), Piping Systems (Chapter 5031.1)</a:t>
            </a:r>
          </a:p>
          <a:p>
            <a:pPr lvl="3"/>
            <a:r>
              <a:rPr lang="en-US" dirty="0"/>
              <a:t>Cryogenic System Review (Chapter 5032)</a:t>
            </a:r>
          </a:p>
          <a:p>
            <a:pPr lvl="2"/>
            <a:r>
              <a:rPr lang="en-US" dirty="0"/>
              <a:t>Applicable Electrical Safety 9000 Series Chapters</a:t>
            </a:r>
          </a:p>
          <a:p>
            <a:pPr lvl="3"/>
            <a:r>
              <a:rPr lang="en-US" dirty="0"/>
              <a:t>Electrical Utilization Equipment Safety (Chapter 9110)</a:t>
            </a:r>
          </a:p>
          <a:p>
            <a:pPr lvl="2"/>
            <a:r>
              <a:rPr lang="en-US" dirty="0"/>
              <a:t>Applicable Material Handling &amp; Transportation 10000 Series Chapters</a:t>
            </a:r>
          </a:p>
          <a:p>
            <a:pPr lvl="3"/>
            <a:r>
              <a:rPr lang="en-US" dirty="0"/>
              <a:t>Overhead Cranes and Hoists (Chapter 10100)</a:t>
            </a:r>
          </a:p>
          <a:p>
            <a:pPr lvl="3"/>
            <a:r>
              <a:rPr lang="en-US" dirty="0"/>
              <a:t>Below-The-Hook Lifting Devices (Chapter 10110)</a:t>
            </a:r>
          </a:p>
          <a:p>
            <a:pPr lvl="3"/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2519980-D8FB-476F-94FA-47CC4B35E7E7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latin typeface="Helvetica"/>
                <a:cs typeface="Helvetica"/>
              </a:rPr>
              <a:t>31-Oct-18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E00C124-A8A0-4DD2-9CC5-3DBD37978CA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DUNE ESH Update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AFE352F-65C1-4251-8C9E-EE2F93CEC66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67370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069B4CF1-EAC4-4460-867D-6455BA0AD6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ESH Governance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6C56682F-AF86-47A4-A96F-690668B7D20F}"/>
              </a:ext>
            </a:extLst>
          </p:cNvPr>
          <p:cNvSpPr>
            <a:spLocks noGrp="1"/>
          </p:cNvSpPr>
          <p:nvPr>
            <p:ph idx="11"/>
          </p:nvPr>
        </p:nvSpPr>
        <p:spPr/>
        <p:txBody>
          <a:bodyPr/>
          <a:lstStyle/>
          <a:p>
            <a:r>
              <a:rPr lang="en-US" dirty="0"/>
              <a:t>LBNF-DUNE Integrated ESH Management Plan (</a:t>
            </a:r>
            <a:r>
              <a:rPr lang="en-US" dirty="0" err="1"/>
              <a:t>DocDB</a:t>
            </a:r>
            <a:r>
              <a:rPr lang="en-US" dirty="0"/>
              <a:t> 291)</a:t>
            </a:r>
          </a:p>
          <a:p>
            <a:r>
              <a:rPr lang="en-US" dirty="0"/>
              <a:t>LBNF Construction Safety and Health Plan (</a:t>
            </a:r>
            <a:r>
              <a:rPr lang="en-US" dirty="0" err="1"/>
              <a:t>DocDB</a:t>
            </a:r>
            <a:r>
              <a:rPr lang="en-US" dirty="0"/>
              <a:t> 559)</a:t>
            </a:r>
          </a:p>
          <a:p>
            <a:r>
              <a:rPr lang="en-US" dirty="0"/>
              <a:t>DUNE Installation Safety and Health Plan (TBD)</a:t>
            </a:r>
          </a:p>
          <a:p>
            <a:r>
              <a:rPr lang="en-US" dirty="0"/>
              <a:t>Support/Production Factory Facilities</a:t>
            </a:r>
          </a:p>
          <a:p>
            <a:pPr lvl="1"/>
            <a:r>
              <a:rPr lang="en-US" dirty="0"/>
              <a:t>Follow home institutions ESH Program</a:t>
            </a:r>
          </a:p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52F6A4C-1378-487E-8A48-ECF638FFE8B0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latin typeface="Helvetica"/>
                <a:cs typeface="Helvetica"/>
              </a:rPr>
              <a:t>31-Oct-18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8C941E8-6499-4810-8C3D-B9381E572EF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DUNE ESH Update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2232300-FF0B-408F-9882-20C83B417FC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51881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75AFDACB-89B1-477D-B748-838CB0B369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 Planning and Control Process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7426765-8046-43FE-942D-77B47530C554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latin typeface="Helvetica"/>
                <a:cs typeface="Helvetica"/>
              </a:rPr>
              <a:t>31-Oct-18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2AB8785-24C8-4683-A307-1A513D85BA8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Safety Process at DUNE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08F3C6B-43E7-445B-A6B3-1C3071ED418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838" y="1983921"/>
            <a:ext cx="10977562" cy="3518809"/>
          </a:xfrm>
        </p:spPr>
      </p:pic>
    </p:spTree>
    <p:extLst>
      <p:ext uri="{BB962C8B-B14F-4D97-AF65-F5344CB8AC3E}">
        <p14:creationId xmlns:p14="http://schemas.microsoft.com/office/powerpoint/2010/main" val="3861334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2E4E0629-49CF-464D-A3FB-A09BB5CB65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Site Access &amp; Training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E6A7964E-3CFF-46B2-A7CF-3ED3583BA1D4}"/>
              </a:ext>
            </a:extLst>
          </p:cNvPr>
          <p:cNvSpPr>
            <a:spLocks noGrp="1"/>
          </p:cNvSpPr>
          <p:nvPr>
            <p:ph idx="11"/>
          </p:nvPr>
        </p:nvSpPr>
        <p:spPr/>
        <p:txBody>
          <a:bodyPr/>
          <a:lstStyle/>
          <a:p>
            <a:r>
              <a:rPr lang="en-US" dirty="0" err="1"/>
              <a:t>Fermilab</a:t>
            </a:r>
            <a:r>
              <a:rPr lang="en-US" dirty="0"/>
              <a:t> access &amp; training requirements non-</a:t>
            </a:r>
            <a:r>
              <a:rPr lang="en-US" dirty="0" err="1"/>
              <a:t>Fermilab</a:t>
            </a:r>
            <a:r>
              <a:rPr lang="en-US" dirty="0"/>
              <a:t> personnel</a:t>
            </a:r>
          </a:p>
          <a:p>
            <a:pPr lvl="1"/>
            <a:r>
              <a:rPr lang="en-US" dirty="0"/>
              <a:t>On-line registration through the FNAL Users Office</a:t>
            </a:r>
          </a:p>
          <a:p>
            <a:pPr lvl="1"/>
            <a:r>
              <a:rPr lang="en-US" dirty="0" err="1"/>
              <a:t>Fermilab</a:t>
            </a:r>
            <a:r>
              <a:rPr lang="en-US" dirty="0"/>
              <a:t> on-line training through Users Office</a:t>
            </a:r>
          </a:p>
          <a:p>
            <a:pPr lvl="1"/>
            <a:r>
              <a:rPr lang="en-US" dirty="0" err="1"/>
              <a:t>Fermilab</a:t>
            </a:r>
            <a:r>
              <a:rPr lang="en-US" dirty="0"/>
              <a:t>/CERN Training Equivalency </a:t>
            </a:r>
          </a:p>
          <a:p>
            <a:pPr lvl="2"/>
            <a:r>
              <a:rPr lang="en-US" dirty="0"/>
              <a:t>Fall Protection, Confined Space, Arial Lift</a:t>
            </a:r>
          </a:p>
          <a:p>
            <a:r>
              <a:rPr lang="en-US" dirty="0" err="1"/>
              <a:t>Fermilab</a:t>
            </a:r>
            <a:r>
              <a:rPr lang="en-US" dirty="0"/>
              <a:t> personnel will follow the ITNA &amp; training plan process</a:t>
            </a:r>
          </a:p>
          <a:p>
            <a:r>
              <a:rPr lang="en-US" dirty="0"/>
              <a:t>SURF Site Access &amp; Training</a:t>
            </a:r>
          </a:p>
          <a:p>
            <a:pPr lvl="1"/>
            <a:r>
              <a:rPr lang="en-US" dirty="0"/>
              <a:t>Surface &amp; Underground Safety Orientation</a:t>
            </a:r>
          </a:p>
          <a:p>
            <a:pPr lvl="1"/>
            <a:r>
              <a:rPr lang="en-US" dirty="0"/>
              <a:t>Unescorted Access training for the 4850 &amp; 4910 levels</a:t>
            </a:r>
          </a:p>
          <a:p>
            <a:pPr lvl="1"/>
            <a:r>
              <a:rPr lang="en-US" dirty="0"/>
              <a:t>Guide training (one guide required on each working level)</a:t>
            </a:r>
          </a:p>
          <a:p>
            <a:pPr lvl="1"/>
            <a:r>
              <a:rPr lang="en-US" dirty="0"/>
              <a:t>SURF ID badge for site access &amp; brass required for underground access </a:t>
            </a:r>
          </a:p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13217A1-5D2E-466D-B844-EF686F47EBD4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latin typeface="Helvetica"/>
                <a:cs typeface="Helvetica"/>
              </a:rPr>
              <a:t>31-Oct-18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6183D63-CAB7-4847-9687-FDB3A52DEA7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DUNE ESH Update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23E785-6C94-4C7D-9F59-A8AD93EB6B9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37470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056E14-2A21-4E4B-A45D-35BB8B3411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Status of Code Equivalency for DUNE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C56FF2C-5170-418F-8FCE-3065C591AC4E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latin typeface="Helvetica"/>
                <a:cs typeface="Helvetica"/>
              </a:rPr>
              <a:t>31-Oct-18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A639B2B-2B47-4F84-A030-BD5386A3FEC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EC2B9014-A20A-43BD-8A5F-C2280B3DA464}"/>
              </a:ext>
            </a:extLst>
          </p:cNvPr>
          <p:cNvGraphicFramePr>
            <a:graphicFrameLocks noGrp="1"/>
          </p:cNvGraphicFramePr>
          <p:nvPr>
            <p:ph idx="11"/>
            <p:extLst>
              <p:ext uri="{D42A27DB-BD31-4B8C-83A1-F6EECF244321}">
                <p14:modId xmlns:p14="http://schemas.microsoft.com/office/powerpoint/2010/main" val="2250757033"/>
              </p:ext>
            </p:extLst>
          </p:nvPr>
        </p:nvGraphicFramePr>
        <p:xfrm>
          <a:off x="888830" y="1476943"/>
          <a:ext cx="10594859" cy="2476550"/>
        </p:xfrm>
        <a:graphic>
          <a:graphicData uri="http://schemas.openxmlformats.org/drawingml/2006/table">
            <a:tbl>
              <a:tblPr/>
              <a:tblGrid>
                <a:gridCol w="2802580">
                  <a:extLst>
                    <a:ext uri="{9D8B030D-6E8A-4147-A177-3AD203B41FA5}">
                      <a16:colId xmlns:a16="http://schemas.microsoft.com/office/drawing/2014/main" val="3819943276"/>
                    </a:ext>
                  </a:extLst>
                </a:gridCol>
                <a:gridCol w="3597965">
                  <a:extLst>
                    <a:ext uri="{9D8B030D-6E8A-4147-A177-3AD203B41FA5}">
                      <a16:colId xmlns:a16="http://schemas.microsoft.com/office/drawing/2014/main" val="2476332206"/>
                    </a:ext>
                  </a:extLst>
                </a:gridCol>
                <a:gridCol w="4194314">
                  <a:extLst>
                    <a:ext uri="{9D8B030D-6E8A-4147-A177-3AD203B41FA5}">
                      <a16:colId xmlns:a16="http://schemas.microsoft.com/office/drawing/2014/main" val="4054948207"/>
                    </a:ext>
                  </a:extLst>
                </a:gridCol>
              </a:tblGrid>
              <a:tr h="611097">
                <a:tc>
                  <a:txBody>
                    <a:bodyPr/>
                    <a:lstStyle/>
                    <a:p>
                      <a:r>
                        <a:rPr lang="en-US" b="1">
                          <a:effectLst/>
                          <a:latin typeface="&amp;quot"/>
                        </a:rPr>
                        <a:t>Component Type</a:t>
                      </a:r>
                      <a:endParaRPr lang="en-US">
                        <a:effectLst/>
                        <a:latin typeface="&amp;quot"/>
                      </a:endParaRPr>
                    </a:p>
                  </a:txBody>
                  <a:tcPr marL="30480" marR="30480" marT="15240" marB="15240">
                    <a:lnL w="422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22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22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D6E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effectLst/>
                          <a:latin typeface="&amp;quot"/>
                        </a:rPr>
                        <a:t>National Consensus Code</a:t>
                      </a:r>
                      <a:endParaRPr lang="en-US" dirty="0">
                        <a:effectLst/>
                        <a:latin typeface="&amp;quot"/>
                      </a:endParaRPr>
                    </a:p>
                  </a:txBody>
                  <a:tcPr marL="30480" marR="30480" marT="15240" marB="15240">
                    <a:lnL w="422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22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22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D6E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>
                          <a:effectLst/>
                          <a:latin typeface="&amp;quot"/>
                        </a:rPr>
                        <a:t>International Code</a:t>
                      </a:r>
                      <a:endParaRPr lang="en-US">
                        <a:effectLst/>
                        <a:latin typeface="&amp;quot"/>
                      </a:endParaRPr>
                    </a:p>
                  </a:txBody>
                  <a:tcPr marL="30480" marR="30480" marT="15240" marB="15240">
                    <a:lnL w="422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22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22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D6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0777883"/>
                  </a:ext>
                </a:extLst>
              </a:tr>
              <a:tr h="32163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  <a:latin typeface="&amp;quot"/>
                        </a:rPr>
                        <a:t>Pressure Vessels</a:t>
                      </a:r>
                    </a:p>
                  </a:txBody>
                  <a:tcPr marL="30480" marR="30480" marT="15240" marB="15240">
                    <a:lnL w="422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22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22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F0F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  <a:latin typeface="&amp;quot"/>
                        </a:rPr>
                        <a:t>ASME BPVC VIII</a:t>
                      </a:r>
                    </a:p>
                  </a:txBody>
                  <a:tcPr marL="30480" marR="30480" marT="15240" marB="15240">
                    <a:lnL w="422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22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22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F0F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  <a:latin typeface="&amp;quot"/>
                        </a:rPr>
                        <a:t>EN13445</a:t>
                      </a:r>
                    </a:p>
                  </a:txBody>
                  <a:tcPr marL="30480" marR="30480" marT="15240" marB="15240">
                    <a:lnL w="422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22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22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F0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7670254"/>
                  </a:ext>
                </a:extLst>
              </a:tr>
              <a:tr h="32163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  <a:latin typeface="&amp;quot"/>
                        </a:rPr>
                        <a:t>Process Piping</a:t>
                      </a:r>
                    </a:p>
                  </a:txBody>
                  <a:tcPr marL="30480" marR="30480" marT="15240" marB="15240">
                    <a:lnL w="422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22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22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22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8F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  <a:latin typeface="&amp;quot"/>
                        </a:rPr>
                        <a:t>ASME B31.3</a:t>
                      </a:r>
                    </a:p>
                  </a:txBody>
                  <a:tcPr marL="30480" marR="30480" marT="15240" marB="15240">
                    <a:lnL w="422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22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22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22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8F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  <a:latin typeface="&amp;quot"/>
                        </a:rPr>
                        <a:t>EN13480</a:t>
                      </a:r>
                    </a:p>
                  </a:txBody>
                  <a:tcPr marL="30480" marR="30480" marT="15240" marB="15240">
                    <a:lnL w="422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22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22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22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8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9807175"/>
                  </a:ext>
                </a:extLst>
              </a:tr>
              <a:tr h="32163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  <a:latin typeface="&amp;quot"/>
                        </a:rPr>
                        <a:t>Pressure Relief Devices</a:t>
                      </a:r>
                    </a:p>
                  </a:txBody>
                  <a:tcPr marL="30480" marR="30480" marT="15240" marB="15240">
                    <a:lnL w="422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22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22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22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F0F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  <a:latin typeface="&amp;quot"/>
                        </a:rPr>
                        <a:t>ASME BPVC VIII</a:t>
                      </a:r>
                    </a:p>
                  </a:txBody>
                  <a:tcPr marL="30480" marR="30480" marT="15240" marB="15240">
                    <a:lnL w="422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22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22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22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F0F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  <a:latin typeface="&amp;quot"/>
                        </a:rPr>
                        <a:t>EN4126</a:t>
                      </a:r>
                    </a:p>
                  </a:txBody>
                  <a:tcPr marL="30480" marR="30480" marT="15240" marB="15240">
                    <a:lnL w="422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22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22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22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F0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5387562"/>
                  </a:ext>
                </a:extLst>
              </a:tr>
              <a:tr h="900563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  <a:latin typeface="&amp;quot"/>
                        </a:rPr>
                        <a:t>Structures</a:t>
                      </a:r>
                    </a:p>
                  </a:txBody>
                  <a:tcPr marL="30480" marR="30480" marT="15240" marB="15240">
                    <a:lnL w="422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22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22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22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8F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  <a:latin typeface="&amp;quot"/>
                        </a:rPr>
                        <a:t>IBC/ASCE7,AISC360, ADM1</a:t>
                      </a:r>
                    </a:p>
                  </a:txBody>
                  <a:tcPr marL="30480" marR="30480" marT="15240" marB="15240">
                    <a:lnL w="422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22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22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22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8F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  <a:latin typeface="&amp;quot"/>
                        </a:rPr>
                        <a:t>Eurocode EN1990, EN1991, EN1993, and EN1998</a:t>
                      </a:r>
                    </a:p>
                  </a:txBody>
                  <a:tcPr marL="30480" marR="30480" marT="15240" marB="15240">
                    <a:lnL w="422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22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22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22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8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2879011"/>
                  </a:ext>
                </a:extLst>
              </a:tr>
            </a:tbl>
          </a:graphicData>
        </a:graphic>
      </p:graphicFrame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B86BBAD-FC7C-41F8-989B-FA04D049AD6D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669235" y="4142782"/>
            <a:ext cx="10814454" cy="165504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There is still work in progress on remaining code issues. No progress has been made on EN13458.  Information provided by Mike White, Chair of the Fermilab Mechanical Support Committee</a:t>
            </a:r>
          </a:p>
          <a:p>
            <a:pPr marL="0" indent="0">
              <a:buNone/>
            </a:pPr>
            <a:r>
              <a:rPr lang="en-US" dirty="0"/>
              <a:t>Purchased equipment must have both CE and OSHA ratings, in some cases with proper documentation approval can be giving if they do not have both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2A5D531-22A2-4DEC-8352-293CA946BDA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DUNE ESH Update</a:t>
            </a:r>
          </a:p>
        </p:txBody>
      </p:sp>
    </p:spTree>
    <p:extLst>
      <p:ext uri="{BB962C8B-B14F-4D97-AF65-F5344CB8AC3E}">
        <p14:creationId xmlns:p14="http://schemas.microsoft.com/office/powerpoint/2010/main" val="18567560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723850E6-5A29-4DEE-ACFB-BB87E52910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1: Safety Documentation (</a:t>
            </a:r>
            <a:r>
              <a:rPr lang="en-US" dirty="0" err="1"/>
              <a:t>DocDB</a:t>
            </a:r>
            <a:r>
              <a:rPr lang="en-US" dirty="0"/>
              <a:t>)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DAE2944-6A8B-4A0F-B2B5-87ED1330361A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latin typeface="Helvetica"/>
                <a:cs typeface="Helvetica"/>
              </a:rPr>
              <a:t>31-Oct-18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AEC4D3D-EAC3-4C72-A75B-13C24A62B76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DUNE ESH Update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FFCF504-F01E-47DC-9D45-5E668B69446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8F74749F-8D71-4DA0-A575-E659251EDC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72293" y="1117600"/>
            <a:ext cx="8474066" cy="51406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20839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6C2182FC-4C75-4EDC-B294-6EB8ABFB6D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2: Safety Documentation  (EDMS)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37CAB8A-39BD-4A3E-BF1A-B35C0D539A2D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latin typeface="Helvetica"/>
                <a:cs typeface="Helvetica"/>
              </a:rPr>
              <a:t>31-Oct-18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AD177D8-F997-4695-B9AB-4675EF6F36C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DUNE ESH Update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9BCCDD1-0FA8-4B98-BEF5-1EB62253DCA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5447581D-E34D-4549-9875-5428FFE6DDB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0098" t="543"/>
          <a:stretch/>
        </p:blipFill>
        <p:spPr>
          <a:xfrm>
            <a:off x="430886" y="1393371"/>
            <a:ext cx="11330227" cy="4844145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512097996"/>
      </p:ext>
    </p:extLst>
  </p:cSld>
  <p:clrMapOvr>
    <a:masterClrMapping/>
  </p:clrMapOvr>
</p:sld>
</file>

<file path=ppt/theme/theme1.xml><?xml version="1.0" encoding="utf-8"?>
<a:theme xmlns:a="http://schemas.openxmlformats.org/drawingml/2006/main" name="LBNF Content-Footer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2413</TotalTime>
  <Words>403</Words>
  <Application>Microsoft Office PowerPoint</Application>
  <PresentationFormat>Widescreen</PresentationFormat>
  <Paragraphs>78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&amp;quot</vt:lpstr>
      <vt:lpstr>Arial</vt:lpstr>
      <vt:lpstr>Calibri</vt:lpstr>
      <vt:lpstr>Geneva</vt:lpstr>
      <vt:lpstr>Helvetica</vt:lpstr>
      <vt:lpstr>Lucida Grande</vt:lpstr>
      <vt:lpstr>LBNF Content-Footer Theme</vt:lpstr>
      <vt:lpstr>PowerPoint Presentation</vt:lpstr>
      <vt:lpstr>ESH Governance</vt:lpstr>
      <vt:lpstr>ESH Governance</vt:lpstr>
      <vt:lpstr>Work Planning and Control Process</vt:lpstr>
      <vt:lpstr>Site Access &amp; Training</vt:lpstr>
      <vt:lpstr>Status of Code Equivalency for DUNE</vt:lpstr>
      <vt:lpstr>Example 1: Safety Documentation (DocDB)</vt:lpstr>
      <vt:lpstr>Example 2: Safety Documentation  (EDMS)</vt:lpstr>
    </vt:vector>
  </TitlesOfParts>
  <Company>CERN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Diamanto Smargianaki</dc:creator>
  <cp:lastModifiedBy>Michael P Andrews</cp:lastModifiedBy>
  <cp:revision>188</cp:revision>
  <cp:lastPrinted>2018-10-26T14:03:32Z</cp:lastPrinted>
  <dcterms:created xsi:type="dcterms:W3CDTF">2018-09-03T12:35:51Z</dcterms:created>
  <dcterms:modified xsi:type="dcterms:W3CDTF">2018-10-31T14:28:51Z</dcterms:modified>
</cp:coreProperties>
</file>