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4"/>
  </p:notesMasterIdLst>
  <p:handoutMasterIdLst>
    <p:handoutMasterId r:id="rId15"/>
  </p:handoutMasterIdLst>
  <p:sldIdLst>
    <p:sldId id="294" r:id="rId2"/>
    <p:sldId id="347" r:id="rId3"/>
    <p:sldId id="435" r:id="rId4"/>
    <p:sldId id="345" r:id="rId5"/>
    <p:sldId id="364" r:id="rId6"/>
    <p:sldId id="340" r:id="rId7"/>
    <p:sldId id="342" r:id="rId8"/>
    <p:sldId id="437" r:id="rId9"/>
    <p:sldId id="439" r:id="rId10"/>
    <p:sldId id="438" r:id="rId11"/>
    <p:sldId id="442" r:id="rId12"/>
    <p:sldId id="441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9860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392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0680" y="900747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32080" y="22127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0314E42-4385-4520-A72E-55EC24B1A033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BEC8DDF-8373-4F0E-865E-382E7381441A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DBE73B0B-9785-49C6-8495-2D36F0B37874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42013DB-3319-4414-9675-85FDCD5E5B1F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1811396D-B0A8-4314-9493-4584FCF4CAFB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BF0FA9-C751-4E5E-927F-9FA68161A8C7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5852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3B58D3-95DE-4992-886F-C8A2F177E62D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5852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20700" indent="-2286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85800" indent="-1651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8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BBD2-2E90-4461-A8CE-165616F3C01D}" type="datetime1">
              <a:rPr lang="en-US" smtClean="0"/>
              <a:t>10/28/2018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95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1F765CA-E7B2-4F2E-B6C3-E0A09630CD03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5900" y="6054879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5900" y="6258863"/>
            <a:ext cx="526286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418" y="6190317"/>
            <a:ext cx="731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LBNF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35018" y="6173440"/>
            <a:ext cx="1108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CERN NP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2" r:id="rId8"/>
    <p:sldLayoutId id="2147484133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Dimitar MLADENOV </a:t>
            </a:r>
            <a:r>
              <a:rPr lang="en-US" dirty="0"/>
              <a:t>&amp; The entire CERN Team </a:t>
            </a:r>
            <a:r>
              <a:rPr lang="en-US" dirty="0"/>
              <a:t>	</a:t>
            </a:r>
          </a:p>
          <a:p>
            <a:r>
              <a:rPr lang="en-US" dirty="0"/>
              <a:t>LBNF/DUNE interface meeting</a:t>
            </a:r>
          </a:p>
          <a:p>
            <a:r>
              <a:rPr lang="en-US" dirty="0" smtClean="0"/>
              <a:t>SURF, 01-02 November 2018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8396" y="4109493"/>
            <a:ext cx="8926286" cy="1003049"/>
          </a:xfrm>
        </p:spPr>
        <p:txBody>
          <a:bodyPr>
            <a:noAutofit/>
          </a:bodyPr>
          <a:lstStyle/>
          <a:p>
            <a:r>
              <a:rPr lang="en-US" sz="2800" dirty="0" smtClean="0"/>
              <a:t>LBNF - Cryostat installation plans and requirements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52400"/>
            <a:ext cx="6703226" cy="3949699"/>
          </a:xfrm>
          <a:prstGeom prst="rect">
            <a:avLst/>
          </a:prstGeom>
        </p:spPr>
      </p:pic>
      <p:pic>
        <p:nvPicPr>
          <p:cNvPr id="9" name="Picture Placeholder 30" descr="CERNlogoOutline_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" r="1053"/>
          <a:stretch>
            <a:fillRect/>
          </a:stretch>
        </p:blipFill>
        <p:spPr>
          <a:xfrm>
            <a:off x="6221061" y="5725390"/>
            <a:ext cx="1132610" cy="1132610"/>
          </a:xfrm>
          <a:prstGeom prst="rect">
            <a:avLst/>
          </a:prstGeom>
        </p:spPr>
      </p:pic>
      <p:pic>
        <p:nvPicPr>
          <p:cNvPr id="10" name="Picture 16" descr="SanfordSURF-horiz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593" y="6370239"/>
            <a:ext cx="1304677" cy="48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FermiLogo_RGB_NALBlu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593" y="5870469"/>
            <a:ext cx="1532249" cy="27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410"/>
            <a:ext cx="9122782" cy="51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5410"/>
            <a:ext cx="9122784" cy="51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" y="375410"/>
            <a:ext cx="9122782" cy="51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5410"/>
            <a:ext cx="9122783" cy="51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" y="375410"/>
            <a:ext cx="9122781" cy="51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" y="375410"/>
            <a:ext cx="9122783" cy="51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" y="375410"/>
            <a:ext cx="9122781" cy="51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" y="375410"/>
            <a:ext cx="9122783" cy="514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" y="375410"/>
            <a:ext cx="9122782" cy="51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5" y="383517"/>
            <a:ext cx="9122784" cy="514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" y="383517"/>
            <a:ext cx="9122782" cy="514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" y="367303"/>
            <a:ext cx="9122782" cy="5147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" y="366701"/>
            <a:ext cx="9122780" cy="5147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" y="365499"/>
            <a:ext cx="9122780" cy="51479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" y="374810"/>
            <a:ext cx="9122778" cy="51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1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" y="331269"/>
            <a:ext cx="9122778" cy="5147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331268"/>
            <a:ext cx="9122776" cy="5147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331270"/>
            <a:ext cx="9122776" cy="5147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70"/>
            <a:ext cx="9122776" cy="5147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71"/>
            <a:ext cx="9122775" cy="51479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" y="331271"/>
            <a:ext cx="9122775" cy="5147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" y="331272"/>
            <a:ext cx="9122773" cy="51479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1272"/>
            <a:ext cx="9122773" cy="51479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" y="331269"/>
            <a:ext cx="9122771" cy="51479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" y="331273"/>
            <a:ext cx="9122769" cy="51479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" y="331274"/>
            <a:ext cx="9122769" cy="51479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" y="331265"/>
            <a:ext cx="9122767" cy="51479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" y="331275"/>
            <a:ext cx="9122767" cy="51479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" y="331268"/>
            <a:ext cx="9122766" cy="51479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" y="331258"/>
            <a:ext cx="9122766" cy="5147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" y="331247"/>
            <a:ext cx="9122764" cy="51479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" y="331218"/>
            <a:ext cx="9122764" cy="5147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" y="331277"/>
            <a:ext cx="9122762" cy="5147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" y="331177"/>
            <a:ext cx="9122762" cy="5147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1846217"/>
            <a:ext cx="6540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 DONE !!!</a:t>
            </a:r>
            <a:endParaRPr lang="en-GB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44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09406" y="2447109"/>
            <a:ext cx="296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Thank you!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319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5457" y="1226937"/>
            <a:ext cx="53194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800" dirty="0" smtClean="0">
                <a:latin typeface="Helvetica" pitchFamily="34" charset="0"/>
                <a:ea typeface="Times New Roman" panose="02020603050405020304" pitchFamily="18" charset="0"/>
              </a:rPr>
              <a:t>We need to transport 1’800 components</a:t>
            </a:r>
            <a:endParaRPr lang="en-GB" sz="1800" dirty="0">
              <a:latin typeface="Helvetica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1800" dirty="0">
              <a:latin typeface="Helvetica" pitchFamily="34" charset="0"/>
            </a:endParaRPr>
          </a:p>
          <a:p>
            <a:r>
              <a:rPr lang="en-US" sz="1800" dirty="0">
                <a:latin typeface="Helvetica" pitchFamily="34" charset="0"/>
              </a:rPr>
              <a:t>600 </a:t>
            </a:r>
            <a:r>
              <a:rPr lang="en-US" sz="1800" dirty="0" smtClean="0">
                <a:latin typeface="Helvetica" pitchFamily="34" charset="0"/>
              </a:rPr>
              <a:t>pcs 	with weight 	0.1t ÷ 0.5t</a:t>
            </a:r>
            <a:endParaRPr lang="en-US" sz="1800" dirty="0">
              <a:latin typeface="Helvetica" pitchFamily="34" charset="0"/>
            </a:endParaRPr>
          </a:p>
          <a:p>
            <a:r>
              <a:rPr lang="en-US" sz="1800" dirty="0">
                <a:latin typeface="Helvetica" pitchFamily="34" charset="0"/>
              </a:rPr>
              <a:t>900 </a:t>
            </a:r>
            <a:r>
              <a:rPr lang="en-US" sz="1800" dirty="0" smtClean="0">
                <a:latin typeface="Helvetica" pitchFamily="34" charset="0"/>
              </a:rPr>
              <a:t>pcs with weight 	0.5t </a:t>
            </a:r>
            <a:r>
              <a:rPr lang="en-US" sz="1800" dirty="0">
                <a:latin typeface="Helvetica" pitchFamily="34" charset="0"/>
              </a:rPr>
              <a:t>÷ </a:t>
            </a:r>
            <a:r>
              <a:rPr lang="en-US" sz="1800" dirty="0" smtClean="0">
                <a:latin typeface="Helvetica" pitchFamily="34" charset="0"/>
              </a:rPr>
              <a:t>1.0t</a:t>
            </a:r>
          </a:p>
          <a:p>
            <a:endParaRPr lang="en-US" sz="1800" dirty="0">
              <a:latin typeface="Helvetica" pitchFamily="34" charset="0"/>
            </a:endParaRPr>
          </a:p>
          <a:p>
            <a:r>
              <a:rPr lang="en-US" sz="1800" dirty="0">
                <a:latin typeface="Helvetica" pitchFamily="34" charset="0"/>
              </a:rPr>
              <a:t>120 </a:t>
            </a:r>
            <a:r>
              <a:rPr lang="en-US" sz="1800" dirty="0" smtClean="0">
                <a:latin typeface="Helvetica" pitchFamily="34" charset="0"/>
              </a:rPr>
              <a:t>pcs with weight 	1.0t </a:t>
            </a:r>
            <a:r>
              <a:rPr lang="en-US" sz="1800" dirty="0">
                <a:latin typeface="Helvetica" pitchFamily="34" charset="0"/>
              </a:rPr>
              <a:t>÷ </a:t>
            </a:r>
            <a:r>
              <a:rPr lang="en-US" sz="1800" dirty="0" smtClean="0">
                <a:latin typeface="Helvetica" pitchFamily="34" charset="0"/>
              </a:rPr>
              <a:t>5.0t</a:t>
            </a:r>
          </a:p>
          <a:p>
            <a:r>
              <a:rPr lang="en-US" sz="1800" dirty="0">
                <a:latin typeface="Helvetica" pitchFamily="34" charset="0"/>
              </a:rPr>
              <a:t>120 </a:t>
            </a:r>
            <a:r>
              <a:rPr lang="en-US" sz="1800" dirty="0" smtClean="0">
                <a:latin typeface="Helvetica" pitchFamily="34" charset="0"/>
              </a:rPr>
              <a:t>pcs with weight 	5.0t </a:t>
            </a:r>
            <a:r>
              <a:rPr lang="en-US" sz="1800" dirty="0">
                <a:latin typeface="Helvetica" pitchFamily="34" charset="0"/>
              </a:rPr>
              <a:t>÷ </a:t>
            </a:r>
            <a:r>
              <a:rPr lang="en-US" sz="1800" dirty="0" smtClean="0">
                <a:latin typeface="Helvetica" pitchFamily="34" charset="0"/>
              </a:rPr>
              <a:t>7.0t</a:t>
            </a:r>
          </a:p>
          <a:p>
            <a:r>
              <a:rPr lang="en-US" sz="1800" dirty="0" smtClean="0">
                <a:latin typeface="Helvetica" pitchFamily="34" charset="0"/>
              </a:rPr>
              <a:t>  60 pcs with weight 	7.0t </a:t>
            </a:r>
            <a:r>
              <a:rPr lang="en-US" sz="1800" dirty="0">
                <a:latin typeface="Helvetica" pitchFamily="34" charset="0"/>
              </a:rPr>
              <a:t>÷ </a:t>
            </a:r>
            <a:r>
              <a:rPr lang="en-US" sz="1800" dirty="0" smtClean="0">
                <a:latin typeface="Helvetica" pitchFamily="34" charset="0"/>
              </a:rPr>
              <a:t>7.5t </a:t>
            </a:r>
            <a:r>
              <a:rPr lang="en-US" sz="1800" dirty="0">
                <a:latin typeface="Helvetica" pitchFamily="34" charset="0"/>
              </a:rPr>
              <a:t>	</a:t>
            </a:r>
            <a:endParaRPr lang="en-US" sz="1800" dirty="0" smtClean="0">
              <a:latin typeface="Helvetica" pitchFamily="34" charset="0"/>
            </a:endParaRPr>
          </a:p>
          <a:p>
            <a:r>
              <a:rPr lang="en-US" sz="1800" dirty="0">
                <a:latin typeface="Helvetica" pitchFamily="34" charset="0"/>
              </a:rPr>
              <a:t>	</a:t>
            </a:r>
            <a:endParaRPr lang="en-US" sz="1800" dirty="0" smtClean="0">
              <a:latin typeface="Helvetica" pitchFamily="34" charset="0"/>
            </a:endParaRPr>
          </a:p>
          <a:p>
            <a:r>
              <a:rPr lang="en-US" sz="1800" dirty="0" smtClean="0">
                <a:latin typeface="Helvetica" pitchFamily="34" charset="0"/>
              </a:rPr>
              <a:t>	</a:t>
            </a:r>
            <a:endParaRPr lang="en-US" sz="1800" dirty="0">
              <a:latin typeface="Helvetica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5143" y="147976"/>
            <a:ext cx="8585200" cy="569268"/>
          </a:xfrm>
        </p:spPr>
        <p:txBody>
          <a:bodyPr/>
          <a:lstStyle/>
          <a:p>
            <a:r>
              <a:rPr lang="en-US" dirty="0" smtClean="0"/>
              <a:t>List of components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45457" y="2505694"/>
            <a:ext cx="7735125" cy="1"/>
          </a:xfrm>
          <a:prstGeom prst="line">
            <a:avLst/>
          </a:prstGeom>
          <a:ln w="12700">
            <a:solidFill>
              <a:srgbClr val="004C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759196" y="1054562"/>
            <a:ext cx="42944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sz="1800" dirty="0" smtClean="0">
              <a:latin typeface="Helvetica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latin typeface="Helvetica" pitchFamily="34" charset="0"/>
              </a:rPr>
              <a:t>	</a:t>
            </a:r>
            <a:endParaRPr lang="en-US" sz="1800" dirty="0" smtClean="0">
              <a:latin typeface="Helvetica" pitchFamily="34" charset="0"/>
            </a:endParaRPr>
          </a:p>
          <a:p>
            <a:r>
              <a:rPr lang="en-US" sz="1800" dirty="0" smtClean="0">
                <a:latin typeface="Helvetica" pitchFamily="34" charset="0"/>
              </a:rPr>
              <a:t>	Cage Load		240 x 60min</a:t>
            </a:r>
          </a:p>
          <a:p>
            <a:r>
              <a:rPr lang="en-US" sz="1800" dirty="0" smtClean="0">
                <a:latin typeface="Helvetica" pitchFamily="34" charset="0"/>
              </a:rPr>
              <a:t>					240 hours</a:t>
            </a:r>
          </a:p>
          <a:p>
            <a:r>
              <a:rPr lang="en-US" sz="1800" dirty="0" smtClean="0">
                <a:latin typeface="Helvetica" pitchFamily="34" charset="0"/>
              </a:rPr>
              <a:t>					10 days</a:t>
            </a:r>
          </a:p>
          <a:p>
            <a:endParaRPr lang="en-US" sz="1800" dirty="0" smtClean="0">
              <a:latin typeface="Helvetica" pitchFamily="34" charset="0"/>
            </a:endParaRPr>
          </a:p>
          <a:p>
            <a:r>
              <a:rPr lang="en-US" sz="1800" dirty="0" smtClean="0">
                <a:latin typeface="Helvetica" pitchFamily="34" charset="0"/>
              </a:rPr>
              <a:t>	Skip Load		300 x 60 min</a:t>
            </a:r>
          </a:p>
          <a:p>
            <a:r>
              <a:rPr lang="en-US" sz="1800" dirty="0" smtClean="0">
                <a:latin typeface="Helvetica" pitchFamily="34" charset="0"/>
              </a:rPr>
              <a:t>					300 hours</a:t>
            </a:r>
          </a:p>
          <a:p>
            <a:r>
              <a:rPr lang="en-US" sz="1800" dirty="0" smtClean="0">
                <a:latin typeface="Helvetica" pitchFamily="34" charset="0"/>
              </a:rPr>
              <a:t>					13 days</a:t>
            </a:r>
          </a:p>
          <a:p>
            <a:endParaRPr lang="en-US" sz="1800" dirty="0" smtClean="0">
              <a:latin typeface="Helvetica" pitchFamily="34" charset="0"/>
            </a:endParaRPr>
          </a:p>
          <a:p>
            <a:r>
              <a:rPr lang="en-US" sz="1800" dirty="0" smtClean="0">
                <a:latin typeface="Helvetica" pitchFamily="34" charset="0"/>
              </a:rPr>
              <a:t>	</a:t>
            </a:r>
          </a:p>
          <a:p>
            <a:r>
              <a:rPr lang="en-US" sz="1800" dirty="0" smtClean="0">
                <a:latin typeface="Helvetica" pitchFamily="34" charset="0"/>
              </a:rPr>
              <a:t>	In addition to this:</a:t>
            </a:r>
          </a:p>
          <a:p>
            <a:r>
              <a:rPr lang="en-US" sz="1800" dirty="0">
                <a:latin typeface="Helvetica" pitchFamily="34" charset="0"/>
              </a:rPr>
              <a:t>	</a:t>
            </a:r>
            <a:r>
              <a:rPr lang="en-US" sz="1800" dirty="0" smtClean="0">
                <a:latin typeface="Helvetica" pitchFamily="34" charset="0"/>
              </a:rPr>
              <a:t>125t of Bolts</a:t>
            </a:r>
            <a:r>
              <a:rPr lang="en-US" sz="1800" dirty="0">
                <a:latin typeface="Helvetica" pitchFamily="34" charset="0"/>
              </a:rPr>
              <a:t>	</a:t>
            </a:r>
            <a:r>
              <a:rPr lang="en-US" sz="1800" dirty="0" smtClean="0">
                <a:latin typeface="Helvetica" pitchFamily="34" charset="0"/>
              </a:rPr>
              <a:t>	1 day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</a:rPr>
              <a:t>	</a:t>
            </a:r>
          </a:p>
          <a:p>
            <a:pPr>
              <a:spcAft>
                <a:spcPts val="0"/>
              </a:spcAft>
            </a:pPr>
            <a:r>
              <a:rPr lang="en-US" sz="1800" dirty="0">
                <a:latin typeface="Helvetica" pitchFamily="34" charset="0"/>
              </a:rPr>
              <a:t>	</a:t>
            </a:r>
            <a:r>
              <a:rPr lang="en-US" sz="1800" dirty="0" smtClean="0">
                <a:latin typeface="Helvetica" pitchFamily="34" charset="0"/>
              </a:rPr>
              <a:t>4’000 boxes of insulation</a:t>
            </a:r>
          </a:p>
          <a:p>
            <a:pPr>
              <a:spcAft>
                <a:spcPts val="0"/>
              </a:spcAft>
            </a:pPr>
            <a:endParaRPr lang="en-US" sz="1800" dirty="0">
              <a:latin typeface="Helvetic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623826"/>
              </p:ext>
            </p:extLst>
          </p:nvPr>
        </p:nvGraphicFramePr>
        <p:xfrm>
          <a:off x="3141663" y="4763"/>
          <a:ext cx="5867400" cy="598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Worksheet" r:id="rId3" imgW="8667756" imgH="8848657" progId="Excel.Sheet.12">
                  <p:embed/>
                </p:oleObj>
              </mc:Choice>
              <mc:Fallback>
                <p:oleObj name="Worksheet" r:id="rId3" imgW="8667756" imgH="88486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1663" y="4763"/>
                        <a:ext cx="5867400" cy="598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5143" y="147976"/>
            <a:ext cx="8585200" cy="569268"/>
          </a:xfrm>
        </p:spPr>
        <p:txBody>
          <a:bodyPr/>
          <a:lstStyle/>
          <a:p>
            <a:r>
              <a:rPr lang="en-US" dirty="0" smtClean="0"/>
              <a:t>List of components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607065"/>
              </p:ext>
            </p:extLst>
          </p:nvPr>
        </p:nvGraphicFramePr>
        <p:xfrm>
          <a:off x="3178175" y="147638"/>
          <a:ext cx="5799138" cy="587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Worksheet" r:id="rId3" imgW="8667756" imgH="8772457" progId="Excel.Sheet.12">
                  <p:embed/>
                </p:oleObj>
              </mc:Choice>
              <mc:Fallback>
                <p:oleObj name="Worksheet" r:id="rId3" imgW="8667756" imgH="87724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8175" y="147638"/>
                        <a:ext cx="5799138" cy="587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5143" y="147976"/>
            <a:ext cx="8585200" cy="569268"/>
          </a:xfrm>
        </p:spPr>
        <p:txBody>
          <a:bodyPr/>
          <a:lstStyle/>
          <a:p>
            <a:r>
              <a:rPr lang="en-US" dirty="0" smtClean="0"/>
              <a:t>List of components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Vertical beam lowering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6344722" y="1597576"/>
            <a:ext cx="1894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Weight: 7.5t 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Length: 13.6m</a:t>
            </a:r>
            <a:endParaRPr lang="en-US" sz="1800" dirty="0"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3" y="1021394"/>
            <a:ext cx="5097909" cy="37191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3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154"/>
            <a:ext cx="9247122" cy="5220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89"/>
            <a:ext cx="9247122" cy="52181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989"/>
            <a:ext cx="9247121" cy="52181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154"/>
            <a:ext cx="9247121" cy="52181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03154"/>
            <a:ext cx="9247119" cy="52181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04989"/>
            <a:ext cx="9247119" cy="52181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01318"/>
            <a:ext cx="9247118" cy="521816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299481"/>
            <a:ext cx="9247118" cy="521816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" y="306825"/>
            <a:ext cx="9247116" cy="52181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03157"/>
            <a:ext cx="9247116" cy="52181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" y="314170"/>
            <a:ext cx="9247114" cy="521816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" y="297643"/>
            <a:ext cx="9247114" cy="52181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288459"/>
            <a:ext cx="9247114" cy="521816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" y="303159"/>
            <a:ext cx="9247112" cy="52181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314170"/>
            <a:ext cx="9247111" cy="521815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" y="303998"/>
            <a:ext cx="9247111" cy="521815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295803"/>
            <a:ext cx="9247109" cy="521815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" y="288459"/>
            <a:ext cx="9247109" cy="52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0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98"/>
            <a:ext cx="9247107" cy="5218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598"/>
            <a:ext cx="9247107" cy="5218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0599"/>
            <a:ext cx="9247105" cy="5218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60597"/>
            <a:ext cx="9247105" cy="5218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60594"/>
            <a:ext cx="9247103" cy="5218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60601"/>
            <a:ext cx="9247103" cy="5218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0601"/>
            <a:ext cx="9247102" cy="52181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60591"/>
            <a:ext cx="9247102" cy="5218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260586"/>
            <a:ext cx="9247102" cy="52181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" y="260603"/>
            <a:ext cx="9247100" cy="52181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265087"/>
            <a:ext cx="9247098" cy="52181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" y="269572"/>
            <a:ext cx="9247098" cy="52181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269557"/>
            <a:ext cx="9247096" cy="52181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260570"/>
            <a:ext cx="9247096" cy="5218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260546"/>
            <a:ext cx="9247095" cy="5218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269516"/>
            <a:ext cx="9247095" cy="52181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278485"/>
            <a:ext cx="9247093" cy="521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" y="287399"/>
            <a:ext cx="9247093" cy="52181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" y="242722"/>
            <a:ext cx="9247091" cy="52181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269462"/>
            <a:ext cx="9247091" cy="52181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269871"/>
            <a:ext cx="9247089" cy="52181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" y="260142"/>
            <a:ext cx="9247089" cy="52181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" y="277562"/>
            <a:ext cx="9247088" cy="52181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" y="269462"/>
            <a:ext cx="9247088" cy="52181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269255"/>
            <a:ext cx="9247086" cy="52181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7" y="269255"/>
            <a:ext cx="9247086" cy="521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94"/>
            <a:ext cx="9247084" cy="5218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94"/>
            <a:ext cx="9247082" cy="5218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5696"/>
            <a:ext cx="9247082" cy="521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25693"/>
            <a:ext cx="9247080" cy="5218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25697"/>
            <a:ext cx="9247079" cy="5218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225689"/>
            <a:ext cx="9247079" cy="5218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25698"/>
            <a:ext cx="9247077" cy="5218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" y="225680"/>
            <a:ext cx="9247077" cy="52181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225699"/>
            <a:ext cx="9247075" cy="52181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" y="225661"/>
            <a:ext cx="9247075" cy="5218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225700"/>
            <a:ext cx="9247073" cy="5218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" y="225694"/>
            <a:ext cx="9247073" cy="5218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225701"/>
            <a:ext cx="9247072" cy="52181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225702"/>
            <a:ext cx="9247072" cy="52181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225629"/>
            <a:ext cx="9247070" cy="52181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" y="225703"/>
            <a:ext cx="9247070" cy="52181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225629"/>
            <a:ext cx="9247068" cy="52181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" y="225704"/>
            <a:ext cx="9247068" cy="52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0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21"/>
            <a:ext cx="9247066" cy="5218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22"/>
            <a:ext cx="9247066" cy="5218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20"/>
            <a:ext cx="9247065" cy="5218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818"/>
            <a:ext cx="9247065" cy="521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3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BN_PPT_113015-SBND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SBN_PPT_113015-SBND.potx</Template>
  <TotalTime>23179</TotalTime>
  <Words>57</Words>
  <Application>Microsoft Office PowerPoint</Application>
  <PresentationFormat>On-screen Show (4:3)</PresentationFormat>
  <Paragraphs>48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MS PGothic</vt:lpstr>
      <vt:lpstr>Arial</vt:lpstr>
      <vt:lpstr>Calibri</vt:lpstr>
      <vt:lpstr>Geneva</vt:lpstr>
      <vt:lpstr>Helvetica</vt:lpstr>
      <vt:lpstr>Lucida Grande</vt:lpstr>
      <vt:lpstr>Times New Roman</vt:lpstr>
      <vt:lpstr>SBN_PPT_113015-SBND</vt:lpstr>
      <vt:lpstr>Worksheet</vt:lpstr>
      <vt:lpstr>PowerPoint Presentation</vt:lpstr>
      <vt:lpstr>List of components</vt:lpstr>
      <vt:lpstr>List of components</vt:lpstr>
      <vt:lpstr>List of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Dimitar Mladenov</cp:lastModifiedBy>
  <cp:revision>413</cp:revision>
  <cp:lastPrinted>2015-12-16T08:26:01Z</cp:lastPrinted>
  <dcterms:created xsi:type="dcterms:W3CDTF">2014-01-03T20:18:13Z</dcterms:created>
  <dcterms:modified xsi:type="dcterms:W3CDTF">2018-10-28T23:21:27Z</dcterms:modified>
</cp:coreProperties>
</file>