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47" r:id="rId3"/>
    <p:sldId id="453" r:id="rId4"/>
    <p:sldId id="454" r:id="rId5"/>
    <p:sldId id="448" r:id="rId6"/>
    <p:sldId id="440" r:id="rId7"/>
    <p:sldId id="451" r:id="rId8"/>
    <p:sldId id="447" r:id="rId9"/>
    <p:sldId id="450" r:id="rId10"/>
    <p:sldId id="449" r:id="rId11"/>
    <p:sldId id="452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986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518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680" y="900747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2080" y="22127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3517D-50D2-4F26-B9E4-0940703A3776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21F4279-6894-4213-876A-55477DED69FB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EB242C3-B6DE-475D-A853-236A4A8A456B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116E8F-40C6-4974-89DF-CDC2C7455531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3A64D40-CB81-42A0-87B0-19BE7BA6C1C1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958F0-2B42-47BE-AB2F-8CAA6C4B746A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5852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35F80-0944-4A5C-A646-FA786D194623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5852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207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85800" indent="-165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8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BBD2-2E90-4461-A8CE-165616F3C01D}" type="datetime1">
              <a:rPr lang="en-US" smtClean="0"/>
              <a:t>10/29/2018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939E-5634-4F18-BE1A-F08B6B8EF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53A0634-4AF7-4C4F-B8AF-2F9856F270C1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5900" y="6054879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5900" y="6258863"/>
            <a:ext cx="526286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418" y="6190317"/>
            <a:ext cx="73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LBNF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35018" y="6173440"/>
            <a:ext cx="110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CERN NP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2" r:id="rId8"/>
    <p:sldLayoutId id="21474841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8396" y="5335189"/>
            <a:ext cx="8499231" cy="1390219"/>
          </a:xfrm>
        </p:spPr>
        <p:txBody>
          <a:bodyPr/>
          <a:lstStyle/>
          <a:p>
            <a:r>
              <a:rPr lang="en-US" dirty="0"/>
              <a:t>Dimitar MLADENOV </a:t>
            </a:r>
            <a:r>
              <a:rPr lang="en-US" dirty="0"/>
              <a:t>&amp; The entire CERN Team </a:t>
            </a:r>
            <a:r>
              <a:rPr lang="en-US" dirty="0"/>
              <a:t>	</a:t>
            </a:r>
          </a:p>
          <a:p>
            <a:r>
              <a:rPr lang="en-US" dirty="0"/>
              <a:t>LBNF/DUNE interface meeting</a:t>
            </a:r>
          </a:p>
          <a:p>
            <a:r>
              <a:rPr lang="en-US" dirty="0" smtClean="0"/>
              <a:t>SURF, 29-31 October </a:t>
            </a:r>
            <a:r>
              <a:rPr lang="en-US" dirty="0"/>
              <a:t>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8396" y="4324746"/>
            <a:ext cx="8926286" cy="1003049"/>
          </a:xfrm>
        </p:spPr>
        <p:txBody>
          <a:bodyPr>
            <a:noAutofit/>
          </a:bodyPr>
          <a:lstStyle/>
          <a:p>
            <a:r>
              <a:rPr lang="en-US" sz="1800" dirty="0" smtClean="0"/>
              <a:t>LBNF - </a:t>
            </a:r>
            <a:r>
              <a:rPr lang="en-GB" sz="1800" dirty="0"/>
              <a:t>Thoughts on storing material for cryostat (warm and cold) construction in the west end of the north cavern, how much, access, material handling, buffer space required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52400"/>
            <a:ext cx="6703226" cy="3949699"/>
          </a:xfrm>
          <a:prstGeom prst="rect">
            <a:avLst/>
          </a:prstGeom>
        </p:spPr>
      </p:pic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6221061" y="5725390"/>
            <a:ext cx="1132610" cy="1132610"/>
          </a:xfrm>
          <a:prstGeom prst="rect">
            <a:avLst/>
          </a:prstGeom>
        </p:spPr>
      </p:pic>
      <p:pic>
        <p:nvPicPr>
          <p:cNvPr id="10" name="Picture 16" descr="SanfordSURF-horiz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93" y="6370239"/>
            <a:ext cx="1304677" cy="4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ermiLogo_RGB_NAL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93" y="5870469"/>
            <a:ext cx="1532249" cy="2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54"/>
            <a:ext cx="9144000" cy="4706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54"/>
            <a:ext cx="9144000" cy="47066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026" y="102877"/>
            <a:ext cx="8585200" cy="569268"/>
          </a:xfrm>
        </p:spPr>
        <p:txBody>
          <a:bodyPr/>
          <a:lstStyle/>
          <a:p>
            <a:r>
              <a:rPr lang="en-US" dirty="0" smtClean="0"/>
              <a:t>Some ideas for storing material in the cavern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7704" y="4623584"/>
            <a:ext cx="6113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  <a:ea typeface="Times New Roman" panose="02020603050405020304" pitchFamily="18" charset="0"/>
              </a:rPr>
              <a:t>240 Flat Panel Boxes (interchangeable)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</a:rPr>
              <a:t>+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</a:rPr>
              <a:t>192 Specific Boxes (corners, glass wool, membrane, etc.)</a:t>
            </a:r>
          </a:p>
        </p:txBody>
      </p:sp>
    </p:spTree>
    <p:extLst>
      <p:ext uri="{BB962C8B-B14F-4D97-AF65-F5344CB8AC3E}">
        <p14:creationId xmlns:p14="http://schemas.microsoft.com/office/powerpoint/2010/main" val="24674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09406" y="2447109"/>
            <a:ext cx="296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52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457" y="1226937"/>
            <a:ext cx="5319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dirty="0" smtClean="0">
                <a:latin typeface="Helvetica" pitchFamily="34" charset="0"/>
                <a:ea typeface="Times New Roman" panose="02020603050405020304" pitchFamily="18" charset="0"/>
              </a:rPr>
              <a:t>We need to transport 1’800 components</a:t>
            </a:r>
            <a:endParaRPr lang="en-GB" sz="1800" dirty="0">
              <a:latin typeface="Helvetica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800" dirty="0">
              <a:latin typeface="Helvetica" pitchFamily="34" charset="0"/>
            </a:endParaRPr>
          </a:p>
          <a:p>
            <a:r>
              <a:rPr lang="en-US" sz="1800" dirty="0">
                <a:latin typeface="Helvetica" pitchFamily="34" charset="0"/>
              </a:rPr>
              <a:t>600 </a:t>
            </a:r>
            <a:r>
              <a:rPr lang="en-US" sz="1800" dirty="0" smtClean="0">
                <a:latin typeface="Helvetica" pitchFamily="34" charset="0"/>
              </a:rPr>
              <a:t>pcs 	with weight 	0.1t ÷ 0.5t</a:t>
            </a:r>
            <a:endParaRPr lang="en-US" sz="1800" dirty="0">
              <a:latin typeface="Helvetica" pitchFamily="34" charset="0"/>
            </a:endParaRPr>
          </a:p>
          <a:p>
            <a:r>
              <a:rPr lang="en-US" sz="1800" dirty="0">
                <a:latin typeface="Helvetica" pitchFamily="34" charset="0"/>
              </a:rPr>
              <a:t>900 </a:t>
            </a:r>
            <a:r>
              <a:rPr lang="en-US" sz="1800" dirty="0" smtClean="0">
                <a:latin typeface="Helvetica" pitchFamily="34" charset="0"/>
              </a:rPr>
              <a:t>pcs with weight 	0.5t </a:t>
            </a:r>
            <a:r>
              <a:rPr lang="en-US" sz="1800" dirty="0">
                <a:latin typeface="Helvetica" pitchFamily="34" charset="0"/>
              </a:rPr>
              <a:t>÷ </a:t>
            </a:r>
            <a:r>
              <a:rPr lang="en-US" sz="1800" dirty="0" smtClean="0">
                <a:latin typeface="Helvetica" pitchFamily="34" charset="0"/>
              </a:rPr>
              <a:t>1.0t</a:t>
            </a:r>
          </a:p>
          <a:p>
            <a:endParaRPr lang="en-US" sz="1800" dirty="0">
              <a:latin typeface="Helvetica" pitchFamily="34" charset="0"/>
            </a:endParaRPr>
          </a:p>
          <a:p>
            <a:r>
              <a:rPr lang="en-US" sz="1800" dirty="0">
                <a:latin typeface="Helvetica" pitchFamily="34" charset="0"/>
              </a:rPr>
              <a:t>120 </a:t>
            </a:r>
            <a:r>
              <a:rPr lang="en-US" sz="1800" dirty="0" smtClean="0">
                <a:latin typeface="Helvetica" pitchFamily="34" charset="0"/>
              </a:rPr>
              <a:t>pcs with weight 	1.0t </a:t>
            </a:r>
            <a:r>
              <a:rPr lang="en-US" sz="1800" dirty="0">
                <a:latin typeface="Helvetica" pitchFamily="34" charset="0"/>
              </a:rPr>
              <a:t>÷ </a:t>
            </a:r>
            <a:r>
              <a:rPr lang="en-US" sz="1800" dirty="0" smtClean="0">
                <a:latin typeface="Helvetica" pitchFamily="34" charset="0"/>
              </a:rPr>
              <a:t>5.0t</a:t>
            </a:r>
          </a:p>
          <a:p>
            <a:r>
              <a:rPr lang="en-US" sz="1800" dirty="0">
                <a:latin typeface="Helvetica" pitchFamily="34" charset="0"/>
              </a:rPr>
              <a:t>120 </a:t>
            </a:r>
            <a:r>
              <a:rPr lang="en-US" sz="1800" dirty="0" smtClean="0">
                <a:latin typeface="Helvetica" pitchFamily="34" charset="0"/>
              </a:rPr>
              <a:t>pcs with weight 	5.0t </a:t>
            </a:r>
            <a:r>
              <a:rPr lang="en-US" sz="1800" dirty="0">
                <a:latin typeface="Helvetica" pitchFamily="34" charset="0"/>
              </a:rPr>
              <a:t>÷ </a:t>
            </a:r>
            <a:r>
              <a:rPr lang="en-US" sz="1800" dirty="0" smtClean="0">
                <a:latin typeface="Helvetica" pitchFamily="34" charset="0"/>
              </a:rPr>
              <a:t>7.0t</a:t>
            </a:r>
          </a:p>
          <a:p>
            <a:r>
              <a:rPr lang="en-US" sz="1800" dirty="0" smtClean="0">
                <a:latin typeface="Helvetica" pitchFamily="34" charset="0"/>
              </a:rPr>
              <a:t>  60 pcs with weight 	7.0t </a:t>
            </a:r>
            <a:r>
              <a:rPr lang="en-US" sz="1800" dirty="0">
                <a:latin typeface="Helvetica" pitchFamily="34" charset="0"/>
              </a:rPr>
              <a:t>÷ </a:t>
            </a:r>
            <a:r>
              <a:rPr lang="en-US" sz="1800" dirty="0" smtClean="0">
                <a:latin typeface="Helvetica" pitchFamily="34" charset="0"/>
              </a:rPr>
              <a:t>7.5t </a:t>
            </a:r>
            <a:r>
              <a:rPr lang="en-US" sz="1800" dirty="0">
                <a:latin typeface="Helvetica" pitchFamily="34" charset="0"/>
              </a:rPr>
              <a:t>	</a:t>
            </a:r>
            <a:endParaRPr lang="en-US" sz="1800" dirty="0" smtClean="0">
              <a:latin typeface="Helvetica" pitchFamily="34" charset="0"/>
            </a:endParaRPr>
          </a:p>
          <a:p>
            <a:r>
              <a:rPr lang="en-US" sz="1800" dirty="0">
                <a:latin typeface="Helvetica" pitchFamily="34" charset="0"/>
              </a:rPr>
              <a:t>	</a:t>
            </a:r>
            <a:endParaRPr lang="en-US" sz="1800" dirty="0" smtClean="0">
              <a:latin typeface="Helvetica" pitchFamily="34" charset="0"/>
            </a:endParaRPr>
          </a:p>
          <a:p>
            <a:r>
              <a:rPr lang="en-US" sz="1800" dirty="0" smtClean="0">
                <a:latin typeface="Helvetica" pitchFamily="34" charset="0"/>
              </a:rPr>
              <a:t>	</a:t>
            </a:r>
            <a:endParaRPr lang="en-US" sz="1800" dirty="0">
              <a:latin typeface="Helvetic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5143" y="147976"/>
            <a:ext cx="8585200" cy="569268"/>
          </a:xfrm>
        </p:spPr>
        <p:txBody>
          <a:bodyPr/>
          <a:lstStyle/>
          <a:p>
            <a:r>
              <a:rPr lang="en-US" dirty="0" smtClean="0"/>
              <a:t>List of components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45457" y="2505694"/>
            <a:ext cx="7735125" cy="1"/>
          </a:xfrm>
          <a:prstGeom prst="line">
            <a:avLst/>
          </a:prstGeom>
          <a:ln w="12700">
            <a:solidFill>
              <a:srgbClr val="004C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59196" y="1054562"/>
            <a:ext cx="42944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1800" dirty="0" smtClean="0">
              <a:latin typeface="Helvetica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latin typeface="Helvetica" pitchFamily="34" charset="0"/>
              </a:rPr>
              <a:t>	</a:t>
            </a:r>
            <a:endParaRPr lang="en-US" sz="1800" dirty="0" smtClean="0">
              <a:latin typeface="Helvetica" pitchFamily="34" charset="0"/>
            </a:endParaRPr>
          </a:p>
          <a:p>
            <a:r>
              <a:rPr lang="en-US" sz="1800" dirty="0" smtClean="0">
                <a:latin typeface="Helvetica" pitchFamily="34" charset="0"/>
              </a:rPr>
              <a:t>	Cage Load		240 x 60min</a:t>
            </a:r>
          </a:p>
          <a:p>
            <a:r>
              <a:rPr lang="en-US" sz="1800" dirty="0" smtClean="0">
                <a:latin typeface="Helvetica" pitchFamily="34" charset="0"/>
              </a:rPr>
              <a:t>					240 hours</a:t>
            </a:r>
          </a:p>
          <a:p>
            <a:r>
              <a:rPr lang="en-US" sz="1800" dirty="0" smtClean="0">
                <a:latin typeface="Helvetica" pitchFamily="34" charset="0"/>
              </a:rPr>
              <a:t>					10 days</a:t>
            </a:r>
          </a:p>
          <a:p>
            <a:endParaRPr lang="en-US" sz="1800" dirty="0" smtClean="0">
              <a:latin typeface="Helvetica" pitchFamily="34" charset="0"/>
            </a:endParaRPr>
          </a:p>
          <a:p>
            <a:r>
              <a:rPr lang="en-US" sz="1800" dirty="0" smtClean="0">
                <a:latin typeface="Helvetica" pitchFamily="34" charset="0"/>
              </a:rPr>
              <a:t>	Skip Load		300 x 60 min</a:t>
            </a:r>
          </a:p>
          <a:p>
            <a:r>
              <a:rPr lang="en-US" sz="1800" dirty="0" smtClean="0">
                <a:latin typeface="Helvetica" pitchFamily="34" charset="0"/>
              </a:rPr>
              <a:t>					300 hours</a:t>
            </a:r>
          </a:p>
          <a:p>
            <a:r>
              <a:rPr lang="en-US" sz="1800" dirty="0" smtClean="0">
                <a:latin typeface="Helvetica" pitchFamily="34" charset="0"/>
              </a:rPr>
              <a:t>					13 days</a:t>
            </a:r>
          </a:p>
          <a:p>
            <a:endParaRPr lang="en-US" sz="1800" dirty="0" smtClean="0">
              <a:latin typeface="Helvetica" pitchFamily="34" charset="0"/>
            </a:endParaRPr>
          </a:p>
          <a:p>
            <a:r>
              <a:rPr lang="en-US" sz="1800" dirty="0" smtClean="0">
                <a:latin typeface="Helvetica" pitchFamily="34" charset="0"/>
              </a:rPr>
              <a:t>	</a:t>
            </a:r>
          </a:p>
          <a:p>
            <a:r>
              <a:rPr lang="en-US" sz="1800" dirty="0" smtClean="0">
                <a:latin typeface="Helvetica" pitchFamily="34" charset="0"/>
              </a:rPr>
              <a:t>	In addition to this:</a:t>
            </a:r>
          </a:p>
          <a:p>
            <a:r>
              <a:rPr lang="en-US" sz="1800" dirty="0">
                <a:latin typeface="Helvetica" pitchFamily="34" charset="0"/>
              </a:rPr>
              <a:t>	</a:t>
            </a:r>
            <a:r>
              <a:rPr lang="en-US" sz="1800" dirty="0" smtClean="0">
                <a:latin typeface="Helvetica" pitchFamily="34" charset="0"/>
              </a:rPr>
              <a:t>125t of Bolts</a:t>
            </a:r>
            <a:r>
              <a:rPr lang="en-US" sz="1800" dirty="0">
                <a:latin typeface="Helvetica" pitchFamily="34" charset="0"/>
              </a:rPr>
              <a:t>	</a:t>
            </a:r>
            <a:r>
              <a:rPr lang="en-US" sz="1800" dirty="0" smtClean="0">
                <a:latin typeface="Helvetica" pitchFamily="34" charset="0"/>
              </a:rPr>
              <a:t>	1 day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1800" dirty="0">
                <a:latin typeface="Helvetica" pitchFamily="34" charset="0"/>
              </a:rPr>
              <a:t>	</a:t>
            </a:r>
            <a:r>
              <a:rPr lang="en-US" sz="1800" dirty="0" smtClean="0">
                <a:latin typeface="Helvetica" pitchFamily="34" charset="0"/>
              </a:rPr>
              <a:t>4’000 boxes of insulation</a:t>
            </a:r>
          </a:p>
          <a:p>
            <a:pPr>
              <a:spcAft>
                <a:spcPts val="0"/>
              </a:spcAft>
            </a:pPr>
            <a:endParaRPr lang="en-US" sz="1800" dirty="0">
              <a:latin typeface="Helvetic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8830" y="3723091"/>
            <a:ext cx="3730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Beam 1	</a:t>
            </a:r>
            <a:r>
              <a:rPr lang="en-GB" sz="1400" b="1" dirty="0" smtClean="0"/>
              <a:t>13'130mm</a:t>
            </a:r>
            <a:r>
              <a:rPr lang="en-GB" sz="1400" b="1" dirty="0"/>
              <a:t>	</a:t>
            </a:r>
            <a:r>
              <a:rPr lang="en-GB" sz="1400" b="1" dirty="0" smtClean="0"/>
              <a:t>	78 </a:t>
            </a:r>
            <a:r>
              <a:rPr lang="en-GB" sz="1400" b="1" dirty="0"/>
              <a:t>pc</a:t>
            </a:r>
          </a:p>
          <a:p>
            <a:r>
              <a:rPr lang="en-GB" sz="1400" b="1" dirty="0"/>
              <a:t>Beam 2	</a:t>
            </a:r>
            <a:r>
              <a:rPr lang="en-GB" sz="1400" b="1" dirty="0" smtClean="0"/>
              <a:t>13'643mm</a:t>
            </a:r>
            <a:r>
              <a:rPr lang="en-GB" sz="1400" b="1" dirty="0"/>
              <a:t>	</a:t>
            </a:r>
            <a:r>
              <a:rPr lang="en-GB" sz="1400" b="1" dirty="0" smtClean="0"/>
              <a:t>	18 </a:t>
            </a:r>
            <a:r>
              <a:rPr lang="en-GB" sz="1400" b="1" dirty="0"/>
              <a:t>pc</a:t>
            </a:r>
          </a:p>
          <a:p>
            <a:endParaRPr lang="en-GB" sz="1400" b="1" dirty="0"/>
          </a:p>
          <a:p>
            <a:r>
              <a:rPr lang="en-GB" sz="1400" b="1" dirty="0"/>
              <a:t>Beam 3	</a:t>
            </a:r>
            <a:r>
              <a:rPr lang="en-GB" sz="1400" b="1" dirty="0" smtClean="0"/>
              <a:t>9'498mm</a:t>
            </a:r>
            <a:r>
              <a:rPr lang="en-GB" sz="1400" b="1" dirty="0"/>
              <a:t>		</a:t>
            </a:r>
            <a:r>
              <a:rPr lang="en-GB" sz="1400" b="1" dirty="0" smtClean="0"/>
              <a:t>78 </a:t>
            </a:r>
            <a:r>
              <a:rPr lang="en-GB" sz="1400" b="1" dirty="0"/>
              <a:t>pc</a:t>
            </a:r>
          </a:p>
          <a:p>
            <a:r>
              <a:rPr lang="en-GB" sz="1400" b="1" dirty="0"/>
              <a:t>Beam 4	</a:t>
            </a:r>
            <a:r>
              <a:rPr lang="en-GB" sz="1400" b="1" dirty="0" smtClean="0"/>
              <a:t>8'000mm</a:t>
            </a:r>
            <a:r>
              <a:rPr lang="en-GB" sz="1400" b="1" dirty="0"/>
              <a:t>		</a:t>
            </a:r>
            <a:r>
              <a:rPr lang="en-GB" sz="1400" b="1" dirty="0" smtClean="0"/>
              <a:t>39 </a:t>
            </a:r>
            <a:r>
              <a:rPr lang="en-GB" sz="1400" b="1" dirty="0"/>
              <a:t>pc</a:t>
            </a:r>
          </a:p>
          <a:p>
            <a:r>
              <a:rPr lang="en-GB" sz="1400" b="1" dirty="0"/>
              <a:t>Beam 5	</a:t>
            </a:r>
            <a:r>
              <a:rPr lang="en-GB" sz="1400" b="1" dirty="0" smtClean="0"/>
              <a:t>5'946mm</a:t>
            </a:r>
            <a:r>
              <a:rPr lang="en-GB" sz="1400" b="1" dirty="0"/>
              <a:t>		</a:t>
            </a:r>
            <a:r>
              <a:rPr lang="en-GB" sz="1400" b="1" dirty="0" smtClean="0"/>
              <a:t>4 </a:t>
            </a:r>
            <a:r>
              <a:rPr lang="en-GB" sz="1400" b="1" dirty="0"/>
              <a:t>pc</a:t>
            </a:r>
          </a:p>
          <a:p>
            <a:endParaRPr lang="en-GB" sz="1400" b="1" dirty="0"/>
          </a:p>
          <a:p>
            <a:r>
              <a:rPr lang="en-GB" sz="1400" b="1" dirty="0"/>
              <a:t>Corner 1	</a:t>
            </a:r>
            <a:r>
              <a:rPr lang="en-GB" sz="1400" b="1" dirty="0" smtClean="0"/>
              <a:t>3608x5498mm	78 </a:t>
            </a:r>
            <a:r>
              <a:rPr lang="en-GB" sz="1400" b="1" dirty="0"/>
              <a:t>pc</a:t>
            </a:r>
          </a:p>
          <a:p>
            <a:r>
              <a:rPr lang="en-GB" sz="1400" b="1" dirty="0"/>
              <a:t>Corner 2	3608x2302mm	18 pc</a:t>
            </a:r>
          </a:p>
          <a:p>
            <a:r>
              <a:rPr lang="en-GB" sz="1400" b="1" dirty="0"/>
              <a:t>Corner 3	2352x2482mm	16 pc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0194" y="3710684"/>
            <a:ext cx="3187337" cy="2205511"/>
          </a:xfrm>
          <a:prstGeom prst="rect">
            <a:avLst/>
          </a:prstGeom>
          <a:solidFill>
            <a:schemeClr val="accent5">
              <a:lumMod val="60000"/>
              <a:lumOff val="40000"/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394"/>
            <a:ext cx="9144000" cy="48152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5143" y="147976"/>
            <a:ext cx="8585200" cy="569268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200" dirty="0" smtClean="0"/>
              <a:t>Shaft Parameters (2015)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1021394"/>
            <a:ext cx="5097909" cy="37191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939E-5634-4F18-BE1A-F08B6B8EFA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08" y="951725"/>
            <a:ext cx="9144000" cy="48152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5143" y="147976"/>
            <a:ext cx="8585200" cy="569268"/>
          </a:xfrm>
          <a:prstGeom prst="rect">
            <a:avLst/>
          </a:prstGeom>
        </p:spPr>
        <p:txBody>
          <a:bodyPr anchor="b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200" dirty="0" smtClean="0"/>
              <a:t>Shaft Parameters (2015)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1021394"/>
            <a:ext cx="5097909" cy="37191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939E-5634-4F18-BE1A-F08B6B8EFA0E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394"/>
            <a:ext cx="5243052" cy="3716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3052" y="1984662"/>
            <a:ext cx="29474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i="1" dirty="0" smtClean="0"/>
              <a:t>3962.4mm</a:t>
            </a:r>
          </a:p>
          <a:p>
            <a:endParaRPr lang="en-US" sz="2800" b="1" i="1" dirty="0"/>
          </a:p>
          <a:p>
            <a:endParaRPr lang="en-US" sz="2800" b="1" i="1" dirty="0" smtClean="0"/>
          </a:p>
          <a:p>
            <a:pPr algn="ctr"/>
            <a:r>
              <a:rPr lang="en-US" sz="1800" b="1" i="1" dirty="0" smtClean="0">
                <a:solidFill>
                  <a:srgbClr val="00B0F0"/>
                </a:solidFill>
              </a:rPr>
              <a:t>We also need reliable model </a:t>
            </a:r>
          </a:p>
          <a:p>
            <a:pPr algn="ctr"/>
            <a:r>
              <a:rPr lang="en-US" sz="1800" b="1" i="1" dirty="0" smtClean="0">
                <a:solidFill>
                  <a:srgbClr val="00B0F0"/>
                </a:solidFill>
              </a:rPr>
              <a:t>of the headframe</a:t>
            </a:r>
            <a:endParaRPr lang="en-GB" sz="1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86710"/>
              </p:ext>
            </p:extLst>
          </p:nvPr>
        </p:nvGraphicFramePr>
        <p:xfrm>
          <a:off x="4911634" y="522514"/>
          <a:ext cx="4232366" cy="1384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833">
                  <a:extLst>
                    <a:ext uri="{9D8B030D-6E8A-4147-A177-3AD203B41FA5}">
                      <a16:colId xmlns:a16="http://schemas.microsoft.com/office/drawing/2014/main" val="2408802623"/>
                    </a:ext>
                  </a:extLst>
                </a:gridCol>
                <a:gridCol w="560917">
                  <a:extLst>
                    <a:ext uri="{9D8B030D-6E8A-4147-A177-3AD203B41FA5}">
                      <a16:colId xmlns:a16="http://schemas.microsoft.com/office/drawing/2014/main" val="2977746291"/>
                    </a:ext>
                  </a:extLst>
                </a:gridCol>
                <a:gridCol w="560917">
                  <a:extLst>
                    <a:ext uri="{9D8B030D-6E8A-4147-A177-3AD203B41FA5}">
                      <a16:colId xmlns:a16="http://schemas.microsoft.com/office/drawing/2014/main" val="3957677255"/>
                    </a:ext>
                  </a:extLst>
                </a:gridCol>
                <a:gridCol w="518421">
                  <a:extLst>
                    <a:ext uri="{9D8B030D-6E8A-4147-A177-3AD203B41FA5}">
                      <a16:colId xmlns:a16="http://schemas.microsoft.com/office/drawing/2014/main" val="3471996829"/>
                    </a:ext>
                  </a:extLst>
                </a:gridCol>
                <a:gridCol w="730891">
                  <a:extLst>
                    <a:ext uri="{9D8B030D-6E8A-4147-A177-3AD203B41FA5}">
                      <a16:colId xmlns:a16="http://schemas.microsoft.com/office/drawing/2014/main" val="365707305"/>
                    </a:ext>
                  </a:extLst>
                </a:gridCol>
                <a:gridCol w="756387">
                  <a:extLst>
                    <a:ext uri="{9D8B030D-6E8A-4147-A177-3AD203B41FA5}">
                      <a16:colId xmlns:a16="http://schemas.microsoft.com/office/drawing/2014/main" val="1254259162"/>
                    </a:ext>
                  </a:extLst>
                </a:gridCol>
              </a:tblGrid>
              <a:tr h="1907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TANK DIMENSIONS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44591"/>
                  </a:ext>
                </a:extLst>
              </a:tr>
              <a:tr h="19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1319928"/>
                  </a:ext>
                </a:extLst>
              </a:tr>
              <a:tr h="2080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S229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70574"/>
                  </a:ext>
                </a:extLst>
              </a:tr>
              <a:tr h="1986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 (m)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 (m)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h (m)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surface (m2)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volume (m3)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7442636"/>
                  </a:ext>
                </a:extLst>
              </a:tr>
              <a:tr h="1986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Secondary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63.58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16.68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15.58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4,621.93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1,848.77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0339001"/>
                  </a:ext>
                </a:extLst>
              </a:tr>
              <a:tr h="1986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Primary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62.78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15.88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14.78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4,319.08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 1,684.44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2551839"/>
                  </a:ext>
                </a:extLst>
              </a:tr>
              <a:tr h="1986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At membrane level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62.00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15.10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14.00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      4,031.20 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469355"/>
                  </a:ext>
                </a:extLst>
              </a:tr>
            </a:tbl>
          </a:graphicData>
        </a:graphic>
      </p:graphicFrame>
      <p:pic>
        <p:nvPicPr>
          <p:cNvPr id="9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825" y="1980746"/>
            <a:ext cx="3709172" cy="276423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27493"/>
              </p:ext>
            </p:extLst>
          </p:nvPr>
        </p:nvGraphicFramePr>
        <p:xfrm>
          <a:off x="128159" y="5018990"/>
          <a:ext cx="4618012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642">
                  <a:extLst>
                    <a:ext uri="{9D8B030D-6E8A-4147-A177-3AD203B41FA5}">
                      <a16:colId xmlns:a16="http://schemas.microsoft.com/office/drawing/2014/main" val="1497347347"/>
                    </a:ext>
                  </a:extLst>
                </a:gridCol>
                <a:gridCol w="1468291">
                  <a:extLst>
                    <a:ext uri="{9D8B030D-6E8A-4147-A177-3AD203B41FA5}">
                      <a16:colId xmlns:a16="http://schemas.microsoft.com/office/drawing/2014/main" val="2401530015"/>
                    </a:ext>
                  </a:extLst>
                </a:gridCol>
                <a:gridCol w="888079">
                  <a:extLst>
                    <a:ext uri="{9D8B030D-6E8A-4147-A177-3AD203B41FA5}">
                      <a16:colId xmlns:a16="http://schemas.microsoft.com/office/drawing/2014/main" val="466608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Area needed to store the flat </a:t>
                      </a:r>
                      <a:r>
                        <a:rPr lang="en-GB" sz="1100" u="none" strike="noStrike" dirty="0" smtClean="0">
                          <a:effectLst/>
                        </a:rPr>
                        <a:t>panels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4780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5860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Number of boxes for the flat </a:t>
                      </a:r>
                      <a:r>
                        <a:rPr lang="en-GB" sz="1100" u="none" strike="noStrike" dirty="0" smtClean="0">
                          <a:effectLst/>
                        </a:rPr>
                        <a:t>panels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ideal boxes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29863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Number of boxes for the flat </a:t>
                      </a:r>
                      <a:r>
                        <a:rPr lang="en-GB" sz="1100" u="none" strike="noStrike" dirty="0" smtClean="0">
                          <a:effectLst/>
                        </a:rPr>
                        <a:t>panels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real  boxes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1890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85650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Number of boxes for the rest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real boxes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873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2737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All boxes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real boxes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1" u="none" strike="noStrike" dirty="0" smtClean="0">
                          <a:effectLst/>
                        </a:rPr>
                        <a:t>2’763</a:t>
                      </a:r>
                      <a:endParaRPr lang="en-GB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547825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7026" y="102877"/>
            <a:ext cx="8585200" cy="569268"/>
          </a:xfrm>
        </p:spPr>
        <p:txBody>
          <a:bodyPr/>
          <a:lstStyle/>
          <a:p>
            <a:r>
              <a:rPr lang="en-US" dirty="0" smtClean="0"/>
              <a:t>Cold Cryostat – Containment system – Number of Boxes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90353"/>
              </p:ext>
            </p:extLst>
          </p:nvPr>
        </p:nvGraphicFramePr>
        <p:xfrm>
          <a:off x="128159" y="522514"/>
          <a:ext cx="4618012" cy="4222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460">
                  <a:extLst>
                    <a:ext uri="{9D8B030D-6E8A-4147-A177-3AD203B41FA5}">
                      <a16:colId xmlns:a16="http://schemas.microsoft.com/office/drawing/2014/main" val="2243065141"/>
                    </a:ext>
                  </a:extLst>
                </a:gridCol>
                <a:gridCol w="1173428">
                  <a:extLst>
                    <a:ext uri="{9D8B030D-6E8A-4147-A177-3AD203B41FA5}">
                      <a16:colId xmlns:a16="http://schemas.microsoft.com/office/drawing/2014/main" val="4260764891"/>
                    </a:ext>
                  </a:extLst>
                </a:gridCol>
                <a:gridCol w="709736">
                  <a:extLst>
                    <a:ext uri="{9D8B030D-6E8A-4147-A177-3AD203B41FA5}">
                      <a16:colId xmlns:a16="http://schemas.microsoft.com/office/drawing/2014/main" val="50855244"/>
                    </a:ext>
                  </a:extLst>
                </a:gridCol>
                <a:gridCol w="927388">
                  <a:extLst>
                    <a:ext uri="{9D8B030D-6E8A-4147-A177-3AD203B41FA5}">
                      <a16:colId xmlns:a16="http://schemas.microsoft.com/office/drawing/2014/main" val="843090584"/>
                    </a:ext>
                  </a:extLst>
                </a:gridCol>
              </a:tblGrid>
              <a:tr h="29728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GST project - 12500m³ th. 790mm - CERN</a:t>
                      </a:r>
                      <a:br>
                        <a:rPr lang="en-GB" sz="1000" u="none" strike="noStrike">
                          <a:effectLst/>
                        </a:rPr>
                      </a:br>
                      <a:r>
                        <a:rPr lang="en-GB" sz="1000" u="none" strike="noStrike">
                          <a:effectLst/>
                        </a:rPr>
                        <a:t>Volume estimation</a:t>
                      </a:r>
                      <a:endParaRPr lang="en-GB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8229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0118928"/>
                  </a:ext>
                </a:extLst>
              </a:tr>
              <a:tr h="174502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Volume (m</a:t>
                      </a:r>
                      <a:r>
                        <a:rPr lang="en-GB" sz="1000" u="none" strike="noStrike" baseline="30000">
                          <a:effectLst/>
                        </a:rPr>
                        <a:t>3</a:t>
                      </a:r>
                      <a:r>
                        <a:rPr lang="en-GB" sz="1000" u="none" strike="noStrike">
                          <a:effectLst/>
                        </a:rPr>
                        <a:t>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40" container 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5742852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75206"/>
                  </a:ext>
                </a:extLst>
              </a:tr>
              <a:tr h="18148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Insulation pannels and pads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Flat pannels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3823.71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80.93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1947060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Corner Pieces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449.56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9.51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0788343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Bridge Pad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281.64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5.96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4663965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Trihedre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107.77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2.28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5218860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Erection on Board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5.62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0.12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826482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53.89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1.14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8991906"/>
                  </a:ext>
                </a:extLst>
              </a:tr>
              <a:tr h="1675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Membrane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Membrane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521.61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11.04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4268134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Angle Piece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12.08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0.26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286299"/>
                  </a:ext>
                </a:extLst>
              </a:tr>
              <a:tr h="1675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End Corrugation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0.32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582756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Glasswool elements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FJ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278.70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5.90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6071604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 Plugs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PG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29.54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0.63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666059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 Secondary barriers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7.18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7970032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 Thermal Protection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TP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2.42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0.05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7017992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 Load bearing Mastic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Mastic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47.94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1.01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1227875"/>
                  </a:ext>
                </a:extLst>
              </a:tr>
              <a:tr h="3350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Adhesive for primary blocks and TBP Bonding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Adhésif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10.39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0.22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178299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Glue for secondary barrier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Glue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4.07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0.09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2730036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Studs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studs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26.04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0.55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005316"/>
                  </a:ext>
                </a:extLst>
              </a:tr>
              <a:tr h="16752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3943982"/>
                  </a:ext>
                </a:extLst>
              </a:tr>
              <a:tr h="21122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TOTAL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</a:rPr>
                        <a:t>5662.50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1" u="none" strike="noStrike" dirty="0">
                          <a:effectLst/>
                        </a:rPr>
                        <a:t>119.84</a:t>
                      </a:r>
                      <a:endParaRPr lang="en-GB" sz="13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4844055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236825" y="4903751"/>
            <a:ext cx="390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  <a:ea typeface="Times New Roman" panose="02020603050405020304" pitchFamily="18" charset="0"/>
              </a:rPr>
              <a:t>Most likely “box” size:</a:t>
            </a:r>
          </a:p>
          <a:p>
            <a:pPr>
              <a:spcAft>
                <a:spcPts val="0"/>
              </a:spcAft>
            </a:pPr>
            <a:r>
              <a:rPr lang="en-US" sz="1800" b="1" i="1" dirty="0" smtClean="0">
                <a:latin typeface="Helvetica" pitchFamily="34" charset="0"/>
              </a:rPr>
              <a:t>3’500mm x 1’500mm x 1’200mm</a:t>
            </a:r>
            <a:endParaRPr lang="en-US" sz="1800" b="1" i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2310" b="19239"/>
          <a:stretch/>
        </p:blipFill>
        <p:spPr>
          <a:xfrm>
            <a:off x="0" y="0"/>
            <a:ext cx="9149378" cy="376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31914" r="46585" b="37002"/>
          <a:stretch/>
        </p:blipFill>
        <p:spPr>
          <a:xfrm>
            <a:off x="0" y="4097383"/>
            <a:ext cx="9068277" cy="27606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026" y="102877"/>
            <a:ext cx="8585200" cy="569268"/>
          </a:xfrm>
        </p:spPr>
        <p:txBody>
          <a:bodyPr/>
          <a:lstStyle/>
          <a:p>
            <a:r>
              <a:rPr lang="en-US" dirty="0" smtClean="0"/>
              <a:t>Some ideas for storing material in the cavern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1102" y="2960247"/>
            <a:ext cx="390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  <a:ea typeface="Times New Roman" panose="02020603050405020304" pitchFamily="18" charset="0"/>
              </a:rPr>
              <a:t>This is all the main material needed for a single warm cryostat. </a:t>
            </a:r>
            <a:endParaRPr lang="en-US" sz="1800" b="1" i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54"/>
            <a:ext cx="9144000" cy="47066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026" y="102877"/>
            <a:ext cx="8585200" cy="569268"/>
          </a:xfrm>
        </p:spPr>
        <p:txBody>
          <a:bodyPr/>
          <a:lstStyle/>
          <a:p>
            <a:r>
              <a:rPr lang="en-US" dirty="0" smtClean="0"/>
              <a:t>Some ideas for storing material in the cavern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1102" y="4571332"/>
            <a:ext cx="390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  <a:ea typeface="Times New Roman" panose="02020603050405020304" pitchFamily="18" charset="0"/>
              </a:rPr>
              <a:t>This is all the main material needed for a single warm cryostat. </a:t>
            </a:r>
            <a:endParaRPr lang="en-US" sz="1800" b="1" i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54"/>
            <a:ext cx="9144000" cy="47066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026" y="102877"/>
            <a:ext cx="8585200" cy="569268"/>
          </a:xfrm>
        </p:spPr>
        <p:txBody>
          <a:bodyPr/>
          <a:lstStyle/>
          <a:p>
            <a:r>
              <a:rPr lang="en-US" dirty="0" smtClean="0"/>
              <a:t>Some ideas for storing material in the cavern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1102" y="4597458"/>
            <a:ext cx="390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  <a:ea typeface="Times New Roman" panose="02020603050405020304" pitchFamily="18" charset="0"/>
              </a:rPr>
              <a:t>450 “Boxes”</a:t>
            </a:r>
            <a:endParaRPr lang="en-US" sz="1800" b="1" i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54"/>
            <a:ext cx="9144000" cy="4706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654"/>
            <a:ext cx="9144000" cy="47066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026" y="102877"/>
            <a:ext cx="8585200" cy="569268"/>
          </a:xfrm>
        </p:spPr>
        <p:txBody>
          <a:bodyPr/>
          <a:lstStyle/>
          <a:p>
            <a:r>
              <a:rPr lang="en-US" dirty="0" smtClean="0"/>
              <a:t>Some ideas for storing material in the cavern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7704" y="4623584"/>
            <a:ext cx="6113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  <a:ea typeface="Times New Roman" panose="02020603050405020304" pitchFamily="18" charset="0"/>
              </a:rPr>
              <a:t>480 Flat Panel Boxes (interchangeable)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</a:rPr>
              <a:t>+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latin typeface="Helvetica" pitchFamily="34" charset="0"/>
              </a:rPr>
              <a:t>156 Specific Boxes (corners, glass wool, membrane, etc.)</a:t>
            </a:r>
          </a:p>
        </p:txBody>
      </p:sp>
    </p:spTree>
    <p:extLst>
      <p:ext uri="{BB962C8B-B14F-4D97-AF65-F5344CB8AC3E}">
        <p14:creationId xmlns:p14="http://schemas.microsoft.com/office/powerpoint/2010/main" val="18705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BN_PPT_113015-SBND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SBN_PPT_113015-SBND.potx</Template>
  <TotalTime>25771</TotalTime>
  <Words>427</Words>
  <Application>Microsoft Office PowerPoint</Application>
  <PresentationFormat>On-screen Show (4:3)</PresentationFormat>
  <Paragraphs>190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MS PGothic</vt:lpstr>
      <vt:lpstr>Arial</vt:lpstr>
      <vt:lpstr>Calibri</vt:lpstr>
      <vt:lpstr>Geneva</vt:lpstr>
      <vt:lpstr>Helvetica</vt:lpstr>
      <vt:lpstr>Lucida Grande</vt:lpstr>
      <vt:lpstr>Times New Roman</vt:lpstr>
      <vt:lpstr>SBN_PPT_113015-SBND</vt:lpstr>
      <vt:lpstr>PowerPoint Presentation</vt:lpstr>
      <vt:lpstr>List of components</vt:lpstr>
      <vt:lpstr>PowerPoint Presentation</vt:lpstr>
      <vt:lpstr>PowerPoint Presentation</vt:lpstr>
      <vt:lpstr>Cold Cryostat – Containment system – Number of Boxes</vt:lpstr>
      <vt:lpstr>Some ideas for storing material in the cavern</vt:lpstr>
      <vt:lpstr>Some ideas for storing material in the cavern</vt:lpstr>
      <vt:lpstr>Some ideas for storing material in the cavern</vt:lpstr>
      <vt:lpstr>Some ideas for storing material in the cavern</vt:lpstr>
      <vt:lpstr>Some ideas for storing material in the cavern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Dimitar Mladenov</cp:lastModifiedBy>
  <cp:revision>427</cp:revision>
  <cp:lastPrinted>2015-12-16T08:26:01Z</cp:lastPrinted>
  <dcterms:created xsi:type="dcterms:W3CDTF">2014-01-03T20:18:13Z</dcterms:created>
  <dcterms:modified xsi:type="dcterms:W3CDTF">2018-10-29T19:55:37Z</dcterms:modified>
</cp:coreProperties>
</file>