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BCBC"/>
    <a:srgbClr val="959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93E4E-87D7-FB43-A43F-FA81ACCFFD5C}" type="datetimeFigureOut">
              <a:rPr lang="en-US" smtClean="0"/>
              <a:t>28.10.18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4EC96-450B-334F-83AE-2F7ADF60A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41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2E5AA-97B0-1748-ACB1-6408763E269E}" type="datetimeFigureOut">
              <a:rPr lang="en-US" smtClean="0"/>
              <a:t>28.10.18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5D3DD-53CD-004B-B712-1639B2716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01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D36F-567B-C740-BF9A-8BD908FA8C7A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1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0EEC-4508-ED49-A059-E313E8DBC886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0B0D-A8BD-2840-9810-77C381445BC8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0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1BE4-EF8E-D141-A839-1FA766FAAEB5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C119-873F-A847-8066-C1AB4DB51209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3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5420-775B-1D4B-BD99-4869FAD063CB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8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6E0A-0E50-BD44-BFD8-913F6B221512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4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439-A276-A145-B5C1-26B39355207D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57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7A49-3C8A-7247-8014-4611B636EF77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A26F-EDE5-3A4B-B14E-EA25BE2E7DAF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2F99-A085-2646-8319-8E21AF1F59C2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4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9A1E-1099-9E4B-86FA-2431A35FFFE8}" type="datetime1">
              <a:rPr lang="en-US" smtClean="0"/>
              <a:t>28.10.18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DF793-B1F9-804B-83C8-DD849223AA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0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4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Cryostats SP and DP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29 October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M.Ne., D.M.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38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Feedthroughs SP drawings in final iteration with GTT</a:t>
            </a:r>
          </a:p>
          <a:p>
            <a:r>
              <a:rPr lang="en-US" dirty="0" smtClean="0"/>
              <a:t>DP not started (just top)</a:t>
            </a:r>
          </a:p>
          <a:p>
            <a:r>
              <a:rPr lang="en-US" dirty="0" smtClean="0"/>
              <a:t>Warm structure CERN design</a:t>
            </a:r>
          </a:p>
          <a:p>
            <a:r>
              <a:rPr lang="en-US" dirty="0" smtClean="0"/>
              <a:t>Cold structure GTT design (contract active)</a:t>
            </a:r>
          </a:p>
          <a:p>
            <a:r>
              <a:rPr lang="en-US" dirty="0" smtClean="0"/>
              <a:t>Assembly tools CERN design</a:t>
            </a:r>
          </a:p>
          <a:p>
            <a:r>
              <a:rPr lang="en-US" dirty="0" smtClean="0"/>
              <a:t>Tendering and </a:t>
            </a:r>
            <a:r>
              <a:rPr lang="en-US" dirty="0" err="1" smtClean="0"/>
              <a:t>procurment</a:t>
            </a:r>
            <a:r>
              <a:rPr lang="en-US" dirty="0" smtClean="0"/>
              <a:t> processes where CERN money is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and cold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600200"/>
            <a:ext cx="90043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CERN deliverable (cryostat 1)</a:t>
            </a:r>
          </a:p>
          <a:p>
            <a:r>
              <a:rPr lang="en-US" dirty="0" smtClean="0"/>
              <a:t>Included in the CERN scope</a:t>
            </a:r>
          </a:p>
          <a:p>
            <a:pPr lvl="1"/>
            <a:r>
              <a:rPr lang="en-US" sz="2000" dirty="0" smtClean="0"/>
              <a:t>Cryostat mechanical structure and its installation</a:t>
            </a:r>
          </a:p>
          <a:p>
            <a:pPr lvl="1"/>
            <a:r>
              <a:rPr lang="en-US" sz="2000" dirty="0" smtClean="0"/>
              <a:t>Cryostat cold structure and its installation (including scaffolding where needed)</a:t>
            </a:r>
          </a:p>
          <a:p>
            <a:pPr lvl="1"/>
            <a:r>
              <a:rPr lang="en-US" sz="2000" dirty="0" smtClean="0"/>
              <a:t>Access walk ways</a:t>
            </a:r>
          </a:p>
          <a:p>
            <a:pPr lvl="1"/>
            <a:r>
              <a:rPr lang="en-US" sz="2000" dirty="0" smtClean="0"/>
              <a:t>Installation and specific transport tools</a:t>
            </a:r>
          </a:p>
          <a:p>
            <a:pPr lvl="1"/>
            <a:r>
              <a:rPr lang="en-US" sz="2000" dirty="0" smtClean="0"/>
              <a:t>Mezzanines (cryo and detector) + their supports (CF cavern connections)</a:t>
            </a:r>
          </a:p>
          <a:p>
            <a:pPr lvl="1"/>
            <a:r>
              <a:rPr lang="en-US" sz="2000" dirty="0" smtClean="0"/>
              <a:t>Internal wooded floor during installation of cold cryostat</a:t>
            </a:r>
          </a:p>
          <a:p>
            <a:pPr lvl="1"/>
            <a:r>
              <a:rPr lang="en-US" sz="2000" dirty="0" smtClean="0"/>
              <a:t>Hand rails and vertical stairs</a:t>
            </a:r>
          </a:p>
          <a:p>
            <a:pPr lvl="1"/>
            <a:r>
              <a:rPr lang="en-US" sz="2000" dirty="0" smtClean="0"/>
              <a:t>Temperature and strain gauges probes + cabling</a:t>
            </a:r>
          </a:p>
          <a:p>
            <a:pPr lvl="1"/>
            <a:r>
              <a:rPr lang="en-US" sz="2000" dirty="0" smtClean="0"/>
              <a:t>The temporary light system inside the cryostat</a:t>
            </a:r>
          </a:p>
          <a:p>
            <a:pPr lvl="1"/>
            <a:r>
              <a:rPr lang="en-US" sz="2000" dirty="0" smtClean="0"/>
              <a:t>The gas system for the insulation space, including valves</a:t>
            </a:r>
          </a:p>
          <a:p>
            <a:pPr lvl="1"/>
            <a:r>
              <a:rPr lang="en-US" sz="2000" dirty="0" smtClean="0"/>
              <a:t>The TCO closing operations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en-US" dirty="0" smtClean="0"/>
              <a:t>Warm and cold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Includes in the CERN scope</a:t>
            </a:r>
          </a:p>
          <a:p>
            <a:pPr lvl="1"/>
            <a:r>
              <a:rPr lang="en-US" sz="2000" dirty="0" smtClean="0"/>
              <a:t>Monorails + lifting devices</a:t>
            </a:r>
          </a:p>
          <a:p>
            <a:pPr lvl="1"/>
            <a:r>
              <a:rPr lang="en-US" sz="2000" dirty="0" smtClean="0"/>
              <a:t>All feedthroughs and their supports, including SS tubes</a:t>
            </a:r>
          </a:p>
          <a:p>
            <a:pPr lvl="1"/>
            <a:r>
              <a:rPr lang="en-US" sz="2000" dirty="0" smtClean="0"/>
              <a:t>The floor (wood?) on top</a:t>
            </a:r>
          </a:p>
          <a:p>
            <a:pPr lvl="1"/>
            <a:r>
              <a:rPr lang="en-US" sz="2000" dirty="0" smtClean="0"/>
              <a:t>The bridge crane, including electrical service</a:t>
            </a:r>
          </a:p>
          <a:p>
            <a:pPr lvl="1"/>
            <a:r>
              <a:rPr lang="en-US" sz="2000" dirty="0" smtClean="0"/>
              <a:t>The main bridge(s?)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err="1" smtClean="0"/>
              <a:t>protego</a:t>
            </a:r>
            <a:r>
              <a:rPr lang="en-US" sz="2000" dirty="0" smtClean="0"/>
              <a:t> valves and their protection structures</a:t>
            </a:r>
          </a:p>
          <a:p>
            <a:pPr lvl="1"/>
            <a:r>
              <a:rPr lang="en-US" sz="2000" dirty="0" smtClean="0"/>
              <a:t>The permanent and temporary stairs in the middle</a:t>
            </a:r>
          </a:p>
          <a:p>
            <a:pPr lvl="1"/>
            <a:r>
              <a:rPr lang="en-US" sz="2000" dirty="0" smtClean="0"/>
              <a:t>The cable trays, the racks</a:t>
            </a:r>
          </a:p>
          <a:p>
            <a:pPr lvl="1"/>
            <a:r>
              <a:rPr lang="en-US" sz="2000" dirty="0" smtClean="0"/>
              <a:t>All cabling and piping work on the top floor</a:t>
            </a:r>
          </a:p>
          <a:p>
            <a:pPr lvl="1"/>
            <a:r>
              <a:rPr lang="en-US" sz="2000" dirty="0" smtClean="0"/>
              <a:t>The feedthroughs gas collection system</a:t>
            </a:r>
          </a:p>
          <a:p>
            <a:pPr lvl="1"/>
            <a:r>
              <a:rPr lang="en-US" sz="2000" dirty="0" smtClean="0"/>
              <a:t>The transport of material underground</a:t>
            </a:r>
          </a:p>
          <a:p>
            <a:pPr lvl="1"/>
            <a:r>
              <a:rPr lang="en-US" sz="2000" dirty="0" smtClean="0"/>
              <a:t>The craning operation where crane drivers are needed</a:t>
            </a:r>
          </a:p>
          <a:p>
            <a:pPr lvl="1"/>
            <a:r>
              <a:rPr lang="en-US" sz="2000" dirty="0" smtClean="0"/>
              <a:t>The garbage disposal also underground</a:t>
            </a:r>
          </a:p>
          <a:p>
            <a:pPr lvl="1"/>
            <a:r>
              <a:rPr lang="en-US" sz="2000" dirty="0" smtClean="0"/>
              <a:t>US or SD taxation on imported goods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Warm and cold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977899"/>
            <a:ext cx="8686800" cy="59944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be clarified</a:t>
            </a:r>
          </a:p>
          <a:p>
            <a:pPr lvl="1"/>
            <a:r>
              <a:rPr lang="en-US" sz="2000" dirty="0"/>
              <a:t>Personnel lifting tools (inside and outside the cryostat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The temporary ventilation + filters inside cryostat </a:t>
            </a:r>
          </a:p>
          <a:p>
            <a:pPr lvl="1"/>
            <a:r>
              <a:rPr lang="en-US" sz="2000" dirty="0"/>
              <a:t>Temporary storage on the </a:t>
            </a:r>
            <a:r>
              <a:rPr lang="en-US" sz="2000" dirty="0" smtClean="0"/>
              <a:t>surface</a:t>
            </a:r>
          </a:p>
          <a:p>
            <a:pPr lvl="1"/>
            <a:r>
              <a:rPr lang="en-US" sz="2000" dirty="0" smtClean="0"/>
              <a:t>CE for grouting below cryostat beams</a:t>
            </a:r>
          </a:p>
          <a:p>
            <a:pPr lvl="1"/>
            <a:r>
              <a:rPr lang="en-US" sz="2000" dirty="0" smtClean="0"/>
              <a:t>All special connections to the primary membrane</a:t>
            </a:r>
          </a:p>
          <a:p>
            <a:pPr lvl="1"/>
            <a:r>
              <a:rPr lang="en-US" sz="2000" dirty="0" smtClean="0"/>
              <a:t>Workers outfits  </a:t>
            </a:r>
            <a:endParaRPr lang="en-US" dirty="0" smtClean="0"/>
          </a:p>
          <a:p>
            <a:r>
              <a:rPr lang="en-US" dirty="0" smtClean="0"/>
              <a:t>Expected services from LBNF/CF or SURF</a:t>
            </a:r>
          </a:p>
          <a:p>
            <a:pPr lvl="1"/>
            <a:r>
              <a:rPr lang="en-US" sz="2000" dirty="0" smtClean="0"/>
              <a:t>ALL cryogenic systems and devices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ermanent lighting system</a:t>
            </a:r>
          </a:p>
          <a:p>
            <a:pPr lvl="1"/>
            <a:r>
              <a:rPr lang="en-US" sz="2000" dirty="0" smtClean="0"/>
              <a:t>Permanent electrical distribution in the caverns (also for cranes)</a:t>
            </a:r>
          </a:p>
          <a:p>
            <a:pPr lvl="1"/>
            <a:r>
              <a:rPr lang="en-US" sz="2000" dirty="0" smtClean="0"/>
              <a:t>Permanent ventilation system</a:t>
            </a:r>
          </a:p>
          <a:p>
            <a:pPr lvl="1"/>
            <a:r>
              <a:rPr lang="en-US" sz="2000" dirty="0" smtClean="0"/>
              <a:t>ODH system (also temporary) and fire detection system</a:t>
            </a:r>
          </a:p>
          <a:p>
            <a:pPr lvl="1"/>
            <a:r>
              <a:rPr lang="en-US" sz="2000" dirty="0" smtClean="0"/>
              <a:t>Cavern doors and access control system</a:t>
            </a:r>
          </a:p>
          <a:p>
            <a:pPr lvl="1"/>
            <a:r>
              <a:rPr lang="en-US" sz="2000" dirty="0" smtClean="0"/>
              <a:t>Pressurized air system</a:t>
            </a:r>
          </a:p>
          <a:p>
            <a:pPr lvl="1"/>
            <a:r>
              <a:rPr lang="en-US" sz="2000" dirty="0" smtClean="0"/>
              <a:t>Safety lights and evacuation system</a:t>
            </a:r>
          </a:p>
          <a:p>
            <a:pPr lvl="1"/>
            <a:r>
              <a:rPr lang="en-US" sz="2000" dirty="0" smtClean="0"/>
              <a:t>All professional rigging operations and underground transports</a:t>
            </a:r>
          </a:p>
          <a:p>
            <a:pPr lvl="1"/>
            <a:r>
              <a:rPr lang="en-US" sz="2000" dirty="0" smtClean="0"/>
              <a:t>Survey network and survey support teams</a:t>
            </a:r>
          </a:p>
          <a:p>
            <a:pPr lvl="1"/>
            <a:r>
              <a:rPr lang="en-US" sz="2000" dirty="0" smtClean="0"/>
              <a:t>Underground rest area for workers</a:t>
            </a:r>
          </a:p>
          <a:p>
            <a:pPr lvl="1"/>
            <a:r>
              <a:rPr lang="en-US" sz="2000" dirty="0" smtClean="0"/>
              <a:t>Emergency intervention teams</a:t>
            </a:r>
          </a:p>
          <a:p>
            <a:pPr lvl="1"/>
            <a:r>
              <a:rPr lang="en-US" sz="2000" dirty="0" smtClean="0"/>
              <a:t>WIFI or GSM as underground communication network</a:t>
            </a:r>
          </a:p>
          <a:p>
            <a:pPr lvl="1"/>
            <a:r>
              <a:rPr lang="en-US" sz="2000" dirty="0" smtClean="0"/>
              <a:t>24/7 shafts operation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0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en-US" dirty="0" smtClean="0"/>
              <a:t>Warm and cold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Expected services/material from DUNE</a:t>
            </a:r>
          </a:p>
          <a:p>
            <a:pPr lvl="1"/>
            <a:r>
              <a:rPr lang="en-US" sz="1700" dirty="0" smtClean="0"/>
              <a:t>Slow control network for all cryostat probes</a:t>
            </a:r>
          </a:p>
          <a:p>
            <a:pPr lvl="1"/>
            <a:r>
              <a:rPr lang="en-US" sz="1700" dirty="0" smtClean="0"/>
              <a:t>All cables and cabling (a part cryostat probes)</a:t>
            </a:r>
          </a:p>
          <a:p>
            <a:pPr lvl="1"/>
            <a:r>
              <a:rPr lang="en-US" sz="1700" dirty="0" smtClean="0"/>
              <a:t>All pipes for the penetrations (we install it)</a:t>
            </a:r>
          </a:p>
          <a:p>
            <a:pPr lvl="1"/>
            <a:r>
              <a:rPr lang="en-US" sz="1700" dirty="0" smtClean="0"/>
              <a:t>All feedthroughs + installation + leaks tests</a:t>
            </a:r>
          </a:p>
          <a:p>
            <a:pPr lvl="1"/>
            <a:r>
              <a:rPr lang="en-US" sz="1700" dirty="0" smtClean="0"/>
              <a:t>All cable trays</a:t>
            </a:r>
          </a:p>
          <a:p>
            <a:pPr lvl="1"/>
            <a:r>
              <a:rPr lang="en-US" sz="1700" dirty="0" smtClean="0"/>
              <a:t>All racks</a:t>
            </a:r>
          </a:p>
          <a:p>
            <a:pPr lvl="1"/>
            <a:r>
              <a:rPr lang="en-US" sz="1700" dirty="0" smtClean="0"/>
              <a:t>Clean rooms</a:t>
            </a:r>
          </a:p>
          <a:p>
            <a:pPr lvl="1"/>
            <a:r>
              <a:rPr lang="en-US" sz="1700" dirty="0" smtClean="0"/>
              <a:t>All materials inside the clean rooms + installation</a:t>
            </a:r>
          </a:p>
          <a:p>
            <a:pPr lvl="1"/>
            <a:r>
              <a:rPr lang="en-US" sz="1700" dirty="0" smtClean="0"/>
              <a:t>All detector cold boxes and their operation systems</a:t>
            </a:r>
          </a:p>
          <a:p>
            <a:pPr lvl="1"/>
            <a:r>
              <a:rPr lang="en-US" sz="1700" dirty="0" smtClean="0"/>
              <a:t>All gas analyzers</a:t>
            </a:r>
          </a:p>
          <a:p>
            <a:pPr lvl="1"/>
            <a:r>
              <a:rPr lang="en-US" sz="1700" dirty="0" smtClean="0"/>
              <a:t>All DSS structures, installation tools and </a:t>
            </a:r>
            <a:r>
              <a:rPr lang="en-US" sz="1700" dirty="0" err="1" smtClean="0"/>
              <a:t>installtion</a:t>
            </a:r>
            <a:endParaRPr lang="en-US" sz="17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Warm and cold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To be delivered by CERN as documentation</a:t>
            </a:r>
          </a:p>
          <a:p>
            <a:pPr lvl="1"/>
            <a:r>
              <a:rPr lang="en-US" sz="1700" dirty="0" smtClean="0"/>
              <a:t>All 3D models of the cryostats and related tools</a:t>
            </a:r>
          </a:p>
          <a:p>
            <a:pPr lvl="1"/>
            <a:r>
              <a:rPr lang="en-US" sz="1700" dirty="0" smtClean="0"/>
              <a:t>All production drawings for the above for signature</a:t>
            </a:r>
          </a:p>
          <a:p>
            <a:pPr lvl="1"/>
            <a:r>
              <a:rPr lang="en-US" sz="1700" dirty="0" smtClean="0"/>
              <a:t>All installation procedures for the cryostats (for safety review)</a:t>
            </a:r>
          </a:p>
          <a:p>
            <a:pPr lvl="1"/>
            <a:r>
              <a:rPr lang="en-US" sz="1700" dirty="0" smtClean="0"/>
              <a:t>All safety files (tests results, tests procedures, procurement QA,</a:t>
            </a:r>
            <a:r>
              <a:rPr lang="mr-IN" sz="1700" dirty="0" smtClean="0"/>
              <a:t>…</a:t>
            </a:r>
            <a:r>
              <a:rPr lang="en-US" sz="1700" dirty="0" smtClean="0"/>
              <a:t>.)</a:t>
            </a:r>
          </a:p>
          <a:p>
            <a:pPr lvl="1"/>
            <a:r>
              <a:rPr lang="en-US" sz="1700" dirty="0" smtClean="0"/>
              <a:t>All documents related to the final cryostats acceptance and qualification</a:t>
            </a:r>
          </a:p>
          <a:p>
            <a:pPr lvl="1"/>
            <a:r>
              <a:rPr lang="en-US" sz="1700" dirty="0" smtClean="0"/>
              <a:t>All commercial contracts (as restricted access documents)</a:t>
            </a:r>
          </a:p>
          <a:p>
            <a:pPr lvl="1"/>
            <a:r>
              <a:rPr lang="en-US" sz="1700" dirty="0" smtClean="0"/>
              <a:t>The list of all personnel under CERN responsibility (firms, institutes,</a:t>
            </a:r>
            <a:r>
              <a:rPr lang="mr-IN" sz="1700" dirty="0" smtClean="0"/>
              <a:t>…</a:t>
            </a:r>
            <a:r>
              <a:rPr lang="en-US" sz="1700" dirty="0" smtClean="0"/>
              <a:t>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2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05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See Dimitar </a:t>
            </a:r>
            <a:r>
              <a:rPr lang="en-US" dirty="0" smtClean="0"/>
              <a:t>presentation for all the material logistics and quantity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DF793-B1F9-804B-83C8-DD849223AA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97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10384</TotalTime>
  <Words>562</Words>
  <Application>Microsoft Macintosh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Cryostats SP and DP  29 October 2018  M.Ne., D.M.</vt:lpstr>
      <vt:lpstr>process</vt:lpstr>
      <vt:lpstr>Warm and cold structures</vt:lpstr>
      <vt:lpstr>Warm and cold structures</vt:lpstr>
      <vt:lpstr>Warm and cold structures</vt:lpstr>
      <vt:lpstr>Warm and cold structures</vt:lpstr>
      <vt:lpstr>Warm and cold structures</vt:lpstr>
      <vt:lpstr>See Dimitar presentation for all the material logistics and quantity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Nessi</dc:creator>
  <cp:lastModifiedBy>Nessi</cp:lastModifiedBy>
  <cp:revision>129</cp:revision>
  <dcterms:created xsi:type="dcterms:W3CDTF">2018-09-13T17:49:46Z</dcterms:created>
  <dcterms:modified xsi:type="dcterms:W3CDTF">2018-10-28T15:32:41Z</dcterms:modified>
</cp:coreProperties>
</file>