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4" r:id="rId4"/>
    <p:sldId id="257" r:id="rId5"/>
    <p:sldId id="258" r:id="rId6"/>
    <p:sldId id="261" r:id="rId7"/>
    <p:sldId id="262" r:id="rId8"/>
    <p:sldId id="278" r:id="rId9"/>
    <p:sldId id="264" r:id="rId10"/>
    <p:sldId id="279" r:id="rId11"/>
    <p:sldId id="280" r:id="rId12"/>
    <p:sldId id="266" r:id="rId13"/>
    <p:sldId id="267" r:id="rId14"/>
    <p:sldId id="269" r:id="rId15"/>
    <p:sldId id="281" r:id="rId16"/>
    <p:sldId id="282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75" autoAdjust="0"/>
  </p:normalViewPr>
  <p:slideViewPr>
    <p:cSldViewPr snapToGrid="0" snapToObjects="1">
      <p:cViewPr>
        <p:scale>
          <a:sx n="85" d="100"/>
          <a:sy n="85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EEF3-AE8F-0147-A081-DF61FCC5CE0E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77C7-3179-E04B-8DBC-94ACB9D6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CF10-CABE-F34A-B59F-B60432AEC1A3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68A4-60DE-1447-BFF6-E4FC4DB2D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9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C18-9505-964A-8D25-7CE3E893DAB9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CA7D-1F9C-1E44-8C05-266CBD6F1386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BEB9-E6A7-A44B-A664-E5374D354163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4687" y="6537430"/>
            <a:ext cx="1476266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0082E8-A930-964C-A0B7-3A24160FA6A6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853" y="6537431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8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6984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DBD5F3-A483-EE40-AEFC-EF4164CD4562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21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17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86278" y="6549550"/>
            <a:ext cx="148560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246CA7-436D-104A-8FAD-2FFF29F2BC1F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607" y="655640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54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29642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CF871-92A2-F348-A71F-704DE5C3D769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5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7F0214-C43C-3041-8FDD-C66F03670319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253A4B-7275-054D-896F-8435700391AB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39129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F5EECE-C9C3-E34F-A874-A49BD75707A0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72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6" y="2696829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9220" y="6549550"/>
            <a:ext cx="1406781" cy="158697"/>
          </a:xfrm>
        </p:spPr>
        <p:txBody>
          <a:bodyPr/>
          <a:lstStyle/>
          <a:p>
            <a:pPr>
              <a:defRPr/>
            </a:pPr>
            <a:fld id="{F282D511-7AF2-4C41-851B-76CB5CBC0AC1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29579" y="6543536"/>
            <a:ext cx="4892514" cy="17072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A593-B628-1547-BE8D-243D239E50C2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8B05-F0FB-DB47-85D6-F9F3548B95A4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5D74-BC3B-E647-B07B-42D210A8DBBC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353-DBAD-9E46-8E40-9952E31B68CD}" type="datetime1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C78D-2DAD-1B42-B73D-2E98687094A9}" type="datetime1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0802-4CB9-B34D-A7D9-B1F8F1D1EF27}" type="datetime1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FC5-3F41-FA43-A394-F4A8BA4C0482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8DE0-ADAA-A040-9B04-6FA518181953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40B7-3076-2C47-9B39-5D5288BBD2CE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AB54-5A71-994B-9237-3EA64395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54078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4AEE44-EDB6-1746-8C03-AC161A57317C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8223" y="6537525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Thoughts on Storing Material for the SP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Stewart - Zhao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9A425A-C921-4C29-AC3E-9493FCD9B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6" r="8257"/>
          <a:stretch/>
        </p:blipFill>
        <p:spPr>
          <a:xfrm>
            <a:off x="599502" y="447670"/>
            <a:ext cx="8388991" cy="51034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4F3B5D4-0184-45BD-AF53-03F2CF1FAE20}"/>
              </a:ext>
            </a:extLst>
          </p:cNvPr>
          <p:cNvCxnSpPr>
            <a:cxnSpLocks/>
          </p:cNvCxnSpPr>
          <p:nvPr/>
        </p:nvCxnSpPr>
        <p:spPr>
          <a:xfrm>
            <a:off x="2345034" y="3255145"/>
            <a:ext cx="0" cy="2206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B0BDB64-06A8-4510-821A-70F6C5BE9F89}"/>
              </a:ext>
            </a:extLst>
          </p:cNvPr>
          <p:cNvCxnSpPr/>
          <p:nvPr/>
        </p:nvCxnSpPr>
        <p:spPr>
          <a:xfrm>
            <a:off x="2664064" y="5725554"/>
            <a:ext cx="56290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8ABECA-F02B-4DE9-B54E-9FDEFD3D9FA4}"/>
              </a:ext>
            </a:extLst>
          </p:cNvPr>
          <p:cNvSpPr txBox="1"/>
          <p:nvPr/>
        </p:nvSpPr>
        <p:spPr>
          <a:xfrm>
            <a:off x="1741984" y="417363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7D74C9-EC1D-4659-A9C9-2EB9D0543FE3}"/>
              </a:ext>
            </a:extLst>
          </p:cNvPr>
          <p:cNvSpPr txBox="1"/>
          <p:nvPr/>
        </p:nvSpPr>
        <p:spPr>
          <a:xfrm>
            <a:off x="5097580" y="584619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16DB8F9-7DD0-49F0-B570-928461BB022F}"/>
              </a:ext>
            </a:extLst>
          </p:cNvPr>
          <p:cNvCxnSpPr>
            <a:cxnSpLocks/>
          </p:cNvCxnSpPr>
          <p:nvPr/>
        </p:nvCxnSpPr>
        <p:spPr>
          <a:xfrm>
            <a:off x="599502" y="637780"/>
            <a:ext cx="0" cy="9477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9E553BE-E41C-4CF0-8A50-8922A74FA2B1}"/>
              </a:ext>
            </a:extLst>
          </p:cNvPr>
          <p:cNvCxnSpPr>
            <a:cxnSpLocks/>
          </p:cNvCxnSpPr>
          <p:nvPr/>
        </p:nvCxnSpPr>
        <p:spPr>
          <a:xfrm>
            <a:off x="994655" y="574713"/>
            <a:ext cx="60688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6837BC-0905-442C-9681-A4B14F700236}"/>
              </a:ext>
            </a:extLst>
          </p:cNvPr>
          <p:cNvSpPr txBox="1"/>
          <p:nvPr/>
        </p:nvSpPr>
        <p:spPr>
          <a:xfrm>
            <a:off x="-3549" y="92698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8.5m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3E3A1D-14DD-47A6-ACFB-F8518B820F80}"/>
              </a:ext>
            </a:extLst>
          </p:cNvPr>
          <p:cNvSpPr txBox="1"/>
          <p:nvPr/>
        </p:nvSpPr>
        <p:spPr>
          <a:xfrm>
            <a:off x="3495283" y="17980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787964-B407-4421-A39D-1133AE2B49DB}"/>
              </a:ext>
            </a:extLst>
          </p:cNvPr>
          <p:cNvSpPr txBox="1"/>
          <p:nvPr/>
        </p:nvSpPr>
        <p:spPr>
          <a:xfrm>
            <a:off x="994655" y="6067412"/>
            <a:ext cx="644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50m x 20m space for parts that can’t fit in the </a:t>
            </a:r>
            <a:r>
              <a:rPr lang="en-US" dirty="0" smtClean="0"/>
              <a:t>carven is ample.</a:t>
            </a:r>
          </a:p>
          <a:p>
            <a:r>
              <a:rPr lang="en-US" dirty="0" smtClean="0"/>
              <a:t> A one month buffer would be hal</a:t>
            </a:r>
            <a:r>
              <a:rPr lang="en-US" dirty="0" smtClean="0"/>
              <a:t>f this. This will fit in half Cavern#3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989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Detector 1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221"/>
            <a:ext cx="8229600" cy="5137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Starting conditions</a:t>
            </a:r>
          </a:p>
          <a:p>
            <a:r>
              <a:rPr lang="en-US" dirty="0"/>
              <a:t>The start of Det#1 corresponds to the start of Cryostat cold #2. 4,000 boxes must be in SD</a:t>
            </a:r>
          </a:p>
          <a:p>
            <a:r>
              <a:rPr lang="en-US" dirty="0"/>
              <a:t>The cryogenic system for detector 1 is 50% installed.</a:t>
            </a:r>
          </a:p>
          <a:p>
            <a:r>
              <a:rPr lang="en-US" dirty="0" smtClean="0"/>
              <a:t>Assume 1 month buffer of APAs ready to install</a:t>
            </a:r>
            <a:endParaRPr lang="en-US" dirty="0"/>
          </a:p>
          <a:p>
            <a:r>
              <a:rPr lang="en-US" dirty="0"/>
              <a:t>Assume 100% of the end wall #1 is in SD</a:t>
            </a:r>
          </a:p>
          <a:p>
            <a:r>
              <a:rPr lang="en-US" dirty="0"/>
              <a:t>Assume a 1 month buffer (5 weeks) for all other components.</a:t>
            </a:r>
          </a:p>
          <a:p>
            <a:pPr lvl="1"/>
            <a:r>
              <a:rPr lang="en-US" dirty="0"/>
              <a:t>20 Cathode modules</a:t>
            </a:r>
          </a:p>
          <a:p>
            <a:pPr lvl="1"/>
            <a:r>
              <a:rPr lang="en-US" dirty="0"/>
              <a:t>40 FC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6"/>
          </a:xfrm>
        </p:spPr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94"/>
            <a:ext cx="8229600" cy="5014770"/>
          </a:xfrm>
        </p:spPr>
        <p:txBody>
          <a:bodyPr/>
          <a:lstStyle/>
          <a:p>
            <a:r>
              <a:rPr lang="en-US" dirty="0"/>
              <a:t>Starting Conditions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655482-7201-41E4-B6D5-BBCBD96DD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7" t="9162" r="5000" b="218"/>
          <a:stretch/>
        </p:blipFill>
        <p:spPr>
          <a:xfrm>
            <a:off x="1094764" y="1875536"/>
            <a:ext cx="7931791" cy="4909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5A972D-82DD-44BE-8749-BBCC1DF23DE1}"/>
              </a:ext>
            </a:extLst>
          </p:cNvPr>
          <p:cNvSpPr txBox="1"/>
          <p:nvPr/>
        </p:nvSpPr>
        <p:spPr>
          <a:xfrm>
            <a:off x="681732" y="1881254"/>
            <a:ext cx="352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month supplies for SP installation phase fits in the carven.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13B45A-DE5A-4EBC-9609-FDEB72F59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" t="13525" r="8073" b="20335"/>
          <a:stretch/>
        </p:blipFill>
        <p:spPr>
          <a:xfrm>
            <a:off x="201336" y="1996578"/>
            <a:ext cx="8582313" cy="2994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BF8620-E131-4295-910B-C0A0D58052B3}"/>
              </a:ext>
            </a:extLst>
          </p:cNvPr>
          <p:cNvSpPr txBox="1"/>
          <p:nvPr/>
        </p:nvSpPr>
        <p:spPr>
          <a:xfrm>
            <a:off x="455229" y="1350247"/>
            <a:ext cx="352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month supplies for SP installation phase fits in the carven.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605" y="5336438"/>
            <a:ext cx="751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Logistics center needs the ability to receive and repackage goods. A buffer of 1 week is needed to consolidate  shipments and manage days when no deliveries will be possible due to high CF load.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48832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underground space is sufficient for a reasonable materials buffer of 1 month.</a:t>
            </a:r>
          </a:p>
          <a:p>
            <a:pPr lvl="1"/>
            <a:r>
              <a:rPr lang="en-US" dirty="0" smtClean="0"/>
              <a:t>This estimate does not include possible storage on top of the cryostat</a:t>
            </a:r>
          </a:p>
          <a:p>
            <a:r>
              <a:rPr lang="en-US" dirty="0" smtClean="0"/>
              <a:t>The logistics center does not need to serve as a short term material buffer.</a:t>
            </a:r>
          </a:p>
          <a:p>
            <a:r>
              <a:rPr lang="en-US" dirty="0" smtClean="0"/>
              <a:t>The requirements should be driven by the receiving, inventory and shipping needs.</a:t>
            </a:r>
          </a:p>
          <a:p>
            <a:r>
              <a:rPr lang="en-US" dirty="0" smtClean="0"/>
              <a:t>Building a coherent logistics plan needs to now include the cryostat and cryogenics.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23793" y="2350253"/>
            <a:ext cx="5644486" cy="3050949"/>
            <a:chOff x="0" y="1073273"/>
            <a:chExt cx="9144000" cy="470669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3273"/>
              <a:ext cx="9144000" cy="47066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13350" y="2393156"/>
              <a:ext cx="1550193" cy="47148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00651" y="4919661"/>
              <a:ext cx="1550193" cy="47148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4" t="31837" r="27526" b="61990"/>
            <a:stretch/>
          </p:blipFill>
          <p:spPr>
            <a:xfrm>
              <a:off x="5323283" y="2574130"/>
              <a:ext cx="1304925" cy="2905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81834" r="27500" b="11992"/>
            <a:stretch/>
          </p:blipFill>
          <p:spPr>
            <a:xfrm>
              <a:off x="5320903" y="4924423"/>
              <a:ext cx="1307306" cy="2905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9" t="28093" r="26589" b="69681"/>
            <a:stretch/>
          </p:blipFill>
          <p:spPr>
            <a:xfrm>
              <a:off x="5231609" y="2395537"/>
              <a:ext cx="1478757" cy="1047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8" t="89509" r="26677" b="8157"/>
            <a:stretch/>
          </p:blipFill>
          <p:spPr>
            <a:xfrm>
              <a:off x="5239939" y="5283598"/>
              <a:ext cx="1464469" cy="10993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759200" y="2956866"/>
              <a:ext cx="1187735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Det#3</a:t>
              </a:r>
              <a:endParaRPr lang="en-US" sz="12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59200" y="4583669"/>
              <a:ext cx="1187735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Det#4</a:t>
              </a:r>
              <a:endParaRPr lang="en-US" sz="12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1999" y="2956866"/>
              <a:ext cx="1315602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Det#1</a:t>
              </a:r>
              <a:endParaRPr lang="en-US" sz="12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6511" y="4608035"/>
              <a:ext cx="1162382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Det#2</a:t>
              </a:r>
              <a:endParaRPr lang="en-US" sz="12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89" y="189140"/>
            <a:ext cx="8229600" cy="1823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Should DUNE consider temporarily outfitting the mucking drift segment connecting excavation 1 and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90" y="2377755"/>
            <a:ext cx="3609803" cy="33297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would simplify moving material between excavation 1 and 3.</a:t>
            </a:r>
          </a:p>
          <a:p>
            <a:r>
              <a:rPr lang="en-US" dirty="0" smtClean="0"/>
              <a:t>Would require lighting, ventilation and a 100m long concrete pad at a 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b="34160"/>
          <a:stretch/>
        </p:blipFill>
        <p:spPr>
          <a:xfrm>
            <a:off x="2527644" y="5448565"/>
            <a:ext cx="3891352" cy="102338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215769" y="6147038"/>
            <a:ext cx="2604256" cy="43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73273"/>
            <a:ext cx="9144000" cy="4706691"/>
            <a:chOff x="0" y="1073273"/>
            <a:chExt cx="9144000" cy="47066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3273"/>
              <a:ext cx="9144000" cy="4706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13350" y="2393156"/>
              <a:ext cx="1550193" cy="4714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00651" y="4919661"/>
              <a:ext cx="1550193" cy="4714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4" t="31837" r="27526" b="61990"/>
            <a:stretch/>
          </p:blipFill>
          <p:spPr>
            <a:xfrm>
              <a:off x="5323283" y="2574130"/>
              <a:ext cx="1304925" cy="2905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81834" r="27500" b="11992"/>
            <a:stretch/>
          </p:blipFill>
          <p:spPr>
            <a:xfrm>
              <a:off x="5320902" y="4924423"/>
              <a:ext cx="1307306" cy="290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9" t="28093" r="26589" b="69681"/>
            <a:stretch/>
          </p:blipFill>
          <p:spPr>
            <a:xfrm>
              <a:off x="5231609" y="2395537"/>
              <a:ext cx="1478757" cy="1047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8" t="89509" r="26677" b="8157"/>
            <a:stretch/>
          </p:blipFill>
          <p:spPr>
            <a:xfrm>
              <a:off x="5239939" y="5283598"/>
              <a:ext cx="1464469" cy="1099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59200" y="295686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Det#3</a:t>
              </a:r>
              <a:endParaRPr lang="en-US" sz="12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9200" y="4583668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Det#4</a:t>
              </a:r>
              <a:endParaRPr lang="en-US" sz="12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0" y="295686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Det#1</a:t>
              </a:r>
              <a:endParaRPr lang="en-US" sz="12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2000" y="460803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Det#2</a:t>
              </a:r>
              <a:endParaRPr lang="en-US" sz="1200" i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9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2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installation of the Cryostat, Cryogenics, and Detectors will be one coordinated effort.</a:t>
            </a:r>
          </a:p>
          <a:p>
            <a:r>
              <a:rPr lang="en-US" dirty="0"/>
              <a:t>Both detector caverns will be used. Detector1 East end of excavation#1 and Detector#2 in the East end of excavation#3</a:t>
            </a:r>
          </a:p>
          <a:p>
            <a:r>
              <a:rPr lang="en-US" dirty="0"/>
              <a:t>All 4,000 crates for the membrane installation will be in SD before starting the insulation installation.</a:t>
            </a:r>
          </a:p>
          <a:p>
            <a:r>
              <a:rPr lang="en-US" dirty="0"/>
              <a:t>All storage facilities must be within 1-2h drive of SURF.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0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8" y="635001"/>
            <a:ext cx="2159000" cy="4733571"/>
          </a:xfrm>
        </p:spPr>
        <p:txBody>
          <a:bodyPr>
            <a:noAutofit/>
          </a:bodyPr>
          <a:lstStyle/>
          <a:p>
            <a:r>
              <a:rPr lang="en-US" sz="2000" dirty="0"/>
              <a:t>Underground machine shop and storage areas will be in excavation#1 for detector 1 installation.</a:t>
            </a:r>
          </a:p>
          <a:p>
            <a:pPr marL="508000" lvl="1" indent="-296863"/>
            <a:r>
              <a:rPr lang="en-US" sz="1600" dirty="0"/>
              <a:t>CUC is not available at the start of Det1 installation</a:t>
            </a:r>
          </a:p>
          <a:p>
            <a:r>
              <a:rPr lang="en-US" sz="2000" dirty="0"/>
              <a:t>Both measure 8mx10m</a:t>
            </a:r>
          </a:p>
        </p:txBody>
      </p:sp>
      <p:pic>
        <p:nvPicPr>
          <p:cNvPr id="4" name="Picture 3" descr="machineShop_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6209" r="4798" b="6700"/>
          <a:stretch/>
        </p:blipFill>
        <p:spPr>
          <a:xfrm>
            <a:off x="2268713" y="747889"/>
            <a:ext cx="6868936" cy="5091993"/>
          </a:xfrm>
          <a:prstGeom prst="rect">
            <a:avLst/>
          </a:prstGeom>
        </p:spPr>
      </p:pic>
      <p:pic>
        <p:nvPicPr>
          <p:cNvPr id="5" name="Picture 4" descr="Storage_room_floorpla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1"/>
          <a:stretch/>
        </p:blipFill>
        <p:spPr>
          <a:xfrm>
            <a:off x="322980" y="4656663"/>
            <a:ext cx="1846955" cy="1961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" y="5368572"/>
            <a:ext cx="9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gle APA-Overall Installation schedule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8101" r="8408" b="51392"/>
          <a:stretch/>
        </p:blipFill>
        <p:spPr>
          <a:xfrm>
            <a:off x="27972" y="1041824"/>
            <a:ext cx="8993787" cy="31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Installation </a:t>
            </a:r>
            <a:r>
              <a:rPr lang="en-US" dirty="0" smtClean="0"/>
              <a:t>Schedule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9470"/>
            <a:ext cx="8229600" cy="2137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Define critical times where the need for storage is maximal. Then evaluate the space needs at that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Start of Cryostat#1 cold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Start setup of Detector#1 installation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Start Detector#1 Installation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8308" y="4449600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cryostat cold#1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8978" y="4234890"/>
            <a:ext cx="279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 detector1 installation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969" y="4004415"/>
            <a:ext cx="17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detector1</a:t>
            </a: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3259017" y="3180178"/>
            <a:ext cx="2679549" cy="259033"/>
          </a:xfrm>
          <a:prstGeom prst="bentConnector3">
            <a:avLst>
              <a:gd name="adj1" fmla="val 9994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7" idx="1"/>
          </p:cNvCxnSpPr>
          <p:nvPr/>
        </p:nvCxnSpPr>
        <p:spPr>
          <a:xfrm rot="16200000" flipH="1">
            <a:off x="3706913" y="3127490"/>
            <a:ext cx="2410557" cy="17357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8" idx="1"/>
          </p:cNvCxnSpPr>
          <p:nvPr/>
        </p:nvCxnSpPr>
        <p:spPr>
          <a:xfrm rot="16200000" flipH="1">
            <a:off x="4297539" y="3064651"/>
            <a:ext cx="2032480" cy="21638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of Cryostat#1 cold structure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018"/>
            <a:ext cx="8229600" cy="54033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Starting conditions</a:t>
            </a:r>
          </a:p>
          <a:p>
            <a:pPr lvl="1"/>
            <a:r>
              <a:rPr lang="en-US" dirty="0"/>
              <a:t>CUC </a:t>
            </a:r>
            <a:r>
              <a:rPr lang="en-US" dirty="0" smtClean="0"/>
              <a:t>is available for use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storage for cryostat crates is available in the excavation outside the cryostat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excavation#3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available at the start.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Need to store 4,000 1.5m by 3m by 1.5m wood crates with access.</a:t>
            </a:r>
          </a:p>
          <a:p>
            <a:pPr lvl="1"/>
            <a:endParaRPr lang="en-US" dirty="0"/>
          </a:p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Assume the machine shop and storage area are in place.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93330D-DA45-4B2D-8413-BCC11FBEC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t="16280" r="3678" b="20254"/>
          <a:stretch/>
        </p:blipFill>
        <p:spPr>
          <a:xfrm>
            <a:off x="797489" y="4060105"/>
            <a:ext cx="7815530" cy="243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2ADB10-D053-4CB1-B830-A63E3FE6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2" t="4014" r="7523" b="6219"/>
          <a:stretch/>
        </p:blipFill>
        <p:spPr>
          <a:xfrm>
            <a:off x="2347299" y="906012"/>
            <a:ext cx="6192595" cy="3020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6"/>
          </a:xfrm>
        </p:spPr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94"/>
            <a:ext cx="4610133" cy="1550071"/>
          </a:xfrm>
        </p:spPr>
        <p:txBody>
          <a:bodyPr>
            <a:normAutofit/>
          </a:bodyPr>
          <a:lstStyle/>
          <a:p>
            <a:r>
              <a:rPr lang="en-US" sz="2800" dirty="0"/>
              <a:t>Image of the hall at the start of cryostat </a:t>
            </a:r>
            <a:r>
              <a:rPr lang="en-US" sz="2800" dirty="0" smtClean="0"/>
              <a:t>installation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B16A27-ED58-4BA9-A31E-A9FA03027C34}"/>
              </a:ext>
            </a:extLst>
          </p:cNvPr>
          <p:cNvSpPr txBox="1"/>
          <p:nvPr/>
        </p:nvSpPr>
        <p:spPr>
          <a:xfrm>
            <a:off x="154010" y="1996255"/>
            <a:ext cx="337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Reserved space for cryostat crates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4A99D7-1784-488C-B7CA-8D7838357EC9}"/>
              </a:ext>
            </a:extLst>
          </p:cNvPr>
          <p:cNvCxnSpPr/>
          <p:nvPr/>
        </p:nvCxnSpPr>
        <p:spPr>
          <a:xfrm>
            <a:off x="6308521" y="6250499"/>
            <a:ext cx="0" cy="3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EDB9F1C-0533-413B-91E0-8945E8357186}"/>
              </a:ext>
            </a:extLst>
          </p:cNvPr>
          <p:cNvCxnSpPr/>
          <p:nvPr/>
        </p:nvCxnSpPr>
        <p:spPr>
          <a:xfrm>
            <a:off x="7222920" y="6245533"/>
            <a:ext cx="0" cy="3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63B13D2-4A11-4E3A-8BFE-608BEF2006F7}"/>
              </a:ext>
            </a:extLst>
          </p:cNvPr>
          <p:cNvCxnSpPr/>
          <p:nvPr/>
        </p:nvCxnSpPr>
        <p:spPr>
          <a:xfrm>
            <a:off x="7216705" y="3973626"/>
            <a:ext cx="0" cy="3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A393F53-1850-4227-B89D-95D6710DB9CD}"/>
              </a:ext>
            </a:extLst>
          </p:cNvPr>
          <p:cNvCxnSpPr/>
          <p:nvPr/>
        </p:nvCxnSpPr>
        <p:spPr>
          <a:xfrm>
            <a:off x="8315665" y="3999009"/>
            <a:ext cx="0" cy="335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A2C62B-CDBE-4C78-8448-33E890ECF5B7}"/>
              </a:ext>
            </a:extLst>
          </p:cNvPr>
          <p:cNvSpPr txBox="1"/>
          <p:nvPr/>
        </p:nvSpPr>
        <p:spPr>
          <a:xfrm>
            <a:off x="7464660" y="38322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389A69-CA07-46CD-B582-0E876CBDF652}"/>
              </a:ext>
            </a:extLst>
          </p:cNvPr>
          <p:cNvSpPr txBox="1"/>
          <p:nvPr/>
        </p:nvSpPr>
        <p:spPr>
          <a:xfrm>
            <a:off x="6464196" y="62316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C26E2D-4ADF-4D63-B1B1-A72F098E2C87}"/>
              </a:ext>
            </a:extLst>
          </p:cNvPr>
          <p:cNvSpPr txBox="1"/>
          <p:nvPr/>
        </p:nvSpPr>
        <p:spPr>
          <a:xfrm>
            <a:off x="5239574" y="6342254"/>
            <a:ext cx="82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10mx8m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714FDB-ABCC-4453-A50F-2A9F08D5F3A1}"/>
              </a:ext>
            </a:extLst>
          </p:cNvPr>
          <p:cNvSpPr txBox="1"/>
          <p:nvPr/>
        </p:nvSpPr>
        <p:spPr>
          <a:xfrm>
            <a:off x="4448506" y="6342254"/>
            <a:ext cx="82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10mx8m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3720E32-B820-4CBB-A5BE-FDCCD022EA30}"/>
              </a:ext>
            </a:extLst>
          </p:cNvPr>
          <p:cNvCxnSpPr>
            <a:stCxn id="18" idx="0"/>
          </p:cNvCxnSpPr>
          <p:nvPr/>
        </p:nvCxnSpPr>
        <p:spPr>
          <a:xfrm flipV="1">
            <a:off x="4859003" y="6068626"/>
            <a:ext cx="208330" cy="273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0CC83D5-05B7-4776-949F-383CA3A026E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650071" y="6110586"/>
            <a:ext cx="94233" cy="231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5316489-84D9-45B6-BF20-C878BD68C80F}"/>
              </a:ext>
            </a:extLst>
          </p:cNvPr>
          <p:cNvCxnSpPr>
            <a:cxnSpLocks/>
          </p:cNvCxnSpPr>
          <p:nvPr/>
        </p:nvCxnSpPr>
        <p:spPr>
          <a:xfrm>
            <a:off x="793606" y="4334569"/>
            <a:ext cx="0" cy="1891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A7640FF-C436-4BB6-A130-92420EF954FA}"/>
              </a:ext>
            </a:extLst>
          </p:cNvPr>
          <p:cNvCxnSpPr>
            <a:cxnSpLocks/>
          </p:cNvCxnSpPr>
          <p:nvPr/>
        </p:nvCxnSpPr>
        <p:spPr>
          <a:xfrm>
            <a:off x="1151120" y="6409186"/>
            <a:ext cx="32027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C6798A-2758-4790-B499-885D3C30BA63}"/>
              </a:ext>
            </a:extLst>
          </p:cNvPr>
          <p:cNvSpPr txBox="1"/>
          <p:nvPr/>
        </p:nvSpPr>
        <p:spPr>
          <a:xfrm>
            <a:off x="70151" y="509316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19.8m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FDF36E-E8E1-4717-B09D-1993E900F215}"/>
              </a:ext>
            </a:extLst>
          </p:cNvPr>
          <p:cNvSpPr txBox="1"/>
          <p:nvPr/>
        </p:nvSpPr>
        <p:spPr>
          <a:xfrm>
            <a:off x="2410657" y="639040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CC70D58-5042-436F-AFA0-697DB059953E}"/>
              </a:ext>
            </a:extLst>
          </p:cNvPr>
          <p:cNvSpPr txBox="1"/>
          <p:nvPr/>
        </p:nvSpPr>
        <p:spPr>
          <a:xfrm>
            <a:off x="3385365" y="389687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52FAF1D-3E61-4ABF-B74F-2E91C419625C}"/>
              </a:ext>
            </a:extLst>
          </p:cNvPr>
          <p:cNvCxnSpPr>
            <a:cxnSpLocks/>
          </p:cNvCxnSpPr>
          <p:nvPr/>
        </p:nvCxnSpPr>
        <p:spPr>
          <a:xfrm>
            <a:off x="1151120" y="4182017"/>
            <a:ext cx="51574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821D9DD-CF6F-4BAB-8972-403628C3207C}"/>
              </a:ext>
            </a:extLst>
          </p:cNvPr>
          <p:cNvCxnSpPr>
            <a:cxnSpLocks/>
          </p:cNvCxnSpPr>
          <p:nvPr/>
        </p:nvCxnSpPr>
        <p:spPr>
          <a:xfrm>
            <a:off x="6469237" y="4358648"/>
            <a:ext cx="0" cy="817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84C1B3-ABAB-480B-A74A-4F50BF1F683E}"/>
              </a:ext>
            </a:extLst>
          </p:cNvPr>
          <p:cNvSpPr txBox="1"/>
          <p:nvPr/>
        </p:nvSpPr>
        <p:spPr>
          <a:xfrm>
            <a:off x="6476684" y="457257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8.5m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21396" y="2365587"/>
            <a:ext cx="1634908" cy="49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of Detector1 Installation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858"/>
            <a:ext cx="8229600" cy="50795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Starting conditions</a:t>
            </a:r>
          </a:p>
          <a:p>
            <a:r>
              <a:rPr lang="en-US" dirty="0"/>
              <a:t>The cold structure for cryostat1 is half complete. Need to store 2,000 1.5x3.0x1.5 crates</a:t>
            </a:r>
          </a:p>
          <a:p>
            <a:r>
              <a:rPr lang="en-US" dirty="0"/>
              <a:t>Cavern2 CUC </a:t>
            </a:r>
            <a:r>
              <a:rPr lang="en-US" dirty="0" smtClean="0"/>
              <a:t>is </a:t>
            </a:r>
            <a:r>
              <a:rPr lang="en-US" dirty="0"/>
              <a:t>available</a:t>
            </a:r>
          </a:p>
          <a:p>
            <a:r>
              <a:rPr lang="en-US" dirty="0" smtClean="0"/>
              <a:t>½ of Cavern</a:t>
            </a:r>
            <a:r>
              <a:rPr lang="en-US" dirty="0"/>
              <a:t>#3 is </a:t>
            </a:r>
            <a:r>
              <a:rPr lang="en-US" dirty="0" smtClean="0"/>
              <a:t>available for storage while </a:t>
            </a:r>
            <a:r>
              <a:rPr lang="en-US" dirty="0"/>
              <a:t>the warm structure is being </a:t>
            </a:r>
            <a:r>
              <a:rPr lang="en-US" dirty="0" smtClean="0"/>
              <a:t>installed in the other half.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Detector installation setup phase is 6 </a:t>
            </a:r>
            <a:r>
              <a:rPr lang="en-US" dirty="0" smtClean="0"/>
              <a:t>months, </a:t>
            </a:r>
            <a:r>
              <a:rPr lang="en-US" dirty="0"/>
              <a:t>but may be shifted some not to overlap the cryostat work as much.</a:t>
            </a:r>
          </a:p>
          <a:p>
            <a:pPr lvl="1"/>
            <a:r>
              <a:rPr lang="en-US" dirty="0"/>
              <a:t>Assume 1/3 of the materials needed for the setup are available on hand at the start of the setup work. This will give a 2 month buffer with some flexibility for shuffling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5867A8-2EA0-49CB-853B-C4F8C908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6" r="15046"/>
          <a:stretch/>
        </p:blipFill>
        <p:spPr>
          <a:xfrm>
            <a:off x="2508308" y="1495778"/>
            <a:ext cx="6635692" cy="5362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6"/>
          </a:xfrm>
        </p:spPr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94"/>
            <a:ext cx="8229600" cy="5014770"/>
          </a:xfrm>
        </p:spPr>
        <p:txBody>
          <a:bodyPr/>
          <a:lstStyle/>
          <a:p>
            <a:r>
              <a:rPr lang="en-US" dirty="0"/>
              <a:t>Starting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383187-905C-421D-9376-7424A4561CFF}"/>
              </a:ext>
            </a:extLst>
          </p:cNvPr>
          <p:cNvSpPr txBox="1"/>
          <p:nvPr/>
        </p:nvSpPr>
        <p:spPr>
          <a:xfrm>
            <a:off x="122273" y="1639549"/>
            <a:ext cx="4390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Reserved space for cryostat crates</a:t>
            </a:r>
          </a:p>
          <a:p>
            <a:endParaRPr lang="en-US" dirty="0"/>
          </a:p>
          <a:p>
            <a:r>
              <a:rPr lang="en-US" dirty="0"/>
              <a:t>1/3 of parts for setup phase</a:t>
            </a:r>
          </a:p>
          <a:p>
            <a:r>
              <a:rPr lang="en-US" dirty="0"/>
              <a:t>	Some are placed inside the carven</a:t>
            </a:r>
          </a:p>
          <a:p>
            <a:r>
              <a:rPr lang="en-US" dirty="0"/>
              <a:t>	the others to be stored somewhere else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413" y="6290014"/>
            <a:ext cx="1170909" cy="158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0698" y="6020888"/>
            <a:ext cx="35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Equipment that needs to be stored on the surface  or cavern #3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732</Words>
  <Application>Microsoft Macintosh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LBNF Content-Footer Theme</vt:lpstr>
      <vt:lpstr>Thoughts on Storing Material for the SP Detector</vt:lpstr>
      <vt:lpstr>PowerPoint Presentation</vt:lpstr>
      <vt:lpstr>Starting Assumptions</vt:lpstr>
      <vt:lpstr>Additional Assumptions</vt:lpstr>
      <vt:lpstr>Installation Schedule v2</vt:lpstr>
      <vt:lpstr>Start of Cryostat#1 cold structure </vt:lpstr>
      <vt:lpstr>Configuration</vt:lpstr>
      <vt:lpstr>Start of Detector1 Installation Setup</vt:lpstr>
      <vt:lpstr>Configuration</vt:lpstr>
      <vt:lpstr>PowerPoint Presentation</vt:lpstr>
      <vt:lpstr>Start Detector 1 installation</vt:lpstr>
      <vt:lpstr>Configuration</vt:lpstr>
      <vt:lpstr>PowerPoint Presentation</vt:lpstr>
      <vt:lpstr>Logistics Conclusions</vt:lpstr>
      <vt:lpstr>Should DUNE consider temporarily outfitting the mucking drift segment connecting excavation 1 and 3?</vt:lpstr>
      <vt:lpstr>Backup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Stewart</dc:creator>
  <cp:lastModifiedBy>Jim Stewart</cp:lastModifiedBy>
  <cp:revision>115</cp:revision>
  <dcterms:created xsi:type="dcterms:W3CDTF">2018-10-15T15:46:50Z</dcterms:created>
  <dcterms:modified xsi:type="dcterms:W3CDTF">2018-10-25T14:46:08Z</dcterms:modified>
</cp:coreProperties>
</file>