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56" r:id="rId2"/>
  </p:sldMasterIdLst>
  <p:notesMasterIdLst>
    <p:notesMasterId r:id="rId21"/>
  </p:notesMasterIdLst>
  <p:sldIdLst>
    <p:sldId id="273" r:id="rId3"/>
    <p:sldId id="288" r:id="rId4"/>
    <p:sldId id="279" r:id="rId5"/>
    <p:sldId id="292" r:id="rId6"/>
    <p:sldId id="293" r:id="rId7"/>
    <p:sldId id="294" r:id="rId8"/>
    <p:sldId id="295" r:id="rId9"/>
    <p:sldId id="296" r:id="rId10"/>
    <p:sldId id="281" r:id="rId11"/>
    <p:sldId id="286" r:id="rId12"/>
    <p:sldId id="283" r:id="rId13"/>
    <p:sldId id="284" r:id="rId14"/>
    <p:sldId id="290" r:id="rId15"/>
    <p:sldId id="289" r:id="rId16"/>
    <p:sldId id="285" r:id="rId17"/>
    <p:sldId id="287" r:id="rId18"/>
    <p:sldId id="291" r:id="rId19"/>
    <p:sldId id="29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1B2"/>
    <a:srgbClr val="CDCED0"/>
    <a:srgbClr val="134F33"/>
    <a:srgbClr val="00593A"/>
    <a:srgbClr val="5E7F6A"/>
    <a:srgbClr val="19191A"/>
    <a:srgbClr val="C6C6C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34" autoAdjust="0"/>
    <p:restoredTop sz="94660"/>
  </p:normalViewPr>
  <p:slideViewPr>
    <p:cSldViewPr snapToGrid="0">
      <p:cViewPr varScale="1">
        <p:scale>
          <a:sx n="110" d="100"/>
          <a:sy n="110" d="100"/>
        </p:scale>
        <p:origin x="80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E05F5-3DDC-F349-8829-4229B9CF285B}" type="datetimeFigureOut">
              <a:rPr lang="en-US" smtClean="0"/>
              <a:t>10/29/2018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CAF68-D951-8C41-9469-FD566B507A70}" type="slidenum">
              <a:rPr lang="en-US" smtClean="0"/>
              <a:t>‹#›</a:t>
            </a:fld>
            <a:endParaRPr lang="en-US"/>
          </a:p>
        </p:txBody>
      </p:sp>
    </p:spTree>
    <p:extLst>
      <p:ext uri="{BB962C8B-B14F-4D97-AF65-F5344CB8AC3E}">
        <p14:creationId xmlns:p14="http://schemas.microsoft.com/office/powerpoint/2010/main" val="156201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image3.jpe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0058400" cy="7774704"/>
          </a:xfrm>
          <a:prstGeom prst="rect">
            <a:avLst/>
          </a:prstGeom>
          <a:ln w="12700">
            <a:miter lim="400000"/>
          </a:ln>
        </p:spPr>
      </p:pic>
      <p:sp>
        <p:nvSpPr>
          <p:cNvPr id="8" name="Title 1"/>
          <p:cNvSpPr>
            <a:spLocks noGrp="1"/>
          </p:cNvSpPr>
          <p:nvPr>
            <p:ph type="ctrTitle"/>
          </p:nvPr>
        </p:nvSpPr>
        <p:spPr>
          <a:xfrm>
            <a:off x="454889" y="250161"/>
            <a:ext cx="9064256" cy="722238"/>
          </a:xfrm>
          <a:prstGeom prst="rect">
            <a:avLst/>
          </a:prstGeom>
          <a:noFill/>
        </p:spPr>
        <p:txBody>
          <a:bodyPr anchor="t" anchorCtr="0">
            <a:normAutofit/>
          </a:bodyPr>
          <a:lstStyle>
            <a:lvl1pPr algn="ctr">
              <a:defRPr sz="3200">
                <a:solidFill>
                  <a:schemeClr val="bg1">
                    <a:lumMod val="95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9" name="Subtitle 2"/>
          <p:cNvSpPr>
            <a:spLocks noGrp="1"/>
          </p:cNvSpPr>
          <p:nvPr>
            <p:ph type="subTitle" idx="1"/>
          </p:nvPr>
        </p:nvSpPr>
        <p:spPr>
          <a:xfrm>
            <a:off x="1215117" y="1180731"/>
            <a:ext cx="7543800" cy="1655762"/>
          </a:xfrm>
        </p:spPr>
        <p:txBody>
          <a:bodyPr>
            <a:normAutofit/>
          </a:bodyPr>
          <a:lstStyle>
            <a:lvl1pPr marL="0" indent="0" algn="ctr">
              <a:buNone/>
              <a:defRPr sz="1800">
                <a:solidFill>
                  <a:schemeClr val="bg1">
                    <a:lumMod val="95000"/>
                  </a:schemeClr>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905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467C8558-8092-A543-985D-52D4E2CF7118}" type="datetime1">
              <a:rPr lang="en-US" smtClean="0"/>
              <a:t>10/29/2018</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A867815-C300-4B4A-A7A4-06541D82523F}" type="slidenum">
              <a:rPr lang="en-US" smtClean="0"/>
              <a:pPr/>
              <a:t>‹#›</a:t>
            </a:fld>
            <a:endParaRPr lang="en-US" dirty="0"/>
          </a:p>
        </p:txBody>
      </p:sp>
      <p:sp>
        <p:nvSpPr>
          <p:cNvPr id="13" name="Title 12"/>
          <p:cNvSpPr>
            <a:spLocks noGrp="1"/>
          </p:cNvSpPr>
          <p:nvPr>
            <p:ph type="title"/>
          </p:nvPr>
        </p:nvSpPr>
        <p:spPr>
          <a:xfrm>
            <a:off x="0" y="0"/>
            <a:ext cx="9144000" cy="947130"/>
          </a:xfrm>
        </p:spPr>
        <p:txBody>
          <a:bodyPr/>
          <a:lstStyle/>
          <a:p>
            <a:r>
              <a:rPr lang="en-US"/>
              <a:t>Click to edit Master title style</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9144000" cy="947364"/>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78134C-86FE-2645-9814-092067A9DB8F}" type="datetime1">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965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668BE1-53FE-1445-B976-62D15088B168}" type="datetime1">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95794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0BFD8-E4F0-5840-A15D-EF8847B09E49}" type="datetime1">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67815-C300-4B4A-A7A4-06541D82523F}" type="slidenum">
              <a:rPr lang="en-US" smtClean="0"/>
              <a:t>‹#›</a:t>
            </a:fld>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0" y="0"/>
            <a:ext cx="9144000" cy="685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3884"/>
          </a:xfrm>
          <a:prstGeom prst="rect">
            <a:avLst/>
          </a:prstGeom>
        </p:spPr>
        <p:txBody>
          <a:bodyPr anchor="ctr"/>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F89707F-9D45-5F48-9487-8C9FD7B724CC}" type="datetime1">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4342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47E90-7C0C-474A-B694-C1B4D6BA82F2}" type="datetime1">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467C8558-8092-A543-985D-52D4E2CF7118}" type="datetime1">
              <a:rPr lang="en-US" smtClean="0"/>
              <a:t>10/29/2018</a:t>
            </a:fld>
            <a:endParaRPr lang="en-US" dirty="0"/>
          </a:p>
        </p:txBody>
      </p:sp>
      <p:sp>
        <p:nvSpPr>
          <p:cNvPr id="11" name="Footer Placeholder 10"/>
          <p:cNvSpPr>
            <a:spLocks noGrp="1"/>
          </p:cNvSpPr>
          <p:nvPr>
            <p:ph type="ftr" sz="quarter" idx="11"/>
          </p:nvPr>
        </p:nvSpPr>
        <p:spPr/>
        <p:txBody>
          <a:bodyPr/>
          <a:lstStyle>
            <a:lvl1pPr>
              <a:defRPr sz="1000" b="1"/>
            </a:lvl1pPr>
          </a:lstStyle>
          <a:p>
            <a:endParaRPr lang="en-US" dirty="0"/>
          </a:p>
        </p:txBody>
      </p:sp>
      <p:sp>
        <p:nvSpPr>
          <p:cNvPr id="12" name="Slide Number Placeholder 11"/>
          <p:cNvSpPr>
            <a:spLocks noGrp="1"/>
          </p:cNvSpPr>
          <p:nvPr>
            <p:ph type="sldNum" sz="quarter" idx="12"/>
          </p:nvPr>
        </p:nvSpPr>
        <p:spPr/>
        <p:txBody>
          <a:bodyPr/>
          <a:lstStyle>
            <a:lvl1pPr>
              <a:defRPr sz="1000" b="1"/>
            </a:lvl1pPr>
          </a:lstStyle>
          <a:p>
            <a:fld id="{6A867815-C300-4B4A-A7A4-06541D82523F}" type="slidenum">
              <a:rPr lang="en-US" smtClean="0"/>
              <a:pPr/>
              <a:t>‹#›</a:t>
            </a:fld>
            <a:endParaRPr lang="en-US" dirty="0"/>
          </a:p>
        </p:txBody>
      </p:sp>
      <p:sp>
        <p:nvSpPr>
          <p:cNvPr id="13" name="Title 1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93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9144000" cy="947364"/>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78134C-86FE-2645-9814-092067A9DB8F}" type="datetime1">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324081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9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668BE1-53FE-1445-B976-62D15088B168}" type="datetime1">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418885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794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0BFD8-E4F0-5840-A15D-EF8847B09E49}" type="datetime1">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12539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0" y="0"/>
            <a:ext cx="9144000" cy="685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58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3884"/>
          </a:xfrm>
          <a:prstGeom prst="rect">
            <a:avLst/>
          </a:prstGeom>
        </p:spPr>
        <p:txBody>
          <a:bodyPr anchor="ctr"/>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F89707F-9D45-5F48-9487-8C9FD7B724CC}" type="datetime1">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31381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342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47E90-7C0C-474A-B694-C1B4D6BA82F2}" type="datetime1">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2106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79744" y="117158"/>
            <a:ext cx="9064256" cy="722238"/>
          </a:xfrm>
          <a:prstGeom prst="rect">
            <a:avLst/>
          </a:prstGeom>
          <a:noFill/>
        </p:spPr>
        <p:txBody>
          <a:bodyPr anchor="t" anchorCtr="0">
            <a:normAutofit/>
          </a:bodyPr>
          <a:lstStyle>
            <a:lvl1pPr algn="ctr">
              <a:defRPr sz="2400">
                <a:solidFill>
                  <a:schemeClr val="bg1">
                    <a:lumMod val="95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9" name="Subtitle 2"/>
          <p:cNvSpPr>
            <a:spLocks noGrp="1"/>
          </p:cNvSpPr>
          <p:nvPr>
            <p:ph type="subTitle" idx="1"/>
          </p:nvPr>
        </p:nvSpPr>
        <p:spPr>
          <a:xfrm>
            <a:off x="839972" y="1330360"/>
            <a:ext cx="7543800" cy="1655762"/>
          </a:xfrm>
        </p:spPr>
        <p:txBody>
          <a:bodyPr>
            <a:normAutofit/>
          </a:bodyPr>
          <a:lstStyle>
            <a:lvl1pPr marL="0" indent="0" algn="ctr">
              <a:buNone/>
              <a:defRPr sz="1350">
                <a:solidFill>
                  <a:schemeClr val="bg1">
                    <a:lumMod val="95000"/>
                  </a:schemeClr>
                </a:solidFill>
                <a:effectLst>
                  <a:outerShdw blurRad="50800" dist="38100" dir="2700000" algn="tl" rotWithShape="0">
                    <a:prstClr val="black">
                      <a:alpha val="40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5.jpeg"/><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2778125" y="6637414"/>
            <a:ext cx="6365875" cy="226598"/>
          </a:xfrm>
          <a:prstGeom prst="rect">
            <a:avLst/>
          </a:prstGeom>
          <a:solidFill>
            <a:srgbClr val="13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10" cstate="print">
            <a:extLst>
              <a:ext uri="{28A0092B-C50C-407E-A947-70E740481C1C}">
                <a14:useLocalDpi xmlns:a14="http://schemas.microsoft.com/office/drawing/2010/main" val="0"/>
              </a:ext>
            </a:extLst>
          </a:blip>
          <a:srcRect l="916" r="2208"/>
          <a:stretch/>
        </p:blipFill>
        <p:spPr>
          <a:xfrm>
            <a:off x="0" y="6636040"/>
            <a:ext cx="2834640" cy="227972"/>
          </a:xfrm>
          <a:prstGeom prst="rect">
            <a:avLst/>
          </a:prstGeom>
        </p:spPr>
      </p:pic>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829" y="6156989"/>
            <a:ext cx="1209971" cy="479051"/>
          </a:xfrm>
          <a:prstGeom prst="rect">
            <a:avLst/>
          </a:prstGeom>
        </p:spPr>
      </p:pic>
      <p:sp>
        <p:nvSpPr>
          <p:cNvPr id="3" name="Text Placeholder 2"/>
          <p:cNvSpPr>
            <a:spLocks noGrp="1"/>
          </p:cNvSpPr>
          <p:nvPr>
            <p:ph type="body" idx="1"/>
          </p:nvPr>
        </p:nvSpPr>
        <p:spPr>
          <a:xfrm>
            <a:off x="628650" y="1825625"/>
            <a:ext cx="7886700" cy="43339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137274" y="6663549"/>
            <a:ext cx="1930401" cy="172952"/>
          </a:xfrm>
          <a:prstGeom prst="rect">
            <a:avLst/>
          </a:prstGeom>
        </p:spPr>
        <p:txBody>
          <a:bodyPr vert="horz" lIns="1097280" tIns="45720" rIns="91440" bIns="45720" rtlCol="0" anchor="ctr"/>
          <a:lstStyle>
            <a:lvl1pPr algn="l">
              <a:defRPr sz="900">
                <a:solidFill>
                  <a:schemeClr val="bg1">
                    <a:lumMod val="85000"/>
                  </a:schemeClr>
                </a:solidFill>
              </a:defRPr>
            </a:lvl1pPr>
          </a:lstStyle>
          <a:p>
            <a:fld id="{855FFDE2-704D-C142-9468-E1E323CD556E}" type="datetime1">
              <a:rPr lang="en-US" smtClean="0"/>
              <a:t>10/29/2018</a:t>
            </a:fld>
            <a:endParaRPr lang="en-US"/>
          </a:p>
        </p:txBody>
      </p:sp>
      <p:sp>
        <p:nvSpPr>
          <p:cNvPr id="6" name="Slide Number Placeholder 5"/>
          <p:cNvSpPr>
            <a:spLocks noGrp="1"/>
          </p:cNvSpPr>
          <p:nvPr>
            <p:ph type="sldNum" sz="quarter" idx="4"/>
          </p:nvPr>
        </p:nvSpPr>
        <p:spPr>
          <a:xfrm>
            <a:off x="8515351" y="6636040"/>
            <a:ext cx="517698" cy="219916"/>
          </a:xfrm>
          <a:prstGeom prst="rect">
            <a:avLst/>
          </a:prstGeom>
        </p:spPr>
        <p:txBody>
          <a:bodyPr vert="horz" lIns="91440" tIns="45720" rIns="91440" bIns="45720" rtlCol="0" anchor="ctr"/>
          <a:lstStyle>
            <a:lvl1pPr algn="r">
              <a:defRPr sz="900">
                <a:solidFill>
                  <a:schemeClr val="bg1">
                    <a:lumMod val="85000"/>
                  </a:schemeClr>
                </a:solidFill>
              </a:defRPr>
            </a:lvl1pPr>
          </a:lstStyle>
          <a:p>
            <a:fld id="{6A867815-C300-4B4A-A7A4-06541D82523F}" type="slidenum">
              <a:rPr lang="en-US" smtClean="0"/>
              <a:pPr/>
              <a:t>‹#›</a:t>
            </a:fld>
            <a:endParaRPr lang="en-US" dirty="0"/>
          </a:p>
        </p:txBody>
      </p:sp>
      <p:sp>
        <p:nvSpPr>
          <p:cNvPr id="5" name="Footer Placeholder 4"/>
          <p:cNvSpPr>
            <a:spLocks noGrp="1"/>
          </p:cNvSpPr>
          <p:nvPr>
            <p:ph type="ftr" sz="quarter" idx="3"/>
          </p:nvPr>
        </p:nvSpPr>
        <p:spPr>
          <a:xfrm>
            <a:off x="2923244" y="6644095"/>
            <a:ext cx="3167334" cy="211861"/>
          </a:xfrm>
          <a:prstGeom prst="rect">
            <a:avLst/>
          </a:prstGeom>
        </p:spPr>
        <p:txBody>
          <a:bodyPr vert="horz" lIns="91440" tIns="45720" rIns="91440" bIns="45720" rtlCol="0" anchor="ctr"/>
          <a:lstStyle>
            <a:lvl1pPr algn="ctr">
              <a:defRPr sz="900">
                <a:solidFill>
                  <a:schemeClr val="bg1">
                    <a:lumMod val="85000"/>
                  </a:schemeClr>
                </a:solidFill>
              </a:defRPr>
            </a:lvl1pPr>
          </a:lstStyle>
          <a:p>
            <a:endParaRPr lang="en-US" dirty="0"/>
          </a:p>
        </p:txBody>
      </p:sp>
      <p:pic>
        <p:nvPicPr>
          <p:cNvPr id="14" name="image1.jpg" descr="Banner.jpg"/>
          <p:cNvPicPr>
            <a:picLocks noChangeAspect="1"/>
          </p:cNvPicPr>
          <p:nvPr userDrawn="1"/>
        </p:nvPicPr>
        <p:blipFill>
          <a:blip r:embed="rId12">
            <a:extLst/>
          </a:blip>
          <a:stretch>
            <a:fillRect/>
          </a:stretch>
        </p:blipFill>
        <p:spPr>
          <a:xfrm>
            <a:off x="0" y="0"/>
            <a:ext cx="9144000" cy="947130"/>
          </a:xfrm>
          <a:prstGeom prst="rect">
            <a:avLst/>
          </a:prstGeom>
          <a:ln w="12700">
            <a:miter lim="400000"/>
          </a:ln>
        </p:spPr>
      </p:pic>
      <p:sp>
        <p:nvSpPr>
          <p:cNvPr id="16" name="Title Placeholder 15"/>
          <p:cNvSpPr>
            <a:spLocks noGrp="1"/>
          </p:cNvSpPr>
          <p:nvPr>
            <p:ph type="title"/>
          </p:nvPr>
        </p:nvSpPr>
        <p:spPr>
          <a:xfrm>
            <a:off x="0" y="1"/>
            <a:ext cx="9144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91838444"/>
      </p:ext>
    </p:extLst>
  </p:cSld>
  <p:clrMap bg1="lt1" tx1="dk1" bg2="lt2" tx2="dk2" accent1="accent1" accent2="accent2" accent3="accent3" accent4="accent4" accent5="accent5" accent6="accent6" hlink="hlink" folHlink="folHlink"/>
  <p:sldLayoutIdLst>
    <p:sldLayoutId id="2147483755" r:id="rId1"/>
    <p:sldLayoutId id="2147483737" r:id="rId2"/>
    <p:sldLayoutId id="2147483733" r:id="rId3"/>
    <p:sldLayoutId id="2147483735" r:id="rId4"/>
    <p:sldLayoutId id="2147483736" r:id="rId5"/>
    <p:sldLayoutId id="2147483738" r:id="rId6"/>
    <p:sldLayoutId id="2147483739" r:id="rId7"/>
    <p:sldLayoutId id="2147483741" r:id="rId8"/>
  </p:sldLayoutIdLst>
  <p:hf hdr="0" ftr="0"/>
  <p:txStyles>
    <p:titleStyle>
      <a:lvl1pPr algn="l" defTabSz="685800" rtl="0" eaLnBrk="1" latinLnBrk="0" hangingPunct="1">
        <a:lnSpc>
          <a:spcPct val="90000"/>
        </a:lnSpc>
        <a:spcBef>
          <a:spcPct val="0"/>
        </a:spcBef>
        <a:buNone/>
        <a:defRPr sz="33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644096"/>
            <a:ext cx="9144000" cy="213904"/>
          </a:xfrm>
          <a:prstGeom prst="rect">
            <a:avLst/>
          </a:prstGeom>
          <a:solidFill>
            <a:srgbClr val="13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3" name="Text Placeholder 2"/>
          <p:cNvSpPr>
            <a:spLocks noGrp="1"/>
          </p:cNvSpPr>
          <p:nvPr>
            <p:ph type="body" idx="1"/>
          </p:nvPr>
        </p:nvSpPr>
        <p:spPr>
          <a:xfrm>
            <a:off x="628650" y="1825627"/>
            <a:ext cx="7886700" cy="43339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137275" y="6663549"/>
            <a:ext cx="1930401" cy="172952"/>
          </a:xfrm>
          <a:prstGeom prst="rect">
            <a:avLst/>
          </a:prstGeom>
        </p:spPr>
        <p:txBody>
          <a:bodyPr vert="horz" lIns="1097280" tIns="45720" rIns="91440" bIns="45720" rtlCol="0" anchor="ctr"/>
          <a:lstStyle>
            <a:lvl1pPr algn="l">
              <a:defRPr sz="1000" b="1">
                <a:solidFill>
                  <a:schemeClr val="bg1">
                    <a:lumMod val="85000"/>
                  </a:schemeClr>
                </a:solidFill>
              </a:defRPr>
            </a:lvl1pPr>
          </a:lstStyle>
          <a:p>
            <a:fld id="{855FFDE2-704D-C142-9468-E1E323CD556E}" type="datetime1">
              <a:rPr lang="en-US" smtClean="0"/>
              <a:pPr/>
              <a:t>10/29/2018</a:t>
            </a:fld>
            <a:endParaRPr lang="en-US"/>
          </a:p>
        </p:txBody>
      </p:sp>
      <p:sp>
        <p:nvSpPr>
          <p:cNvPr id="6" name="Slide Number Placeholder 5"/>
          <p:cNvSpPr>
            <a:spLocks noGrp="1"/>
          </p:cNvSpPr>
          <p:nvPr>
            <p:ph type="sldNum" sz="quarter" idx="4"/>
          </p:nvPr>
        </p:nvSpPr>
        <p:spPr>
          <a:xfrm>
            <a:off x="8515351" y="6636040"/>
            <a:ext cx="517698" cy="219916"/>
          </a:xfrm>
          <a:prstGeom prst="rect">
            <a:avLst/>
          </a:prstGeom>
        </p:spPr>
        <p:txBody>
          <a:bodyPr vert="horz" lIns="91440" tIns="45720" rIns="91440" bIns="45720" rtlCol="0" anchor="ctr"/>
          <a:lstStyle>
            <a:lvl1pPr algn="r">
              <a:defRPr sz="675">
                <a:solidFill>
                  <a:schemeClr val="bg1">
                    <a:lumMod val="85000"/>
                  </a:schemeClr>
                </a:solidFill>
              </a:defRPr>
            </a:lvl1pPr>
          </a:lstStyle>
          <a:p>
            <a:fld id="{6A867815-C300-4B4A-A7A4-06541D82523F}" type="slidenum">
              <a:rPr lang="en-US" smtClean="0"/>
              <a:pPr/>
              <a:t>‹#›</a:t>
            </a:fld>
            <a:endParaRPr lang="en-US" dirty="0"/>
          </a:p>
        </p:txBody>
      </p:sp>
      <p:sp>
        <p:nvSpPr>
          <p:cNvPr id="5" name="Footer Placeholder 4"/>
          <p:cNvSpPr>
            <a:spLocks noGrp="1"/>
          </p:cNvSpPr>
          <p:nvPr>
            <p:ph type="ftr" sz="quarter" idx="3"/>
          </p:nvPr>
        </p:nvSpPr>
        <p:spPr>
          <a:xfrm>
            <a:off x="2923244" y="6644097"/>
            <a:ext cx="3167334" cy="211861"/>
          </a:xfrm>
          <a:prstGeom prst="rect">
            <a:avLst/>
          </a:prstGeom>
        </p:spPr>
        <p:txBody>
          <a:bodyPr vert="horz" lIns="91440" tIns="45720" rIns="91440" bIns="45720" rtlCol="0" anchor="ctr"/>
          <a:lstStyle>
            <a:lvl1pPr algn="ctr">
              <a:defRPr sz="1000" b="1">
                <a:solidFill>
                  <a:schemeClr val="bg1">
                    <a:lumMod val="85000"/>
                  </a:schemeClr>
                </a:solidFill>
              </a:defRPr>
            </a:lvl1pPr>
          </a:lstStyle>
          <a:p>
            <a:endParaRPr lang="en-US" dirty="0"/>
          </a:p>
        </p:txBody>
      </p:sp>
      <p:pic>
        <p:nvPicPr>
          <p:cNvPr id="14" name="image1.jpg" descr="Banner.jpg"/>
          <p:cNvPicPr>
            <a:picLocks noChangeAspect="1"/>
          </p:cNvPicPr>
          <p:nvPr userDrawn="1"/>
        </p:nvPicPr>
        <p:blipFill>
          <a:blip r:embed="rId10">
            <a:extLst/>
          </a:blip>
          <a:stretch>
            <a:fillRect/>
          </a:stretch>
        </p:blipFill>
        <p:spPr>
          <a:xfrm>
            <a:off x="0" y="0"/>
            <a:ext cx="9144000" cy="947130"/>
          </a:xfrm>
          <a:prstGeom prst="rect">
            <a:avLst/>
          </a:prstGeom>
          <a:ln w="12700">
            <a:miter lim="400000"/>
          </a:ln>
        </p:spPr>
      </p:pic>
      <p:sp>
        <p:nvSpPr>
          <p:cNvPr id="16" name="Title Placeholder 15"/>
          <p:cNvSpPr>
            <a:spLocks noGrp="1"/>
          </p:cNvSpPr>
          <p:nvPr>
            <p:ph type="title"/>
          </p:nvPr>
        </p:nvSpPr>
        <p:spPr>
          <a:xfrm>
            <a:off x="0" y="1"/>
            <a:ext cx="9144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0661" y="6663548"/>
            <a:ext cx="2755886" cy="194451"/>
          </a:xfrm>
          <a:prstGeom prst="rect">
            <a:avLst/>
          </a:prstGeom>
        </p:spPr>
      </p:pic>
    </p:spTree>
    <p:extLst>
      <p:ext uri="{BB962C8B-B14F-4D97-AF65-F5344CB8AC3E}">
        <p14:creationId xmlns:p14="http://schemas.microsoft.com/office/powerpoint/2010/main" val="19809410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hdr="0" ftr="0"/>
  <p:txStyles>
    <p:titleStyle>
      <a:lvl1pPr algn="l" defTabSz="514350" rtl="0" eaLnBrk="1" latinLnBrk="0" hangingPunct="1">
        <a:lnSpc>
          <a:spcPct val="90000"/>
        </a:lnSpc>
        <a:spcBef>
          <a:spcPct val="0"/>
        </a:spcBef>
        <a:buNone/>
        <a:defRPr sz="2475"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effectLst>
            <a:outerShdw blurRad="50800" dist="38100" dir="2700000" algn="tl" rotWithShape="0">
              <a:schemeClr val="bg1">
                <a:alpha val="40000"/>
              </a:schemeClr>
            </a:outerShdw>
          </a:effectLst>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TYPICAL SLUNG LOAD PROCEDURE</a:t>
            </a:r>
          </a:p>
        </p:txBody>
      </p:sp>
      <p:sp>
        <p:nvSpPr>
          <p:cNvPr id="3" name="Subtitle 2"/>
          <p:cNvSpPr>
            <a:spLocks noGrp="1"/>
          </p:cNvSpPr>
          <p:nvPr>
            <p:ph type="subTitle" idx="1"/>
          </p:nvPr>
        </p:nvSpPr>
        <p:spPr/>
        <p:txBody>
          <a:bodyPr/>
          <a:lstStyle/>
          <a:p>
            <a:r>
              <a:rPr lang="en-US" dirty="0"/>
              <a:t>A GENERAL OVERVIEW OF THE METHODS AND PROCESS NECESSARY TO ENGINEER A SLUNG LOAD</a:t>
            </a:r>
          </a:p>
          <a:p>
            <a:endParaRPr lang="en-US" dirty="0"/>
          </a:p>
          <a:p>
            <a:r>
              <a:rPr lang="en-US" sz="1400" dirty="0"/>
              <a:t>Prepared by Mike Johnson 10/26/2018</a:t>
            </a:r>
          </a:p>
          <a:p>
            <a:endParaRPr lang="en-US" dirty="0"/>
          </a:p>
        </p:txBody>
      </p:sp>
    </p:spTree>
    <p:extLst>
      <p:ext uri="{BB962C8B-B14F-4D97-AF65-F5344CB8AC3E}">
        <p14:creationId xmlns:p14="http://schemas.microsoft.com/office/powerpoint/2010/main" val="1268817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FCAF-EF65-494C-BEC7-D710D16392D9}"/>
              </a:ext>
            </a:extLst>
          </p:cNvPr>
          <p:cNvSpPr>
            <a:spLocks noGrp="1"/>
          </p:cNvSpPr>
          <p:nvPr>
            <p:ph type="title"/>
          </p:nvPr>
        </p:nvSpPr>
        <p:spPr/>
        <p:txBody>
          <a:bodyPr/>
          <a:lstStyle/>
          <a:p>
            <a:r>
              <a:rPr lang="en-US" dirty="0"/>
              <a:t>ZIMMERMAN LOAD</a:t>
            </a:r>
          </a:p>
        </p:txBody>
      </p:sp>
      <p:sp>
        <p:nvSpPr>
          <p:cNvPr id="7" name="Date Placeholder 6">
            <a:extLst>
              <a:ext uri="{FF2B5EF4-FFF2-40B4-BE49-F238E27FC236}">
                <a16:creationId xmlns:a16="http://schemas.microsoft.com/office/drawing/2014/main" id="{41AD9252-83E4-4236-9D31-275FF8B48EDB}"/>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AA106B67-B1DD-4898-859F-740193F0EE44}"/>
              </a:ext>
            </a:extLst>
          </p:cNvPr>
          <p:cNvSpPr>
            <a:spLocks noGrp="1"/>
          </p:cNvSpPr>
          <p:nvPr>
            <p:ph type="sldNum" sz="quarter" idx="12"/>
          </p:nvPr>
        </p:nvSpPr>
        <p:spPr/>
        <p:txBody>
          <a:bodyPr/>
          <a:lstStyle/>
          <a:p>
            <a:fld id="{6A867815-C300-4B4A-A7A4-06541D82523F}" type="slidenum">
              <a:rPr lang="en-US" smtClean="0"/>
              <a:t>10</a:t>
            </a:fld>
            <a:endParaRPr lang="en-US"/>
          </a:p>
        </p:txBody>
      </p:sp>
      <p:pic>
        <p:nvPicPr>
          <p:cNvPr id="10" name="Picture 4" descr="IMG_0493">
            <a:extLst>
              <a:ext uri="{FF2B5EF4-FFF2-40B4-BE49-F238E27FC236}">
                <a16:creationId xmlns:a16="http://schemas.microsoft.com/office/drawing/2014/main" id="{BE23075F-B532-4D06-8EC6-BF0CC2056B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68828" y="957943"/>
            <a:ext cx="6929846" cy="4579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ED4BCF17-BE98-4FFB-A21B-0C66849F7F3C}"/>
              </a:ext>
            </a:extLst>
          </p:cNvPr>
          <p:cNvSpPr txBox="1"/>
          <p:nvPr/>
        </p:nvSpPr>
        <p:spPr>
          <a:xfrm>
            <a:off x="968828" y="5991497"/>
            <a:ext cx="7250767" cy="369332"/>
          </a:xfrm>
          <a:prstGeom prst="rect">
            <a:avLst/>
          </a:prstGeom>
          <a:noFill/>
        </p:spPr>
        <p:txBody>
          <a:bodyPr wrap="none" rtlCol="0">
            <a:spAutoFit/>
          </a:bodyPr>
          <a:lstStyle/>
          <a:p>
            <a:r>
              <a:rPr lang="en-US" dirty="0"/>
              <a:t>A tail winch must always be attached to control the bottom of the load.</a:t>
            </a:r>
          </a:p>
        </p:txBody>
      </p:sp>
    </p:spTree>
    <p:extLst>
      <p:ext uri="{BB962C8B-B14F-4D97-AF65-F5344CB8AC3E}">
        <p14:creationId xmlns:p14="http://schemas.microsoft.com/office/powerpoint/2010/main" val="197498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DFF6-473A-495E-8AD5-C4167E279758}"/>
              </a:ext>
            </a:extLst>
          </p:cNvPr>
          <p:cNvSpPr>
            <a:spLocks noGrp="1"/>
          </p:cNvSpPr>
          <p:nvPr>
            <p:ph type="title"/>
          </p:nvPr>
        </p:nvSpPr>
        <p:spPr/>
        <p:txBody>
          <a:bodyPr/>
          <a:lstStyle/>
          <a:p>
            <a:r>
              <a:rPr lang="en-US" dirty="0"/>
              <a:t>ZIMMERMAN LOAD</a:t>
            </a:r>
          </a:p>
        </p:txBody>
      </p:sp>
      <p:sp>
        <p:nvSpPr>
          <p:cNvPr id="7" name="Date Placeholder 6">
            <a:extLst>
              <a:ext uri="{FF2B5EF4-FFF2-40B4-BE49-F238E27FC236}">
                <a16:creationId xmlns:a16="http://schemas.microsoft.com/office/drawing/2014/main" id="{A1379C26-27AF-4D42-81A6-37B7FD18CE30}"/>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9CCFB417-367D-45BD-9FDA-EEE38D996C2A}"/>
              </a:ext>
            </a:extLst>
          </p:cNvPr>
          <p:cNvSpPr>
            <a:spLocks noGrp="1"/>
          </p:cNvSpPr>
          <p:nvPr>
            <p:ph type="sldNum" sz="quarter" idx="12"/>
          </p:nvPr>
        </p:nvSpPr>
        <p:spPr/>
        <p:txBody>
          <a:bodyPr/>
          <a:lstStyle/>
          <a:p>
            <a:fld id="{6A867815-C300-4B4A-A7A4-06541D82523F}" type="slidenum">
              <a:rPr lang="en-US" smtClean="0"/>
              <a:t>11</a:t>
            </a:fld>
            <a:endParaRPr lang="en-US"/>
          </a:p>
        </p:txBody>
      </p:sp>
      <p:pic>
        <p:nvPicPr>
          <p:cNvPr id="10" name="Picture 4" descr="IMG_0494">
            <a:extLst>
              <a:ext uri="{FF2B5EF4-FFF2-40B4-BE49-F238E27FC236}">
                <a16:creationId xmlns:a16="http://schemas.microsoft.com/office/drawing/2014/main" id="{890CBD29-28EF-461D-8E21-6EF9DF7ACF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762000"/>
            <a:ext cx="8763000" cy="586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451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BEE4-4666-4A8B-A00F-C9D6250CCD28}"/>
              </a:ext>
            </a:extLst>
          </p:cNvPr>
          <p:cNvSpPr>
            <a:spLocks noGrp="1"/>
          </p:cNvSpPr>
          <p:nvPr>
            <p:ph type="title"/>
          </p:nvPr>
        </p:nvSpPr>
        <p:spPr>
          <a:xfrm>
            <a:off x="0" y="0"/>
            <a:ext cx="9144000" cy="957943"/>
          </a:xfrm>
        </p:spPr>
        <p:txBody>
          <a:bodyPr/>
          <a:lstStyle/>
          <a:p>
            <a:r>
              <a:rPr lang="en-US" dirty="0"/>
              <a:t>ZIMMERMAN LOAD</a:t>
            </a:r>
          </a:p>
        </p:txBody>
      </p:sp>
      <p:sp>
        <p:nvSpPr>
          <p:cNvPr id="7" name="Date Placeholder 6">
            <a:extLst>
              <a:ext uri="{FF2B5EF4-FFF2-40B4-BE49-F238E27FC236}">
                <a16:creationId xmlns:a16="http://schemas.microsoft.com/office/drawing/2014/main" id="{23E38224-D886-47F6-9DC9-4A5DDF918DD0}"/>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D360507B-5D70-45C5-9FB8-E862A8F99D79}"/>
              </a:ext>
            </a:extLst>
          </p:cNvPr>
          <p:cNvSpPr>
            <a:spLocks noGrp="1"/>
          </p:cNvSpPr>
          <p:nvPr>
            <p:ph type="sldNum" sz="quarter" idx="12"/>
          </p:nvPr>
        </p:nvSpPr>
        <p:spPr/>
        <p:txBody>
          <a:bodyPr/>
          <a:lstStyle/>
          <a:p>
            <a:fld id="{6A867815-C300-4B4A-A7A4-06541D82523F}" type="slidenum">
              <a:rPr lang="en-US" smtClean="0"/>
              <a:t>12</a:t>
            </a:fld>
            <a:endParaRPr lang="en-US"/>
          </a:p>
        </p:txBody>
      </p:sp>
      <p:pic>
        <p:nvPicPr>
          <p:cNvPr id="9" name="Picture 4" descr="IMG_0496">
            <a:extLst>
              <a:ext uri="{FF2B5EF4-FFF2-40B4-BE49-F238E27FC236}">
                <a16:creationId xmlns:a16="http://schemas.microsoft.com/office/drawing/2014/main" id="{A4C0A7FA-AC5A-43D8-8A5E-8A76FEBDC3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788127"/>
            <a:ext cx="8763000" cy="586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2338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FC0C-D036-49F0-94CC-88C7D2CA6BAC}"/>
              </a:ext>
            </a:extLst>
          </p:cNvPr>
          <p:cNvSpPr>
            <a:spLocks noGrp="1"/>
          </p:cNvSpPr>
          <p:nvPr>
            <p:ph type="title"/>
          </p:nvPr>
        </p:nvSpPr>
        <p:spPr/>
        <p:txBody>
          <a:bodyPr/>
          <a:lstStyle/>
          <a:p>
            <a:r>
              <a:rPr lang="en-US" dirty="0"/>
              <a:t>ZIMMERMAN LOAD</a:t>
            </a:r>
          </a:p>
        </p:txBody>
      </p:sp>
      <p:sp>
        <p:nvSpPr>
          <p:cNvPr id="4" name="Content Placeholder 3">
            <a:extLst>
              <a:ext uri="{FF2B5EF4-FFF2-40B4-BE49-F238E27FC236}">
                <a16:creationId xmlns:a16="http://schemas.microsoft.com/office/drawing/2014/main" id="{17259210-9D88-4D4B-8669-48DAAE9A0CF7}"/>
              </a:ext>
            </a:extLst>
          </p:cNvPr>
          <p:cNvSpPr>
            <a:spLocks noGrp="1"/>
          </p:cNvSpPr>
          <p:nvPr>
            <p:ph sz="half" idx="2"/>
          </p:nvPr>
        </p:nvSpPr>
        <p:spPr>
          <a:xfrm>
            <a:off x="116036" y="1102995"/>
            <a:ext cx="6380558" cy="5350056"/>
          </a:xfrm>
        </p:spPr>
        <p:txBody>
          <a:bodyPr>
            <a:normAutofit/>
          </a:bodyPr>
          <a:lstStyle/>
          <a:p>
            <a:pPr marL="0" indent="0">
              <a:buNone/>
            </a:pPr>
            <a:endParaRPr lang="en-US" dirty="0"/>
          </a:p>
          <a:p>
            <a:pPr>
              <a:buFont typeface="Wingdings" panose="05000000000000000000" pitchFamily="2" charset="2"/>
              <a:buChar char="§"/>
            </a:pPr>
            <a:endParaRPr lang="en-US" dirty="0"/>
          </a:p>
        </p:txBody>
      </p:sp>
      <p:sp>
        <p:nvSpPr>
          <p:cNvPr id="7" name="Date Placeholder 6">
            <a:extLst>
              <a:ext uri="{FF2B5EF4-FFF2-40B4-BE49-F238E27FC236}">
                <a16:creationId xmlns:a16="http://schemas.microsoft.com/office/drawing/2014/main" id="{C552E47E-11EA-4D50-9E71-08C46D71CD9E}"/>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FEC61F84-526A-4B3B-9027-6109319F84F4}"/>
              </a:ext>
            </a:extLst>
          </p:cNvPr>
          <p:cNvSpPr>
            <a:spLocks noGrp="1"/>
          </p:cNvSpPr>
          <p:nvPr>
            <p:ph type="sldNum" sz="quarter" idx="12"/>
          </p:nvPr>
        </p:nvSpPr>
        <p:spPr/>
        <p:txBody>
          <a:bodyPr/>
          <a:lstStyle/>
          <a:p>
            <a:fld id="{6A867815-C300-4B4A-A7A4-06541D82523F}" type="slidenum">
              <a:rPr lang="en-US" smtClean="0"/>
              <a:t>13</a:t>
            </a:fld>
            <a:endParaRPr lang="en-US"/>
          </a:p>
        </p:txBody>
      </p:sp>
      <p:pic>
        <p:nvPicPr>
          <p:cNvPr id="18" name="Picture 4" descr="IMG_0497">
            <a:extLst>
              <a:ext uri="{FF2B5EF4-FFF2-40B4-BE49-F238E27FC236}">
                <a16:creationId xmlns:a16="http://schemas.microsoft.com/office/drawing/2014/main" id="{7D9881AD-9A3F-4428-932B-3A05BDE076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762000"/>
            <a:ext cx="8763000" cy="586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822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F48B-6A2D-4A66-92EE-851740AD8004}"/>
              </a:ext>
            </a:extLst>
          </p:cNvPr>
          <p:cNvSpPr>
            <a:spLocks noGrp="1"/>
          </p:cNvSpPr>
          <p:nvPr>
            <p:ph type="title"/>
          </p:nvPr>
        </p:nvSpPr>
        <p:spPr/>
        <p:txBody>
          <a:bodyPr/>
          <a:lstStyle/>
          <a:p>
            <a:r>
              <a:rPr lang="en-US" dirty="0"/>
              <a:t>ZIMMERMAN LOAD</a:t>
            </a:r>
          </a:p>
        </p:txBody>
      </p:sp>
      <p:sp>
        <p:nvSpPr>
          <p:cNvPr id="7" name="Date Placeholder 6">
            <a:extLst>
              <a:ext uri="{FF2B5EF4-FFF2-40B4-BE49-F238E27FC236}">
                <a16:creationId xmlns:a16="http://schemas.microsoft.com/office/drawing/2014/main" id="{E1672EA3-A545-46FC-9FF7-96099658BB1A}"/>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C958E902-5D81-4A5E-86D8-8EAB529FF70C}"/>
              </a:ext>
            </a:extLst>
          </p:cNvPr>
          <p:cNvSpPr>
            <a:spLocks noGrp="1"/>
          </p:cNvSpPr>
          <p:nvPr>
            <p:ph type="sldNum" sz="quarter" idx="12"/>
          </p:nvPr>
        </p:nvSpPr>
        <p:spPr/>
        <p:txBody>
          <a:bodyPr/>
          <a:lstStyle/>
          <a:p>
            <a:fld id="{6A867815-C300-4B4A-A7A4-06541D82523F}" type="slidenum">
              <a:rPr lang="en-US" smtClean="0"/>
              <a:t>14</a:t>
            </a:fld>
            <a:endParaRPr lang="en-US"/>
          </a:p>
        </p:txBody>
      </p:sp>
      <p:pic>
        <p:nvPicPr>
          <p:cNvPr id="6" name="Picture 4" descr="IMG_0500">
            <a:extLst>
              <a:ext uri="{FF2B5EF4-FFF2-40B4-BE49-F238E27FC236}">
                <a16:creationId xmlns:a16="http://schemas.microsoft.com/office/drawing/2014/main" id="{C6DDAA59-CB7B-4F80-BCD3-A412E875E1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04800" y="762000"/>
            <a:ext cx="8686800" cy="586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184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4C10-8552-425B-86B0-9A2077FECE9E}"/>
              </a:ext>
            </a:extLst>
          </p:cNvPr>
          <p:cNvSpPr>
            <a:spLocks noGrp="1"/>
          </p:cNvSpPr>
          <p:nvPr>
            <p:ph type="title"/>
          </p:nvPr>
        </p:nvSpPr>
        <p:spPr/>
        <p:txBody>
          <a:bodyPr/>
          <a:lstStyle/>
          <a:p>
            <a:r>
              <a:rPr lang="en-US" dirty="0"/>
              <a:t>ZIMMERMAN LOAD</a:t>
            </a:r>
          </a:p>
        </p:txBody>
      </p:sp>
      <p:sp>
        <p:nvSpPr>
          <p:cNvPr id="7" name="Date Placeholder 6">
            <a:extLst>
              <a:ext uri="{FF2B5EF4-FFF2-40B4-BE49-F238E27FC236}">
                <a16:creationId xmlns:a16="http://schemas.microsoft.com/office/drawing/2014/main" id="{DB5E0E1C-FEC2-4E0B-862D-380B1D489A69}"/>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36D961E1-A867-4FC3-B036-95366022FE28}"/>
              </a:ext>
            </a:extLst>
          </p:cNvPr>
          <p:cNvSpPr>
            <a:spLocks noGrp="1"/>
          </p:cNvSpPr>
          <p:nvPr>
            <p:ph type="sldNum" sz="quarter" idx="12"/>
          </p:nvPr>
        </p:nvSpPr>
        <p:spPr/>
        <p:txBody>
          <a:bodyPr/>
          <a:lstStyle/>
          <a:p>
            <a:fld id="{6A867815-C300-4B4A-A7A4-06541D82523F}" type="slidenum">
              <a:rPr lang="en-US" smtClean="0"/>
              <a:t>15</a:t>
            </a:fld>
            <a:endParaRPr lang="en-US"/>
          </a:p>
        </p:txBody>
      </p:sp>
      <p:pic>
        <p:nvPicPr>
          <p:cNvPr id="10" name="Picture 4" descr="IMG_0501">
            <a:extLst>
              <a:ext uri="{FF2B5EF4-FFF2-40B4-BE49-F238E27FC236}">
                <a16:creationId xmlns:a16="http://schemas.microsoft.com/office/drawing/2014/main" id="{B63B3208-2091-4A23-9D80-DA2B381CD0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81000" y="762000"/>
            <a:ext cx="8610600" cy="52556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362E5910-A1C9-4D3E-A500-9278D2825359}"/>
              </a:ext>
            </a:extLst>
          </p:cNvPr>
          <p:cNvSpPr txBox="1"/>
          <p:nvPr/>
        </p:nvSpPr>
        <p:spPr>
          <a:xfrm>
            <a:off x="644434" y="6017623"/>
            <a:ext cx="8347166" cy="646331"/>
          </a:xfrm>
          <a:prstGeom prst="rect">
            <a:avLst/>
          </a:prstGeom>
          <a:noFill/>
        </p:spPr>
        <p:txBody>
          <a:bodyPr wrap="square" rtlCol="0">
            <a:spAutoFit/>
          </a:bodyPr>
          <a:lstStyle/>
          <a:p>
            <a:r>
              <a:rPr lang="en-US" dirty="0"/>
              <a:t>The attached chain stays with the load and will be hooked by the </a:t>
            </a:r>
            <a:r>
              <a:rPr lang="en-US" dirty="0" err="1"/>
              <a:t>shaftman</a:t>
            </a:r>
            <a:r>
              <a:rPr lang="en-US" dirty="0"/>
              <a:t> at the 4850 Level and the bottom will be pulled out to begin the unloading process.</a:t>
            </a:r>
          </a:p>
        </p:txBody>
      </p:sp>
    </p:spTree>
    <p:extLst>
      <p:ext uri="{BB962C8B-B14F-4D97-AF65-F5344CB8AC3E}">
        <p14:creationId xmlns:p14="http://schemas.microsoft.com/office/powerpoint/2010/main" val="103368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5663-1CB0-49BA-A13A-68DE43899B57}"/>
              </a:ext>
            </a:extLst>
          </p:cNvPr>
          <p:cNvSpPr>
            <a:spLocks noGrp="1"/>
          </p:cNvSpPr>
          <p:nvPr>
            <p:ph type="title"/>
          </p:nvPr>
        </p:nvSpPr>
        <p:spPr/>
        <p:txBody>
          <a:bodyPr/>
          <a:lstStyle/>
          <a:p>
            <a:r>
              <a:rPr lang="en-US" dirty="0"/>
              <a:t>ZIMMERMAN LOAD</a:t>
            </a:r>
          </a:p>
        </p:txBody>
      </p:sp>
      <p:sp>
        <p:nvSpPr>
          <p:cNvPr id="7" name="Date Placeholder 6">
            <a:extLst>
              <a:ext uri="{FF2B5EF4-FFF2-40B4-BE49-F238E27FC236}">
                <a16:creationId xmlns:a16="http://schemas.microsoft.com/office/drawing/2014/main" id="{30F508E5-3979-419F-B99F-E7B4FD4A8BA3}"/>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B1AF60C9-7067-4A77-B88A-0735A00BBA49}"/>
              </a:ext>
            </a:extLst>
          </p:cNvPr>
          <p:cNvSpPr>
            <a:spLocks noGrp="1"/>
          </p:cNvSpPr>
          <p:nvPr>
            <p:ph type="sldNum" sz="quarter" idx="12"/>
          </p:nvPr>
        </p:nvSpPr>
        <p:spPr/>
        <p:txBody>
          <a:bodyPr/>
          <a:lstStyle/>
          <a:p>
            <a:fld id="{6A867815-C300-4B4A-A7A4-06541D82523F}" type="slidenum">
              <a:rPr lang="en-US" smtClean="0"/>
              <a:t>16</a:t>
            </a:fld>
            <a:endParaRPr lang="en-US"/>
          </a:p>
        </p:txBody>
      </p:sp>
      <p:pic>
        <p:nvPicPr>
          <p:cNvPr id="14" name="Picture 4" descr="IMG_0503">
            <a:extLst>
              <a:ext uri="{FF2B5EF4-FFF2-40B4-BE49-F238E27FC236}">
                <a16:creationId xmlns:a16="http://schemas.microsoft.com/office/drawing/2014/main" id="{214850F2-94D8-409C-B39D-F925EDA7E0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04800" y="762000"/>
            <a:ext cx="8610600" cy="586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15160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156E-B4D3-4F88-A6F3-4B3C4AF9850E}"/>
              </a:ext>
            </a:extLst>
          </p:cNvPr>
          <p:cNvSpPr>
            <a:spLocks noGrp="1"/>
          </p:cNvSpPr>
          <p:nvPr>
            <p:ph type="title"/>
          </p:nvPr>
        </p:nvSpPr>
        <p:spPr/>
        <p:txBody>
          <a:bodyPr/>
          <a:lstStyle/>
          <a:p>
            <a:r>
              <a:rPr lang="en-US" dirty="0"/>
              <a:t>ZIMMERMAN LOAD</a:t>
            </a:r>
          </a:p>
        </p:txBody>
      </p:sp>
      <p:sp>
        <p:nvSpPr>
          <p:cNvPr id="7" name="Date Placeholder 6">
            <a:extLst>
              <a:ext uri="{FF2B5EF4-FFF2-40B4-BE49-F238E27FC236}">
                <a16:creationId xmlns:a16="http://schemas.microsoft.com/office/drawing/2014/main" id="{63E690A5-FFEC-490F-8D5A-3F7CC46B1B32}"/>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3648A35D-13C5-4512-B7FC-674D020D4D69}"/>
              </a:ext>
            </a:extLst>
          </p:cNvPr>
          <p:cNvSpPr>
            <a:spLocks noGrp="1"/>
          </p:cNvSpPr>
          <p:nvPr>
            <p:ph type="sldNum" sz="quarter" idx="12"/>
          </p:nvPr>
        </p:nvSpPr>
        <p:spPr/>
        <p:txBody>
          <a:bodyPr/>
          <a:lstStyle/>
          <a:p>
            <a:fld id="{6A867815-C300-4B4A-A7A4-06541D82523F}" type="slidenum">
              <a:rPr lang="en-US" smtClean="0"/>
              <a:t>17</a:t>
            </a:fld>
            <a:endParaRPr lang="en-US"/>
          </a:p>
        </p:txBody>
      </p:sp>
      <p:pic>
        <p:nvPicPr>
          <p:cNvPr id="9" name="Picture 4" descr="IMG_0507">
            <a:extLst>
              <a:ext uri="{FF2B5EF4-FFF2-40B4-BE49-F238E27FC236}">
                <a16:creationId xmlns:a16="http://schemas.microsoft.com/office/drawing/2014/main" id="{BF7D23B2-E35E-4237-BA2E-333AAC273F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04800" y="762000"/>
            <a:ext cx="8610600" cy="51772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F7BB769E-E60F-4252-B47B-688E0922EA9D}"/>
              </a:ext>
            </a:extLst>
          </p:cNvPr>
          <p:cNvSpPr txBox="1"/>
          <p:nvPr/>
        </p:nvSpPr>
        <p:spPr>
          <a:xfrm>
            <a:off x="822498" y="6130834"/>
            <a:ext cx="7692853" cy="369332"/>
          </a:xfrm>
          <a:prstGeom prst="rect">
            <a:avLst/>
          </a:prstGeom>
          <a:noFill/>
        </p:spPr>
        <p:txBody>
          <a:bodyPr wrap="square" rtlCol="0">
            <a:spAutoFit/>
          </a:bodyPr>
          <a:lstStyle/>
          <a:p>
            <a:r>
              <a:rPr lang="en-US" dirty="0"/>
              <a:t>Ready to be lowered to the 4850L.</a:t>
            </a:r>
          </a:p>
        </p:txBody>
      </p:sp>
    </p:spTree>
    <p:extLst>
      <p:ext uri="{BB962C8B-B14F-4D97-AF65-F5344CB8AC3E}">
        <p14:creationId xmlns:p14="http://schemas.microsoft.com/office/powerpoint/2010/main" val="113943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5F82-DD7A-4826-ADAF-8031D7EC6A2F}"/>
              </a:ext>
            </a:extLst>
          </p:cNvPr>
          <p:cNvSpPr>
            <a:spLocks noGrp="1"/>
          </p:cNvSpPr>
          <p:nvPr>
            <p:ph type="title"/>
          </p:nvPr>
        </p:nvSpPr>
        <p:spPr/>
        <p:txBody>
          <a:bodyPr/>
          <a:lstStyle/>
          <a:p>
            <a:r>
              <a:rPr lang="en-US" dirty="0"/>
              <a:t>POSSIBLE CRYOSTAT BEAM</a:t>
            </a:r>
          </a:p>
        </p:txBody>
      </p:sp>
      <p:sp>
        <p:nvSpPr>
          <p:cNvPr id="7" name="Date Placeholder 6">
            <a:extLst>
              <a:ext uri="{FF2B5EF4-FFF2-40B4-BE49-F238E27FC236}">
                <a16:creationId xmlns:a16="http://schemas.microsoft.com/office/drawing/2014/main" id="{349CF466-0314-45B7-B7D0-8D8E61B492E6}"/>
              </a:ext>
            </a:extLst>
          </p:cNvPr>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a:extLst>
              <a:ext uri="{FF2B5EF4-FFF2-40B4-BE49-F238E27FC236}">
                <a16:creationId xmlns:a16="http://schemas.microsoft.com/office/drawing/2014/main" id="{D908D931-5B1D-4EB6-8C04-E8830688A362}"/>
              </a:ext>
            </a:extLst>
          </p:cNvPr>
          <p:cNvSpPr>
            <a:spLocks noGrp="1"/>
          </p:cNvSpPr>
          <p:nvPr>
            <p:ph type="sldNum" sz="quarter" idx="12"/>
          </p:nvPr>
        </p:nvSpPr>
        <p:spPr/>
        <p:txBody>
          <a:bodyPr/>
          <a:lstStyle/>
          <a:p>
            <a:fld id="{6A867815-C300-4B4A-A7A4-06541D82523F}" type="slidenum">
              <a:rPr lang="en-US" smtClean="0"/>
              <a:t>18</a:t>
            </a:fld>
            <a:endParaRPr lang="en-US"/>
          </a:p>
        </p:txBody>
      </p:sp>
      <p:graphicFrame>
        <p:nvGraphicFramePr>
          <p:cNvPr id="9" name="Object 8">
            <a:extLst>
              <a:ext uri="{FF2B5EF4-FFF2-40B4-BE49-F238E27FC236}">
                <a16:creationId xmlns:a16="http://schemas.microsoft.com/office/drawing/2014/main" id="{11285CC1-AE10-4E14-84E3-80146542BA47}"/>
              </a:ext>
            </a:extLst>
          </p:cNvPr>
          <p:cNvGraphicFramePr>
            <a:graphicFrameLocks noChangeAspect="1"/>
          </p:cNvGraphicFramePr>
          <p:nvPr>
            <p:extLst>
              <p:ext uri="{D42A27DB-BD31-4B8C-83A1-F6EECF244321}">
                <p14:modId xmlns:p14="http://schemas.microsoft.com/office/powerpoint/2010/main" val="257610676"/>
              </p:ext>
            </p:extLst>
          </p:nvPr>
        </p:nvGraphicFramePr>
        <p:xfrm>
          <a:off x="409303" y="957943"/>
          <a:ext cx="8249208" cy="4841966"/>
        </p:xfrm>
        <a:graphic>
          <a:graphicData uri="http://schemas.openxmlformats.org/presentationml/2006/ole">
            <mc:AlternateContent xmlns:mc="http://schemas.openxmlformats.org/markup-compatibility/2006">
              <mc:Choice xmlns:v="urn:schemas-microsoft-com:vml" Requires="v">
                <p:oleObj spid="_x0000_s1028" name="Acrobat Document" r:id="rId3" imgW="11658523" imgH="7543646" progId="AcroExch.Document.DC">
                  <p:embed/>
                </p:oleObj>
              </mc:Choice>
              <mc:Fallback>
                <p:oleObj name="Acrobat Document" r:id="rId3" imgW="11658523" imgH="7543646" progId="AcroExch.Document.DC">
                  <p:embed/>
                  <p:pic>
                    <p:nvPicPr>
                      <p:cNvPr id="0" name=""/>
                      <p:cNvPicPr/>
                      <p:nvPr/>
                    </p:nvPicPr>
                    <p:blipFill>
                      <a:blip r:embed="rId4"/>
                      <a:stretch>
                        <a:fillRect/>
                      </a:stretch>
                    </p:blipFill>
                    <p:spPr>
                      <a:xfrm>
                        <a:off x="409303" y="957943"/>
                        <a:ext cx="8249208" cy="4841966"/>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136EC79-92BE-460B-BA8A-9A8697D9C617}"/>
              </a:ext>
            </a:extLst>
          </p:cNvPr>
          <p:cNvSpPr txBox="1"/>
          <p:nvPr/>
        </p:nvSpPr>
        <p:spPr>
          <a:xfrm>
            <a:off x="618309" y="5782491"/>
            <a:ext cx="8116388" cy="646331"/>
          </a:xfrm>
          <a:prstGeom prst="rect">
            <a:avLst/>
          </a:prstGeom>
          <a:noFill/>
        </p:spPr>
        <p:txBody>
          <a:bodyPr wrap="square" rtlCol="0">
            <a:spAutoFit/>
          </a:bodyPr>
          <a:lstStyle/>
          <a:p>
            <a:r>
              <a:rPr lang="en-US" dirty="0"/>
              <a:t>With a few critical lift items, no slings will be used.  These beams will attach to the skip rope thimble while utilizing pins, a swivel, and steel links.</a:t>
            </a:r>
          </a:p>
        </p:txBody>
      </p:sp>
    </p:spTree>
    <p:extLst>
      <p:ext uri="{BB962C8B-B14F-4D97-AF65-F5344CB8AC3E}">
        <p14:creationId xmlns:p14="http://schemas.microsoft.com/office/powerpoint/2010/main" val="3218137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304D5-E59E-483A-8030-BCF1A781C975}"/>
              </a:ext>
            </a:extLst>
          </p:cNvPr>
          <p:cNvSpPr>
            <a:spLocks noGrp="1"/>
          </p:cNvSpPr>
          <p:nvPr>
            <p:ph type="dt" sz="half" idx="10"/>
          </p:nvPr>
        </p:nvSpPr>
        <p:spPr/>
        <p:txBody>
          <a:bodyPr/>
          <a:lstStyle/>
          <a:p>
            <a:fld id="{467C8558-8092-A543-985D-52D4E2CF7118}" type="datetime1">
              <a:rPr lang="en-US" smtClean="0"/>
              <a:t>10/29/2018</a:t>
            </a:fld>
            <a:endParaRPr lang="en-US" dirty="0"/>
          </a:p>
        </p:txBody>
      </p:sp>
      <p:sp>
        <p:nvSpPr>
          <p:cNvPr id="3" name="Slide Number Placeholder 2">
            <a:extLst>
              <a:ext uri="{FF2B5EF4-FFF2-40B4-BE49-F238E27FC236}">
                <a16:creationId xmlns:a16="http://schemas.microsoft.com/office/drawing/2014/main" id="{B865B55E-108D-4884-9110-DB51C300E772}"/>
              </a:ext>
            </a:extLst>
          </p:cNvPr>
          <p:cNvSpPr>
            <a:spLocks noGrp="1"/>
          </p:cNvSpPr>
          <p:nvPr>
            <p:ph type="sldNum" sz="quarter" idx="12"/>
          </p:nvPr>
        </p:nvSpPr>
        <p:spPr/>
        <p:txBody>
          <a:bodyPr/>
          <a:lstStyle/>
          <a:p>
            <a:fld id="{6A867815-C300-4B4A-A7A4-06541D82523F}" type="slidenum">
              <a:rPr lang="en-US" smtClean="0"/>
              <a:pPr/>
              <a:t>2</a:t>
            </a:fld>
            <a:endParaRPr lang="en-US" dirty="0"/>
          </a:p>
        </p:txBody>
      </p:sp>
      <p:sp>
        <p:nvSpPr>
          <p:cNvPr id="4" name="Title 3">
            <a:extLst>
              <a:ext uri="{FF2B5EF4-FFF2-40B4-BE49-F238E27FC236}">
                <a16:creationId xmlns:a16="http://schemas.microsoft.com/office/drawing/2014/main" id="{492F2461-199C-4067-8107-52841CAE75AC}"/>
              </a:ext>
            </a:extLst>
          </p:cNvPr>
          <p:cNvSpPr>
            <a:spLocks noGrp="1"/>
          </p:cNvSpPr>
          <p:nvPr>
            <p:ph type="title"/>
          </p:nvPr>
        </p:nvSpPr>
        <p:spPr/>
        <p:txBody>
          <a:bodyPr/>
          <a:lstStyle/>
          <a:p>
            <a:r>
              <a:rPr lang="en-US" dirty="0"/>
              <a:t>SLUNG LOADS</a:t>
            </a:r>
          </a:p>
        </p:txBody>
      </p:sp>
      <p:sp>
        <p:nvSpPr>
          <p:cNvPr id="5" name="TextBox 4">
            <a:extLst>
              <a:ext uri="{FF2B5EF4-FFF2-40B4-BE49-F238E27FC236}">
                <a16:creationId xmlns:a16="http://schemas.microsoft.com/office/drawing/2014/main" id="{D207DB2E-6AE7-493F-8479-57BBF323A352}"/>
              </a:ext>
            </a:extLst>
          </p:cNvPr>
          <p:cNvSpPr txBox="1"/>
          <p:nvPr/>
        </p:nvSpPr>
        <p:spPr>
          <a:xfrm>
            <a:off x="313509" y="1158240"/>
            <a:ext cx="8595360" cy="5262979"/>
          </a:xfrm>
          <a:prstGeom prst="rect">
            <a:avLst/>
          </a:prstGeom>
          <a:noFill/>
        </p:spPr>
        <p:txBody>
          <a:bodyPr wrap="square" rtlCol="0">
            <a:spAutoFit/>
          </a:bodyPr>
          <a:lstStyle/>
          <a:p>
            <a:r>
              <a:rPr lang="en-US" sz="2100" dirty="0"/>
              <a:t>The allowable sizes and weights of loads headed underground have all been well documented.  Several reports have been produced showing the size of loads that will fit inside the cage as well as the size and length of loads that can be slung under the cage and/or even in the skip compartment.  This slide show shows an overview of what must be done to set up these slung loads.  </a:t>
            </a:r>
          </a:p>
          <a:p>
            <a:endParaRPr lang="en-US" sz="2100" dirty="0"/>
          </a:p>
          <a:p>
            <a:r>
              <a:rPr lang="en-US" sz="2100" dirty="0"/>
              <a:t>First, a few questions must be asked about the load.</a:t>
            </a:r>
          </a:p>
          <a:p>
            <a:pPr marL="800100" lvl="1" indent="-342900">
              <a:buFont typeface="Wingdings" panose="05000000000000000000" pitchFamily="2" charset="2"/>
              <a:buChar char="§"/>
            </a:pPr>
            <a:r>
              <a:rPr lang="en-US" sz="2100" dirty="0"/>
              <a:t>Where is its center of gravity?  A symmetrical piece will hang true and straight and is much preferred over one that hangs off center.  Loads off center may require both an extra sling and guide shoes. </a:t>
            </a:r>
          </a:p>
          <a:p>
            <a:pPr marL="800100" lvl="1" indent="-342900">
              <a:buFont typeface="Wingdings" panose="05000000000000000000" pitchFamily="2" charset="2"/>
              <a:buChar char="§"/>
            </a:pPr>
            <a:r>
              <a:rPr lang="en-US" sz="2100" dirty="0"/>
              <a:t>How close are components of the load in comparison to the set steel?  It is certain, the slings will allow the load to swing a small amount.  One should allow roughly three inches clearance for swing.  If the load is larger, then guide shoes must be added.</a:t>
            </a:r>
          </a:p>
        </p:txBody>
      </p:sp>
    </p:spTree>
    <p:extLst>
      <p:ext uri="{BB962C8B-B14F-4D97-AF65-F5344CB8AC3E}">
        <p14:creationId xmlns:p14="http://schemas.microsoft.com/office/powerpoint/2010/main" val="122192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C8558-8092-A543-985D-52D4E2CF7118}" type="datetime1">
              <a:rPr lang="en-US" smtClean="0"/>
              <a:t>10/29/2018</a:t>
            </a:fld>
            <a:endParaRPr lang="en-US"/>
          </a:p>
        </p:txBody>
      </p:sp>
      <p:sp>
        <p:nvSpPr>
          <p:cNvPr id="3" name="Slide Number Placeholder 2"/>
          <p:cNvSpPr>
            <a:spLocks noGrp="1"/>
          </p:cNvSpPr>
          <p:nvPr>
            <p:ph type="sldNum" sz="quarter" idx="12"/>
          </p:nvPr>
        </p:nvSpPr>
        <p:spPr/>
        <p:txBody>
          <a:bodyPr/>
          <a:lstStyle/>
          <a:p>
            <a:fld id="{6A867815-C300-4B4A-A7A4-06541D82523F}" type="slidenum">
              <a:rPr lang="en-US" smtClean="0"/>
              <a:pPr/>
              <a:t>3</a:t>
            </a:fld>
            <a:endParaRPr lang="en-US" dirty="0"/>
          </a:p>
        </p:txBody>
      </p:sp>
      <p:sp>
        <p:nvSpPr>
          <p:cNvPr id="4" name="Title 3"/>
          <p:cNvSpPr>
            <a:spLocks noGrp="1"/>
          </p:cNvSpPr>
          <p:nvPr>
            <p:ph type="title"/>
          </p:nvPr>
        </p:nvSpPr>
        <p:spPr/>
        <p:txBody>
          <a:bodyPr/>
          <a:lstStyle/>
          <a:p>
            <a:r>
              <a:rPr lang="en-US" dirty="0"/>
              <a:t>SLUNG LOADS </a:t>
            </a:r>
          </a:p>
        </p:txBody>
      </p:sp>
      <p:sp>
        <p:nvSpPr>
          <p:cNvPr id="6" name="TextBox 5">
            <a:extLst>
              <a:ext uri="{FF2B5EF4-FFF2-40B4-BE49-F238E27FC236}">
                <a16:creationId xmlns:a16="http://schemas.microsoft.com/office/drawing/2014/main" id="{BC6DFD21-9EEC-41BD-82E0-E0AE6F547A47}"/>
              </a:ext>
            </a:extLst>
          </p:cNvPr>
          <p:cNvSpPr txBox="1"/>
          <p:nvPr/>
        </p:nvSpPr>
        <p:spPr>
          <a:xfrm>
            <a:off x="396023" y="903935"/>
            <a:ext cx="8119328" cy="4293483"/>
          </a:xfrm>
          <a:prstGeom prst="rect">
            <a:avLst/>
          </a:prstGeom>
          <a:noFill/>
        </p:spPr>
        <p:txBody>
          <a:bodyPr wrap="square" rtlCol="0">
            <a:spAutoFit/>
          </a:bodyPr>
          <a:lstStyle/>
          <a:p>
            <a:pPr marL="800100" lvl="1" indent="-342900">
              <a:buFont typeface="Wingdings" panose="05000000000000000000" pitchFamily="2" charset="2"/>
              <a:buChar char="§"/>
            </a:pPr>
            <a:r>
              <a:rPr lang="en-US" sz="2100" dirty="0"/>
              <a:t>Does the load have fragile pipe or other fittings that protrude from the basic load envelope?  If so, then perhaps a bullet shaped protective self guiding sleeve might need to be built up around the equipment.  Here, the sleeve’s length must be long enough to overlap at least one to two sections of set steel or timbers.  </a:t>
            </a:r>
          </a:p>
          <a:p>
            <a:pPr marL="800100" lvl="1" indent="-342900">
              <a:buFont typeface="Wingdings" panose="05000000000000000000" pitchFamily="2" charset="2"/>
              <a:buChar char="§"/>
            </a:pPr>
            <a:r>
              <a:rPr lang="en-US" sz="2100" dirty="0"/>
              <a:t>It is always preferable to utilize a pair of slings attached to the cage lugs on its centerline with the guides.  The inherent nature of the pair eliminates twist and also cuts down on its swing.  The sling length should always be as long as is possible, with the shortest being 12’ long.</a:t>
            </a:r>
          </a:p>
          <a:p>
            <a:r>
              <a:rPr lang="en-US" sz="2100" dirty="0"/>
              <a:t>The following slides show typical examples of various loads being slung to go underground.</a:t>
            </a:r>
          </a:p>
        </p:txBody>
      </p:sp>
    </p:spTree>
    <p:extLst>
      <p:ext uri="{BB962C8B-B14F-4D97-AF65-F5344CB8AC3E}">
        <p14:creationId xmlns:p14="http://schemas.microsoft.com/office/powerpoint/2010/main" val="183607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BE07A6-9103-409E-95D5-67BB248311FE}"/>
              </a:ext>
            </a:extLst>
          </p:cNvPr>
          <p:cNvSpPr>
            <a:spLocks noGrp="1"/>
          </p:cNvSpPr>
          <p:nvPr>
            <p:ph type="dt" sz="half" idx="10"/>
          </p:nvPr>
        </p:nvSpPr>
        <p:spPr/>
        <p:txBody>
          <a:bodyPr/>
          <a:lstStyle/>
          <a:p>
            <a:fld id="{467C8558-8092-A543-985D-52D4E2CF7118}" type="datetime1">
              <a:rPr lang="en-US" smtClean="0"/>
              <a:t>10/29/2018</a:t>
            </a:fld>
            <a:endParaRPr lang="en-US" dirty="0"/>
          </a:p>
        </p:txBody>
      </p:sp>
      <p:sp>
        <p:nvSpPr>
          <p:cNvPr id="3" name="Slide Number Placeholder 2">
            <a:extLst>
              <a:ext uri="{FF2B5EF4-FFF2-40B4-BE49-F238E27FC236}">
                <a16:creationId xmlns:a16="http://schemas.microsoft.com/office/drawing/2014/main" id="{AC9835F0-7640-40B1-9018-FE2548EAC56D}"/>
              </a:ext>
            </a:extLst>
          </p:cNvPr>
          <p:cNvSpPr>
            <a:spLocks noGrp="1"/>
          </p:cNvSpPr>
          <p:nvPr>
            <p:ph type="sldNum" sz="quarter" idx="12"/>
          </p:nvPr>
        </p:nvSpPr>
        <p:spPr/>
        <p:txBody>
          <a:bodyPr/>
          <a:lstStyle/>
          <a:p>
            <a:fld id="{6A867815-C300-4B4A-A7A4-06541D82523F}" type="slidenum">
              <a:rPr lang="en-US" smtClean="0"/>
              <a:pPr/>
              <a:t>4</a:t>
            </a:fld>
            <a:endParaRPr lang="en-US" dirty="0"/>
          </a:p>
        </p:txBody>
      </p:sp>
      <p:sp>
        <p:nvSpPr>
          <p:cNvPr id="4" name="Title 3">
            <a:extLst>
              <a:ext uri="{FF2B5EF4-FFF2-40B4-BE49-F238E27FC236}">
                <a16:creationId xmlns:a16="http://schemas.microsoft.com/office/drawing/2014/main" id="{1A541761-04D5-4F00-8ED9-2A9A1DAAFACE}"/>
              </a:ext>
            </a:extLst>
          </p:cNvPr>
          <p:cNvSpPr>
            <a:spLocks noGrp="1"/>
          </p:cNvSpPr>
          <p:nvPr>
            <p:ph type="title"/>
          </p:nvPr>
        </p:nvSpPr>
        <p:spPr/>
        <p:txBody>
          <a:bodyPr/>
          <a:lstStyle/>
          <a:p>
            <a:r>
              <a:rPr lang="en-US" dirty="0"/>
              <a:t>CHECKING THE LOAD BALANCE POINTS</a:t>
            </a:r>
          </a:p>
        </p:txBody>
      </p:sp>
      <p:pic>
        <p:nvPicPr>
          <p:cNvPr id="5" name="Picture 4" descr="IMG_0545">
            <a:extLst>
              <a:ext uri="{FF2B5EF4-FFF2-40B4-BE49-F238E27FC236}">
                <a16:creationId xmlns:a16="http://schemas.microsoft.com/office/drawing/2014/main" id="{EA4617EE-FF72-4A54-8A58-5E5127AFD3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23108" y="947131"/>
            <a:ext cx="6592389" cy="44543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EB404A9F-FEBA-4637-828A-0CBC06D95836}"/>
              </a:ext>
            </a:extLst>
          </p:cNvPr>
          <p:cNvSpPr txBox="1"/>
          <p:nvPr/>
        </p:nvSpPr>
        <p:spPr>
          <a:xfrm>
            <a:off x="539931" y="5608320"/>
            <a:ext cx="8220892" cy="369332"/>
          </a:xfrm>
          <a:prstGeom prst="rect">
            <a:avLst/>
          </a:prstGeom>
          <a:noFill/>
        </p:spPr>
        <p:txBody>
          <a:bodyPr wrap="square" rtlCol="0">
            <a:spAutoFit/>
          </a:bodyPr>
          <a:lstStyle/>
          <a:p>
            <a:r>
              <a:rPr lang="en-US" dirty="0"/>
              <a:t>Here the Bobcat is being picked up by the bridge crane in the crusher room.</a:t>
            </a:r>
          </a:p>
        </p:txBody>
      </p:sp>
    </p:spTree>
    <p:extLst>
      <p:ext uri="{BB962C8B-B14F-4D97-AF65-F5344CB8AC3E}">
        <p14:creationId xmlns:p14="http://schemas.microsoft.com/office/powerpoint/2010/main" val="32491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B38C5-619A-4CFC-A05D-9805510A409C}"/>
              </a:ext>
            </a:extLst>
          </p:cNvPr>
          <p:cNvSpPr>
            <a:spLocks noGrp="1"/>
          </p:cNvSpPr>
          <p:nvPr>
            <p:ph type="dt" sz="half" idx="10"/>
          </p:nvPr>
        </p:nvSpPr>
        <p:spPr/>
        <p:txBody>
          <a:bodyPr/>
          <a:lstStyle/>
          <a:p>
            <a:fld id="{467C8558-8092-A543-985D-52D4E2CF7118}" type="datetime1">
              <a:rPr lang="en-US" smtClean="0"/>
              <a:t>10/29/2018</a:t>
            </a:fld>
            <a:endParaRPr lang="en-US" dirty="0"/>
          </a:p>
        </p:txBody>
      </p:sp>
      <p:sp>
        <p:nvSpPr>
          <p:cNvPr id="3" name="Slide Number Placeholder 2">
            <a:extLst>
              <a:ext uri="{FF2B5EF4-FFF2-40B4-BE49-F238E27FC236}">
                <a16:creationId xmlns:a16="http://schemas.microsoft.com/office/drawing/2014/main" id="{0C0286BB-BD75-4060-9DCC-D24DEAAD3D45}"/>
              </a:ext>
            </a:extLst>
          </p:cNvPr>
          <p:cNvSpPr>
            <a:spLocks noGrp="1"/>
          </p:cNvSpPr>
          <p:nvPr>
            <p:ph type="sldNum" sz="quarter" idx="12"/>
          </p:nvPr>
        </p:nvSpPr>
        <p:spPr/>
        <p:txBody>
          <a:bodyPr/>
          <a:lstStyle/>
          <a:p>
            <a:fld id="{6A867815-C300-4B4A-A7A4-06541D82523F}" type="slidenum">
              <a:rPr lang="en-US" smtClean="0"/>
              <a:pPr/>
              <a:t>5</a:t>
            </a:fld>
            <a:endParaRPr lang="en-US" dirty="0"/>
          </a:p>
        </p:txBody>
      </p:sp>
      <p:sp>
        <p:nvSpPr>
          <p:cNvPr id="4" name="Title 3">
            <a:extLst>
              <a:ext uri="{FF2B5EF4-FFF2-40B4-BE49-F238E27FC236}">
                <a16:creationId xmlns:a16="http://schemas.microsoft.com/office/drawing/2014/main" id="{87E8A7D3-21FB-4513-950B-784401CF6E47}"/>
              </a:ext>
            </a:extLst>
          </p:cNvPr>
          <p:cNvSpPr>
            <a:spLocks noGrp="1"/>
          </p:cNvSpPr>
          <p:nvPr>
            <p:ph type="title"/>
          </p:nvPr>
        </p:nvSpPr>
        <p:spPr/>
        <p:txBody>
          <a:bodyPr/>
          <a:lstStyle/>
          <a:p>
            <a:r>
              <a:rPr lang="en-US" dirty="0"/>
              <a:t>CHECKING THE LOAD BALANCE POINTS</a:t>
            </a:r>
          </a:p>
        </p:txBody>
      </p:sp>
      <p:pic>
        <p:nvPicPr>
          <p:cNvPr id="5" name="Picture 4" descr="IMG_0558">
            <a:extLst>
              <a:ext uri="{FF2B5EF4-FFF2-40B4-BE49-F238E27FC236}">
                <a16:creationId xmlns:a16="http://schemas.microsoft.com/office/drawing/2014/main" id="{39C6ED32-AD74-46A9-92EE-C644718FC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07720" y="864326"/>
            <a:ext cx="7151914" cy="47679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F5275A89-25FF-473F-B70C-A76B6588A526}"/>
              </a:ext>
            </a:extLst>
          </p:cNvPr>
          <p:cNvSpPr txBox="1"/>
          <p:nvPr/>
        </p:nvSpPr>
        <p:spPr>
          <a:xfrm>
            <a:off x="635726" y="5886994"/>
            <a:ext cx="8159931" cy="369332"/>
          </a:xfrm>
          <a:prstGeom prst="rect">
            <a:avLst/>
          </a:prstGeom>
          <a:noFill/>
        </p:spPr>
        <p:txBody>
          <a:bodyPr wrap="square" rtlCol="0">
            <a:spAutoFit/>
          </a:bodyPr>
          <a:lstStyle/>
          <a:p>
            <a:r>
              <a:rPr lang="en-US" dirty="0"/>
              <a:t>A decision was made to install the guide shoes at the bottom of the load.</a:t>
            </a:r>
          </a:p>
        </p:txBody>
      </p:sp>
    </p:spTree>
    <p:extLst>
      <p:ext uri="{BB962C8B-B14F-4D97-AF65-F5344CB8AC3E}">
        <p14:creationId xmlns:p14="http://schemas.microsoft.com/office/powerpoint/2010/main" val="1238953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12F37-D9DF-40E3-824C-8983AFD63323}"/>
              </a:ext>
            </a:extLst>
          </p:cNvPr>
          <p:cNvSpPr>
            <a:spLocks noGrp="1"/>
          </p:cNvSpPr>
          <p:nvPr>
            <p:ph type="dt" sz="half" idx="10"/>
          </p:nvPr>
        </p:nvSpPr>
        <p:spPr/>
        <p:txBody>
          <a:bodyPr/>
          <a:lstStyle/>
          <a:p>
            <a:fld id="{467C8558-8092-A543-985D-52D4E2CF7118}" type="datetime1">
              <a:rPr lang="en-US" smtClean="0"/>
              <a:t>10/29/2018</a:t>
            </a:fld>
            <a:endParaRPr lang="en-US" dirty="0"/>
          </a:p>
        </p:txBody>
      </p:sp>
      <p:sp>
        <p:nvSpPr>
          <p:cNvPr id="3" name="Slide Number Placeholder 2">
            <a:extLst>
              <a:ext uri="{FF2B5EF4-FFF2-40B4-BE49-F238E27FC236}">
                <a16:creationId xmlns:a16="http://schemas.microsoft.com/office/drawing/2014/main" id="{434AC374-6BA3-4ACF-93DF-F647E0E558F6}"/>
              </a:ext>
            </a:extLst>
          </p:cNvPr>
          <p:cNvSpPr>
            <a:spLocks noGrp="1"/>
          </p:cNvSpPr>
          <p:nvPr>
            <p:ph type="sldNum" sz="quarter" idx="12"/>
          </p:nvPr>
        </p:nvSpPr>
        <p:spPr/>
        <p:txBody>
          <a:bodyPr/>
          <a:lstStyle/>
          <a:p>
            <a:fld id="{6A867815-C300-4B4A-A7A4-06541D82523F}" type="slidenum">
              <a:rPr lang="en-US" smtClean="0"/>
              <a:pPr/>
              <a:t>6</a:t>
            </a:fld>
            <a:endParaRPr lang="en-US" dirty="0"/>
          </a:p>
        </p:txBody>
      </p:sp>
      <p:sp>
        <p:nvSpPr>
          <p:cNvPr id="4" name="Title 3">
            <a:extLst>
              <a:ext uri="{FF2B5EF4-FFF2-40B4-BE49-F238E27FC236}">
                <a16:creationId xmlns:a16="http://schemas.microsoft.com/office/drawing/2014/main" id="{0CE4AD94-6FC8-4596-BA97-3E1A3138B724}"/>
              </a:ext>
            </a:extLst>
          </p:cNvPr>
          <p:cNvSpPr>
            <a:spLocks noGrp="1"/>
          </p:cNvSpPr>
          <p:nvPr>
            <p:ph type="title"/>
          </p:nvPr>
        </p:nvSpPr>
        <p:spPr/>
        <p:txBody>
          <a:bodyPr/>
          <a:lstStyle/>
          <a:p>
            <a:r>
              <a:rPr lang="en-US" dirty="0"/>
              <a:t>OTHER EQUIPMENT BEING SLUNG</a:t>
            </a:r>
          </a:p>
        </p:txBody>
      </p:sp>
      <p:pic>
        <p:nvPicPr>
          <p:cNvPr id="5" name="Picture 2">
            <a:extLst>
              <a:ext uri="{FF2B5EF4-FFF2-40B4-BE49-F238E27FC236}">
                <a16:creationId xmlns:a16="http://schemas.microsoft.com/office/drawing/2014/main" id="{D824D5C3-417D-4A89-84D0-05C14911CE8C}"/>
              </a:ext>
            </a:extLst>
          </p:cNvPr>
          <p:cNvPicPr>
            <a:picLocks noChangeAspect="1" noChangeArrowheads="1"/>
          </p:cNvPicPr>
          <p:nvPr/>
        </p:nvPicPr>
        <p:blipFill>
          <a:blip r:embed="rId2" cstate="print"/>
          <a:srcRect/>
          <a:stretch>
            <a:fillRect/>
          </a:stretch>
        </p:blipFill>
        <p:spPr bwMode="auto">
          <a:xfrm>
            <a:off x="1063293" y="947131"/>
            <a:ext cx="6891171" cy="4963738"/>
          </a:xfrm>
          <a:prstGeom prst="rect">
            <a:avLst/>
          </a:prstGeom>
          <a:noFill/>
          <a:ln w="9525">
            <a:noFill/>
            <a:miter lim="800000"/>
            <a:headEnd/>
            <a:tailEnd/>
          </a:ln>
        </p:spPr>
      </p:pic>
      <p:sp>
        <p:nvSpPr>
          <p:cNvPr id="6" name="TextBox 5">
            <a:extLst>
              <a:ext uri="{FF2B5EF4-FFF2-40B4-BE49-F238E27FC236}">
                <a16:creationId xmlns:a16="http://schemas.microsoft.com/office/drawing/2014/main" id="{993CDB36-17EF-47CE-8715-DBF47A12F535}"/>
              </a:ext>
            </a:extLst>
          </p:cNvPr>
          <p:cNvSpPr txBox="1"/>
          <p:nvPr/>
        </p:nvSpPr>
        <p:spPr>
          <a:xfrm>
            <a:off x="931817" y="5910869"/>
            <a:ext cx="7583534" cy="646331"/>
          </a:xfrm>
          <a:prstGeom prst="rect">
            <a:avLst/>
          </a:prstGeom>
          <a:noFill/>
        </p:spPr>
        <p:txBody>
          <a:bodyPr wrap="square" rtlCol="0">
            <a:spAutoFit/>
          </a:bodyPr>
          <a:lstStyle/>
          <a:p>
            <a:r>
              <a:rPr lang="en-US" dirty="0"/>
              <a:t>The complete machine is lifted off the floor.  The tail winch keeps the object under controlled swing into the shaft.</a:t>
            </a:r>
          </a:p>
        </p:txBody>
      </p:sp>
    </p:spTree>
    <p:extLst>
      <p:ext uri="{BB962C8B-B14F-4D97-AF65-F5344CB8AC3E}">
        <p14:creationId xmlns:p14="http://schemas.microsoft.com/office/powerpoint/2010/main" val="72520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AB5720-983D-49D1-ADD8-57AEBE166574}"/>
              </a:ext>
            </a:extLst>
          </p:cNvPr>
          <p:cNvSpPr>
            <a:spLocks noGrp="1"/>
          </p:cNvSpPr>
          <p:nvPr>
            <p:ph type="dt" sz="half" idx="10"/>
          </p:nvPr>
        </p:nvSpPr>
        <p:spPr/>
        <p:txBody>
          <a:bodyPr/>
          <a:lstStyle/>
          <a:p>
            <a:fld id="{467C8558-8092-A543-985D-52D4E2CF7118}" type="datetime1">
              <a:rPr lang="en-US" smtClean="0"/>
              <a:t>10/29/2018</a:t>
            </a:fld>
            <a:endParaRPr lang="en-US" dirty="0"/>
          </a:p>
        </p:txBody>
      </p:sp>
      <p:sp>
        <p:nvSpPr>
          <p:cNvPr id="3" name="Slide Number Placeholder 2">
            <a:extLst>
              <a:ext uri="{FF2B5EF4-FFF2-40B4-BE49-F238E27FC236}">
                <a16:creationId xmlns:a16="http://schemas.microsoft.com/office/drawing/2014/main" id="{D9CA3AFE-7473-467E-A66A-004A009AD02C}"/>
              </a:ext>
            </a:extLst>
          </p:cNvPr>
          <p:cNvSpPr>
            <a:spLocks noGrp="1"/>
          </p:cNvSpPr>
          <p:nvPr>
            <p:ph type="sldNum" sz="quarter" idx="12"/>
          </p:nvPr>
        </p:nvSpPr>
        <p:spPr/>
        <p:txBody>
          <a:bodyPr/>
          <a:lstStyle/>
          <a:p>
            <a:fld id="{6A867815-C300-4B4A-A7A4-06541D82523F}" type="slidenum">
              <a:rPr lang="en-US" smtClean="0"/>
              <a:pPr/>
              <a:t>7</a:t>
            </a:fld>
            <a:endParaRPr lang="en-US" dirty="0"/>
          </a:p>
        </p:txBody>
      </p:sp>
      <p:sp>
        <p:nvSpPr>
          <p:cNvPr id="4" name="Title 3">
            <a:extLst>
              <a:ext uri="{FF2B5EF4-FFF2-40B4-BE49-F238E27FC236}">
                <a16:creationId xmlns:a16="http://schemas.microsoft.com/office/drawing/2014/main" id="{86AF24E5-2E7D-42CC-B289-396178A99D83}"/>
              </a:ext>
            </a:extLst>
          </p:cNvPr>
          <p:cNvSpPr>
            <a:spLocks noGrp="1"/>
          </p:cNvSpPr>
          <p:nvPr>
            <p:ph type="title"/>
          </p:nvPr>
        </p:nvSpPr>
        <p:spPr/>
        <p:txBody>
          <a:bodyPr/>
          <a:lstStyle/>
          <a:p>
            <a:r>
              <a:rPr lang="en-US" dirty="0"/>
              <a:t>OTHER EQUIPMENT BEING SLUNG</a:t>
            </a:r>
          </a:p>
        </p:txBody>
      </p:sp>
      <p:pic>
        <p:nvPicPr>
          <p:cNvPr id="5" name="Picture 2">
            <a:extLst>
              <a:ext uri="{FF2B5EF4-FFF2-40B4-BE49-F238E27FC236}">
                <a16:creationId xmlns:a16="http://schemas.microsoft.com/office/drawing/2014/main" id="{5461242D-3768-43D7-BB7B-24A8C757F5AB}"/>
              </a:ext>
            </a:extLst>
          </p:cNvPr>
          <p:cNvPicPr>
            <a:picLocks noChangeAspect="1" noChangeArrowheads="1"/>
          </p:cNvPicPr>
          <p:nvPr/>
        </p:nvPicPr>
        <p:blipFill>
          <a:blip r:embed="rId2" cstate="print"/>
          <a:srcRect/>
          <a:stretch>
            <a:fillRect/>
          </a:stretch>
        </p:blipFill>
        <p:spPr bwMode="auto">
          <a:xfrm>
            <a:off x="589491" y="947131"/>
            <a:ext cx="7965017" cy="5179032"/>
          </a:xfrm>
          <a:prstGeom prst="rect">
            <a:avLst/>
          </a:prstGeom>
          <a:noFill/>
          <a:ln w="9525">
            <a:noFill/>
            <a:miter lim="800000"/>
            <a:headEnd/>
            <a:tailEnd/>
          </a:ln>
        </p:spPr>
      </p:pic>
    </p:spTree>
    <p:extLst>
      <p:ext uri="{BB962C8B-B14F-4D97-AF65-F5344CB8AC3E}">
        <p14:creationId xmlns:p14="http://schemas.microsoft.com/office/powerpoint/2010/main" val="235729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239184-16C8-4657-9D2E-4DBC8D244666}"/>
              </a:ext>
            </a:extLst>
          </p:cNvPr>
          <p:cNvSpPr>
            <a:spLocks noGrp="1"/>
          </p:cNvSpPr>
          <p:nvPr>
            <p:ph type="dt" sz="half" idx="10"/>
          </p:nvPr>
        </p:nvSpPr>
        <p:spPr/>
        <p:txBody>
          <a:bodyPr/>
          <a:lstStyle/>
          <a:p>
            <a:fld id="{467C8558-8092-A543-985D-52D4E2CF7118}" type="datetime1">
              <a:rPr lang="en-US" smtClean="0"/>
              <a:t>10/29/2018</a:t>
            </a:fld>
            <a:endParaRPr lang="en-US" dirty="0"/>
          </a:p>
        </p:txBody>
      </p:sp>
      <p:sp>
        <p:nvSpPr>
          <p:cNvPr id="3" name="Slide Number Placeholder 2">
            <a:extLst>
              <a:ext uri="{FF2B5EF4-FFF2-40B4-BE49-F238E27FC236}">
                <a16:creationId xmlns:a16="http://schemas.microsoft.com/office/drawing/2014/main" id="{A72D9AF1-CB97-498E-9B2C-8423D7C90269}"/>
              </a:ext>
            </a:extLst>
          </p:cNvPr>
          <p:cNvSpPr>
            <a:spLocks noGrp="1"/>
          </p:cNvSpPr>
          <p:nvPr>
            <p:ph type="sldNum" sz="quarter" idx="12"/>
          </p:nvPr>
        </p:nvSpPr>
        <p:spPr/>
        <p:txBody>
          <a:bodyPr/>
          <a:lstStyle/>
          <a:p>
            <a:fld id="{6A867815-C300-4B4A-A7A4-06541D82523F}" type="slidenum">
              <a:rPr lang="en-US" smtClean="0"/>
              <a:pPr/>
              <a:t>8</a:t>
            </a:fld>
            <a:endParaRPr lang="en-US" dirty="0"/>
          </a:p>
        </p:txBody>
      </p:sp>
      <p:sp>
        <p:nvSpPr>
          <p:cNvPr id="4" name="Title 3">
            <a:extLst>
              <a:ext uri="{FF2B5EF4-FFF2-40B4-BE49-F238E27FC236}">
                <a16:creationId xmlns:a16="http://schemas.microsoft.com/office/drawing/2014/main" id="{C10084AD-E3C5-454A-AAF3-0F3233C94A21}"/>
              </a:ext>
            </a:extLst>
          </p:cNvPr>
          <p:cNvSpPr>
            <a:spLocks noGrp="1"/>
          </p:cNvSpPr>
          <p:nvPr>
            <p:ph type="title"/>
          </p:nvPr>
        </p:nvSpPr>
        <p:spPr/>
        <p:txBody>
          <a:bodyPr/>
          <a:lstStyle/>
          <a:p>
            <a:r>
              <a:rPr lang="en-US" dirty="0"/>
              <a:t>OTHER EQUIPMENT BEING SLUNG</a:t>
            </a:r>
          </a:p>
        </p:txBody>
      </p:sp>
      <p:pic>
        <p:nvPicPr>
          <p:cNvPr id="5" name="Picture 2">
            <a:extLst>
              <a:ext uri="{FF2B5EF4-FFF2-40B4-BE49-F238E27FC236}">
                <a16:creationId xmlns:a16="http://schemas.microsoft.com/office/drawing/2014/main" id="{AA67CDF5-3B53-47CF-8035-77B14F43E5EF}"/>
              </a:ext>
            </a:extLst>
          </p:cNvPr>
          <p:cNvPicPr>
            <a:picLocks noChangeAspect="1" noChangeArrowheads="1"/>
          </p:cNvPicPr>
          <p:nvPr/>
        </p:nvPicPr>
        <p:blipFill>
          <a:blip r:embed="rId2" cstate="print"/>
          <a:srcRect/>
          <a:stretch>
            <a:fillRect/>
          </a:stretch>
        </p:blipFill>
        <p:spPr bwMode="auto">
          <a:xfrm>
            <a:off x="792691" y="947132"/>
            <a:ext cx="7558617" cy="4948572"/>
          </a:xfrm>
          <a:prstGeom prst="rect">
            <a:avLst/>
          </a:prstGeom>
          <a:noFill/>
          <a:ln w="9525">
            <a:noFill/>
            <a:miter lim="800000"/>
            <a:headEnd/>
            <a:tailEnd/>
          </a:ln>
        </p:spPr>
      </p:pic>
      <p:sp>
        <p:nvSpPr>
          <p:cNvPr id="6" name="TextBox 5">
            <a:extLst>
              <a:ext uri="{FF2B5EF4-FFF2-40B4-BE49-F238E27FC236}">
                <a16:creationId xmlns:a16="http://schemas.microsoft.com/office/drawing/2014/main" id="{A7F5BC68-D1EF-4ADA-8B3D-02E174075C83}"/>
              </a:ext>
            </a:extLst>
          </p:cNvPr>
          <p:cNvSpPr txBox="1"/>
          <p:nvPr/>
        </p:nvSpPr>
        <p:spPr>
          <a:xfrm>
            <a:off x="792480" y="6069874"/>
            <a:ext cx="7722871" cy="369332"/>
          </a:xfrm>
          <a:prstGeom prst="rect">
            <a:avLst/>
          </a:prstGeom>
          <a:noFill/>
        </p:spPr>
        <p:txBody>
          <a:bodyPr wrap="square" rtlCol="0">
            <a:spAutoFit/>
          </a:bodyPr>
          <a:lstStyle/>
          <a:p>
            <a:r>
              <a:rPr lang="en-US" dirty="0"/>
              <a:t>Shotcrete continuous batch plant being lowered to the 4850L.</a:t>
            </a:r>
          </a:p>
        </p:txBody>
      </p:sp>
    </p:spTree>
    <p:extLst>
      <p:ext uri="{BB962C8B-B14F-4D97-AF65-F5344CB8AC3E}">
        <p14:creationId xmlns:p14="http://schemas.microsoft.com/office/powerpoint/2010/main" val="4016424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ZIMMERMAN TRUCKS FULL OF 8” PIPE</a:t>
            </a:r>
          </a:p>
        </p:txBody>
      </p:sp>
      <p:sp>
        <p:nvSpPr>
          <p:cNvPr id="7" name="Date Placeholder 6"/>
          <p:cNvSpPr>
            <a:spLocks noGrp="1"/>
          </p:cNvSpPr>
          <p:nvPr>
            <p:ph type="dt" sz="half" idx="10"/>
          </p:nvPr>
        </p:nvSpPr>
        <p:spPr/>
        <p:txBody>
          <a:bodyPr/>
          <a:lstStyle/>
          <a:p>
            <a:fld id="{D880BFD8-E4F0-5840-A15D-EF8847B09E49}" type="datetime1">
              <a:rPr lang="en-US" smtClean="0"/>
              <a:t>10/29/2018</a:t>
            </a:fld>
            <a:endParaRPr lang="en-US"/>
          </a:p>
        </p:txBody>
      </p:sp>
      <p:sp>
        <p:nvSpPr>
          <p:cNvPr id="8" name="Slide Number Placeholder 7"/>
          <p:cNvSpPr>
            <a:spLocks noGrp="1"/>
          </p:cNvSpPr>
          <p:nvPr>
            <p:ph type="sldNum" sz="quarter" idx="12"/>
          </p:nvPr>
        </p:nvSpPr>
        <p:spPr/>
        <p:txBody>
          <a:bodyPr/>
          <a:lstStyle/>
          <a:p>
            <a:fld id="{6A867815-C300-4B4A-A7A4-06541D82523F}" type="slidenum">
              <a:rPr lang="en-US" smtClean="0"/>
              <a:t>9</a:t>
            </a:fld>
            <a:endParaRPr lang="en-US"/>
          </a:p>
        </p:txBody>
      </p:sp>
      <p:pic>
        <p:nvPicPr>
          <p:cNvPr id="12" name="Picture 4" descr="IMG_0477">
            <a:extLst>
              <a:ext uri="{FF2B5EF4-FFF2-40B4-BE49-F238E27FC236}">
                <a16:creationId xmlns:a16="http://schemas.microsoft.com/office/drawing/2014/main" id="{3953D711-D2AF-493F-998B-A45E28DDC3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931818"/>
            <a:ext cx="8686800" cy="50335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8DADDC9C-F9D4-468E-843C-D9082E7FA07F}"/>
              </a:ext>
            </a:extLst>
          </p:cNvPr>
          <p:cNvSpPr txBox="1"/>
          <p:nvPr/>
        </p:nvSpPr>
        <p:spPr>
          <a:xfrm>
            <a:off x="499695" y="5914744"/>
            <a:ext cx="8447315" cy="646331"/>
          </a:xfrm>
          <a:prstGeom prst="rect">
            <a:avLst/>
          </a:prstGeom>
          <a:noFill/>
        </p:spPr>
        <p:txBody>
          <a:bodyPr wrap="square" rtlCol="0">
            <a:spAutoFit/>
          </a:bodyPr>
          <a:lstStyle/>
          <a:p>
            <a:r>
              <a:rPr lang="en-US" dirty="0"/>
              <a:t>Here, this pipe is 8” Sch40 in random lengths, generally no greater than 22’ long.  Rail in 30’ lengths has been lowered in the Yates shaft by these Zimmerman cars.</a:t>
            </a:r>
          </a:p>
        </p:txBody>
      </p:sp>
    </p:spTree>
    <p:extLst>
      <p:ext uri="{BB962C8B-B14F-4D97-AF65-F5344CB8AC3E}">
        <p14:creationId xmlns:p14="http://schemas.microsoft.com/office/powerpoint/2010/main" val="374786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lo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3473</TotalTime>
  <Words>610</Words>
  <Application>Microsoft Office PowerPoint</Application>
  <PresentationFormat>On-screen Show (4:3)</PresentationFormat>
  <Paragraphs>72</Paragraphs>
  <Slides>18</Slides>
  <Notes>0</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Wingdings</vt:lpstr>
      <vt:lpstr>Office Theme</vt:lpstr>
      <vt:lpstr>no logo</vt:lpstr>
      <vt:lpstr>Acrobat Document</vt:lpstr>
      <vt:lpstr>TYPICAL SLUNG LOAD PROCEDURE</vt:lpstr>
      <vt:lpstr>SLUNG LOADS</vt:lpstr>
      <vt:lpstr>SLUNG LOADS </vt:lpstr>
      <vt:lpstr>CHECKING THE LOAD BALANCE POINTS</vt:lpstr>
      <vt:lpstr>CHECKING THE LOAD BALANCE POINTS</vt:lpstr>
      <vt:lpstr>OTHER EQUIPMENT BEING SLUNG</vt:lpstr>
      <vt:lpstr>OTHER EQUIPMENT BEING SLUNG</vt:lpstr>
      <vt:lpstr>OTHER EQUIPMENT BEING SLUNG</vt:lpstr>
      <vt:lpstr>ZIMMERMAN TRUCKS FULL OF 8” PIPE</vt:lpstr>
      <vt:lpstr>ZIMMERMAN LOAD</vt:lpstr>
      <vt:lpstr>ZIMMERMAN LOAD</vt:lpstr>
      <vt:lpstr>ZIMMERMAN LOAD</vt:lpstr>
      <vt:lpstr>ZIMMERMAN LOAD</vt:lpstr>
      <vt:lpstr>ZIMMERMAN LOAD</vt:lpstr>
      <vt:lpstr>ZIMMERMAN LOAD</vt:lpstr>
      <vt:lpstr>ZIMMERMAN LOAD</vt:lpstr>
      <vt:lpstr>ZIMMERMAN LOAD</vt:lpstr>
      <vt:lpstr>POSSIBLE CRYOSTAT BEAM</vt:lpstr>
    </vt:vector>
  </TitlesOfParts>
  <Company>Black Hills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KariM</dc:creator>
  <cp:lastModifiedBy>Mike F. Johnson</cp:lastModifiedBy>
  <cp:revision>68</cp:revision>
  <cp:lastPrinted>2016-09-29T17:00:07Z</cp:lastPrinted>
  <dcterms:created xsi:type="dcterms:W3CDTF">2016-09-28T17:31:43Z</dcterms:created>
  <dcterms:modified xsi:type="dcterms:W3CDTF">2018-10-29T18:35:00Z</dcterms:modified>
</cp:coreProperties>
</file>