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7" r:id="rId3"/>
    <p:sldId id="308" r:id="rId4"/>
    <p:sldId id="258" r:id="rId5"/>
    <p:sldId id="309" r:id="rId6"/>
    <p:sldId id="311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7" autoAdjust="0"/>
    <p:restoredTop sz="93719" autoAdjust="0"/>
  </p:normalViewPr>
  <p:slideViewPr>
    <p:cSldViewPr snapToGrid="0" snapToObjects="1">
      <p:cViewPr>
        <p:scale>
          <a:sx n="100" d="100"/>
          <a:sy n="100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9D38-5373-3941-B41A-F8BF26FA2B19}" type="datetimeFigureOut">
              <a:rPr lang="en-US" smtClean="0"/>
              <a:t>30/10/18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7226C-AFC2-3846-BD6A-4426F3E6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59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E372-FB45-C24A-87D2-158A7BB6AD8E}" type="datetimeFigureOut">
              <a:rPr lang="en-US" smtClean="0"/>
              <a:t>30/10/18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42632-AF2C-5E47-B79A-6B39DB354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2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C1E9-8A6E-D34E-B108-4C370A33363E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BD3D-7EBF-FA46-A424-2957B33911CF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806F-A5CF-AB48-A9B3-EC14B6A5A661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E3F1-4A15-9A49-83FC-E4B835888E43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4197-3707-4F4D-8133-40BFC6A1D449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0CAC-6810-4645-B8AD-5478B156F53C}" type="datetime1">
              <a:rPr lang="en-US" smtClean="0"/>
              <a:t>30/10/18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3ED5-922B-2E4A-8E16-E44A42B55693}" type="datetime1">
              <a:rPr lang="en-US" smtClean="0"/>
              <a:t>30/10/18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407-3C03-8448-9F81-4D00F195AFD8}" type="datetime1">
              <a:rPr lang="en-US" smtClean="0"/>
              <a:t>30/10/18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1560-277A-5B4D-BABB-8F329D6574B8}" type="datetime1">
              <a:rPr lang="en-US" smtClean="0"/>
              <a:t>30/10/18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90D-1E5A-0641-9BE3-504E1B4703D5}" type="datetime1">
              <a:rPr lang="en-US" smtClean="0"/>
              <a:t>30/10/18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867F-0ACB-9244-BBB8-5D7A8B0E32C7}" type="datetime1">
              <a:rPr lang="en-US" smtClean="0"/>
              <a:t>30/10/18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90F8-9A29-244B-B6D9-8AF5B3179261}" type="datetime1">
              <a:rPr lang="en-US" smtClean="0"/>
              <a:t>30/10/18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0A56-BEA1-4849-AEE2-067DA85BB0B1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364"/>
            <a:ext cx="7772400" cy="1956666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00FF"/>
                </a:solidFill>
              </a:rPr>
              <a:t>LBNF cryostat structure </a:t>
            </a:r>
            <a:br>
              <a:rPr lang="en-CA" b="1" dirty="0" smtClean="0">
                <a:solidFill>
                  <a:srgbClr val="0000FF"/>
                </a:solidFill>
              </a:rPr>
            </a:br>
            <a:r>
              <a:rPr lang="en-CA" b="1" dirty="0" smtClean="0">
                <a:solidFill>
                  <a:srgbClr val="0000FF"/>
                </a:solidFill>
              </a:rPr>
              <a:t>qualification strategy</a:t>
            </a:r>
            <a:br>
              <a:rPr lang="en-CA" b="1" dirty="0" smtClean="0">
                <a:solidFill>
                  <a:srgbClr val="0000FF"/>
                </a:solidFill>
              </a:rPr>
            </a:b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564" y="5207000"/>
            <a:ext cx="8704162" cy="558800"/>
          </a:xfrm>
        </p:spPr>
        <p:txBody>
          <a:bodyPr>
            <a:normAutofit/>
          </a:bodyPr>
          <a:lstStyle/>
          <a:p>
            <a:r>
              <a:rPr lang="fr-CA" sz="2000" dirty="0" smtClean="0"/>
              <a:t>O. Beltramello – 23.08.2018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910"/>
            <a:ext cx="8585200" cy="56926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Reminder  </a:t>
            </a:r>
            <a:r>
              <a:rPr lang="is-IS" sz="2000" b="1" dirty="0" smtClean="0">
                <a:solidFill>
                  <a:srgbClr val="0000FF"/>
                </a:solidFill>
              </a:rPr>
              <a:t>… </a:t>
            </a:r>
            <a:r>
              <a:rPr lang="en-US" sz="2000" b="1" dirty="0" smtClean="0">
                <a:solidFill>
                  <a:srgbClr val="0000FF"/>
                </a:solidFill>
              </a:rPr>
              <a:t>October 2015 - </a:t>
            </a:r>
            <a:r>
              <a:rPr lang="en-US" sz="2000" b="1" dirty="0" err="1" smtClean="0">
                <a:solidFill>
                  <a:srgbClr val="0000FF"/>
                </a:solidFill>
              </a:rPr>
              <a:t>MoU</a:t>
            </a:r>
            <a:r>
              <a:rPr lang="en-US" sz="2000" b="1" dirty="0" smtClean="0">
                <a:solidFill>
                  <a:srgbClr val="0000FF"/>
                </a:solidFill>
              </a:rPr>
              <a:t> signed between CERN and </a:t>
            </a:r>
            <a:r>
              <a:rPr lang="en-US" sz="2000" b="1" dirty="0" err="1" smtClean="0">
                <a:solidFill>
                  <a:srgbClr val="0000FF"/>
                </a:solidFill>
              </a:rPr>
              <a:t>Fermilab</a:t>
            </a:r>
            <a:r>
              <a:rPr lang="en-US" sz="2000" b="1" dirty="0" smtClean="0">
                <a:solidFill>
                  <a:srgbClr val="0000FF"/>
                </a:solidFill>
              </a:rPr>
              <a:t>, EDMS 1554082 - Design, Fabrication, Installation and Testing of the LBNF/DUNE and SBND Membrane Cryostats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AB16A-1988-1D43-B1D0-4FBFE31E0789}" type="datetime1">
              <a:rPr lang="en-US" smtClean="0"/>
              <a:pPr>
                <a:defRPr/>
              </a:pPr>
              <a:t>30/10/18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93800"/>
            <a:ext cx="84455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400"/>
              </a:spcBef>
              <a:spcAft>
                <a:spcPts val="0"/>
              </a:spcAft>
            </a:pPr>
            <a:r>
              <a:rPr lang="en-US" sz="1800" dirty="0" smtClean="0">
                <a:cs typeface="ＭＳ Ｐゴシック" charset="0"/>
              </a:rPr>
              <a:t>Reference for the design, manufacturing and testing of all membrane cryostats of LBNF/DUNE and SBND programs. </a:t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/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>The main points are: </a:t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> - US ANSI/AISC 360 (latest edition) “Specification for Structural Steel Buildings” applies to the design and construction of the support structure. </a:t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/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>- the warm steel supporting structure design is performed per the European standard for steel structure design and construction EN1993 - EUROCODE 3 (equivalent to ANSI</a:t>
            </a:r>
            <a:r>
              <a:rPr lang="en-US" dirty="0">
                <a:cs typeface="ＭＳ Ｐゴシック" charset="0"/>
              </a:rPr>
              <a:t>/</a:t>
            </a:r>
            <a:r>
              <a:rPr lang="en-US" sz="1800" dirty="0" smtClean="0">
                <a:cs typeface="ＭＳ Ｐゴシック" charset="0"/>
              </a:rPr>
              <a:t>AISC360). </a:t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/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>- the design approach is to generate a detailed FEA model of the vessel and to perform a detail stress analysis of each component. </a:t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/>
            </a:r>
            <a:br>
              <a:rPr lang="en-US" sz="1800" dirty="0" smtClean="0">
                <a:cs typeface="ＭＳ Ｐゴシック" charset="0"/>
              </a:rPr>
            </a:br>
            <a:r>
              <a:rPr lang="en-US" sz="1800" dirty="0" smtClean="0">
                <a:cs typeface="ＭＳ Ｐゴシック" charset="0"/>
              </a:rPr>
              <a:t>- The level of safety per ASME Boiler and Pressure Vessel Code, Section VIII, Div. 2. is demonstrated to comply with the U.S. DOE 10 CFR 851. </a:t>
            </a:r>
            <a:br>
              <a:rPr lang="en-US" sz="1800" dirty="0" smtClean="0">
                <a:cs typeface="ＭＳ Ｐゴシック" charset="0"/>
              </a:rPr>
            </a:br>
            <a:endParaRPr lang="en-US" sz="1800" dirty="0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5249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AB16A-1988-1D43-B1D0-4FBFE31E0789}" type="datetime1">
              <a:rPr lang="en-US" smtClean="0"/>
              <a:pPr>
                <a:defRPr/>
              </a:pPr>
              <a:t>30/10/18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250" y="1474475"/>
            <a:ext cx="8604250" cy="488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4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  <a:cs typeface="ＭＳ Ｐゴシック" charset="0"/>
              </a:rPr>
              <a:t>Prior to each testing campaign: </a:t>
            </a:r>
          </a:p>
          <a:p>
            <a:pPr lvl="0" algn="just">
              <a:spcBef>
                <a:spcPts val="400"/>
              </a:spcBef>
              <a:spcAft>
                <a:spcPts val="0"/>
              </a:spcAft>
            </a:pPr>
            <a:endParaRPr lang="en-US" sz="1400" dirty="0" smtClean="0">
              <a:latin typeface="+mj-lt"/>
              <a:cs typeface="ＭＳ Ｐゴシック" charset="0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800" dirty="0" smtClean="0">
                <a:latin typeface="+mj-lt"/>
                <a:cs typeface="ＭＳ Ｐゴシック" charset="0"/>
              </a:rPr>
              <a:t>a risk assessment is performed to verify personnel and equipment safety during the tests. </a:t>
            </a:r>
          </a:p>
          <a:p>
            <a:pPr lvl="0" algn="just">
              <a:spcBef>
                <a:spcPts val="400"/>
              </a:spcBef>
              <a:spcAft>
                <a:spcPts val="0"/>
              </a:spcAft>
              <a:buFont typeface="Wingdings" charset="2"/>
              <a:buChar char="ü"/>
            </a:pPr>
            <a:endParaRPr lang="en-US" sz="1400" dirty="0" smtClean="0">
              <a:latin typeface="+mj-lt"/>
              <a:cs typeface="ＭＳ Ｐゴシック" charset="0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en-US" sz="1800" dirty="0" smtClean="0">
                <a:latin typeface="+mj-lt"/>
                <a:cs typeface="ＭＳ Ｐゴシック" charset="0"/>
              </a:rPr>
              <a:t>the respective authorities of the host laboratory performs an internal review. Their approval is mandatory prior to each test. 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 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1. </a:t>
            </a:r>
            <a:r>
              <a:rPr lang="en-US" sz="1800" b="1" dirty="0" smtClean="0">
                <a:latin typeface="+mj-lt"/>
                <a:cs typeface="ＭＳ Ｐゴシック" charset="0"/>
              </a:rPr>
              <a:t>Destructive tests for the weakest structural part </a:t>
            </a:r>
            <a:r>
              <a:rPr lang="en-US" sz="1800" dirty="0" smtClean="0">
                <a:latin typeface="+mj-lt"/>
                <a:cs typeface="ＭＳ Ｐゴシック" charset="0"/>
              </a:rPr>
              <a:t>of the steel frame in order to validate the FEA model and the structure mechanical behavior. 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 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2. Prior to the Liquid Argon filling process, </a:t>
            </a:r>
            <a:r>
              <a:rPr lang="en-US" sz="1800" b="1" dirty="0" smtClean="0">
                <a:latin typeface="+mj-lt"/>
                <a:cs typeface="ＭＳ Ｐゴシック" charset="0"/>
              </a:rPr>
              <a:t>a pneumatic test </a:t>
            </a:r>
            <a:r>
              <a:rPr lang="en-US" sz="1800" dirty="0" smtClean="0">
                <a:latin typeface="+mj-lt"/>
                <a:cs typeface="ＭＳ Ｐゴシック" charset="0"/>
              </a:rPr>
              <a:t>is performed at a testing pressure PT: 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PT = 1.15 x Maximum Allowable Working Pressure = 1.15 x 350 </a:t>
            </a:r>
            <a:r>
              <a:rPr lang="en-US" sz="1800" dirty="0" err="1" smtClean="0">
                <a:latin typeface="+mj-lt"/>
                <a:cs typeface="ＭＳ Ｐゴシック" charset="0"/>
              </a:rPr>
              <a:t>mbarg</a:t>
            </a:r>
            <a:r>
              <a:rPr lang="en-US" sz="1800" dirty="0" smtClean="0">
                <a:latin typeface="+mj-lt"/>
                <a:cs typeface="ＭＳ Ｐゴシック" charset="0"/>
              </a:rPr>
              <a:t>. 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/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r>
              <a:rPr lang="en-US" sz="1800" dirty="0" smtClean="0">
                <a:latin typeface="+mj-lt"/>
                <a:cs typeface="ＭＳ Ｐゴシック" charset="0"/>
              </a:rPr>
              <a:t>3. </a:t>
            </a:r>
            <a:r>
              <a:rPr lang="en-US" sz="1800" b="1" dirty="0" smtClean="0">
                <a:latin typeface="+mj-lt"/>
                <a:cs typeface="ＭＳ Ｐゴシック" charset="0"/>
              </a:rPr>
              <a:t>Fill of the cryostat with liquid argon in incremental steps </a:t>
            </a:r>
            <a:r>
              <a:rPr lang="en-US" sz="1800" dirty="0" smtClean="0">
                <a:latin typeface="+mj-lt"/>
                <a:cs typeface="ＭＳ Ｐゴシック" charset="0"/>
              </a:rPr>
              <a:t>until the service level. </a:t>
            </a:r>
            <a:br>
              <a:rPr lang="en-US" sz="1800" dirty="0" smtClean="0">
                <a:latin typeface="+mj-lt"/>
                <a:cs typeface="ＭＳ Ｐゴシック" charset="0"/>
              </a:rPr>
            </a:br>
            <a:endParaRPr lang="en-US" sz="1800" dirty="0">
              <a:latin typeface="+mj-lt"/>
              <a:cs typeface="Helvetica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300" y="539444"/>
            <a:ext cx="8585200" cy="56926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Reminder </a:t>
            </a:r>
            <a:r>
              <a:rPr lang="is-IS" sz="2000" b="1" dirty="0" smtClean="0">
                <a:solidFill>
                  <a:srgbClr val="0000FF"/>
                </a:solidFill>
              </a:rPr>
              <a:t>… </a:t>
            </a:r>
            <a:r>
              <a:rPr lang="en-US" sz="2000" b="1" dirty="0" smtClean="0">
                <a:solidFill>
                  <a:srgbClr val="0000FF"/>
                </a:solidFill>
              </a:rPr>
              <a:t>October 2015 - </a:t>
            </a:r>
            <a:r>
              <a:rPr lang="en-US" sz="2000" b="1" dirty="0" err="1" smtClean="0">
                <a:solidFill>
                  <a:srgbClr val="0000FF"/>
                </a:solidFill>
              </a:rPr>
              <a:t>MoU</a:t>
            </a:r>
            <a:r>
              <a:rPr lang="en-US" sz="2000" b="1" dirty="0" smtClean="0">
                <a:solidFill>
                  <a:srgbClr val="0000FF"/>
                </a:solidFill>
              </a:rPr>
              <a:t> signed between CERN and </a:t>
            </a:r>
            <a:r>
              <a:rPr lang="en-US" sz="2000" b="1" dirty="0" err="1" smtClean="0">
                <a:solidFill>
                  <a:srgbClr val="0000FF"/>
                </a:solidFill>
              </a:rPr>
              <a:t>Fermilab</a:t>
            </a:r>
            <a:r>
              <a:rPr lang="en-US" sz="2000" b="1" dirty="0" smtClean="0">
                <a:solidFill>
                  <a:srgbClr val="0000FF"/>
                </a:solidFill>
              </a:rPr>
              <a:t>, EDMS 1554082 - Design, Fabrication, Installation and Testing of the LBNF/DUNE and SBND Membrane Cryostats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CA" sz="2400" b="1" dirty="0" smtClean="0">
                <a:solidFill>
                  <a:srgbClr val="0000FF"/>
                </a:solidFill>
              </a:rPr>
              <a:t>LBNF cryostat qualification </a:t>
            </a:r>
            <a:r>
              <a:rPr lang="fr-CA" sz="2400" b="1" dirty="0" err="1" smtClean="0">
                <a:solidFill>
                  <a:srgbClr val="0000FF"/>
                </a:solidFill>
              </a:rPr>
              <a:t>strategy</a:t>
            </a:r>
            <a:endParaRPr lang="fr-CA" sz="2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0" y="1147763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dirty="0">
                <a:cs typeface="Helvetica"/>
              </a:rPr>
              <a:t>We plan to proceed for LBNF warm structure qualification with the same strategy than for the </a:t>
            </a:r>
            <a:r>
              <a:rPr lang="en-CA" sz="1800" dirty="0" err="1">
                <a:cs typeface="Helvetica"/>
              </a:rPr>
              <a:t>ProtoDUNEs</a:t>
            </a:r>
            <a:r>
              <a:rPr lang="en-CA" sz="1800" dirty="0">
                <a:cs typeface="Helvetica"/>
              </a:rPr>
              <a:t>. </a:t>
            </a: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endParaRPr lang="en-US" sz="1800" b="1" dirty="0">
              <a:cs typeface="Helvetica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 b="1" dirty="0" smtClean="0">
                <a:cs typeface="Helvetica"/>
              </a:rPr>
              <a:t>1.Warm structure design (see design review August 2017)</a:t>
            </a: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endParaRPr lang="en-US" sz="1800" dirty="0" smtClean="0">
              <a:cs typeface="Helvetica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 dirty="0" smtClean="0">
                <a:cs typeface="Helvetica"/>
              </a:rPr>
              <a:t>The </a:t>
            </a:r>
            <a:r>
              <a:rPr lang="en-US" sz="1800" dirty="0">
                <a:cs typeface="Helvetica"/>
              </a:rPr>
              <a:t>structural analysis of the vessel have been performed following the </a:t>
            </a:r>
            <a:r>
              <a:rPr lang="en-US" sz="1800" dirty="0" err="1">
                <a:cs typeface="Helvetica"/>
              </a:rPr>
              <a:t>MoU</a:t>
            </a:r>
            <a:r>
              <a:rPr lang="en-US" sz="1800" dirty="0">
                <a:cs typeface="Helvetica"/>
              </a:rPr>
              <a:t> requirements. </a:t>
            </a:r>
            <a:endParaRPr lang="en-US" sz="1800" dirty="0" smtClean="0">
              <a:cs typeface="Helvetica"/>
            </a:endParaRPr>
          </a:p>
          <a:p>
            <a:pPr marL="0" indent="0" algn="just">
              <a:spcBef>
                <a:spcPts val="400"/>
              </a:spcBef>
              <a:spcAft>
                <a:spcPts val="0"/>
              </a:spcAft>
              <a:buNone/>
            </a:pPr>
            <a:endParaRPr lang="en-US" sz="1800" dirty="0">
              <a:cs typeface="Helvetica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</a:pPr>
            <a:r>
              <a:rPr lang="en-US" sz="1800" dirty="0" smtClean="0">
                <a:cs typeface="Helvetica"/>
              </a:rPr>
              <a:t>Validation performed per </a:t>
            </a:r>
            <a:r>
              <a:rPr lang="en-US" sz="1800" dirty="0" err="1" smtClean="0">
                <a:cs typeface="Helvetica"/>
              </a:rPr>
              <a:t>Eurocode</a:t>
            </a:r>
            <a:r>
              <a:rPr lang="en-US" sz="1800" dirty="0" smtClean="0">
                <a:cs typeface="Helvetica"/>
              </a:rPr>
              <a:t> 1993 (equivalent to AISC360)</a:t>
            </a:r>
          </a:p>
          <a:p>
            <a:pPr lvl="0" algn="just">
              <a:spcBef>
                <a:spcPts val="400"/>
              </a:spcBef>
              <a:spcAft>
                <a:spcPts val="0"/>
              </a:spcAft>
            </a:pPr>
            <a:endParaRPr lang="en-US" sz="1800" dirty="0" smtClean="0">
              <a:cs typeface="Helvetica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</a:pPr>
            <a:r>
              <a:rPr lang="en-US" sz="1800" dirty="0" smtClean="0">
                <a:cs typeface="Helvetica"/>
              </a:rPr>
              <a:t>The </a:t>
            </a:r>
            <a:r>
              <a:rPr lang="en-US" sz="1800" dirty="0">
                <a:cs typeface="Helvetica"/>
              </a:rPr>
              <a:t>sizing loads are: </a:t>
            </a:r>
            <a:endParaRPr lang="en-US" sz="1800" dirty="0" smtClean="0">
              <a:cs typeface="Helvetica"/>
            </a:endParaRPr>
          </a:p>
          <a:p>
            <a:pPr lvl="0" algn="just">
              <a:spcBef>
                <a:spcPts val="400"/>
              </a:spcBef>
              <a:spcAft>
                <a:spcPts val="0"/>
              </a:spcAft>
            </a:pPr>
            <a:endParaRPr lang="en-US" sz="1800" dirty="0">
              <a:cs typeface="Helvetica"/>
            </a:endParaRPr>
          </a:p>
          <a:p>
            <a:pPr lvl="1" algn="just">
              <a:spcBef>
                <a:spcPts val="400"/>
              </a:spcBef>
              <a:buFont typeface="Wingdings" charset="2"/>
              <a:buChar char="Ø"/>
            </a:pPr>
            <a:r>
              <a:rPr lang="en-US" sz="1800" dirty="0" smtClean="0">
                <a:cs typeface="Helvetica"/>
              </a:rPr>
              <a:t>operational </a:t>
            </a:r>
            <a:r>
              <a:rPr lang="en-US" sz="1800" dirty="0">
                <a:cs typeface="Helvetica"/>
              </a:rPr>
              <a:t>: self weight + </a:t>
            </a:r>
            <a:r>
              <a:rPr lang="en-US" sz="1800" dirty="0" err="1">
                <a:cs typeface="Helvetica"/>
              </a:rPr>
              <a:t>LAr</a:t>
            </a:r>
            <a:r>
              <a:rPr lang="en-US" sz="1800" dirty="0">
                <a:cs typeface="Helvetica"/>
              </a:rPr>
              <a:t> hydrostatic load +  350 mbar overpressure </a:t>
            </a:r>
          </a:p>
          <a:p>
            <a:pPr lvl="1" algn="just">
              <a:spcBef>
                <a:spcPts val="400"/>
              </a:spcBef>
              <a:buFont typeface="Wingdings" charset="2"/>
              <a:buChar char="Ø"/>
            </a:pPr>
            <a:r>
              <a:rPr lang="en-US" sz="1800" dirty="0" smtClean="0">
                <a:cs typeface="Helvetica"/>
              </a:rPr>
              <a:t>exceptional </a:t>
            </a:r>
            <a:r>
              <a:rPr lang="en-US" sz="1800" dirty="0">
                <a:cs typeface="Helvetica"/>
              </a:rPr>
              <a:t>: seismic load </a:t>
            </a:r>
            <a:r>
              <a:rPr lang="en-US" sz="1800" dirty="0" smtClean="0">
                <a:cs typeface="Helvetica"/>
              </a:rPr>
              <a:t>case</a:t>
            </a:r>
          </a:p>
          <a:p>
            <a:pPr lvl="1" algn="just">
              <a:spcBef>
                <a:spcPts val="400"/>
              </a:spcBef>
              <a:buFont typeface="Wingdings" charset="2"/>
              <a:buChar char="Ø"/>
            </a:pPr>
            <a:endParaRPr lang="en-US" sz="1800" dirty="0" smtClean="0">
              <a:cs typeface="ＭＳ Ｐゴシック" charset="0"/>
            </a:endParaRPr>
          </a:p>
          <a:p>
            <a:r>
              <a:rPr lang="en-US" sz="1800" dirty="0" smtClean="0">
                <a:cs typeface="ＭＳ Ｐゴシック" charset="0"/>
              </a:rPr>
              <a:t>Verification done for ASME VIII division 2</a:t>
            </a:r>
          </a:p>
          <a:p>
            <a:endParaRPr lang="en-US" sz="1800" dirty="0">
              <a:cs typeface="ＭＳ Ｐゴシック" charset="0"/>
            </a:endParaRPr>
          </a:p>
          <a:p>
            <a:pPr marL="0" indent="0">
              <a:buNone/>
            </a:pPr>
            <a:endParaRPr lang="en-US" sz="1800" dirty="0">
              <a:cs typeface="ＭＳ Ｐゴシック" charset="0"/>
            </a:endParaRPr>
          </a:p>
          <a:p>
            <a:pPr marL="0" indent="0">
              <a:buNone/>
            </a:pPr>
            <a:endParaRPr lang="en-US" sz="1800" dirty="0" smtClean="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CA" sz="2400" b="1" dirty="0" smtClean="0">
                <a:solidFill>
                  <a:srgbClr val="0000FF"/>
                </a:solidFill>
              </a:rPr>
              <a:t>LBNF cryostat qualification </a:t>
            </a:r>
            <a:r>
              <a:rPr lang="fr-CA" sz="2400" b="1" dirty="0" err="1" smtClean="0">
                <a:solidFill>
                  <a:srgbClr val="0000FF"/>
                </a:solidFill>
              </a:rPr>
              <a:t>strategy</a:t>
            </a:r>
            <a:endParaRPr lang="fr-CA" sz="2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0" y="1028700"/>
            <a:ext cx="8763000" cy="4927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+mj-lt"/>
                <a:cs typeface="ＭＳ Ｐゴシック" charset="0"/>
              </a:rPr>
              <a:t>2. </a:t>
            </a:r>
            <a:r>
              <a:rPr lang="en-US" sz="2000" dirty="0" smtClean="0">
                <a:cs typeface="Helvetica"/>
              </a:rPr>
              <a:t>C</a:t>
            </a:r>
            <a:r>
              <a:rPr lang="en-GB" sz="2000" dirty="0" err="1" smtClean="0">
                <a:cs typeface="Helvetica"/>
              </a:rPr>
              <a:t>ryostat</a:t>
            </a:r>
            <a:r>
              <a:rPr lang="en-GB" sz="2000" dirty="0" smtClean="0">
                <a:cs typeface="Helvetica"/>
              </a:rPr>
              <a:t> </a:t>
            </a:r>
            <a:r>
              <a:rPr lang="en-GB" sz="2000" dirty="0">
                <a:cs typeface="Helvetica"/>
              </a:rPr>
              <a:t>warm structure </a:t>
            </a:r>
            <a:r>
              <a:rPr lang="en-GB" sz="2000" dirty="0" smtClean="0">
                <a:cs typeface="Helvetica"/>
              </a:rPr>
              <a:t>will be </a:t>
            </a:r>
            <a:r>
              <a:rPr lang="en-GB" sz="2000" b="1" dirty="0" smtClean="0">
                <a:solidFill>
                  <a:srgbClr val="0000FF"/>
                </a:solidFill>
                <a:cs typeface="Helvetica"/>
              </a:rPr>
              <a:t>manufactured </a:t>
            </a:r>
            <a:r>
              <a:rPr lang="en-GB" sz="2000" b="1" dirty="0">
                <a:solidFill>
                  <a:srgbClr val="0000FF"/>
                </a:solidFill>
                <a:cs typeface="Helvetica"/>
              </a:rPr>
              <a:t>and assembled following </a:t>
            </a:r>
            <a:r>
              <a:rPr lang="en-GB" sz="2000" b="1" dirty="0" smtClean="0">
                <a:solidFill>
                  <a:srgbClr val="0000FF"/>
                </a:solidFill>
                <a:cs typeface="Helvetica"/>
              </a:rPr>
              <a:t> EN1090 - 2</a:t>
            </a:r>
            <a:r>
              <a:rPr lang="en-GB" sz="2000" dirty="0" smtClean="0">
                <a:cs typeface="Helvetica"/>
              </a:rPr>
              <a:t> </a:t>
            </a:r>
            <a:r>
              <a:rPr lang="en-GB" sz="2000" dirty="0">
                <a:cs typeface="Helvetica"/>
              </a:rPr>
              <a:t>providing requirements for the execution of steel structures, to ensure adequate levels of mechanical resistance and stability, serviceability and </a:t>
            </a:r>
            <a:r>
              <a:rPr lang="en-GB" sz="2000" dirty="0" smtClean="0">
                <a:cs typeface="Helvetica"/>
              </a:rPr>
              <a:t>durability. </a:t>
            </a:r>
            <a:endParaRPr lang="en-US" sz="2000" dirty="0" smtClean="0">
              <a:cs typeface="Helvetica"/>
            </a:endParaRPr>
          </a:p>
          <a:p>
            <a:pPr marL="0" indent="0" algn="just">
              <a:buNone/>
            </a:pPr>
            <a:endParaRPr lang="en-US" sz="2000" dirty="0" smtClean="0">
              <a:cs typeface="Helvetica"/>
            </a:endParaRPr>
          </a:p>
          <a:p>
            <a:pPr marL="0" indent="0" algn="just">
              <a:buNone/>
            </a:pPr>
            <a:r>
              <a:rPr lang="en-US" sz="2000" dirty="0" smtClean="0">
                <a:cs typeface="Helvetica"/>
              </a:rPr>
              <a:t>NP04 </a:t>
            </a:r>
            <a:r>
              <a:rPr lang="en-US" sz="2000" dirty="0">
                <a:cs typeface="Helvetica"/>
              </a:rPr>
              <a:t>warm vessel structures follows a strict </a:t>
            </a:r>
            <a:r>
              <a:rPr lang="en-US" sz="2000" b="1" dirty="0">
                <a:solidFill>
                  <a:srgbClr val="0000FF"/>
                </a:solidFill>
                <a:cs typeface="Helvetica"/>
              </a:rPr>
              <a:t>QA / inspection / testing plan </a:t>
            </a:r>
            <a:r>
              <a:rPr lang="en-US" sz="2000" dirty="0">
                <a:solidFill>
                  <a:srgbClr val="0000FF"/>
                </a:solidFill>
                <a:cs typeface="Helvetica"/>
              </a:rPr>
              <a:t>as per </a:t>
            </a:r>
            <a:r>
              <a:rPr lang="en-US" sz="2000" b="1" dirty="0" smtClean="0">
                <a:solidFill>
                  <a:srgbClr val="0000FF"/>
                </a:solidFill>
                <a:cs typeface="Helvetica"/>
              </a:rPr>
              <a:t>EN1090</a:t>
            </a:r>
            <a:r>
              <a:rPr lang="en-US" sz="2000" b="1" dirty="0">
                <a:cs typeface="Helvetica"/>
              </a:rPr>
              <a:t> </a:t>
            </a:r>
            <a:r>
              <a:rPr lang="en-US" sz="2000" dirty="0" smtClean="0">
                <a:cs typeface="Helvetica"/>
              </a:rPr>
              <a:t>(</a:t>
            </a:r>
            <a:r>
              <a:rPr lang="en-US" sz="2000" dirty="0">
                <a:cs typeface="Helvetica"/>
              </a:rPr>
              <a:t>i.e. quality of the welds execution attested by an authorized independent </a:t>
            </a:r>
            <a:r>
              <a:rPr lang="en-US" sz="2000" dirty="0" smtClean="0">
                <a:cs typeface="Helvetica"/>
              </a:rPr>
              <a:t>inspection </a:t>
            </a:r>
            <a:r>
              <a:rPr lang="en-US" sz="2000" dirty="0">
                <a:cs typeface="Helvetica"/>
              </a:rPr>
              <a:t>agency) . </a:t>
            </a:r>
            <a:endParaRPr lang="en-US" sz="2000" dirty="0" smtClean="0">
              <a:cs typeface="Helvetica"/>
            </a:endParaRPr>
          </a:p>
          <a:p>
            <a:pPr marL="0" indent="0" algn="just">
              <a:buNone/>
            </a:pPr>
            <a:endParaRPr lang="en-US" sz="2000" dirty="0" smtClean="0">
              <a:cs typeface="Helvetica"/>
            </a:endParaRPr>
          </a:p>
          <a:p>
            <a:pPr marL="0" indent="0" algn="just">
              <a:buNone/>
            </a:pPr>
            <a:r>
              <a:rPr lang="en-US" sz="2000" dirty="0" smtClean="0">
                <a:cs typeface="Helvetica"/>
              </a:rPr>
              <a:t>3. GTT containment system is designed following </a:t>
            </a:r>
            <a:r>
              <a:rPr lang="en-US" sz="2000" b="1" dirty="0">
                <a:solidFill>
                  <a:srgbClr val="0000FF"/>
                </a:solidFill>
                <a:cs typeface="Helvetica"/>
              </a:rPr>
              <a:t>EN 14620 </a:t>
            </a:r>
            <a:r>
              <a:rPr lang="en-US" sz="2000" b="1" dirty="0" smtClean="0">
                <a:solidFill>
                  <a:srgbClr val="0000FF"/>
                </a:solidFill>
                <a:cs typeface="Helvetica"/>
              </a:rPr>
              <a:t>parts 1 </a:t>
            </a:r>
            <a:r>
              <a:rPr lang="en-US" sz="2000" b="1" dirty="0">
                <a:solidFill>
                  <a:srgbClr val="0000FF"/>
                </a:solidFill>
                <a:cs typeface="Helvetica"/>
              </a:rPr>
              <a:t>to 5</a:t>
            </a:r>
            <a:endParaRPr lang="en-US" sz="2000" b="1" dirty="0" smtClean="0">
              <a:solidFill>
                <a:srgbClr val="0000FF"/>
              </a:solidFill>
              <a:cs typeface="Helvetica"/>
            </a:endParaRPr>
          </a:p>
          <a:p>
            <a:pPr marL="0" indent="0" algn="just">
              <a:buNone/>
            </a:pPr>
            <a:endParaRPr lang="en-US" sz="2000" dirty="0">
              <a:cs typeface="Helvetica"/>
            </a:endParaRPr>
          </a:p>
          <a:p>
            <a:pPr marL="0" indent="0" algn="just">
              <a:buNone/>
            </a:pPr>
            <a:r>
              <a:rPr lang="en-US" sz="2000" dirty="0">
                <a:cs typeface="Helvetica"/>
              </a:rPr>
              <a:t>4</a:t>
            </a:r>
            <a:r>
              <a:rPr lang="en-US" sz="2000" dirty="0" smtClean="0">
                <a:cs typeface="Helvetica"/>
              </a:rPr>
              <a:t>. </a:t>
            </a:r>
            <a:r>
              <a:rPr lang="en-GB" sz="2000" dirty="0">
                <a:cs typeface="Helvetica"/>
              </a:rPr>
              <a:t>An </a:t>
            </a:r>
            <a:r>
              <a:rPr lang="en-GB" sz="2000" b="1" dirty="0">
                <a:solidFill>
                  <a:srgbClr val="0000FF"/>
                </a:solidFill>
                <a:cs typeface="Helvetica"/>
              </a:rPr>
              <a:t>extensive leak testing campaign </a:t>
            </a:r>
            <a:r>
              <a:rPr lang="en-GB" sz="2000" b="1" dirty="0" smtClean="0">
                <a:solidFill>
                  <a:srgbClr val="0000FF"/>
                </a:solidFill>
                <a:cs typeface="Helvetica"/>
              </a:rPr>
              <a:t>will be performed </a:t>
            </a:r>
            <a:r>
              <a:rPr lang="en-GB" sz="2000" dirty="0" smtClean="0">
                <a:cs typeface="Helvetica"/>
              </a:rPr>
              <a:t>for </a:t>
            </a:r>
            <a:r>
              <a:rPr lang="en-GB" sz="2000" dirty="0">
                <a:cs typeface="Helvetica"/>
              </a:rPr>
              <a:t>the primary and the secondary membrane including penetrations </a:t>
            </a:r>
            <a:r>
              <a:rPr lang="en-GB" sz="2000" dirty="0" smtClean="0">
                <a:cs typeface="Helvetica"/>
              </a:rPr>
              <a:t>as per the </a:t>
            </a:r>
            <a:r>
              <a:rPr lang="en-GB" sz="2000" dirty="0" err="1" smtClean="0">
                <a:cs typeface="Helvetica"/>
              </a:rPr>
              <a:t>ProtoDUNEs</a:t>
            </a:r>
            <a:r>
              <a:rPr lang="en-GB" sz="2000" dirty="0" smtClean="0">
                <a:cs typeface="Helvetica"/>
              </a:rPr>
              <a:t>. </a:t>
            </a:r>
          </a:p>
          <a:p>
            <a:pPr marL="0" indent="0" algn="just">
              <a:buNone/>
            </a:pP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5. The most loaded structural elements have been tested under design loads (and above). </a:t>
            </a:r>
            <a:r>
              <a:rPr lang="en-GB" sz="2000" b="1" dirty="0" smtClean="0">
                <a:cs typeface="Helvetica"/>
              </a:rPr>
              <a:t>See </a:t>
            </a:r>
            <a:r>
              <a:rPr lang="en-GB" sz="2000" b="1" dirty="0" err="1" smtClean="0">
                <a:cs typeface="Helvetica"/>
              </a:rPr>
              <a:t>Dimitar</a:t>
            </a:r>
            <a:r>
              <a:rPr lang="en-GB" sz="2000" b="1" dirty="0" smtClean="0">
                <a:cs typeface="Helvetica"/>
              </a:rPr>
              <a:t> talk</a:t>
            </a:r>
            <a:r>
              <a:rPr lang="en-GB" sz="2000" dirty="0" smtClean="0">
                <a:cs typeface="Helvetica"/>
              </a:rPr>
              <a:t>. </a:t>
            </a: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endParaRPr lang="en-GB" sz="2000" dirty="0" smtClean="0">
              <a:cs typeface="Helvetica"/>
            </a:endParaRPr>
          </a:p>
          <a:p>
            <a:pPr marL="0" indent="0" algn="just">
              <a:buNone/>
            </a:pPr>
            <a:endParaRPr lang="en-US" sz="2000" dirty="0">
              <a:cs typeface="Helvetica"/>
            </a:endParaRPr>
          </a:p>
          <a:p>
            <a:pPr marL="0" indent="0" algn="just">
              <a:buNone/>
            </a:pPr>
            <a:endParaRPr lang="en-US" sz="2000" dirty="0">
              <a:cs typeface="Helvetica"/>
            </a:endParaRPr>
          </a:p>
          <a:p>
            <a:endParaRPr lang="en-US" sz="2000" dirty="0" smtClean="0">
              <a:latin typeface="+mj-lt"/>
              <a:cs typeface="ＭＳ Ｐゴシック" charset="0"/>
            </a:endParaRPr>
          </a:p>
          <a:p>
            <a:pPr marL="0" indent="0">
              <a:buNone/>
            </a:pPr>
            <a:endParaRPr lang="en-US" sz="2000" dirty="0">
              <a:latin typeface="+mj-lt"/>
              <a:cs typeface="ＭＳ Ｐゴシック" charset="0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8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500" y="780049"/>
            <a:ext cx="8864600" cy="6220826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CA" sz="2000" b="1" dirty="0" smtClean="0">
                <a:cs typeface="Helvetica"/>
              </a:rPr>
              <a:t>Before start of cryogenics commissioning phase: </a:t>
            </a:r>
            <a:r>
              <a:rPr lang="en-CA" sz="2000" b="1" dirty="0" smtClean="0">
                <a:solidFill>
                  <a:srgbClr val="0000FF"/>
                </a:solidFill>
                <a:cs typeface="Helvetica"/>
              </a:rPr>
              <a:t>Pressure test @200 </a:t>
            </a:r>
            <a:r>
              <a:rPr lang="en-CA" sz="2000" b="1" dirty="0" err="1" smtClean="0">
                <a:solidFill>
                  <a:srgbClr val="0000FF"/>
                </a:solidFill>
                <a:cs typeface="Helvetica"/>
              </a:rPr>
              <a:t>mbarg</a:t>
            </a:r>
            <a:endParaRPr lang="en-CA" sz="2000" dirty="0" smtClean="0">
              <a:solidFill>
                <a:srgbClr val="0000FF"/>
              </a:solidFill>
              <a:cs typeface="Helvetica"/>
            </a:endParaRPr>
          </a:p>
          <a:p>
            <a:pPr>
              <a:buNone/>
            </a:pPr>
            <a:r>
              <a:rPr lang="en-CA" sz="2000" dirty="0" smtClean="0"/>
              <a:t>(estimated stored energy equivalent - 40 Kg of TNT). </a:t>
            </a:r>
          </a:p>
          <a:p>
            <a:pPr>
              <a:buNone/>
            </a:pPr>
            <a:r>
              <a:rPr lang="en-CA" sz="2000" dirty="0" smtClean="0"/>
              <a:t>Based on NP04 experience, an </a:t>
            </a:r>
            <a:r>
              <a:rPr lang="en-CA" sz="2000" dirty="0" err="1" smtClean="0"/>
              <a:t>exceedance</a:t>
            </a:r>
            <a:r>
              <a:rPr lang="en-CA" sz="2000" dirty="0" smtClean="0"/>
              <a:t> of : </a:t>
            </a:r>
          </a:p>
          <a:p>
            <a:pPr lvl="1">
              <a:buFont typeface="Wingdings" charset="2"/>
              <a:buChar char="§"/>
            </a:pPr>
            <a:r>
              <a:rPr lang="en-CA" sz="1600" dirty="0" smtClean="0"/>
              <a:t>	</a:t>
            </a:r>
            <a:r>
              <a:rPr lang="en-CA" sz="1800" dirty="0" smtClean="0"/>
              <a:t> 200 </a:t>
            </a:r>
            <a:r>
              <a:rPr lang="en-CA" sz="1800" dirty="0" err="1" smtClean="0"/>
              <a:t>mbarg</a:t>
            </a:r>
            <a:r>
              <a:rPr lang="en-CA" sz="1800" dirty="0" smtClean="0"/>
              <a:t> </a:t>
            </a:r>
            <a:r>
              <a:rPr lang="en-CA" sz="1800" dirty="0" smtClean="0"/>
              <a:t>(set pressure of the automatic vent valve)</a:t>
            </a:r>
          </a:p>
          <a:p>
            <a:pPr lvl="1">
              <a:buFont typeface="Wingdings" charset="2"/>
              <a:buChar char="§"/>
            </a:pPr>
            <a:r>
              <a:rPr lang="en-CA" sz="1800" dirty="0" smtClean="0"/>
              <a:t>	 and  350 </a:t>
            </a:r>
            <a:r>
              <a:rPr lang="en-CA" sz="1800" dirty="0" err="1" smtClean="0"/>
              <a:t>mbarg</a:t>
            </a:r>
            <a:r>
              <a:rPr lang="en-CA" sz="1800" dirty="0" smtClean="0"/>
              <a:t> </a:t>
            </a:r>
            <a:r>
              <a:rPr lang="en-CA" sz="1800" dirty="0" smtClean="0"/>
              <a:t>(safety valve) </a:t>
            </a:r>
          </a:p>
          <a:p>
            <a:pPr>
              <a:buNone/>
            </a:pPr>
            <a:r>
              <a:rPr lang="en-CA" sz="2000" dirty="0" smtClean="0"/>
              <a:t>is considered very low probability for </a:t>
            </a:r>
            <a:r>
              <a:rPr lang="en-CA" sz="2000" u="sng" dirty="0" smtClean="0"/>
              <a:t>all commissioning and operation phase</a:t>
            </a:r>
            <a:r>
              <a:rPr lang="en-CA" sz="2000" dirty="0" smtClean="0"/>
              <a:t>. </a:t>
            </a:r>
          </a:p>
          <a:p>
            <a:pPr marL="0" indent="0" algn="just">
              <a:buNone/>
            </a:pPr>
            <a:r>
              <a:rPr lang="en-CA" sz="2000" u="sng" dirty="0" smtClean="0">
                <a:solidFill>
                  <a:srgbClr val="0000FF"/>
                </a:solidFill>
              </a:rPr>
              <a:t>The cryogenics of NP04 has shown an impressive stability</a:t>
            </a:r>
            <a:r>
              <a:rPr lang="en-CA" sz="2000" dirty="0" smtClean="0"/>
              <a:t>. </a:t>
            </a:r>
            <a:endParaRPr lang="en-CA" sz="2000" dirty="0" smtClean="0">
              <a:cs typeface="Helvetica"/>
            </a:endParaRPr>
          </a:p>
          <a:p>
            <a:pPr marL="0" indent="0" algn="just">
              <a:buNone/>
            </a:pPr>
            <a:endParaRPr lang="en-CA" sz="1000" dirty="0" smtClean="0">
              <a:cs typeface="Helvetica"/>
            </a:endParaRPr>
          </a:p>
          <a:p>
            <a:pPr marL="0" indent="0" algn="just">
              <a:buNone/>
            </a:pPr>
            <a:r>
              <a:rPr lang="en-CA" sz="2000" dirty="0" smtClean="0">
                <a:cs typeface="Helvetica"/>
              </a:rPr>
              <a:t>This test will validate  : </a:t>
            </a:r>
          </a:p>
          <a:p>
            <a:pPr lvl="2" indent="-342900" algn="just">
              <a:buFont typeface="Wingdings" charset="2"/>
              <a:buChar char="Ø"/>
            </a:pPr>
            <a:r>
              <a:rPr lang="en-CA" sz="2000" dirty="0" smtClean="0">
                <a:cs typeface="Helvetica"/>
              </a:rPr>
              <a:t>the cryostat structure for 200 </a:t>
            </a:r>
            <a:r>
              <a:rPr lang="en-CA" sz="2000" dirty="0" err="1" smtClean="0">
                <a:cs typeface="Helvetica"/>
              </a:rPr>
              <a:t>mbarg</a:t>
            </a:r>
            <a:r>
              <a:rPr lang="en-CA" sz="2000" dirty="0" smtClean="0">
                <a:cs typeface="Helvetica"/>
              </a:rPr>
              <a:t> </a:t>
            </a:r>
          </a:p>
          <a:p>
            <a:pPr lvl="2" indent="-342900" algn="just">
              <a:buFont typeface="Wingdings" charset="2"/>
              <a:buChar char="Ø"/>
            </a:pPr>
            <a:r>
              <a:rPr lang="en-CA" sz="2000" dirty="0" smtClean="0">
                <a:cs typeface="Helvetica"/>
              </a:rPr>
              <a:t>the FEA model for the gas load case. </a:t>
            </a:r>
          </a:p>
          <a:p>
            <a:pPr lvl="2" indent="-342900" algn="just">
              <a:buFont typeface="Wingdings" charset="2"/>
              <a:buChar char="Ø"/>
            </a:pPr>
            <a:endParaRPr lang="en-CA" sz="1000" dirty="0" smtClean="0">
              <a:cs typeface="Helvetica"/>
            </a:endParaRPr>
          </a:p>
          <a:p>
            <a:pPr marL="0" indent="0" algn="just">
              <a:buNone/>
            </a:pPr>
            <a:r>
              <a:rPr lang="en-CA" sz="2000" b="1" dirty="0" smtClean="0">
                <a:solidFill>
                  <a:srgbClr val="0000FF"/>
                </a:solidFill>
                <a:cs typeface="Helvetica"/>
              </a:rPr>
              <a:t>The cryostats will be instrumented with displacement sensors and strain gauges</a:t>
            </a:r>
            <a:r>
              <a:rPr lang="en-CA" sz="2000" dirty="0" smtClean="0">
                <a:cs typeface="Helvetica"/>
              </a:rPr>
              <a:t>. </a:t>
            </a:r>
          </a:p>
          <a:p>
            <a:pPr marL="0" indent="0" algn="just">
              <a:buNone/>
            </a:pPr>
            <a:r>
              <a:rPr lang="en-CA" sz="2000" dirty="0" smtClean="0">
                <a:cs typeface="Helvetica"/>
              </a:rPr>
              <a:t>The plan of instrumentation will be based on the experience from </a:t>
            </a:r>
            <a:r>
              <a:rPr lang="en-CA" sz="2000" b="1" dirty="0" smtClean="0">
                <a:cs typeface="Helvetica"/>
              </a:rPr>
              <a:t>NP04, NP02, ICARUS, SBND and </a:t>
            </a:r>
            <a:r>
              <a:rPr lang="en-CA" sz="2000" b="1" dirty="0" err="1" smtClean="0">
                <a:cs typeface="Helvetica"/>
              </a:rPr>
              <a:t>DarkSide</a:t>
            </a:r>
            <a:r>
              <a:rPr lang="en-CA" sz="2000" b="1" dirty="0" smtClean="0">
                <a:cs typeface="Helvetica"/>
              </a:rPr>
              <a:t> </a:t>
            </a:r>
            <a:r>
              <a:rPr lang="en-GB" sz="2000" dirty="0" smtClean="0">
                <a:cs typeface="Helvetica"/>
              </a:rPr>
              <a:t>in </a:t>
            </a:r>
            <a:r>
              <a:rPr lang="en-GB" sz="2000" dirty="0">
                <a:cs typeface="Helvetica"/>
              </a:rPr>
              <a:t>collaboration with Coimbra University</a:t>
            </a:r>
            <a:r>
              <a:rPr lang="en-GB" sz="2000" dirty="0" smtClean="0">
                <a:cs typeface="Helvetica"/>
              </a:rPr>
              <a:t>.</a:t>
            </a:r>
            <a:endParaRPr lang="en-CA" sz="2000" b="1" dirty="0" smtClean="0">
              <a:cs typeface="Helvetica"/>
            </a:endParaRPr>
          </a:p>
          <a:p>
            <a:pPr marL="0" indent="0" algn="just">
              <a:buNone/>
            </a:pPr>
            <a:endParaRPr lang="en-CA" sz="2000" b="1" dirty="0" smtClean="0">
              <a:solidFill>
                <a:srgbClr val="0000FF"/>
              </a:solidFill>
              <a:cs typeface="Helvetica"/>
            </a:endParaRPr>
          </a:p>
          <a:p>
            <a:pPr marL="0" indent="0" algn="just">
              <a:buNone/>
            </a:pPr>
            <a:r>
              <a:rPr lang="en-CA" sz="2000" b="1" dirty="0" smtClean="0">
                <a:solidFill>
                  <a:srgbClr val="0000FF"/>
                </a:solidFill>
                <a:cs typeface="Helvetica"/>
              </a:rPr>
              <a:t>Dedicated </a:t>
            </a:r>
            <a:r>
              <a:rPr lang="en-CA" sz="2000" b="1" dirty="0" smtClean="0">
                <a:solidFill>
                  <a:srgbClr val="0000FF"/>
                </a:solidFill>
                <a:cs typeface="Helvetica"/>
              </a:rPr>
              <a:t>FEA models will be created </a:t>
            </a:r>
            <a:r>
              <a:rPr lang="en-CA" sz="2000" dirty="0" smtClean="0">
                <a:cs typeface="Helvetica"/>
              </a:rPr>
              <a:t>based on the knowledge from NP04 testing campaign.</a:t>
            </a:r>
            <a:endParaRPr lang="en-CA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-241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b="1" dirty="0" smtClean="0">
                <a:solidFill>
                  <a:srgbClr val="0000FF"/>
                </a:solidFill>
              </a:rPr>
              <a:t>Qualification steps during LBNF </a:t>
            </a:r>
            <a:r>
              <a:rPr lang="en-CA" sz="2400" b="1" dirty="0" smtClean="0">
                <a:solidFill>
                  <a:srgbClr val="0000FF"/>
                </a:solidFill>
              </a:rPr>
              <a:t>Cryogenics Commissioning </a:t>
            </a:r>
            <a:endParaRPr lang="en-CA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1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0A56-BEA1-4849-AEE2-067DA85BB0B1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500" y="741949"/>
            <a:ext cx="8864600" cy="57350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b="1" dirty="0" smtClean="0">
                <a:cs typeface="Helvetica"/>
              </a:rPr>
              <a:t>2. </a:t>
            </a:r>
            <a:r>
              <a:rPr lang="en-GB" sz="2000" dirty="0" smtClean="0">
                <a:cs typeface="Helvetica"/>
              </a:rPr>
              <a:t>As per NP04 and NP02 the cryostat will be filled in steps, with a maximum </a:t>
            </a: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overpressure set at </a:t>
            </a:r>
            <a:r>
              <a:rPr lang="en-GB" sz="2000" b="1" dirty="0" smtClean="0">
                <a:cs typeface="Helvetica"/>
              </a:rPr>
              <a:t>50 </a:t>
            </a:r>
            <a:r>
              <a:rPr lang="en-GB" sz="2000" b="1" dirty="0" err="1" smtClean="0">
                <a:cs typeface="Helvetica"/>
              </a:rPr>
              <a:t>mbarg</a:t>
            </a:r>
            <a:r>
              <a:rPr lang="en-GB" sz="2000" b="1" dirty="0" smtClean="0">
                <a:cs typeface="Helvetica"/>
              </a:rPr>
              <a:t> </a:t>
            </a:r>
            <a:r>
              <a:rPr lang="en-GB" sz="2000" dirty="0" smtClean="0">
                <a:cs typeface="Helvetica"/>
              </a:rPr>
              <a:t>(which corresponds to 9.5 Kg of TNT). </a:t>
            </a: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endParaRPr lang="en-GB" sz="2000" b="1" dirty="0" smtClean="0">
              <a:cs typeface="Helvetica"/>
            </a:endParaRPr>
          </a:p>
          <a:p>
            <a:pPr marL="0" indent="0" algn="just">
              <a:buNone/>
            </a:pPr>
            <a:r>
              <a:rPr lang="en-GB" sz="2000" b="1" dirty="0" smtClean="0">
                <a:cs typeface="Helvetica"/>
              </a:rPr>
              <a:t>A continuous monitoring of the SG and displacement sensors will be required. </a:t>
            </a: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This will be part of the safety measures to be put in place for people working in the vicinity of the cryostat. </a:t>
            </a:r>
            <a:endParaRPr lang="en-GB" sz="2000" dirty="0" smtClean="0">
              <a:cs typeface="Helvetica"/>
            </a:endParaRPr>
          </a:p>
          <a:p>
            <a:pPr marL="0" indent="0" algn="just">
              <a:buNone/>
            </a:pP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3. Specific overpressure tests can be envisaged at certain level of filling (for example half filling) in order to check the FEA models for the filling case. </a:t>
            </a:r>
          </a:p>
          <a:p>
            <a:pPr marL="0" indent="0" algn="just">
              <a:buNone/>
            </a:pPr>
            <a:r>
              <a:rPr lang="en-GB" sz="2000" b="1" dirty="0" smtClean="0">
                <a:cs typeface="Helvetica"/>
              </a:rPr>
              <a:t>Overpressure should not exceed 200 </a:t>
            </a:r>
            <a:r>
              <a:rPr lang="en-GB" sz="2000" b="1" dirty="0" err="1" smtClean="0">
                <a:cs typeface="Helvetica"/>
              </a:rPr>
              <a:t>mbarg</a:t>
            </a:r>
            <a:r>
              <a:rPr lang="en-GB" sz="2000" dirty="0" smtClean="0">
                <a:cs typeface="Helvetica"/>
              </a:rPr>
              <a:t>. </a:t>
            </a:r>
          </a:p>
          <a:p>
            <a:pPr marL="0" indent="0" algn="just">
              <a:buNone/>
            </a:pP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4. A final test will be performed for </a:t>
            </a:r>
            <a:r>
              <a:rPr lang="en-GB" sz="2000" dirty="0" smtClean="0">
                <a:cs typeface="Helvetica"/>
              </a:rPr>
              <a:t>the LBNF </a:t>
            </a:r>
            <a:r>
              <a:rPr lang="en-GB" sz="2000" dirty="0" smtClean="0">
                <a:cs typeface="Helvetica"/>
              </a:rPr>
              <a:t>cryostats full of </a:t>
            </a:r>
            <a:r>
              <a:rPr lang="en-GB" sz="2000" dirty="0" err="1" smtClean="0">
                <a:cs typeface="Helvetica"/>
              </a:rPr>
              <a:t>LAr</a:t>
            </a:r>
            <a:r>
              <a:rPr lang="en-GB" sz="2000" dirty="0" smtClean="0">
                <a:cs typeface="Helvetica"/>
              </a:rPr>
              <a:t> at around 200 </a:t>
            </a:r>
            <a:r>
              <a:rPr lang="en-GB" sz="2000" dirty="0" err="1" smtClean="0">
                <a:cs typeface="Helvetica"/>
              </a:rPr>
              <a:t>mbarg</a:t>
            </a:r>
            <a:r>
              <a:rPr lang="en-GB" sz="2000" dirty="0" smtClean="0">
                <a:cs typeface="Helvetica"/>
              </a:rPr>
              <a:t>. </a:t>
            </a:r>
          </a:p>
          <a:p>
            <a:pPr marL="0" indent="0" algn="just">
              <a:buNone/>
            </a:pPr>
            <a:endParaRPr lang="en-GB" sz="2000" dirty="0">
              <a:cs typeface="Helvetica"/>
            </a:endParaRPr>
          </a:p>
          <a:p>
            <a:pPr marL="0" indent="0" algn="just">
              <a:buNone/>
            </a:pPr>
            <a:r>
              <a:rPr lang="en-GB" sz="2000" dirty="0" smtClean="0">
                <a:cs typeface="Helvetica"/>
              </a:rPr>
              <a:t>5. The </a:t>
            </a:r>
            <a:r>
              <a:rPr lang="en-GB" sz="2000" dirty="0">
                <a:cs typeface="Helvetica"/>
              </a:rPr>
              <a:t>F</a:t>
            </a:r>
            <a:r>
              <a:rPr lang="en-GB" sz="2000" dirty="0" smtClean="0">
                <a:cs typeface="Helvetica"/>
              </a:rPr>
              <a:t>EA models will be validated and as per NP04, an estimation of the maximum loads and stresses will be done for the design case and </a:t>
            </a:r>
            <a:r>
              <a:rPr lang="en-GB" sz="2000" b="1" dirty="0" smtClean="0">
                <a:cs typeface="Helvetica"/>
              </a:rPr>
              <a:t>a final verification of the </a:t>
            </a:r>
          </a:p>
          <a:p>
            <a:pPr marL="0" indent="0" algn="just">
              <a:buNone/>
            </a:pPr>
            <a:r>
              <a:rPr lang="en-GB" sz="2000" b="1" dirty="0" smtClean="0">
                <a:cs typeface="Helvetica"/>
              </a:rPr>
              <a:t>EU and US regulation will be performed</a:t>
            </a:r>
            <a:r>
              <a:rPr lang="en-GB" sz="2000" dirty="0" smtClean="0">
                <a:cs typeface="Helvetica"/>
              </a:rPr>
              <a:t>. </a:t>
            </a:r>
          </a:p>
          <a:p>
            <a:pPr marL="457200" indent="-457200" algn="just">
              <a:buAutoNum type="arabicPeriod"/>
            </a:pPr>
            <a:endParaRPr lang="en-GB" sz="2000" dirty="0">
              <a:cs typeface="Helvetica"/>
            </a:endParaRPr>
          </a:p>
          <a:p>
            <a:pPr marL="457200" indent="-457200" algn="just">
              <a:buAutoNum type="arabicPeriod"/>
            </a:pPr>
            <a:endParaRPr lang="en-GB" sz="2000" b="1" dirty="0" smtClean="0">
              <a:cs typeface="Helvetica"/>
            </a:endParaRPr>
          </a:p>
          <a:p>
            <a:pPr marL="457200" indent="-457200" algn="just">
              <a:buAutoNum type="arabicPeriod"/>
            </a:pPr>
            <a:endParaRPr lang="en-GB" sz="2000" b="1" dirty="0" smtClean="0">
              <a:cs typeface="Helvetica"/>
            </a:endParaRPr>
          </a:p>
          <a:p>
            <a:pPr marL="0" indent="0" algn="just">
              <a:buNone/>
            </a:pPr>
            <a:endParaRPr lang="en-GB" sz="2000" b="1" dirty="0" smtClean="0">
              <a:cs typeface="Helvetica"/>
            </a:endParaRP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41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b="1" dirty="0" smtClean="0">
                <a:solidFill>
                  <a:srgbClr val="0000FF"/>
                </a:solidFill>
              </a:rPr>
              <a:t>Qualification steps during LBNF  Cryogenics </a:t>
            </a:r>
            <a:r>
              <a:rPr lang="en-CA" sz="2400" b="1" dirty="0" smtClean="0">
                <a:solidFill>
                  <a:srgbClr val="0000FF"/>
                </a:solidFill>
              </a:rPr>
              <a:t>Commissioning </a:t>
            </a:r>
            <a:endParaRPr lang="en-CA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9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6281</TotalTime>
  <Words>576</Words>
  <Application>Microsoft Macintosh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LBNF cryostat structure  qualification strategy </vt:lpstr>
      <vt:lpstr>Reminder  … October 2015 - MoU signed between CERN and Fermilab, EDMS 1554082 - Design, Fabrication, Installation and Testing of the LBNF/DUNE and SBND Membrane Cryostats</vt:lpstr>
      <vt:lpstr>Reminder … October 2015 - MoU signed between CERN and Fermilab, EDMS 1554082 - Design, Fabrication, Installation and Testing of the LBNF/DUNE and SBND Membrane Cryostats</vt:lpstr>
      <vt:lpstr>LBNF cryostat qualification strategy</vt:lpstr>
      <vt:lpstr>LBNF cryostat qualification strategy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NP04 structure validation  testing campaign </dc:title>
  <dc:creator>Olga Beltramello</dc:creator>
  <cp:lastModifiedBy>Olga Beltramello</cp:lastModifiedBy>
  <cp:revision>114</cp:revision>
  <cp:lastPrinted>2018-10-16T14:06:02Z</cp:lastPrinted>
  <dcterms:created xsi:type="dcterms:W3CDTF">2018-08-21T11:23:02Z</dcterms:created>
  <dcterms:modified xsi:type="dcterms:W3CDTF">2018-10-30T19:06:09Z</dcterms:modified>
</cp:coreProperties>
</file>