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eg"/>
  <Override PartName="/ppt/media/image6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7" r:id="rId2"/>
    <p:sldId id="385" r:id="rId3"/>
    <p:sldId id="386" r:id="rId4"/>
    <p:sldId id="379" r:id="rId5"/>
    <p:sldId id="380" r:id="rId6"/>
    <p:sldId id="381" r:id="rId7"/>
    <p:sldId id="383" r:id="rId8"/>
    <p:sldId id="384" r:id="rId9"/>
    <p:sldId id="388" r:id="rId10"/>
    <p:sldId id="382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3667" autoAdjust="0"/>
  </p:normalViewPr>
  <p:slideViewPr>
    <p:cSldViewPr>
      <p:cViewPr varScale="1">
        <p:scale>
          <a:sx n="85" d="100"/>
          <a:sy n="85" d="100"/>
        </p:scale>
        <p:origin x="138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01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6834" cy="466334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956" y="1"/>
            <a:ext cx="3026834" cy="466334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r">
              <a:defRPr sz="1200"/>
            </a:lvl1pPr>
          </a:lstStyle>
          <a:p>
            <a:fld id="{04D06D4B-F083-4F0B-B6C9-2D493B329ED9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369"/>
            <a:ext cx="3026834" cy="466333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956" y="8817369"/>
            <a:ext cx="3026834" cy="466333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r">
              <a:defRPr sz="1200"/>
            </a:lvl1pPr>
          </a:lstStyle>
          <a:p>
            <a:fld id="{BC3C506F-2269-46DF-AAD8-716176AB6A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07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520" y="6538623"/>
            <a:ext cx="336679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955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551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EF300351-7A9A-463D-B697-BDAB549453DA}" type="datetime3">
              <a:rPr lang="en-US" smtClean="0"/>
              <a:t>28 October 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955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667000" y="6538623"/>
            <a:ext cx="144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871CBA06-F490-4AFC-A5A5-9D33E0EDF121}" type="datetime3">
              <a:rPr lang="en-US" smtClean="0"/>
              <a:t>28 October 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499859"/>
            <a:ext cx="1685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932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8514DAC9-728C-4365-8035-5EE90D9FE608}" type="datetime3">
              <a:rPr lang="en-US" smtClean="0"/>
              <a:t>28 October 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2"/>
            <a:ext cx="14193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2551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40D51C48-3271-4A7C-AFD0-357774AD6395}" type="datetime3">
              <a:rPr lang="en-US" smtClean="0"/>
              <a:t>28 October 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193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2627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5A21B707-0C9C-4560-9CDD-50DFC6C5824A}" type="datetime3">
              <a:rPr lang="en-US" smtClean="0"/>
              <a:t>28 October 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177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fld id="{0B8D7F88-F027-45E0-B71C-4CEC0AF8B25A}" type="datetime3">
              <a:rPr lang="en-US" smtClean="0"/>
              <a:t>28 October 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159" y="6538623"/>
            <a:ext cx="3366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52444D8A-94C7-480D-B211-011EFA2E4372}"/>
              </a:ext>
            </a:extLst>
          </p:cNvPr>
          <p:cNvSpPr/>
          <p:nvPr userDrawn="1"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4E8-1557-4D37-95C7-10080BE6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0156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Technical Coordination</a:t>
            </a:r>
            <a:br>
              <a:rPr lang="en-US" dirty="0"/>
            </a:br>
            <a:r>
              <a:rPr lang="en-US" dirty="0"/>
              <a:t>Placement of TPC in SP Cryostat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E0E8E-9CE1-4342-BA1E-3BD43479747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677108"/>
          </a:xfrm>
        </p:spPr>
        <p:txBody>
          <a:bodyPr/>
          <a:lstStyle/>
          <a:p>
            <a:r>
              <a:rPr lang="en-US" dirty="0"/>
              <a:t>Farshid Feyzi</a:t>
            </a:r>
          </a:p>
          <a:p>
            <a:r>
              <a:rPr lang="en-US" dirty="0"/>
              <a:t>29 October, 2018</a:t>
            </a:r>
          </a:p>
        </p:txBody>
      </p:sp>
    </p:spTree>
    <p:extLst>
      <p:ext uri="{BB962C8B-B14F-4D97-AF65-F5344CB8AC3E}">
        <p14:creationId xmlns:p14="http://schemas.microsoft.com/office/powerpoint/2010/main" val="378251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E8AD-6332-4CA3-8317-303CEC43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27084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TPC vertical placement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Clearances must be maintained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tolerances must be minus, not plus i.e. minimum material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Horizontal placement east and west not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APA pitch of 2328 needs 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to </a:t>
            </a:r>
            <a:r>
              <a:rPr lang="en-US" dirty="0" err="1"/>
              <a:t>endwall</a:t>
            </a:r>
            <a:r>
              <a:rPr lang="en-US" dirty="0"/>
              <a:t> and HV </a:t>
            </a:r>
            <a:r>
              <a:rPr lang="en-US" dirty="0" err="1"/>
              <a:t>feedthoughs</a:t>
            </a:r>
            <a:r>
              <a:rPr lang="en-US" dirty="0"/>
              <a:t> need more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Horizontal placement north and south fixed-centered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1B379528-7AB4-43C6-BDC8-2311CF31F4DE}" type="datetime3">
              <a:rPr lang="en-US" smtClean="0"/>
              <a:t>28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DC03-F6AE-4934-BD04-1FBF0E91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Considerations in Placement of TPC in SP Cryostat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C0D5-9A71-4323-A127-97BF4D5F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59093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Vertical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Overall height of double APA stack with CE boxes and cable trays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Height of TCO and placement of TCO with respect to cryostat floor and roof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Height of cryostat membrane corrugations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Cryogenic distribution pipes on the floor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Allowance for service floor between distribution pipes and TPC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Insertion beam to protrude through TCO and align with DSS beams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Horizontal (east to west)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Pitch distance between the APAs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Cryogenic down tubes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Access to end walls and HV feedthroughs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Instrumentation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Horizontal (north to south)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Centered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45C7C-2320-42FC-AC5E-919797963E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ECF8-BA91-4E7B-A187-854C576470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C91208-4CBE-48F0-8263-93BD9951724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871CBA06-F490-4AFC-A5A5-9D33E0EDF121}" type="datetime3">
              <a:rPr lang="en-US" smtClean="0"/>
              <a:t>28 October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8EFC-283D-4553-90D7-5AA7A195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APA Stack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10D8D8-18B7-4784-B7B4-44BE0C00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286000"/>
            <a:ext cx="3503296" cy="13542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APA interface drawings with CE boxes and cable tray at the bottom (pdf files in meeting site)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6033D-6725-4B3C-B0AE-8CE3A7FCBF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3A20B-3E6C-4733-BBCD-961B4464181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8E2FD-1281-4A83-83D0-8A1D38D70A4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40D51C48-3271-4A7C-AFD0-357774AD6395}" type="datetime3">
              <a:rPr lang="en-US" smtClean="0"/>
              <a:t>28 October 2018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16F89-DFEA-4476-99B6-3FB9F70A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3699591" cy="56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F2EF-1AD0-4378-BE5C-09AF333C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Cable Trays at Top of Double-APA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34D25-542D-4578-96D7-23287825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4895229" cy="1015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Attached to APA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 transferred to DSS beam after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BC2E-06D1-418E-9195-FC53D66175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E0C8-A383-4C6F-BAD8-FA45F59749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D617AC-563C-40D6-A126-D6D2D871D6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8D641477-8700-4B1F-9971-5A2BCA99547A}" type="datetime3">
              <a:rPr lang="en-US" smtClean="0"/>
              <a:t>28 October 2018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4DDC4-CE14-4835-9201-14693E585236}"/>
              </a:ext>
            </a:extLst>
          </p:cNvPr>
          <p:cNvSpPr txBox="1"/>
          <p:nvPr/>
        </p:nvSpPr>
        <p:spPr>
          <a:xfrm>
            <a:off x="5638800" y="5638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Zhao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9DE65-6AB2-488A-AE3F-2D379249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772400" cy="43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7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Interface at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E8AD-6332-4CA3-8317-303CEC43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20420"/>
            <a:ext cx="8378190" cy="677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parameters define the top and are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ABF92325-5CBB-49BA-A3E7-E0240DF7BF05}" type="datetime3">
              <a:rPr lang="en-US" smtClean="0"/>
              <a:t>28 October 2018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CD2FC-EF69-4ACB-AF43-AE819D66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9"/>
          <a:stretch/>
        </p:blipFill>
        <p:spPr>
          <a:xfrm>
            <a:off x="2057400" y="1676400"/>
            <a:ext cx="6553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E279E-371D-4A94-B8AF-1063777D4127}"/>
              </a:ext>
            </a:extLst>
          </p:cNvPr>
          <p:cNvSpPr txBox="1"/>
          <p:nvPr/>
        </p:nvSpPr>
        <p:spPr>
          <a:xfrm>
            <a:off x="5029200" y="5867400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envelope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1C485-7B01-4863-97C8-1BA771C00D8C}"/>
              </a:ext>
            </a:extLst>
          </p:cNvPr>
          <p:cNvSpPr txBox="1"/>
          <p:nvPr/>
        </p:nvSpPr>
        <p:spPr>
          <a:xfrm>
            <a:off x="408498" y="2133600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membrane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63E8D-52B5-4499-94ED-A284CC698628}"/>
              </a:ext>
            </a:extLst>
          </p:cNvPr>
          <p:cNvSpPr txBox="1"/>
          <p:nvPr/>
        </p:nvSpPr>
        <p:spPr>
          <a:xfrm>
            <a:off x="408498" y="2449363"/>
            <a:ext cx="1676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Corrugation allowance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BB210-5328-49FC-9818-5A8C8CEC2497}"/>
              </a:ext>
            </a:extLst>
          </p:cNvPr>
          <p:cNvSpPr txBox="1"/>
          <p:nvPr/>
        </p:nvSpPr>
        <p:spPr>
          <a:xfrm>
            <a:off x="408498" y="3200400"/>
            <a:ext cx="18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of DSS 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0A738-6F19-424A-9117-8D54D09C938C}"/>
              </a:ext>
            </a:extLst>
          </p:cNvPr>
          <p:cNvSpPr txBox="1"/>
          <p:nvPr/>
        </p:nvSpPr>
        <p:spPr>
          <a:xfrm>
            <a:off x="408498" y="4336112"/>
            <a:ext cx="18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95% fill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C0E8A-00AC-4B33-A75C-7ACC7107E2E0}"/>
              </a:ext>
            </a:extLst>
          </p:cNvPr>
          <p:cNvSpPr txBox="1"/>
          <p:nvPr/>
        </p:nvSpPr>
        <p:spPr>
          <a:xfrm>
            <a:off x="408498" y="4624892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of APA yoke</a:t>
            </a:r>
          </a:p>
        </p:txBody>
      </p:sp>
    </p:spTree>
    <p:extLst>
      <p:ext uri="{BB962C8B-B14F-4D97-AF65-F5344CB8AC3E}">
        <p14:creationId xmlns:p14="http://schemas.microsoft.com/office/powerpoint/2010/main" val="192607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Cryo Distribution Pipes and Service Floor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E8AD-6332-4CA3-8317-303CEC43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3385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42188F1A-8C0F-4971-853B-9388368A05D2}" type="datetime3">
              <a:rPr lang="en-US" smtClean="0"/>
              <a:t>28 October 2018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0E939-546E-4C45-A8B9-4A11F7A7C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8" b="5976"/>
          <a:stretch/>
        </p:blipFill>
        <p:spPr>
          <a:xfrm>
            <a:off x="76202" y="833796"/>
            <a:ext cx="9144000" cy="3398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6A5A43-F076-4D4D-AAD3-04493BE8F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8"/>
          <a:stretch/>
        </p:blipFill>
        <p:spPr>
          <a:xfrm>
            <a:off x="-76200" y="3810000"/>
            <a:ext cx="2308410" cy="2333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E0D0A-E80B-4776-BD7D-93137BBBC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52422" r="17324" b="18746"/>
          <a:stretch/>
        </p:blipFill>
        <p:spPr>
          <a:xfrm>
            <a:off x="2286000" y="4232560"/>
            <a:ext cx="6619895" cy="14563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CCC40D-D389-4FA7-84A8-07461AD3C740}"/>
              </a:ext>
            </a:extLst>
          </p:cNvPr>
          <p:cNvCxnSpPr>
            <a:cxnSpLocks/>
          </p:cNvCxnSpPr>
          <p:nvPr/>
        </p:nvCxnSpPr>
        <p:spPr>
          <a:xfrm flipH="1">
            <a:off x="6629400" y="4191000"/>
            <a:ext cx="609599" cy="524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D76C9A-98D9-437C-B8B1-D0FA53117CC4}"/>
              </a:ext>
            </a:extLst>
          </p:cNvPr>
          <p:cNvSpPr txBox="1"/>
          <p:nvPr/>
        </p:nvSpPr>
        <p:spPr>
          <a:xfrm>
            <a:off x="7239000" y="3750115"/>
            <a:ext cx="17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Floor</a:t>
            </a:r>
          </a:p>
          <a:p>
            <a:r>
              <a:rPr lang="en-US" dirty="0">
                <a:highlight>
                  <a:srgbClr val="FFFF00"/>
                </a:highlight>
              </a:rPr>
              <a:t>TOP flush with TCO bottom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77AC4-2BF9-407A-B159-B0CA552FC962}"/>
              </a:ext>
            </a:extLst>
          </p:cNvPr>
          <p:cNvSpPr txBox="1"/>
          <p:nvPr/>
        </p:nvSpPr>
        <p:spPr>
          <a:xfrm>
            <a:off x="6934201" y="5681168"/>
            <a:ext cx="20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membrane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DC0681-18F0-4289-A4F0-E80678B09EB8}"/>
              </a:ext>
            </a:extLst>
          </p:cNvPr>
          <p:cNvCxnSpPr>
            <a:cxnSpLocks/>
          </p:cNvCxnSpPr>
          <p:nvPr/>
        </p:nvCxnSpPr>
        <p:spPr>
          <a:xfrm flipH="1" flipV="1">
            <a:off x="6629400" y="5334000"/>
            <a:ext cx="609600" cy="39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9F0620-4644-44D5-8FC2-EBD6F50AF0EB}"/>
              </a:ext>
            </a:extLst>
          </p:cNvPr>
          <p:cNvSpPr txBox="1"/>
          <p:nvPr/>
        </p:nvSpPr>
        <p:spPr>
          <a:xfrm>
            <a:off x="3743574" y="5737006"/>
            <a:ext cx="2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Corrugation allowance</a:t>
            </a:r>
          </a:p>
        </p:txBody>
      </p:sp>
    </p:spTree>
    <p:extLst>
      <p:ext uri="{BB962C8B-B14F-4D97-AF65-F5344CB8AC3E}">
        <p14:creationId xmlns:p14="http://schemas.microsoft.com/office/powerpoint/2010/main" val="331495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Interface to TCO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913F7C26-C2D1-4136-A666-A184DF9AB70D}" type="datetime3">
              <a:rPr lang="en-US" smtClean="0"/>
              <a:t>28 October 2018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1A1FA-AC23-4EDF-BDBB-DB48B89F2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7304" r="41276" b="8709"/>
          <a:stretch/>
        </p:blipFill>
        <p:spPr>
          <a:xfrm>
            <a:off x="990600" y="1679631"/>
            <a:ext cx="2133600" cy="459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CE708B-2609-480E-A068-74654587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4" r="20896"/>
          <a:stretch/>
        </p:blipFill>
        <p:spPr>
          <a:xfrm>
            <a:off x="4343400" y="3378796"/>
            <a:ext cx="2743200" cy="31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C1D3A-0FB9-42E9-AA5C-5E74E1D1C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2" y="381000"/>
            <a:ext cx="4507599" cy="29504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207A94-3550-4FEF-B5FF-A880F368175A}"/>
              </a:ext>
            </a:extLst>
          </p:cNvPr>
          <p:cNvSpPr/>
          <p:nvPr/>
        </p:nvSpPr>
        <p:spPr>
          <a:xfrm>
            <a:off x="1448940" y="1599703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07572D-8F6E-474E-8D8A-ECE61498A7F8}"/>
              </a:ext>
            </a:extLst>
          </p:cNvPr>
          <p:cNvSpPr/>
          <p:nvPr/>
        </p:nvSpPr>
        <p:spPr>
          <a:xfrm>
            <a:off x="1524000" y="5204046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6596D9-3729-4307-8B4F-9248C9300051}"/>
              </a:ext>
            </a:extLst>
          </p:cNvPr>
          <p:cNvCxnSpPr>
            <a:cxnSpLocks/>
          </p:cNvCxnSpPr>
          <p:nvPr/>
        </p:nvCxnSpPr>
        <p:spPr>
          <a:xfrm flipV="1">
            <a:off x="2646622" y="1676400"/>
            <a:ext cx="123957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668EC1-32A0-407C-BB17-2CA95F7A0795}"/>
              </a:ext>
            </a:extLst>
          </p:cNvPr>
          <p:cNvCxnSpPr>
            <a:cxnSpLocks/>
          </p:cNvCxnSpPr>
          <p:nvPr/>
        </p:nvCxnSpPr>
        <p:spPr>
          <a:xfrm flipV="1">
            <a:off x="2743200" y="5697060"/>
            <a:ext cx="1676400" cy="7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BCB9A3-C406-411C-BBFF-4B1509EC7E0F}"/>
              </a:ext>
            </a:extLst>
          </p:cNvPr>
          <p:cNvSpPr txBox="1"/>
          <p:nvPr/>
        </p:nvSpPr>
        <p:spPr>
          <a:xfrm>
            <a:off x="76200" y="3657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TCO per</a:t>
            </a:r>
            <a:br>
              <a:rPr lang="en-US" dirty="0"/>
            </a:br>
            <a:r>
              <a:rPr lang="en-US" dirty="0"/>
              <a:t>CENBNFCR0073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7F8D5-4742-4122-804B-50C12100A64F}"/>
              </a:ext>
            </a:extLst>
          </p:cNvPr>
          <p:cNvSpPr txBox="1"/>
          <p:nvPr/>
        </p:nvSpPr>
        <p:spPr>
          <a:xfrm>
            <a:off x="70104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54 mm clearance top of insertion beam to TCO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F239FF-92AB-42F3-88C4-06C0256CB2BE}"/>
              </a:ext>
            </a:extLst>
          </p:cNvPr>
          <p:cNvSpPr txBox="1"/>
          <p:nvPr/>
        </p:nvSpPr>
        <p:spPr>
          <a:xfrm>
            <a:off x="7010400" y="4800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45.8 mm clearance bottom of APA to TCO and service floor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BB23DE-046D-4C5D-85AD-8C9410B3ADCD}"/>
              </a:ext>
            </a:extLst>
          </p:cNvPr>
          <p:cNvCxnSpPr/>
          <p:nvPr/>
        </p:nvCxnSpPr>
        <p:spPr>
          <a:xfrm flipH="1" flipV="1">
            <a:off x="5867400" y="1364056"/>
            <a:ext cx="1066800" cy="1074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C9CBBA-5DF4-47CF-86AE-25D01ED4804D}"/>
              </a:ext>
            </a:extLst>
          </p:cNvPr>
          <p:cNvCxnSpPr>
            <a:cxnSpLocks/>
          </p:cNvCxnSpPr>
          <p:nvPr/>
        </p:nvCxnSpPr>
        <p:spPr>
          <a:xfrm flipH="1">
            <a:off x="6096000" y="5400764"/>
            <a:ext cx="914400" cy="54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4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Details at Bottom Corners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4936010F-5EAF-460F-B7AB-08989F7B8296}" type="datetime3">
              <a:rPr lang="en-US" smtClean="0"/>
              <a:t>28 October 2018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248AE-2A1F-47E4-8AF7-01F180A0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51466"/>
            <a:ext cx="641211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3DA3D-462B-45B8-BA5D-C6F065DD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APA Pitch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990D7-E09F-4227-8F83-1BBD4B95B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159" y="990601"/>
            <a:ext cx="6288237" cy="49859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APA design width is 2316.6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APA double stack envelope width 2324 mm, estimate, including top and bottom misalignment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APA active area width is 2300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APA yoke centering tolerance ±1 mm (estimate)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DSS beam and hanger cumulative tolerance ±1 mm (estimate)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Set pitch at </a:t>
            </a:r>
            <a:r>
              <a:rPr lang="en-US" sz="1800" dirty="0">
                <a:highlight>
                  <a:srgbClr val="FFFF00"/>
                </a:highlight>
              </a:rPr>
              <a:t>2328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DSS beam shrinkage ~17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Physical gap: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warm state: 4 mm nominal (0 mm min to ? mm max, because we don’t know APA min width)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cold state for APA on same beam: same as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cold state for APA on adjacent beams: ~21 mm nominal (17 min to ? mm max)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Gap in active area: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warm state: 28 mm nominal (24 mm min to 32 mm max)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cold state for APAs on same beam: same as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 cold state for APAs on adjacent beams: ~ 45 mm nominal (41 mm min, 49 mm max)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4753-556C-4947-BBDD-BDB73D231F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3433A-E76D-439D-951A-8CCF1BD0324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7D4EB-43BE-42BA-BDC2-7EB3D086501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fld id="{1B2F0A81-B2BD-4EA0-B1B8-2606DB9F70E8}" type="datetime3">
              <a:rPr lang="en-US" smtClean="0"/>
              <a:t>28 October 2018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6B33C7-3163-42BA-BCB2-42EAEB79B899}"/>
              </a:ext>
            </a:extLst>
          </p:cNvPr>
          <p:cNvGrpSpPr/>
          <p:nvPr/>
        </p:nvGrpSpPr>
        <p:grpSpPr>
          <a:xfrm>
            <a:off x="7010400" y="609600"/>
            <a:ext cx="385310" cy="1604559"/>
            <a:chOff x="8117714" y="1663588"/>
            <a:chExt cx="385310" cy="16045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EC6F16-CF0D-4E46-9E2F-D9948D25871D}"/>
                </a:ext>
              </a:extLst>
            </p:cNvPr>
            <p:cNvSpPr/>
            <p:nvPr/>
          </p:nvSpPr>
          <p:spPr>
            <a:xfrm rot="328773">
              <a:off x="8153400" y="1676400"/>
              <a:ext cx="304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8F28E3-F3C0-45A5-B1A2-6090A3672953}"/>
                </a:ext>
              </a:extLst>
            </p:cNvPr>
            <p:cNvSpPr/>
            <p:nvPr/>
          </p:nvSpPr>
          <p:spPr>
            <a:xfrm rot="21290715">
              <a:off x="8153400" y="2506147"/>
              <a:ext cx="304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7BCA8A-132F-4C55-9F25-5443C34DC56C}"/>
                </a:ext>
              </a:extLst>
            </p:cNvPr>
            <p:cNvCxnSpPr/>
            <p:nvPr/>
          </p:nvCxnSpPr>
          <p:spPr>
            <a:xfrm>
              <a:off x="8503024" y="1677035"/>
              <a:ext cx="0" cy="1536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23B1B7-C14E-4E98-9821-928AEA059744}"/>
                </a:ext>
              </a:extLst>
            </p:cNvPr>
            <p:cNvCxnSpPr/>
            <p:nvPr/>
          </p:nvCxnSpPr>
          <p:spPr>
            <a:xfrm>
              <a:off x="8117714" y="1663588"/>
              <a:ext cx="0" cy="1536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68ADE31-FB10-4CA5-9C5A-38EA5BF1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334593"/>
            <a:ext cx="267617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25106</TotalTime>
  <Words>488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Technical Coordination Placement of TPC in SP Cryostat</vt:lpstr>
      <vt:lpstr>Considerations in Placement of TPC in SP Cryostat</vt:lpstr>
      <vt:lpstr>Double APA Stack</vt:lpstr>
      <vt:lpstr>Cable Trays at Top of Double-APA stack</vt:lpstr>
      <vt:lpstr>Interface at Top</vt:lpstr>
      <vt:lpstr>Cryo Distribution Pipes and Service Floor Interface</vt:lpstr>
      <vt:lpstr>Interface to TCO</vt:lpstr>
      <vt:lpstr>Details at Bottom Corners</vt:lpstr>
      <vt:lpstr>APA Pitch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Farshid Feyzi</cp:lastModifiedBy>
  <cp:revision>547</cp:revision>
  <cp:lastPrinted>2018-05-08T19:16:12Z</cp:lastPrinted>
  <dcterms:created xsi:type="dcterms:W3CDTF">2016-07-13T11:29:54Z</dcterms:created>
  <dcterms:modified xsi:type="dcterms:W3CDTF">2018-10-28T18:36:51Z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2016-07-13T00:00:00Z</vt:filetime>
  </property>
</Properties>
</file>