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73" r:id="rId3"/>
    <p:sldId id="276" r:id="rId4"/>
    <p:sldId id="283" r:id="rId5"/>
    <p:sldId id="286" r:id="rId6"/>
    <p:sldId id="275" r:id="rId7"/>
    <p:sldId id="287" r:id="rId8"/>
    <p:sldId id="270" r:id="rId9"/>
    <p:sldId id="293" r:id="rId10"/>
    <p:sldId id="288" r:id="rId11"/>
    <p:sldId id="289" r:id="rId12"/>
    <p:sldId id="290" r:id="rId13"/>
    <p:sldId id="295" r:id="rId14"/>
    <p:sldId id="294" r:id="rId15"/>
    <p:sldId id="296" r:id="rId16"/>
    <p:sldId id="297" r:id="rId17"/>
    <p:sldId id="291" r:id="rId18"/>
    <p:sldId id="292" r:id="rId19"/>
    <p:sldId id="298" r:id="rId20"/>
    <p:sldId id="301" r:id="rId21"/>
    <p:sldId id="299" r:id="rId22"/>
    <p:sldId id="277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575" autoAdjust="0"/>
  </p:normalViewPr>
  <p:slideViewPr>
    <p:cSldViewPr snapToGrid="0" snapToObjects="1">
      <p:cViewPr>
        <p:scale>
          <a:sx n="85" d="100"/>
          <a:sy n="85" d="100"/>
        </p:scale>
        <p:origin x="-77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AEEF3-AE8F-0147-A081-DF61FCC5CE0E}" type="datetimeFigureOut">
              <a:rPr lang="en-US" smtClean="0"/>
              <a:t>10/25/18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477C7-3179-E04B-8DBC-94ACB9D60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2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CF10-CABE-F34A-B59F-B60432AEC1A3}" type="datetimeFigureOut">
              <a:rPr lang="en-US" smtClean="0"/>
              <a:t>10/25/18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968A4-60DE-1447-BFF6-E4FC4DB2D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69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2452-DC4C-FC4A-A94A-C91F93F6FB46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9407-745D-FA46-A24A-3733EEC06777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2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612E-EBE3-E947-8C6D-43D34AFBB5FA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7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30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14687" y="6537430"/>
            <a:ext cx="1476266" cy="171978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657896-714F-764F-9880-DFF29D1B46D1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853" y="6537431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8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46984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12865F-FEFC-5647-ABF5-EDBE5C04D37D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2186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17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6" y="5521484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86278" y="6549550"/>
            <a:ext cx="1485609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6F9B79-E12F-8E48-9E93-C44741C286A6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5607" y="655640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54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2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296422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547906-EA49-3E4B-B731-40C7DB1032FD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345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50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5181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2209D9-B035-2F4C-AF21-7F1B1F5F94AF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345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27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9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5181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955EA6-9CBB-BC49-A190-84C896269C06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345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60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391299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0200DB-9BAD-C341-B76D-D768094CFC6C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72" y="654955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8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6" y="2696829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108AF28-5701-496F-BB94-EC80D2EA5BF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9220" y="6549550"/>
            <a:ext cx="1406781" cy="158697"/>
          </a:xfrm>
        </p:spPr>
        <p:txBody>
          <a:bodyPr/>
          <a:lstStyle/>
          <a:p>
            <a:pPr>
              <a:defRPr/>
            </a:pPr>
            <a:fld id="{9FA755D1-73D2-3D45-B8B1-9952506DDD51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E3FF9F-621A-48B4-9AE1-182E78DB5D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29579" y="6543536"/>
            <a:ext cx="4892514" cy="17072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2BC027-1E1A-471C-AA90-E1293244A9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9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82BD-70D5-B749-B319-FDB351D10E8E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3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76B4-C678-3C45-B557-FF7BF675A073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7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2672-917F-CB45-8F97-EC51F6AC4EDE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F45-3EB4-A843-A3F4-FCD88C9C799A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491A-7A03-9A45-9B88-21ED1F19D4A1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6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158A-E903-5A40-8178-E61A649C6F0C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3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1665-FF3B-844C-8A62-689B2D7BA01B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5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BC22-DC6F-854C-8B27-9B7CD9308B48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4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2DF2-B37E-5644-AF0D-22363068E101}" type="datetime1">
              <a:rPr lang="en-US" smtClean="0"/>
              <a:t>10/25/18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AB54-5A71-994B-9237-3EA64395D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0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20" y="6549550"/>
            <a:ext cx="1454078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ECB26A-FB38-4F42-8D02-B82E1C0869D6}" type="datetime1">
              <a:rPr lang="en-US" smtClean="0">
                <a:latin typeface="Helvetica"/>
                <a:cs typeface="Helvetica"/>
              </a:rPr>
              <a:t>10/25/18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8223" y="6537525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50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6" y="6489520"/>
            <a:ext cx="561974" cy="2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ITF Requirements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 Stewart </a:t>
            </a:r>
          </a:p>
          <a:p>
            <a:r>
              <a:rPr lang="en-US" sz="3600" dirty="0" smtClean="0"/>
              <a:t>October 30 2018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2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5232"/>
          </a:xfrm>
        </p:spPr>
        <p:txBody>
          <a:bodyPr/>
          <a:lstStyle/>
          <a:p>
            <a:r>
              <a:rPr lang="en-US" dirty="0" smtClean="0"/>
              <a:t>Impact on Integration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9870"/>
            <a:ext cx="8229600" cy="51564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Cold testing underground is superior to the cold test in the ITF and could replace it.</a:t>
            </a:r>
          </a:p>
          <a:p>
            <a:pPr lvl="1"/>
            <a:r>
              <a:rPr lang="en-US" dirty="0" smtClean="0"/>
              <a:t>Need to decide this at this meeting.</a:t>
            </a:r>
          </a:p>
          <a:p>
            <a:r>
              <a:rPr lang="en-US" dirty="0" smtClean="0"/>
              <a:t>The cold testing underground can only begin when the APA installation starts so the testing must be as fast as the installation process.</a:t>
            </a:r>
          </a:p>
          <a:p>
            <a:pPr lvl="1"/>
            <a:r>
              <a:rPr lang="en-US" dirty="0" smtClean="0"/>
              <a:t>Need enough cold boxes to keep up with installation.</a:t>
            </a:r>
          </a:p>
          <a:p>
            <a:r>
              <a:rPr lang="en-US" dirty="0" smtClean="0"/>
              <a:t>The start of integration could be delayed to the start if cold testing is the integration can keep up with installation. This should be possible.</a:t>
            </a:r>
          </a:p>
          <a:p>
            <a:pPr lvl="1"/>
            <a:r>
              <a:rPr lang="en-US" dirty="0" smtClean="0"/>
              <a:t>This relaxes the delivery schedule for the non-APA parts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Reduces the number of transport boxes for underground.</a:t>
            </a:r>
            <a:endParaRPr lang="en-US" dirty="0" smtClean="0"/>
          </a:p>
          <a:p>
            <a:r>
              <a:rPr lang="en-US" dirty="0" smtClean="0"/>
              <a:t>The APA may be stored ~2 years after fabrication so the qualification process at the factory must be excellent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Need to review the qualification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5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3790" y="6356350"/>
            <a:ext cx="2133600" cy="365125"/>
          </a:xfrm>
        </p:spPr>
        <p:txBody>
          <a:bodyPr/>
          <a:lstStyle/>
          <a:p>
            <a:fld id="{C135AB54-5A71-994B-9237-3EA64395DA30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5274237" y="430315"/>
            <a:ext cx="3570941" cy="6291159"/>
            <a:chOff x="5797175" y="239058"/>
            <a:chExt cx="3197413" cy="5926034"/>
          </a:xfrm>
        </p:grpSpPr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B73DA55F-582C-4C53-917D-7724D8813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646" t="8743" r="1276" b="31476"/>
            <a:stretch/>
          </p:blipFill>
          <p:spPr>
            <a:xfrm>
              <a:off x="5797175" y="274638"/>
              <a:ext cx="3197413" cy="589045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797175" y="239058"/>
              <a:ext cx="756025" cy="41685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>
            <a:off x="6118582" y="430315"/>
            <a:ext cx="2562243" cy="37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10792" cy="1143000"/>
          </a:xfrm>
        </p:spPr>
        <p:txBody>
          <a:bodyPr/>
          <a:lstStyle/>
          <a:p>
            <a:r>
              <a:rPr lang="en-US" dirty="0" smtClean="0"/>
              <a:t>Integration Space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9" y="1286436"/>
            <a:ext cx="5886822" cy="27925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ISO8 cleanroom</a:t>
            </a:r>
          </a:p>
          <a:p>
            <a:pPr lvl="1"/>
            <a:r>
              <a:rPr lang="en-US" dirty="0" smtClean="0"/>
              <a:t>Material airlock &amp; changing room</a:t>
            </a:r>
          </a:p>
          <a:p>
            <a:r>
              <a:rPr lang="en-US" dirty="0" smtClean="0"/>
              <a:t>PD work area - 2 scanners, computers and storage 6.5m x 6m</a:t>
            </a:r>
          </a:p>
          <a:p>
            <a:r>
              <a:rPr lang="en-US" dirty="0" smtClean="0"/>
              <a:t>General work area 11m x 6m</a:t>
            </a:r>
          </a:p>
          <a:p>
            <a:r>
              <a:rPr lang="en-US" dirty="0" smtClean="0"/>
              <a:t>Two 11mx6m area for CE-PD-APA integration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798238" y="98755"/>
            <a:ext cx="126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13m (42.7’) 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8833225" y="658259"/>
            <a:ext cx="11953" cy="60632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16200000">
            <a:off x="8292363" y="2420471"/>
            <a:ext cx="137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34m (110.5’) 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390946" y="5397568"/>
            <a:ext cx="1669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Packaging and material handling</a:t>
            </a:r>
            <a:endParaRPr lang="en-US" dirty="0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24119" y="3955849"/>
            <a:ext cx="4728711" cy="2155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Material handling 12m by 13m</a:t>
            </a:r>
          </a:p>
          <a:p>
            <a:pPr lvl="1"/>
            <a:r>
              <a:rPr lang="en-US" dirty="0" smtClean="0"/>
              <a:t>Transfer APA to process cart</a:t>
            </a:r>
          </a:p>
          <a:p>
            <a:pPr lvl="1"/>
            <a:r>
              <a:rPr lang="en-US" dirty="0" smtClean="0"/>
              <a:t>Pack for underground transport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Total area 500 m2 or 5,400 sqft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4119" y="5819237"/>
            <a:ext cx="449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not take into account storage of </a:t>
            </a:r>
            <a:r>
              <a:rPr lang="en-US" dirty="0" smtClean="0"/>
              <a:t>APAs. A buffer sufficient to keep the installation going is needed.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24119" y="5407137"/>
            <a:ext cx="448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Assumes no cryogenics at the integration site.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5089571" y="5615867"/>
            <a:ext cx="80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3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Long-term Storage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3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4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APA Long-term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1061"/>
            <a:ext cx="8229600" cy="25549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APA production is much slower then APA installation so a significant long-term buffer is needed somewhere.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APA per month over 2 years to get 96 APA in-hand</a:t>
            </a:r>
          </a:p>
          <a:p>
            <a:pPr lvl="1"/>
            <a:r>
              <a:rPr lang="en-US" dirty="0" smtClean="0"/>
              <a:t>Install at a rate of 6 per week </a:t>
            </a:r>
          </a:p>
          <a:p>
            <a:r>
              <a:rPr lang="en-US" dirty="0" smtClean="0"/>
              <a:t>660 m^2 or 7,100 sqft of warehouse space is needed even if the APA are close packed.</a:t>
            </a:r>
          </a:p>
          <a:p>
            <a:pPr lvl="1"/>
            <a:r>
              <a:rPr lang="en-US" dirty="0" smtClean="0"/>
              <a:t>A tent with filtered air is desired.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FFDDF6F-9D50-42B2-AB80-CFA32D1AEB49}"/>
              </a:ext>
            </a:extLst>
          </p:cNvPr>
          <p:cNvCxnSpPr/>
          <p:nvPr/>
        </p:nvCxnSpPr>
        <p:spPr>
          <a:xfrm>
            <a:off x="11040463" y="1906603"/>
            <a:ext cx="480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593769" y="3612671"/>
            <a:ext cx="6209949" cy="2806887"/>
            <a:chOff x="4756874" y="4375287"/>
            <a:chExt cx="4771585" cy="20227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C7B3F9F-592E-477D-8952-ED843D8BC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457" t="59269" r="23854" b="3170"/>
            <a:stretch/>
          </p:blipFill>
          <p:spPr>
            <a:xfrm>
              <a:off x="4756874" y="4375287"/>
              <a:ext cx="3833989" cy="1874948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A85208E-B252-459A-8DCE-A694668D7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9663" y="5807689"/>
              <a:ext cx="0" cy="405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D358F70D-0EF3-4F79-A7DE-3967D01406BE}"/>
                </a:ext>
              </a:extLst>
            </p:cNvPr>
            <p:cNvCxnSpPr>
              <a:cxnSpLocks/>
            </p:cNvCxnSpPr>
            <p:nvPr/>
          </p:nvCxnSpPr>
          <p:spPr>
            <a:xfrm>
              <a:off x="4793864" y="6084831"/>
              <a:ext cx="367955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63AE14B-3DF0-4AC6-8A34-941F3E8CCA0D}"/>
                </a:ext>
              </a:extLst>
            </p:cNvPr>
            <p:cNvSpPr txBox="1"/>
            <p:nvPr/>
          </p:nvSpPr>
          <p:spPr>
            <a:xfrm>
              <a:off x="6207563" y="6010512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42.5m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6770AD16-B75F-4EB4-A722-6A43205EFC34}"/>
                </a:ext>
              </a:extLst>
            </p:cNvPr>
            <p:cNvCxnSpPr>
              <a:cxnSpLocks/>
            </p:cNvCxnSpPr>
            <p:nvPr/>
          </p:nvCxnSpPr>
          <p:spPr>
            <a:xfrm>
              <a:off x="8590863" y="4549618"/>
              <a:ext cx="0" cy="13526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1D8E682-63B7-4948-AC4F-0641C125BC94}"/>
                </a:ext>
              </a:extLst>
            </p:cNvPr>
            <p:cNvCxnSpPr/>
            <p:nvPr/>
          </p:nvCxnSpPr>
          <p:spPr>
            <a:xfrm>
              <a:off x="8473417" y="5902253"/>
              <a:ext cx="0" cy="3110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BF6A7DE-BA48-4C20-837F-E31A2568F4A6}"/>
                </a:ext>
              </a:extLst>
            </p:cNvPr>
            <p:cNvCxnSpPr/>
            <p:nvPr/>
          </p:nvCxnSpPr>
          <p:spPr>
            <a:xfrm>
              <a:off x="8590863" y="6213336"/>
              <a:ext cx="2906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CBF654D-CE8C-4441-8D10-86C6BEDF8A22}"/>
                </a:ext>
              </a:extLst>
            </p:cNvPr>
            <p:cNvSpPr txBox="1"/>
            <p:nvPr/>
          </p:nvSpPr>
          <p:spPr>
            <a:xfrm>
              <a:off x="8750682" y="6028670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15.5m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FEEFDE5-9D18-4D9C-87E5-2743A82CA156}"/>
                </a:ext>
              </a:extLst>
            </p:cNvPr>
            <p:cNvSpPr txBox="1"/>
            <p:nvPr/>
          </p:nvSpPr>
          <p:spPr>
            <a:xfrm>
              <a:off x="6140451" y="5108895"/>
              <a:ext cx="956352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120 APA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1D8E682-63B7-4948-AC4F-0641C125BC94}"/>
                </a:ext>
              </a:extLst>
            </p:cNvPr>
            <p:cNvCxnSpPr/>
            <p:nvPr/>
          </p:nvCxnSpPr>
          <p:spPr>
            <a:xfrm>
              <a:off x="4791515" y="6010512"/>
              <a:ext cx="0" cy="3110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467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Storage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553"/>
            <a:ext cx="8229600" cy="52279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the APA-CE-PD integration is done roughly in time with the installation and cold testing then a large number of underground transport boxes are not needed.</a:t>
            </a:r>
          </a:p>
          <a:p>
            <a:r>
              <a:rPr lang="en-US" dirty="0" smtClean="0"/>
              <a:t>The crates and shipping containers may be packed with more than 2 APA so the storage requirements may be relaxed. </a:t>
            </a:r>
          </a:p>
          <a:p>
            <a:r>
              <a:rPr lang="en-US" dirty="0" smtClean="0"/>
              <a:t>The amount of warehouse space needed is time dependent.</a:t>
            </a:r>
          </a:p>
          <a:p>
            <a:r>
              <a:rPr lang="en-US" dirty="0" smtClean="0"/>
              <a:t>Local warehousing of APA crates and storage containers should be possible near the production sites: Liverpool, </a:t>
            </a:r>
            <a:r>
              <a:rPr lang="en-US" dirty="0"/>
              <a:t>C</a:t>
            </a:r>
            <a:r>
              <a:rPr lang="en-US" dirty="0" smtClean="0"/>
              <a:t>hicago, New York.</a:t>
            </a:r>
          </a:p>
          <a:p>
            <a:pPr lvl="1"/>
            <a:r>
              <a:rPr lang="en-US" dirty="0" smtClean="0"/>
              <a:t>Investigating alternate APA storage options should be done.</a:t>
            </a:r>
          </a:p>
          <a:p>
            <a:r>
              <a:rPr lang="en-US" dirty="0" smtClean="0"/>
              <a:t>APA storage in the ITF should be considered a desire not a requirement.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Areas in ITF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5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Workstation and 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77624" cy="8352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Present ITF plan calls for 3 work stations each 10x8m.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621727"/>
            <a:ext cx="4637741" cy="2966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Groups requesting space in the work areas are TC, CISC, SP-CE, DP-PD and DP-Elect</a:t>
            </a:r>
          </a:p>
          <a:p>
            <a:r>
              <a:rPr lang="en-US" dirty="0" smtClean="0"/>
              <a:t>Numerous requests were driven by the lack of space available at SURF and underground.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43176" y="3410623"/>
            <a:ext cx="3391648" cy="2945727"/>
            <a:chOff x="5543176" y="3410623"/>
            <a:chExt cx="3391648" cy="29457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3194" t="8579"/>
            <a:stretch/>
          </p:blipFill>
          <p:spPr>
            <a:xfrm>
              <a:off x="5543176" y="3410623"/>
              <a:ext cx="3391648" cy="294572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43176" y="3563022"/>
              <a:ext cx="1010024" cy="12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419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changes underground to the work-area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1344425"/>
            <a:ext cx="8680823" cy="33865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cryogenic mezzanine has been enlarged to add two new barracks. This will give some space for light work underground.</a:t>
            </a:r>
          </a:p>
          <a:p>
            <a:pPr lvl="1"/>
            <a:r>
              <a:rPr lang="en-US" dirty="0" smtClean="0"/>
              <a:t>Electronics, grounding/diagnostics, CISC? </a:t>
            </a:r>
          </a:p>
          <a:p>
            <a:pPr lvl="1"/>
            <a:r>
              <a:rPr lang="en-US" dirty="0" smtClean="0"/>
              <a:t>Underground occupancy remains a big concern</a:t>
            </a:r>
          </a:p>
          <a:p>
            <a:r>
              <a:rPr lang="en-US" dirty="0"/>
              <a:t>S</a:t>
            </a:r>
            <a:r>
              <a:rPr lang="en-US" dirty="0" smtClean="0"/>
              <a:t>urface locations</a:t>
            </a:r>
            <a:r>
              <a:rPr lang="en-US" dirty="0" smtClean="0"/>
              <a:t> at SURF for light work exist and should be investigated.</a:t>
            </a:r>
          </a:p>
          <a:p>
            <a:r>
              <a:rPr lang="en-US" dirty="0" smtClean="0"/>
              <a:t>The integration cleanroom may be slightly larger to make space for the work planned in the workstations.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256"/>
          <a:stretch/>
        </p:blipFill>
        <p:spPr>
          <a:xfrm>
            <a:off x="0" y="4646706"/>
            <a:ext cx="9144000" cy="2211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765" y="6352143"/>
            <a:ext cx="368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Extended Cryogenics Mezzanine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21540000">
            <a:off x="6394824" y="6454588"/>
            <a:ext cx="2151529" cy="2519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385375">
            <a:off x="6648824" y="6501555"/>
            <a:ext cx="109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827060" y="4935962"/>
            <a:ext cx="298822" cy="517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1528" y="4566630"/>
            <a:ext cx="120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Cryo</a:t>
            </a:r>
            <a:r>
              <a:rPr lang="en-US" dirty="0" smtClean="0"/>
              <a:t>genics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141882" y="5252712"/>
            <a:ext cx="152400" cy="398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46682" y="5252712"/>
            <a:ext cx="173318" cy="353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55226" y="4900707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6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Workstation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workstations are relatively small several options may exist either on the surface or underground. </a:t>
            </a:r>
          </a:p>
          <a:p>
            <a:pPr lvl="1"/>
            <a:r>
              <a:rPr lang="en-US" dirty="0" smtClean="0"/>
              <a:t>The option to increase the large cleanroom in the ITF a small amount for these tasks should be considered.</a:t>
            </a:r>
          </a:p>
          <a:p>
            <a:r>
              <a:rPr lang="en-US" dirty="0" smtClean="0"/>
              <a:t>The requirements for the workstations should be removed and other options investigated.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9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ITF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building must be heated and dry</a:t>
            </a:r>
          </a:p>
          <a:p>
            <a:r>
              <a:rPr lang="en-US" dirty="0" smtClean="0"/>
              <a:t>Office space is required for building management</a:t>
            </a:r>
          </a:p>
          <a:p>
            <a:pPr lvl="1"/>
            <a:r>
              <a:rPr lang="en-US" dirty="0" smtClean="0"/>
              <a:t>Experience at Ash River indicates 8m x 10m is required.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is necessary</a:t>
            </a:r>
          </a:p>
          <a:p>
            <a:r>
              <a:rPr lang="en-US" dirty="0" smtClean="0"/>
              <a:t>Basic machining capabilities are required either in the ITF or at a nearby facility.</a:t>
            </a:r>
          </a:p>
          <a:p>
            <a:r>
              <a:rPr lang="en-US" dirty="0" smtClean="0"/>
              <a:t>Sufficient toilet facilities are required.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3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6968" y="282141"/>
            <a:ext cx="8686800" cy="647102"/>
          </a:xfrm>
        </p:spPr>
        <p:txBody>
          <a:bodyPr/>
          <a:lstStyle/>
          <a:p>
            <a:r>
              <a:rPr lang="en-US" sz="3200" dirty="0" smtClean="0"/>
              <a:t>Original Integration </a:t>
            </a:r>
            <a:r>
              <a:rPr lang="en-US" sz="3200" dirty="0"/>
              <a:t>and Test Facility </a:t>
            </a:r>
            <a:r>
              <a:rPr lang="en-US" sz="3200" dirty="0" smtClean="0"/>
              <a:t>Layout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1011412" y="929243"/>
            <a:ext cx="7395922" cy="53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7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any requirements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8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0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2"/>
          </p:nvPr>
        </p:nvPicPr>
        <p:blipFill rotWithShape="1">
          <a:blip r:embed="rId2"/>
          <a:srcRect t="42437" r="74297" b="24761"/>
          <a:stretch/>
        </p:blipFill>
        <p:spPr>
          <a:xfrm>
            <a:off x="0" y="3180572"/>
            <a:ext cx="2357511" cy="2161085"/>
          </a:xfrm>
          <a:prstGeom prst="rect">
            <a:avLst/>
          </a:prstGeom>
        </p:spPr>
      </p:pic>
      <p:pic>
        <p:nvPicPr>
          <p:cNvPr id="11" name="Content Placeholder 11"/>
          <p:cNvPicPr>
            <a:picLocks noGrp="1" noChangeAspect="1"/>
          </p:cNvPicPr>
          <p:nvPr>
            <p:ph idx="12"/>
          </p:nvPr>
        </p:nvPicPr>
        <p:blipFill rotWithShape="1">
          <a:blip r:embed="rId2"/>
          <a:srcRect l="24869" t="65505" r="71541" b="8081"/>
          <a:stretch/>
        </p:blipFill>
        <p:spPr>
          <a:xfrm rot="16200000">
            <a:off x="2211688" y="4400120"/>
            <a:ext cx="329302" cy="1740222"/>
          </a:xfrm>
          <a:prstGeom prst="rect">
            <a:avLst/>
          </a:prstGeom>
        </p:spPr>
      </p:pic>
      <p:pic>
        <p:nvPicPr>
          <p:cNvPr id="14" name="Content Placeholder 11"/>
          <p:cNvPicPr>
            <a:picLocks noGrp="1" noChangeAspect="1"/>
          </p:cNvPicPr>
          <p:nvPr>
            <p:ph idx="12"/>
          </p:nvPr>
        </p:nvPicPr>
        <p:blipFill rotWithShape="1">
          <a:blip r:embed="rId2"/>
          <a:srcRect l="24869" t="65505" r="71541" b="8081"/>
          <a:stretch/>
        </p:blipFill>
        <p:spPr>
          <a:xfrm rot="16200000">
            <a:off x="2230395" y="2301801"/>
            <a:ext cx="329302" cy="1740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2653" y="3180575"/>
            <a:ext cx="2990772" cy="216108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2303592" y="3792873"/>
            <a:ext cx="1066800" cy="85633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57513" y="3962064"/>
            <a:ext cx="903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Inventory</a:t>
            </a:r>
          </a:p>
          <a:p>
            <a:pPr algn="ctr"/>
            <a:r>
              <a:rPr lang="en-US" sz="1100" dirty="0" smtClean="0"/>
              <a:t>Repackaging</a:t>
            </a:r>
          </a:p>
          <a:p>
            <a:pPr algn="ctr"/>
            <a:r>
              <a:rPr lang="en-US" sz="1100" dirty="0" smtClean="0"/>
              <a:t>Staging</a:t>
            </a:r>
          </a:p>
          <a:p>
            <a:pPr algn="ctr"/>
            <a:r>
              <a:rPr lang="en-US" sz="1100" dirty="0" smtClean="0"/>
              <a:t>10m by 15m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3894909" y="3714789"/>
            <a:ext cx="574363" cy="831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Office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8x10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90453" y="3226724"/>
            <a:ext cx="571310" cy="323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41787" y="3242778"/>
            <a:ext cx="57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toilet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502653" y="5562692"/>
            <a:ext cx="29620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659339" y="3195467"/>
            <a:ext cx="0" cy="22184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04066" y="5660235"/>
            <a:ext cx="128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40m (130ft)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59339" y="4155179"/>
            <a:ext cx="81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30m</a:t>
            </a:r>
          </a:p>
          <a:p>
            <a:r>
              <a:rPr lang="en-US" dirty="0" smtClean="0"/>
              <a:t>(100ft)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00889" y="1521059"/>
            <a:ext cx="281657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area 1,200m^2</a:t>
            </a:r>
          </a:p>
          <a:p>
            <a:r>
              <a:rPr lang="en-US" dirty="0" smtClean="0"/>
              <a:t>13,000 sqft is a minimum</a:t>
            </a:r>
          </a:p>
          <a:p>
            <a:endParaRPr lang="en-US" dirty="0" smtClean="0"/>
          </a:p>
          <a:p>
            <a:r>
              <a:rPr lang="en-US" dirty="0" smtClean="0"/>
              <a:t>Assume several times the truck space is needed to receive-repackage-and stage shipments.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Assume 3-5 people</a:t>
            </a:r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45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Space </a:t>
            </a:r>
            <a:r>
              <a:rPr lang="en-US" dirty="0" smtClean="0"/>
              <a:t>required for </a:t>
            </a:r>
            <a:r>
              <a:rPr lang="en-US" dirty="0" smtClean="0"/>
              <a:t>Logistics </a:t>
            </a:r>
            <a:r>
              <a:rPr lang="en-US" dirty="0"/>
              <a:t>C</a:t>
            </a:r>
            <a:r>
              <a:rPr lang="en-US" dirty="0" smtClean="0"/>
              <a:t>enter?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763427" y="3711418"/>
            <a:ext cx="1071122" cy="1741353"/>
            <a:chOff x="6868660" y="1476617"/>
            <a:chExt cx="1071122" cy="1741353"/>
          </a:xfrm>
        </p:grpSpPr>
        <p:sp>
          <p:nvSpPr>
            <p:cNvPr id="45" name="Rectangle 44"/>
            <p:cNvSpPr/>
            <p:nvPr/>
          </p:nvSpPr>
          <p:spPr>
            <a:xfrm>
              <a:off x="6868660" y="2712639"/>
              <a:ext cx="1045453" cy="204293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894329" y="1476617"/>
              <a:ext cx="1045453" cy="1741353"/>
              <a:chOff x="2548106" y="3217970"/>
              <a:chExt cx="1045453" cy="174135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548106" y="3217970"/>
                <a:ext cx="1045453" cy="204293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548106" y="3512448"/>
                <a:ext cx="1045453" cy="204293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548106" y="3826808"/>
                <a:ext cx="1045453" cy="204293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548106" y="4155279"/>
                <a:ext cx="1045453" cy="204293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48106" y="4755030"/>
                <a:ext cx="1045453" cy="204293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33" name="Straight Arrow Connector 32"/>
          <p:cNvCxnSpPr/>
          <p:nvPr/>
        </p:nvCxnSpPr>
        <p:spPr>
          <a:xfrm flipH="1">
            <a:off x="1530726" y="3024009"/>
            <a:ext cx="9380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592272" y="3024009"/>
            <a:ext cx="9380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79506" y="2708147"/>
            <a:ext cx="8610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Truck width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55450" y="1347439"/>
            <a:ext cx="4303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only 1-2 weeks of storage is needed in the logistics enter and the rest is underground. </a:t>
            </a:r>
          </a:p>
          <a:p>
            <a:r>
              <a:rPr lang="en-US" dirty="0" smtClean="0"/>
              <a:t>Assume roughly 1 truck per day to the Ross</a:t>
            </a:r>
          </a:p>
          <a:p>
            <a:r>
              <a:rPr lang="en-US" dirty="0" smtClean="0"/>
              <a:t>A truck will hold 24 pallets or 8 cage loads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69018" y="3561952"/>
            <a:ext cx="2145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about Cryostat and cryogenics?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7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Impact of the Changes to the Underground Configuration on ITF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en-US" dirty="0" smtClean="0"/>
              <a:t>torage areas exist underground outside the cryostat sufficient to provide a 1 month material buffer.</a:t>
            </a:r>
          </a:p>
          <a:p>
            <a:r>
              <a:rPr lang="en-US" dirty="0" smtClean="0"/>
              <a:t>The cold testing will happen directly in front of the cryostat directly before inserting the components.</a:t>
            </a:r>
          </a:p>
          <a:p>
            <a:r>
              <a:rPr lang="en-US" dirty="0" smtClean="0"/>
              <a:t>The mezzanine size is enlarged and provision is now for several barracks similar to ProtoDUNE</a:t>
            </a:r>
          </a:p>
          <a:p>
            <a:r>
              <a:rPr lang="en-US" dirty="0" smtClean="0"/>
              <a:t>Waste will be disposed of directly from the Ross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Requirements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6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9294" y="191696"/>
            <a:ext cx="3884706" cy="700266"/>
          </a:xfrm>
        </p:spPr>
        <p:txBody>
          <a:bodyPr>
            <a:noAutofit/>
          </a:bodyPr>
          <a:lstStyle/>
          <a:p>
            <a:r>
              <a:rPr lang="en-US" sz="2800" dirty="0" smtClean="0"/>
              <a:t>Logistics Requirements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2729" y="309431"/>
            <a:ext cx="5474408" cy="641204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ITF must receive repackage and ship equipment to SURF. </a:t>
            </a:r>
          </a:p>
          <a:p>
            <a:pPr lvl="1"/>
            <a:r>
              <a:rPr lang="en-US" sz="1600" dirty="0" smtClean="0"/>
              <a:t>There is </a:t>
            </a:r>
            <a:r>
              <a:rPr lang="en-US" sz="1600" dirty="0" smtClean="0"/>
              <a:t>no </a:t>
            </a:r>
            <a:r>
              <a:rPr lang="en-US" sz="1600" dirty="0" smtClean="0"/>
              <a:t>space at SURF to construct buildings with multiple loading docks </a:t>
            </a:r>
            <a:r>
              <a:rPr lang="en-US" sz="1600" dirty="0" smtClean="0"/>
              <a:t>and flexible truck access.</a:t>
            </a:r>
            <a:endParaRPr lang="en-US" sz="1600" dirty="0"/>
          </a:p>
          <a:p>
            <a:r>
              <a:rPr lang="en-US" sz="2000" dirty="0" smtClean="0"/>
              <a:t>A drive in truck bay </a:t>
            </a:r>
            <a:r>
              <a:rPr lang="en-US" sz="2000" dirty="0" smtClean="0"/>
              <a:t>is required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/>
              <a:t>B</a:t>
            </a:r>
            <a:r>
              <a:rPr lang="en-US" sz="1600" dirty="0" smtClean="0"/>
              <a:t>oth </a:t>
            </a:r>
            <a:r>
              <a:rPr lang="en-US" sz="1600" dirty="0" smtClean="0"/>
              <a:t>APA and CRP </a:t>
            </a:r>
            <a:r>
              <a:rPr lang="en-US" sz="1600" dirty="0" smtClean="0"/>
              <a:t>will arrive on lowboy or flatbed trucks as </a:t>
            </a:r>
            <a:r>
              <a:rPr lang="en-US" sz="1600" dirty="0" smtClean="0"/>
              <a:t>these loads will not fit in a normal </a:t>
            </a:r>
            <a:r>
              <a:rPr lang="en-US" sz="1600" dirty="0" smtClean="0"/>
              <a:t>trailer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The drive in bay is also needed for loading flatbed/curtain-side trailers that can be easily unloaded at SURF.</a:t>
            </a:r>
            <a:endParaRPr lang="en-US" sz="1600" dirty="0" smtClean="0"/>
          </a:p>
          <a:p>
            <a:r>
              <a:rPr lang="en-US" sz="2000" dirty="0" smtClean="0"/>
              <a:t>Shipments to SURF need unloaded with equipment at SURF, where there is no loading dock.</a:t>
            </a:r>
          </a:p>
          <a:p>
            <a:r>
              <a:rPr lang="en-US" sz="2000" dirty="0" smtClean="0"/>
              <a:t>At least two </a:t>
            </a:r>
            <a:r>
              <a:rPr lang="en-US" sz="2000" dirty="0" smtClean="0"/>
              <a:t>loading docks </a:t>
            </a:r>
            <a:r>
              <a:rPr lang="en-US" sz="2000" dirty="0" smtClean="0"/>
              <a:t>are required</a:t>
            </a:r>
            <a:r>
              <a:rPr lang="en-US" sz="2000" dirty="0" smtClean="0"/>
              <a:t> </a:t>
            </a:r>
            <a:r>
              <a:rPr lang="en-US" sz="2000" dirty="0" smtClean="0"/>
              <a:t>to receive shipments. </a:t>
            </a:r>
            <a:endParaRPr lang="en-US" sz="2000" dirty="0" smtClean="0"/>
          </a:p>
          <a:p>
            <a:pPr lvl="1"/>
            <a:r>
              <a:rPr lang="en-US" sz="1600" dirty="0" smtClean="0"/>
              <a:t>Most material will arrive in crates and pallets at the loading docks. The arrival times will be random.</a:t>
            </a:r>
            <a:endParaRPr lang="en-US" sz="1600" dirty="0" smtClean="0"/>
          </a:p>
          <a:p>
            <a:r>
              <a:rPr lang="en-US" sz="2000" dirty="0" smtClean="0"/>
              <a:t>With </a:t>
            </a:r>
            <a:r>
              <a:rPr lang="en-US" sz="2000" dirty="0" smtClean="0"/>
              <a:t>the load data available one truck </a:t>
            </a:r>
            <a:r>
              <a:rPr lang="en-US" sz="2000" dirty="0" smtClean="0"/>
              <a:t>per </a:t>
            </a:r>
            <a:r>
              <a:rPr lang="en-US" sz="2000" dirty="0" smtClean="0"/>
              <a:t>day will be needed to go to SURF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Requirement needs evaluated by logistics manager.</a:t>
            </a:r>
          </a:p>
          <a:p>
            <a:pPr lvl="1"/>
            <a:r>
              <a:rPr lang="en-US" sz="1600" dirty="0" smtClean="0"/>
              <a:t>Delivery times driven by the CF schedule.</a:t>
            </a:r>
          </a:p>
          <a:p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1600200"/>
            <a:ext cx="2603500" cy="459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7281" y="1693221"/>
            <a:ext cx="61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ft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782564" y="2391265"/>
            <a:ext cx="0" cy="3404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8331278" y="3607744"/>
            <a:ext cx="125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 m 150 ft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Multiply 1"/>
          <p:cNvSpPr/>
          <p:nvPr/>
        </p:nvSpPr>
        <p:spPr>
          <a:xfrm>
            <a:off x="6553200" y="2659529"/>
            <a:ext cx="1007035" cy="62753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553200" y="4814047"/>
            <a:ext cx="1007035" cy="62753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 Flow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5009"/>
            <a:ext cx="3068918" cy="136646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Summary</a:t>
            </a:r>
          </a:p>
          <a:p>
            <a:r>
              <a:rPr lang="en-US" dirty="0" smtClean="0"/>
              <a:t>Total trips 1,636</a:t>
            </a:r>
          </a:p>
          <a:p>
            <a:r>
              <a:rPr lang="en-US" dirty="0" smtClean="0"/>
              <a:t>Cage loads 1,356</a:t>
            </a:r>
          </a:p>
          <a:p>
            <a:r>
              <a:rPr lang="en-US" dirty="0" smtClean="0"/>
              <a:t>Slung loads 280</a:t>
            </a:r>
          </a:p>
          <a:p>
            <a:pPr marL="0" indent="0">
              <a:buNone/>
            </a:pPr>
            <a:r>
              <a:rPr lang="en-US" dirty="0" smtClean="0"/>
              <a:t>(40 hoist days in 2 years)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DUNE-Loads-tit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15681"/>
            <a:ext cx="8597900" cy="889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6700" y="776942"/>
            <a:ext cx="8597899" cy="60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8000"/>
                </a:solidFill>
              </a:rPr>
              <a:t>List of loads for the Ross shaft has been revised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7" name="Picture 6" descr="DUNE-Loads-SPinst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62846"/>
            <a:ext cx="8597900" cy="29845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46188" y="5355008"/>
            <a:ext cx="3304988" cy="1502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Loads are sorted by installation phase</a:t>
            </a:r>
          </a:p>
          <a:p>
            <a:r>
              <a:rPr lang="en-US" dirty="0" smtClean="0"/>
              <a:t>CUC Setup</a:t>
            </a:r>
          </a:p>
          <a:p>
            <a:r>
              <a:rPr lang="en-US" dirty="0" smtClean="0"/>
              <a:t>Det#1 Setup</a:t>
            </a:r>
          </a:p>
          <a:p>
            <a:r>
              <a:rPr lang="en-US" dirty="0" smtClean="0"/>
              <a:t>Det#1 Installation</a:t>
            </a:r>
          </a:p>
          <a:p>
            <a:r>
              <a:rPr lang="en-US" dirty="0" smtClean="0"/>
              <a:t>Det#2 Setup</a:t>
            </a:r>
          </a:p>
          <a:p>
            <a:r>
              <a:rPr lang="en-US" dirty="0" smtClean="0"/>
              <a:t>Det#2 Installation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1176" y="5355009"/>
            <a:ext cx="274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load list should be considered part of the logistics requirements.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2235" y="6356350"/>
            <a:ext cx="250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other fields needed?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17882" y="6338103"/>
            <a:ext cx="2883647" cy="447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5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2"/>
          </p:nvPr>
        </p:nvPicPr>
        <p:blipFill rotWithShape="1">
          <a:blip r:embed="rId2"/>
          <a:srcRect t="42437" r="74297" b="24761"/>
          <a:stretch/>
        </p:blipFill>
        <p:spPr>
          <a:xfrm>
            <a:off x="-43868" y="4249030"/>
            <a:ext cx="2357511" cy="2161085"/>
          </a:xfrm>
          <a:prstGeom prst="rect">
            <a:avLst/>
          </a:prstGeom>
        </p:spPr>
      </p:pic>
      <p:pic>
        <p:nvPicPr>
          <p:cNvPr id="11" name="Content Placeholder 11"/>
          <p:cNvPicPr>
            <a:picLocks noGrp="1" noChangeAspect="1"/>
          </p:cNvPicPr>
          <p:nvPr>
            <p:ph idx="12"/>
          </p:nvPr>
        </p:nvPicPr>
        <p:blipFill rotWithShape="1">
          <a:blip r:embed="rId2"/>
          <a:srcRect l="24869" t="65505" r="71541" b="8081"/>
          <a:stretch/>
        </p:blipFill>
        <p:spPr>
          <a:xfrm rot="16200000">
            <a:off x="2167820" y="5468578"/>
            <a:ext cx="329302" cy="1740222"/>
          </a:xfrm>
          <a:prstGeom prst="rect">
            <a:avLst/>
          </a:prstGeom>
        </p:spPr>
      </p:pic>
      <p:pic>
        <p:nvPicPr>
          <p:cNvPr id="14" name="Content Placeholder 11"/>
          <p:cNvPicPr>
            <a:picLocks noGrp="1" noChangeAspect="1"/>
          </p:cNvPicPr>
          <p:nvPr>
            <p:ph idx="12"/>
          </p:nvPr>
        </p:nvPicPr>
        <p:blipFill rotWithShape="1">
          <a:blip r:embed="rId2"/>
          <a:srcRect l="24869" t="65505" r="71541" b="8081"/>
          <a:stretch/>
        </p:blipFill>
        <p:spPr>
          <a:xfrm rot="16200000">
            <a:off x="2186527" y="3370259"/>
            <a:ext cx="329302" cy="1740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8785" y="4249033"/>
            <a:ext cx="2990772" cy="216108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2259724" y="4861331"/>
            <a:ext cx="1066800" cy="85633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3645" y="5030522"/>
            <a:ext cx="903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Inventory</a:t>
            </a:r>
          </a:p>
          <a:p>
            <a:pPr algn="ctr"/>
            <a:r>
              <a:rPr lang="en-US" sz="1100" dirty="0" smtClean="0"/>
              <a:t>Repackaging</a:t>
            </a:r>
          </a:p>
          <a:p>
            <a:pPr algn="ctr"/>
            <a:r>
              <a:rPr lang="en-US" sz="1100" dirty="0" smtClean="0"/>
              <a:t>Staging</a:t>
            </a:r>
          </a:p>
          <a:p>
            <a:pPr algn="ctr"/>
            <a:r>
              <a:rPr lang="en-US" sz="1100" dirty="0" smtClean="0"/>
              <a:t>10m by 15m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3851041" y="4783247"/>
            <a:ext cx="574363" cy="831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Office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8x10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46585" y="4295182"/>
            <a:ext cx="571310" cy="323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97919" y="4311236"/>
            <a:ext cx="57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toilet</a:t>
            </a:r>
            <a:endParaRPr lang="en-US" sz="1400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050" y="123176"/>
            <a:ext cx="8404578" cy="6218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Logistics Requirements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9294" y="684978"/>
            <a:ext cx="4480045" cy="3564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20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1-2 weeks of storage is needed in the logistics enter and the rest is underground. </a:t>
            </a:r>
          </a:p>
          <a:p>
            <a:pPr lvl="1"/>
            <a:r>
              <a:rPr lang="en-US" dirty="0"/>
              <a:t>Sufficient buffer is needed to be able to consolidate shipments related to work packages.</a:t>
            </a:r>
          </a:p>
          <a:p>
            <a:pPr lvl="1"/>
            <a:r>
              <a:rPr lang="en-US" dirty="0"/>
              <a:t>Required to work around weather and the CF schedule.</a:t>
            </a:r>
          </a:p>
          <a:p>
            <a:r>
              <a:rPr lang="en-US" dirty="0"/>
              <a:t>Equipment capable for loading and unloading all the loads is necessary.</a:t>
            </a:r>
          </a:p>
          <a:p>
            <a:pPr lvl="1"/>
            <a:r>
              <a:rPr lang="en-US" dirty="0"/>
              <a:t>Crates, Pallets, long loads (I-Beam), APA and CRP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7</a:t>
            </a:fld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38660" y="852152"/>
            <a:ext cx="4197673" cy="4158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sz="20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Dedicated pallet storage facility is suggested.</a:t>
            </a:r>
          </a:p>
          <a:p>
            <a:r>
              <a:rPr lang="en-US" dirty="0"/>
              <a:t>All equipment entering the ITF must be inventoried.</a:t>
            </a:r>
          </a:p>
          <a:p>
            <a:pPr lvl="1"/>
            <a:r>
              <a:rPr lang="en-US" dirty="0" smtClean="0"/>
              <a:t>The inventory must be capable of tracking  individual components in the underground area.</a:t>
            </a:r>
          </a:p>
          <a:p>
            <a:r>
              <a:rPr lang="en-US" dirty="0" smtClean="0"/>
              <a:t>Hoist time is critical at SURF so an efficient method for repackaging smaller parcels into large units for underground transport is required.</a:t>
            </a:r>
          </a:p>
          <a:p>
            <a:pPr lvl="1"/>
            <a:r>
              <a:rPr lang="en-US" dirty="0" smtClean="0"/>
              <a:t>Halogenated material is not allowed underground.</a:t>
            </a:r>
          </a:p>
          <a:p>
            <a:pPr lvl="1"/>
            <a:r>
              <a:rPr lang="en-US" dirty="0"/>
              <a:t>Fibrous material is not allowed in the cleanroom</a:t>
            </a:r>
          </a:p>
          <a:p>
            <a:pPr lvl="1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807882" y="4711273"/>
            <a:ext cx="358588" cy="274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8" idx="1"/>
          </p:cNvCxnSpPr>
          <p:nvPr/>
        </p:nvCxnSpPr>
        <p:spPr>
          <a:xfrm flipH="1" flipV="1">
            <a:off x="1837764" y="5614443"/>
            <a:ext cx="313761" cy="1058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34351" y="4412453"/>
            <a:ext cx="73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Crane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151525" y="6488668"/>
            <a:ext cx="378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Wide forklift suitable for narrow paths</a:t>
            </a:r>
            <a:endParaRPr lang="en-US" dirty="0"/>
          </a:p>
        </p:txBody>
      </p:sp>
      <p:pic>
        <p:nvPicPr>
          <p:cNvPr id="50" name="Picture 49" descr="bo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t="22444" r="47947" b="53661"/>
          <a:stretch/>
        </p:blipFill>
        <p:spPr>
          <a:xfrm>
            <a:off x="7436688" y="5214457"/>
            <a:ext cx="1707312" cy="153872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738661" y="4974238"/>
            <a:ext cx="2698028" cy="1255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/>
              <a:buChar char="•"/>
              <a:defRPr sz="2000"/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16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en-US" dirty="0"/>
          </a:p>
        </p:txBody>
      </p:sp>
      <p:pic>
        <p:nvPicPr>
          <p:cNvPr id="52" name="Picture 51" descr="pal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80" y="5363882"/>
            <a:ext cx="1891311" cy="12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9014"/>
            <a:ext cx="3965388" cy="455855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Two loading docks</a:t>
            </a:r>
          </a:p>
          <a:p>
            <a:r>
              <a:rPr lang="en-US" dirty="0" smtClean="0"/>
              <a:t>Truck drive in bay</a:t>
            </a:r>
          </a:p>
          <a:p>
            <a:r>
              <a:rPr lang="en-US" dirty="0" smtClean="0"/>
              <a:t>Capacity to process the material </a:t>
            </a:r>
            <a:r>
              <a:rPr lang="en-US" dirty="0"/>
              <a:t>i</a:t>
            </a:r>
            <a:r>
              <a:rPr lang="en-US" dirty="0" smtClean="0"/>
              <a:t>n the load list at the needed time.</a:t>
            </a:r>
          </a:p>
          <a:p>
            <a:r>
              <a:rPr lang="en-US" dirty="0" smtClean="0"/>
              <a:t>Sufficient buffer capacity to consolidate loads related to single work packages (eq. Cleanroom construction)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0506" y="1481604"/>
            <a:ext cx="3965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An inventory system that tracks parts at the component level.</a:t>
            </a:r>
          </a:p>
          <a:p>
            <a:r>
              <a:rPr lang="en-US" sz="2700" dirty="0" smtClean="0"/>
              <a:t>Equipment to unload standard trailers and large loads.</a:t>
            </a:r>
          </a:p>
          <a:p>
            <a:r>
              <a:rPr lang="en-US" sz="2700" dirty="0" smtClean="0"/>
              <a:t>Equipment to load trucks suitable for SURF</a:t>
            </a:r>
          </a:p>
          <a:p>
            <a:r>
              <a:rPr lang="en-US" sz="2700" dirty="0" smtClean="0"/>
              <a:t>Repackaging capability.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496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AB54-5A71-994B-9237-3EA64395DA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00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14667</TotalTime>
  <Words>1365</Words>
  <Application>Microsoft Macintosh PowerPoint</Application>
  <PresentationFormat>On-screen Show (4:3)</PresentationFormat>
  <Paragraphs>193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LBNF Content-Footer Theme</vt:lpstr>
      <vt:lpstr>New ITF Requirements</vt:lpstr>
      <vt:lpstr>Original Integration and Test Facility Layout</vt:lpstr>
      <vt:lpstr>Primary Impact of the Changes to the Underground Configuration on ITF</vt:lpstr>
      <vt:lpstr>Logistics Requirements</vt:lpstr>
      <vt:lpstr>Logistics Requirements</vt:lpstr>
      <vt:lpstr>Material Flow Overview</vt:lpstr>
      <vt:lpstr>Additional Logistics Requirements</vt:lpstr>
      <vt:lpstr>Logistics Summary</vt:lpstr>
      <vt:lpstr>Integration</vt:lpstr>
      <vt:lpstr>Impact on Integration Process</vt:lpstr>
      <vt:lpstr>Integration Space Needs</vt:lpstr>
      <vt:lpstr>APA Long-term Storage</vt:lpstr>
      <vt:lpstr>APA Long-term Storage</vt:lpstr>
      <vt:lpstr>APA Storage Considerations</vt:lpstr>
      <vt:lpstr>Work Areas in ITF</vt:lpstr>
      <vt:lpstr>Workstation and Shop</vt:lpstr>
      <vt:lpstr>Impact of changes underground to the work-area planning</vt:lpstr>
      <vt:lpstr>Workstation Conclusions</vt:lpstr>
      <vt:lpstr>Additional ITF Requirements</vt:lpstr>
      <vt:lpstr>Discussion</vt:lpstr>
      <vt:lpstr>Backup</vt:lpstr>
      <vt:lpstr>Space required for Logistics Center?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Stewart</dc:creator>
  <cp:lastModifiedBy>Jim Stewart</cp:lastModifiedBy>
  <cp:revision>157</cp:revision>
  <dcterms:created xsi:type="dcterms:W3CDTF">2018-10-15T15:46:50Z</dcterms:created>
  <dcterms:modified xsi:type="dcterms:W3CDTF">2018-10-26T16:20:09Z</dcterms:modified>
</cp:coreProperties>
</file>