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9" r:id="rId4"/>
    <p:sldId id="271" r:id="rId5"/>
    <p:sldId id="258" r:id="rId6"/>
    <p:sldId id="257" r:id="rId7"/>
    <p:sldId id="259" r:id="rId8"/>
    <p:sldId id="260" r:id="rId9"/>
    <p:sldId id="261" r:id="rId10"/>
    <p:sldId id="262" r:id="rId11"/>
    <p:sldId id="272" r:id="rId12"/>
    <p:sldId id="263" r:id="rId13"/>
    <p:sldId id="273" r:id="rId14"/>
    <p:sldId id="274" r:id="rId15"/>
    <p:sldId id="264" r:id="rId16"/>
    <p:sldId id="266" r:id="rId17"/>
    <p:sldId id="275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44" autoAdjust="0"/>
  </p:normalViewPr>
  <p:slideViewPr>
    <p:cSldViewPr snapToGrid="0" snapToObjects="1">
      <p:cViewPr varScale="1">
        <p:scale>
          <a:sx n="97" d="100"/>
          <a:sy n="97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3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4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7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3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2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2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2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9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A3C8-5DA5-D84E-AFD7-CF9EEC4B6697}" type="datetimeFigureOut">
              <a:rPr lang="en-US" smtClean="0"/>
              <a:t>31.10.18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6A10-1B4E-C24C-9BF5-826B0CAE6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1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1168400"/>
            <a:ext cx="8610600" cy="4457700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Some points from this integration meeting</a:t>
            </a:r>
            <a:br>
              <a:rPr lang="en-US" sz="53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to be taken as action and/or decisions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200" i="1" dirty="0"/>
              <a:t>summary SURF 31/10/2018</a:t>
            </a:r>
            <a:br>
              <a:rPr lang="en-US" sz="2200" i="1" dirty="0"/>
            </a:b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402239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Moving the big beams and APAs down the shaft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more detailed engineering done by experts is necessary</a:t>
            </a:r>
          </a:p>
          <a:p>
            <a:r>
              <a:rPr lang="en-US" sz="2400" dirty="0"/>
              <a:t>We need to organize a working meeting with the experts at SURF and a CERN engineer specialized on this.</a:t>
            </a:r>
          </a:p>
          <a:p>
            <a:r>
              <a:rPr lang="en-US" sz="2400" dirty="0"/>
              <a:t>To be organized by Marzio and Patrick</a:t>
            </a:r>
          </a:p>
          <a:p>
            <a:r>
              <a:rPr lang="en-US" sz="2400" dirty="0"/>
              <a:t>Still the responsibility remains with the host lab for all manipulation in the shafts and underground</a:t>
            </a:r>
          </a:p>
          <a:p>
            <a:r>
              <a:rPr lang="en-US" sz="2400" dirty="0"/>
              <a:t>Necessary to create a scenario on how to handle the organization of all transports underground and define the responsibilities</a:t>
            </a:r>
          </a:p>
          <a:p>
            <a:r>
              <a:rPr lang="en-US" sz="2400" dirty="0"/>
              <a:t>This is valid for all cranes operations in general. We need professional riggers support</a:t>
            </a:r>
          </a:p>
        </p:txBody>
      </p:sp>
    </p:spTree>
    <p:extLst>
      <p:ext uri="{BB962C8B-B14F-4D97-AF65-F5344CB8AC3E}">
        <p14:creationId xmlns:p14="http://schemas.microsoft.com/office/powerpoint/2010/main" val="410228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Good to have a clear reference point</a:t>
            </a:r>
          </a:p>
          <a:p>
            <a:r>
              <a:rPr lang="en-US" sz="2400" dirty="0"/>
              <a:t>Need help from FNAL to have an homogeneous transports and shipping organization with clear rules (also for small boxes)</a:t>
            </a:r>
          </a:p>
          <a:p>
            <a:r>
              <a:rPr lang="en-US" sz="2400" dirty="0"/>
              <a:t>We need a PBS with a clear label convention and a database which covers from production to physics. This cannot be just procured in the marked, need a group behind.</a:t>
            </a:r>
          </a:p>
        </p:txBody>
      </p:sp>
    </p:spTree>
    <p:extLst>
      <p:ext uri="{BB962C8B-B14F-4D97-AF65-F5344CB8AC3E}">
        <p14:creationId xmlns:p14="http://schemas.microsoft.com/office/powerpoint/2010/main" val="217826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Dust in the cryostat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Bring inside the cryostat air just coming from the main ventilation (filtered already)</a:t>
            </a:r>
          </a:p>
          <a:p>
            <a:r>
              <a:rPr lang="en-US" sz="2400" dirty="0"/>
              <a:t>Importance to keep cleaning the wall of the cryostat</a:t>
            </a:r>
          </a:p>
          <a:p>
            <a:r>
              <a:rPr lang="en-US" sz="2400" dirty="0"/>
              <a:t>150kg of dust/year looks to be a lot, relook at the scenario adding necessary actions and steps in the process</a:t>
            </a:r>
          </a:p>
        </p:txBody>
      </p:sp>
    </p:spTree>
    <p:extLst>
      <p:ext uri="{BB962C8B-B14F-4D97-AF65-F5344CB8AC3E}">
        <p14:creationId xmlns:p14="http://schemas.microsoft.com/office/powerpoint/2010/main" val="133444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CLEAN room and integration facility in the cavern (</a:t>
            </a:r>
            <a:r>
              <a:rPr lang="en-US" dirty="0" err="1"/>
              <a:t>det</a:t>
            </a:r>
            <a:r>
              <a:rPr lang="en-US" dirty="0"/>
              <a:t>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Large progress done</a:t>
            </a:r>
          </a:p>
          <a:p>
            <a:r>
              <a:rPr lang="en-US" dirty="0"/>
              <a:t>Need now to go to details</a:t>
            </a:r>
          </a:p>
          <a:p>
            <a:r>
              <a:rPr lang="en-US" dirty="0"/>
              <a:t>Ok for Alimak on the west entrance</a:t>
            </a:r>
          </a:p>
          <a:p>
            <a:r>
              <a:rPr lang="en-US" dirty="0"/>
              <a:t>Insert more realistic cold box design (door opening) and latest cryostat and services models</a:t>
            </a:r>
          </a:p>
          <a:p>
            <a:r>
              <a:rPr lang="en-US" dirty="0"/>
              <a:t>Move CPA assembly away from cold boxes</a:t>
            </a:r>
          </a:p>
          <a:p>
            <a:r>
              <a:rPr lang="en-US" dirty="0"/>
              <a:t>Clarify which type of APA transport boxes</a:t>
            </a:r>
          </a:p>
          <a:p>
            <a:r>
              <a:rPr lang="en-US" dirty="0"/>
              <a:t>Bill to keep organizing integration meetings on the subject</a:t>
            </a:r>
          </a:p>
        </p:txBody>
      </p:sp>
    </p:spTree>
    <p:extLst>
      <p:ext uri="{BB962C8B-B14F-4D97-AF65-F5344CB8AC3E}">
        <p14:creationId xmlns:p14="http://schemas.microsoft.com/office/powerpoint/2010/main" val="103152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Installation of APAs and CPAs in the cryostat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Clarify which FC deployment sequence</a:t>
            </a:r>
          </a:p>
          <a:p>
            <a:r>
              <a:rPr lang="en-US" dirty="0"/>
              <a:t>Clarify tools needed inside (lifts, floor removal, FC deployment, for cables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r>
              <a:rPr lang="en-US" dirty="0"/>
              <a:t>Clarify temporary door on </a:t>
            </a:r>
            <a:r>
              <a:rPr lang="en-US" dirty="0" smtClean="0"/>
              <a:t>TCO</a:t>
            </a:r>
          </a:p>
          <a:p>
            <a:r>
              <a:rPr lang="en-US" dirty="0" smtClean="0"/>
              <a:t>Clarify lighting</a:t>
            </a:r>
            <a:endParaRPr lang="en-US" dirty="0"/>
          </a:p>
          <a:p>
            <a:r>
              <a:rPr lang="en-US" dirty="0"/>
              <a:t>Can we weld cryo pipes near TCO during installation of APAs? </a:t>
            </a:r>
          </a:p>
          <a:p>
            <a:r>
              <a:rPr lang="en-US" dirty="0"/>
              <a:t>Model TCO closing scenario (internal clean room, material inside, </a:t>
            </a:r>
            <a:r>
              <a:rPr lang="mr-IN" dirty="0"/>
              <a:t>…</a:t>
            </a:r>
            <a:r>
              <a:rPr lang="en-US" dirty="0"/>
              <a:t>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44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Passive storage requirements on the surface (ITF or elsewhere) m2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1700" cy="4525963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Cryostat warm : in the preparation firm in SD, then movement underground directly</a:t>
            </a:r>
          </a:p>
          <a:p>
            <a:r>
              <a:rPr lang="en-US" sz="2400" dirty="0"/>
              <a:t>Cold cryostat :  20-25% in the cavern, 75% as repetitive material in simple storage areas (~5000m2)</a:t>
            </a:r>
          </a:p>
          <a:p>
            <a:r>
              <a:rPr lang="en-US" sz="2400" dirty="0"/>
              <a:t>Internal cryo pipes : storage on top of the cryostat</a:t>
            </a:r>
          </a:p>
          <a:p>
            <a:r>
              <a:rPr lang="en-US" sz="2400" dirty="0"/>
              <a:t>APA stored in the cavern ~16% =120m</a:t>
            </a:r>
            <a:r>
              <a:rPr lang="en-US" sz="2400" baseline="30000" dirty="0"/>
              <a:t>2</a:t>
            </a:r>
          </a:p>
          <a:p>
            <a:r>
              <a:rPr lang="en-US" sz="2400" dirty="0"/>
              <a:t>APA stored on the surface ~80% = 600m</a:t>
            </a:r>
            <a:r>
              <a:rPr lang="en-US" sz="2400" baseline="30000" dirty="0"/>
              <a:t>2</a:t>
            </a:r>
            <a:endParaRPr lang="en-US" sz="2400" dirty="0"/>
          </a:p>
          <a:p>
            <a:r>
              <a:rPr lang="en-US" sz="2400" dirty="0"/>
              <a:t>HV stored in the cavern ~20%=140m</a:t>
            </a:r>
            <a:r>
              <a:rPr lang="en-US" sz="2400" baseline="30000" dirty="0"/>
              <a:t>2</a:t>
            </a:r>
            <a:endParaRPr lang="en-US" sz="2400" dirty="0"/>
          </a:p>
          <a:p>
            <a:r>
              <a:rPr lang="en-US" sz="2400" dirty="0"/>
              <a:t>HV stored on the surface ~20% = 140m</a:t>
            </a:r>
            <a:r>
              <a:rPr lang="en-US" sz="2400" baseline="30000" dirty="0"/>
              <a:t>2</a:t>
            </a:r>
            <a:endParaRPr lang="en-US" sz="2400" dirty="0"/>
          </a:p>
          <a:p>
            <a:r>
              <a:rPr lang="en-US" sz="2400" dirty="0" err="1"/>
              <a:t>EL+cables+crates</a:t>
            </a:r>
            <a:r>
              <a:rPr lang="en-US" sz="2400" dirty="0"/>
              <a:t> stored in the cavern ~20%=70m</a:t>
            </a:r>
            <a:r>
              <a:rPr lang="en-US" sz="2400" baseline="30000" dirty="0"/>
              <a:t>2 </a:t>
            </a:r>
            <a:r>
              <a:rPr lang="en-US" sz="2400" dirty="0"/>
              <a:t>+120 pallets</a:t>
            </a:r>
          </a:p>
          <a:p>
            <a:r>
              <a:rPr lang="en-US" sz="2400" dirty="0" err="1"/>
              <a:t>El+cables+crates</a:t>
            </a:r>
            <a:r>
              <a:rPr lang="en-US" sz="2400" dirty="0"/>
              <a:t>  stored on the surface ~40% = 140m</a:t>
            </a:r>
            <a:r>
              <a:rPr lang="en-US" sz="2400" baseline="30000" dirty="0"/>
              <a:t>2</a:t>
            </a:r>
            <a:r>
              <a:rPr lang="en-US" sz="2400" dirty="0"/>
              <a:t>+240pallets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52ED44-1F66-4FD0-8C1B-CC184F42F8B4}"/>
              </a:ext>
            </a:extLst>
          </p:cNvPr>
          <p:cNvSpPr txBox="1"/>
          <p:nvPr/>
        </p:nvSpPr>
        <p:spPr>
          <a:xfrm>
            <a:off x="318782" y="6417578"/>
            <a:ext cx="388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not include floor space for access.</a:t>
            </a:r>
          </a:p>
        </p:txBody>
      </p:sp>
    </p:spTree>
    <p:extLst>
      <p:ext uri="{BB962C8B-B14F-4D97-AF65-F5344CB8AC3E}">
        <p14:creationId xmlns:p14="http://schemas.microsoft.com/office/powerpoint/2010/main" val="400839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Passive  storage requirements on the surface (ITF or elsewhere) m2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21700" cy="2679700"/>
          </a:xfrm>
        </p:spPr>
        <p:txBody>
          <a:bodyPr>
            <a:normAutofit/>
          </a:bodyPr>
          <a:lstStyle/>
          <a:p>
            <a:r>
              <a:rPr lang="en-US" sz="2400" dirty="0"/>
              <a:t>FD stored in the cavern ~10%=120m</a:t>
            </a:r>
            <a:r>
              <a:rPr lang="en-US" sz="2400" baseline="30000" dirty="0"/>
              <a:t>2</a:t>
            </a:r>
            <a:endParaRPr lang="en-US" sz="2400" dirty="0"/>
          </a:p>
          <a:p>
            <a:r>
              <a:rPr lang="en-US" sz="2400" dirty="0"/>
              <a:t>FD stored on the surface~30% =800m</a:t>
            </a:r>
            <a:r>
              <a:rPr lang="en-US" sz="2400" baseline="30000" dirty="0"/>
              <a:t>2</a:t>
            </a:r>
            <a:endParaRPr lang="en-US" sz="2400" dirty="0"/>
          </a:p>
          <a:p>
            <a:r>
              <a:rPr lang="en-US" sz="2400" dirty="0"/>
              <a:t>Mezzanine Cryogenics stored on surface </a:t>
            </a:r>
            <a:r>
              <a:rPr lang="en-US" sz="2400" dirty="0" smtClean="0"/>
              <a:t>= ?</a:t>
            </a:r>
            <a:endParaRPr lang="en-US" sz="2400" dirty="0"/>
          </a:p>
          <a:p>
            <a:r>
              <a:rPr lang="en-US" sz="2400" dirty="0"/>
              <a:t>Cryogenics in CUC stored on surface </a:t>
            </a:r>
            <a:r>
              <a:rPr lang="en-US" sz="2400" dirty="0" smtClean="0"/>
              <a:t>= ? 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901699" y="4398963"/>
            <a:ext cx="73863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Total on surface </a:t>
            </a:r>
            <a:r>
              <a:rPr lang="en-US" sz="2800" dirty="0" smtClean="0"/>
              <a:t>= 1680m2 +5000m2</a:t>
            </a:r>
          </a:p>
          <a:p>
            <a:endParaRPr lang="en-US" sz="2800" dirty="0"/>
          </a:p>
          <a:p>
            <a:r>
              <a:rPr lang="en-US" sz="2800" dirty="0" smtClean="0"/>
              <a:t>Might be a 5000m2 passive storage is enough?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2610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ITF active space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Electronics: </a:t>
            </a:r>
            <a:r>
              <a:rPr lang="en-US" sz="2400" dirty="0"/>
              <a:t>m2=40m</a:t>
            </a:r>
            <a:r>
              <a:rPr lang="en-US" sz="2400" baseline="30000" dirty="0"/>
              <a:t>2</a:t>
            </a:r>
            <a:endParaRPr lang="en-US" sz="2400" dirty="0"/>
          </a:p>
          <a:p>
            <a:pPr lvl="1"/>
            <a:r>
              <a:rPr lang="en-US" sz="2400" dirty="0"/>
              <a:t>FEMBs test + DAQ + Cryo (here?)</a:t>
            </a:r>
          </a:p>
          <a:p>
            <a:pPr lvl="1"/>
            <a:r>
              <a:rPr lang="en-US" sz="2400" dirty="0"/>
              <a:t>Cables on spools (here?) </a:t>
            </a:r>
          </a:p>
          <a:p>
            <a:r>
              <a:rPr lang="en-US" sz="2400" b="1" dirty="0"/>
              <a:t>APAs: </a:t>
            </a:r>
            <a:r>
              <a:rPr lang="en-US" sz="2400" dirty="0"/>
              <a:t>m2=600m</a:t>
            </a:r>
            <a:r>
              <a:rPr lang="en-US" sz="2400" baseline="30000" dirty="0"/>
              <a:t>2</a:t>
            </a:r>
            <a:endParaRPr lang="en-US" sz="2400" dirty="0"/>
          </a:p>
          <a:p>
            <a:pPr lvl="1"/>
            <a:r>
              <a:rPr lang="en-US" sz="2400" dirty="0"/>
              <a:t>Wires tension test</a:t>
            </a:r>
          </a:p>
          <a:p>
            <a:pPr lvl="1"/>
            <a:r>
              <a:rPr lang="en-US" sz="2400" dirty="0"/>
              <a:t>Insert PDs (horizontal?) + continuity test</a:t>
            </a:r>
          </a:p>
          <a:p>
            <a:pPr lvl="1"/>
            <a:r>
              <a:rPr lang="en-US" sz="2400" dirty="0"/>
              <a:t>Install the FEMBs on the APAs and perform quick test</a:t>
            </a:r>
          </a:p>
          <a:p>
            <a:r>
              <a:rPr lang="en-US" sz="2400" b="1" dirty="0"/>
              <a:t>HV/CPA : </a:t>
            </a:r>
            <a:r>
              <a:rPr lang="en-US" sz="2400" dirty="0"/>
              <a:t>none</a:t>
            </a:r>
          </a:p>
          <a:p>
            <a:r>
              <a:rPr lang="en-US" sz="2400" b="1" dirty="0"/>
              <a:t>PD: </a:t>
            </a:r>
            <a:r>
              <a:rPr lang="en-US" sz="2400" dirty="0"/>
              <a:t>m2=included in the APA space</a:t>
            </a:r>
          </a:p>
          <a:p>
            <a:pPr lvl="1"/>
            <a:r>
              <a:rPr lang="en-US" sz="2400" dirty="0"/>
              <a:t>Scan test (clean room)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083300"/>
            <a:ext cx="839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E46C0A"/>
                </a:solidFill>
              </a:rPr>
              <a:t>Do we need a cold box for individual sampling tests ?</a:t>
            </a:r>
            <a:endParaRPr lang="en-US" sz="28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8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Racks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Ok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Can we lower at some point the final amount of power needed?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Is the ventilation of the cavern absorbing all this?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We will have a dust problem in </a:t>
            </a:r>
            <a:r>
              <a:rPr lang="en-US" smtClean="0"/>
              <a:t>the racks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2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layout of the top of the cryostat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1649659"/>
            <a:ext cx="9254870" cy="4706691"/>
            <a:chOff x="0" y="1649659"/>
            <a:chExt cx="9254870" cy="4706691"/>
          </a:xfrm>
        </p:grpSpPr>
        <p:pic>
          <p:nvPicPr>
            <p:cNvPr id="5" name="Picture 4" descr="LBNF_Crane_2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1649659"/>
              <a:ext cx="9144000" cy="470669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507327" y="4863059"/>
              <a:ext cx="194451" cy="1153097"/>
            </a:xfrm>
            <a:prstGeom prst="rect">
              <a:avLst/>
            </a:prstGeom>
            <a:pattFill prst="ltHorz">
              <a:fgClr>
                <a:srgbClr val="FF0000"/>
              </a:fgClr>
              <a:bgClr>
                <a:srgbClr val="BCBCBC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4272783" y="2185073"/>
              <a:ext cx="260078" cy="7402087"/>
            </a:xfrm>
            <a:prstGeom prst="rect">
              <a:avLst/>
            </a:prstGeom>
            <a:pattFill prst="ltHorz">
              <a:fgClr>
                <a:srgbClr val="FF0000"/>
              </a:fgClr>
              <a:bgClr>
                <a:srgbClr val="BCBCBC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103866" y="5571211"/>
              <a:ext cx="194451" cy="444945"/>
            </a:xfrm>
            <a:prstGeom prst="rect">
              <a:avLst/>
            </a:prstGeom>
            <a:pattFill prst="ltHorz">
              <a:fgClr>
                <a:srgbClr val="FF0000"/>
              </a:fgClr>
              <a:bgClr>
                <a:srgbClr val="BCBCBC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8343433" y="5225005"/>
              <a:ext cx="241370" cy="720504"/>
            </a:xfrm>
            <a:prstGeom prst="rect">
              <a:avLst/>
            </a:prstGeom>
            <a:pattFill prst="ltHorz">
              <a:fgClr>
                <a:srgbClr val="FF0000"/>
              </a:fgClr>
              <a:bgClr>
                <a:srgbClr val="BCBCBC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92435" y="3308886"/>
              <a:ext cx="2005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bridge crane ~12T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59512" y="1817868"/>
              <a:ext cx="2005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monorails ~20T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09372" y="5663519"/>
              <a:ext cx="2005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cable trays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52401" y="5692202"/>
              <a:ext cx="1002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to CUC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8443763" y="6133758"/>
              <a:ext cx="6088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459740" y="3877380"/>
              <a:ext cx="2005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detector mezzanine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333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mage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450851" y="979068"/>
            <a:ext cx="9931203" cy="51118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layout of the top of the cryostat</a:t>
            </a:r>
          </a:p>
        </p:txBody>
      </p:sp>
      <p:pic>
        <p:nvPicPr>
          <p:cNvPr id="17" name="Picture 16" descr="Screen Shot 2018-10-27 at 12.40.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994454"/>
            <a:ext cx="9144000" cy="276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85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layout of the top of the cryostat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8161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2800" dirty="0"/>
              <a:t>Need to </a:t>
            </a:r>
            <a:r>
              <a:rPr lang="en-US" sz="2800" dirty="0" err="1"/>
              <a:t>finalyse</a:t>
            </a:r>
            <a:r>
              <a:rPr lang="en-US" sz="2800" dirty="0"/>
              <a:t> the routing of all cables/fibers to CUC</a:t>
            </a:r>
          </a:p>
          <a:p>
            <a:pPr marL="285750" indent="-285750">
              <a:buFont typeface="Wingdings" charset="2"/>
              <a:buChar char="ü"/>
            </a:pPr>
            <a:endParaRPr lang="en-US" sz="2800" dirty="0"/>
          </a:p>
          <a:p>
            <a:pPr marL="285750" indent="-285750">
              <a:buFont typeface="Wingdings" charset="2"/>
              <a:buChar char="ü"/>
            </a:pPr>
            <a:r>
              <a:rPr lang="en-US" sz="2800" dirty="0"/>
              <a:t>The cooling of the power racks</a:t>
            </a:r>
          </a:p>
          <a:p>
            <a:pPr marL="285750" indent="-285750">
              <a:buFont typeface="Wingdings" charset="2"/>
              <a:buChar char="ü"/>
            </a:pPr>
            <a:endParaRPr lang="en-US" sz="2800" dirty="0"/>
          </a:p>
          <a:p>
            <a:pPr marL="285750" indent="-285750">
              <a:buFont typeface="Wingdings" charset="2"/>
              <a:buChar char="ü"/>
            </a:pPr>
            <a:r>
              <a:rPr lang="en-US" sz="2800" dirty="0"/>
              <a:t>Eventual interference with special feedthroughs (calibration, laser, Neutron source</a:t>
            </a:r>
            <a:r>
              <a:rPr lang="mr-IN" sz="2800" dirty="0"/>
              <a:t>…</a:t>
            </a:r>
            <a:r>
              <a:rPr lang="en-US" sz="2800" dirty="0"/>
              <a:t>)</a:t>
            </a:r>
          </a:p>
          <a:p>
            <a:pPr marL="285750" indent="-285750">
              <a:buFont typeface="Wingdings" charset="2"/>
              <a:buChar char="ü"/>
            </a:pPr>
            <a:endParaRPr lang="en-US" sz="2800" dirty="0"/>
          </a:p>
          <a:p>
            <a:pPr marL="285750" indent="-285750">
              <a:buFont typeface="Wingdings" charset="2"/>
              <a:buChar char="ü"/>
            </a:pPr>
            <a:r>
              <a:rPr lang="en-US" sz="2800" dirty="0"/>
              <a:t>Dimitar and Jack to provide a new set of integrated models with as much details as possible</a:t>
            </a:r>
          </a:p>
        </p:txBody>
      </p:sp>
    </p:spTree>
    <p:extLst>
      <p:ext uri="{BB962C8B-B14F-4D97-AF65-F5344CB8AC3E}">
        <p14:creationId xmlns:p14="http://schemas.microsoft.com/office/powerpoint/2010/main" val="2378430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cryostat top penetrations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Reorganize the  penetrations for the  DSS</a:t>
            </a:r>
          </a:p>
          <a:p>
            <a:r>
              <a:rPr lang="en-US" dirty="0"/>
              <a:t>Reorganize a few penetrations for the inner cryogenics in front  of the TCO</a:t>
            </a:r>
          </a:p>
          <a:p>
            <a:endParaRPr lang="en-US" dirty="0"/>
          </a:p>
          <a:p>
            <a:r>
              <a:rPr lang="en-US" dirty="0"/>
              <a:t>And swap the position of the TCO</a:t>
            </a:r>
          </a:p>
          <a:p>
            <a:r>
              <a:rPr lang="en-US" dirty="0"/>
              <a:t>Marzio, Dimitar and Jack to issue a new drawing and get it approved by GTT</a:t>
            </a:r>
          </a:p>
        </p:txBody>
      </p:sp>
    </p:spTree>
    <p:extLst>
      <p:ext uri="{BB962C8B-B14F-4D97-AF65-F5344CB8AC3E}">
        <p14:creationId xmlns:p14="http://schemas.microsoft.com/office/powerpoint/2010/main" val="405026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10-30 at 06.3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1300"/>
            <a:ext cx="9144000" cy="3541889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774700" y="4896360"/>
            <a:ext cx="7955999" cy="382032"/>
            <a:chOff x="774700" y="4896360"/>
            <a:chExt cx="8076703" cy="382032"/>
          </a:xfrm>
        </p:grpSpPr>
        <p:pic>
          <p:nvPicPr>
            <p:cNvPr id="5" name="Picture 4" descr="Screen Shot 2018-10-30 at 06.32.48.png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774700" y="5003750"/>
              <a:ext cx="8076703" cy="21599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385050" y="4901684"/>
              <a:ext cx="120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594600" y="4901684"/>
              <a:ext cx="120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42300" y="4909060"/>
              <a:ext cx="120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51850" y="4896360"/>
              <a:ext cx="120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470025" y="5092700"/>
              <a:ext cx="57150" cy="63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685925" y="5093726"/>
              <a:ext cx="57150" cy="63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327275" y="5086350"/>
              <a:ext cx="57150" cy="63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543175" y="5088402"/>
              <a:ext cx="57150" cy="63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515929" y="518467"/>
            <a:ext cx="721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DSS penetrations to be mirrored, all at 20cm diameter?</a:t>
            </a:r>
          </a:p>
        </p:txBody>
      </p:sp>
    </p:spTree>
    <p:extLst>
      <p:ext uri="{BB962C8B-B14F-4D97-AF65-F5344CB8AC3E}">
        <p14:creationId xmlns:p14="http://schemas.microsoft.com/office/powerpoint/2010/main" val="52054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10-30 at 06.3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75" y="1123950"/>
            <a:ext cx="16328050" cy="6324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29174" y="564634"/>
            <a:ext cx="7008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cryo penetrations reorganization in front of the TCO</a:t>
            </a:r>
          </a:p>
        </p:txBody>
      </p:sp>
      <p:sp>
        <p:nvSpPr>
          <p:cNvPr id="2" name="Rectangle 1"/>
          <p:cNvSpPr/>
          <p:nvPr/>
        </p:nvSpPr>
        <p:spPr>
          <a:xfrm>
            <a:off x="59225" y="3860800"/>
            <a:ext cx="102235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creen Shot 2018-10-30 at 10.52.0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075" y="3511550"/>
            <a:ext cx="196850" cy="279400"/>
          </a:xfrm>
          <a:prstGeom prst="rect">
            <a:avLst/>
          </a:prstGeom>
        </p:spPr>
      </p:pic>
      <p:pic>
        <p:nvPicPr>
          <p:cNvPr id="17" name="Picture 16" descr="Screen Shot 2018-10-30 at 10.52.0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550" y="4635500"/>
            <a:ext cx="196850" cy="279400"/>
          </a:xfrm>
          <a:prstGeom prst="rect">
            <a:avLst/>
          </a:prstGeom>
        </p:spPr>
      </p:pic>
      <p:pic>
        <p:nvPicPr>
          <p:cNvPr id="18" name="Picture 17" descr="Screen Shot 2018-10-30 at 10.53.3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564" y="3937000"/>
            <a:ext cx="112536" cy="184150"/>
          </a:xfrm>
          <a:prstGeom prst="rect">
            <a:avLst/>
          </a:prstGeom>
        </p:spPr>
      </p:pic>
      <p:pic>
        <p:nvPicPr>
          <p:cNvPr id="19" name="Picture 18" descr="Screen Shot 2018-10-30 at 10.53.3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564" y="4337050"/>
            <a:ext cx="112536" cy="184150"/>
          </a:xfrm>
          <a:prstGeom prst="rect">
            <a:avLst/>
          </a:prstGeom>
        </p:spPr>
      </p:pic>
      <p:pic>
        <p:nvPicPr>
          <p:cNvPr id="20" name="Picture 19" descr="Screen Shot 2018-10-30 at 10.54.37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914" y="3898900"/>
            <a:ext cx="72000" cy="52824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61949" y="3993118"/>
            <a:ext cx="56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TCO</a:t>
            </a:r>
          </a:p>
        </p:txBody>
      </p:sp>
      <p:sp>
        <p:nvSpPr>
          <p:cNvPr id="23" name="Oval 22"/>
          <p:cNvSpPr/>
          <p:nvPr/>
        </p:nvSpPr>
        <p:spPr>
          <a:xfrm>
            <a:off x="2100758" y="3359150"/>
            <a:ext cx="674512" cy="17345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 possibility to have the N2 plant in place for the cold boxes. Impossible to install the pipes in the shaft in time?</a:t>
            </a:r>
          </a:p>
          <a:p>
            <a:pPr lvl="1"/>
            <a:r>
              <a:rPr lang="en-US" dirty="0"/>
              <a:t>Need an alternative solution</a:t>
            </a:r>
          </a:p>
          <a:p>
            <a:endParaRPr lang="en-US" dirty="0"/>
          </a:p>
          <a:p>
            <a:r>
              <a:rPr lang="en-US" dirty="0"/>
              <a:t>Schedule for the installation of the internal cryogenics pipes</a:t>
            </a:r>
          </a:p>
          <a:p>
            <a:endParaRPr lang="en-US" dirty="0"/>
          </a:p>
          <a:p>
            <a:pPr lvl="1"/>
            <a:r>
              <a:rPr lang="en-US" dirty="0"/>
              <a:t>Before we position the wooden floor (at least partially)</a:t>
            </a:r>
          </a:p>
          <a:p>
            <a:pPr lvl="1"/>
            <a:r>
              <a:rPr lang="en-US" dirty="0"/>
              <a:t>In parallel to the last phase of the cold cryostat construction and the initial part of the detector installation</a:t>
            </a:r>
          </a:p>
          <a:p>
            <a:pPr lvl="1"/>
            <a:r>
              <a:rPr lang="en-US" dirty="0"/>
              <a:t>In parallel to the detector assembly (vertical pipes)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3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APA vertical dimension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might still have just 4 cm of clearance at the level of the TCO</a:t>
            </a:r>
          </a:p>
          <a:p>
            <a:r>
              <a:rPr lang="en-US" dirty="0"/>
              <a:t>We need to go to more details and see if it possible to given more vertical space in the TCO opening (action on Dimitar and </a:t>
            </a:r>
            <a:r>
              <a:rPr lang="en-US" dirty="0" err="1"/>
              <a:t>Farshid</a:t>
            </a:r>
            <a:r>
              <a:rPr lang="en-US" dirty="0"/>
              <a:t>)</a:t>
            </a:r>
          </a:p>
          <a:p>
            <a:r>
              <a:rPr lang="en-US" dirty="0"/>
              <a:t>David has to lower as much as possible the pipes on the floor.</a:t>
            </a:r>
          </a:p>
        </p:txBody>
      </p:sp>
    </p:spTree>
    <p:extLst>
      <p:ext uri="{BB962C8B-B14F-4D97-AF65-F5344CB8AC3E}">
        <p14:creationId xmlns:p14="http://schemas.microsoft.com/office/powerpoint/2010/main" val="96394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964</Words>
  <Application>Microsoft Macintosh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Some points from this integration meeting  to be taken as action and/or decisions  summary SURF 31/10/2018 </vt:lpstr>
      <vt:lpstr>New layout of the top of the cryostat</vt:lpstr>
      <vt:lpstr>New layout of the top of the cryostat</vt:lpstr>
      <vt:lpstr>New layout of the top of the cryostat</vt:lpstr>
      <vt:lpstr>SP cryostat top penetrations</vt:lpstr>
      <vt:lpstr>PowerPoint Presentation</vt:lpstr>
      <vt:lpstr>PowerPoint Presentation</vt:lpstr>
      <vt:lpstr>Cryogenics</vt:lpstr>
      <vt:lpstr>Double APA vertical dimension</vt:lpstr>
      <vt:lpstr>Moving the big beams and APAs down the shaft</vt:lpstr>
      <vt:lpstr>Logistics</vt:lpstr>
      <vt:lpstr>Dust in the cryostat</vt:lpstr>
      <vt:lpstr>CLEAN room and integration facility in the cavern (det 1)</vt:lpstr>
      <vt:lpstr>Installation of APAs and CPAs in the cryostat</vt:lpstr>
      <vt:lpstr>Passive storage requirements on the surface (ITF or elsewhere) m2</vt:lpstr>
      <vt:lpstr>Passive  storage requirements on the surface (ITF or elsewhere) m2</vt:lpstr>
      <vt:lpstr>ITF active space requirements</vt:lpstr>
      <vt:lpstr>Racks requirements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Nessi</dc:creator>
  <cp:lastModifiedBy>Nessi</cp:lastModifiedBy>
  <cp:revision>34</cp:revision>
  <dcterms:created xsi:type="dcterms:W3CDTF">2018-10-30T12:33:27Z</dcterms:created>
  <dcterms:modified xsi:type="dcterms:W3CDTF">2018-10-31T20:09:06Z</dcterms:modified>
</cp:coreProperties>
</file>