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256" r:id="rId3"/>
    <p:sldId id="292" r:id="rId4"/>
    <p:sldId id="319" r:id="rId5"/>
    <p:sldId id="320" r:id="rId6"/>
    <p:sldId id="321" r:id="rId7"/>
    <p:sldId id="302" r:id="rId8"/>
    <p:sldId id="304" r:id="rId9"/>
    <p:sldId id="307" r:id="rId10"/>
    <p:sldId id="325" r:id="rId11"/>
    <p:sldId id="326" r:id="rId12"/>
    <p:sldId id="327" r:id="rId13"/>
    <p:sldId id="328" r:id="rId14"/>
    <p:sldId id="330" r:id="rId15"/>
    <p:sldId id="331" r:id="rId16"/>
    <p:sldId id="258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11" autoAdjust="0"/>
    <p:restoredTop sz="94698"/>
  </p:normalViewPr>
  <p:slideViewPr>
    <p:cSldViewPr snapToGrid="0" snapToObjects="1">
      <p:cViewPr>
        <p:scale>
          <a:sx n="88" d="100"/>
          <a:sy n="88" d="100"/>
        </p:scale>
        <p:origin x="1824" y="192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4813979" y="5940101"/>
            <a:ext cx="2099715" cy="634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</a:t>
            </a:r>
            <a:r>
              <a:rPr lang="en-US" dirty="0" err="1"/>
              <a:t>Inst</a:t>
            </a:r>
            <a:r>
              <a:rPr lang="en-US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Path Forward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Path Forward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Path Forward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Path Forward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Path Forward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Path Forward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Path Forward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6862481" y="6499786"/>
            <a:ext cx="1101070" cy="220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You </a:t>
            </a:r>
            <a:r>
              <a:rPr lang="en-US" sz="1100" dirty="0" err="1"/>
              <a:t>Inst</a:t>
            </a:r>
            <a:r>
              <a:rPr lang="en-US" sz="1100" dirty="0"/>
              <a:t> Logo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Forward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Eric James</a:t>
            </a:r>
          </a:p>
          <a:p>
            <a:r>
              <a:rPr lang="en-US" dirty="0">
                <a:latin typeface="Helvetica" charset="0"/>
              </a:rPr>
              <a:t>Integration Test Facility &amp; Installation Workshop</a:t>
            </a:r>
          </a:p>
          <a:p>
            <a:r>
              <a:rPr lang="en-US" dirty="0">
                <a:latin typeface="Helvetica" charset="0"/>
              </a:rPr>
              <a:t>31 October 2018</a:t>
            </a:r>
          </a:p>
        </p:txBody>
      </p:sp>
      <p:sp>
        <p:nvSpPr>
          <p:cNvPr id="5" name="Rectangle 4"/>
          <p:cNvSpPr/>
          <p:nvPr/>
        </p:nvSpPr>
        <p:spPr>
          <a:xfrm>
            <a:off x="4564856" y="5883965"/>
            <a:ext cx="2525057" cy="7771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615" y="5969389"/>
            <a:ext cx="2836298" cy="60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326180" cy="647102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Do we have a consensus?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2A4DE5AE-1C4E-418C-857C-6F040AED49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2318" y="1297414"/>
            <a:ext cx="7553586" cy="4014815"/>
          </a:xfrm>
        </p:spPr>
        <p:txBody>
          <a:bodyPr>
            <a:normAutofit/>
          </a:bodyPr>
          <a:lstStyle/>
          <a:p>
            <a:r>
              <a:rPr lang="en-US" dirty="0"/>
              <a:t>The justification for incorporating cold box testing in the installation sequence is pretty clear</a:t>
            </a:r>
          </a:p>
          <a:p>
            <a:r>
              <a:rPr lang="en-US" dirty="0"/>
              <a:t>This was very difficult within the space constraints of the septum area but seems more straight-forward within the new paradigm of detector 2 being installed in cavern 3</a:t>
            </a:r>
          </a:p>
          <a:p>
            <a:pPr lvl="1"/>
            <a:r>
              <a:rPr lang="en-US" dirty="0"/>
              <a:t>For TDR, I do not believe that the plan for the installations of detectors #3 and #4 is relevant [of course we would ideally prefer to understand this issue ourselves]</a:t>
            </a:r>
          </a:p>
          <a:p>
            <a:pPr lvl="1"/>
            <a:r>
              <a:rPr lang="en-US" dirty="0"/>
              <a:t>The plan for detectors #3 and #4 will likely evolve based on what we learn from the first two detectors in any case  </a:t>
            </a:r>
          </a:p>
        </p:txBody>
      </p:sp>
    </p:spTree>
    <p:extLst>
      <p:ext uri="{BB962C8B-B14F-4D97-AF65-F5344CB8AC3E}">
        <p14:creationId xmlns:p14="http://schemas.microsoft.com/office/powerpoint/2010/main" val="62586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326180" cy="647102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Do we have a consensus?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2A4DE5AE-1C4E-418C-857C-6F040AED49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21346" y="1210330"/>
            <a:ext cx="7553586" cy="5560586"/>
          </a:xfrm>
        </p:spPr>
        <p:txBody>
          <a:bodyPr>
            <a:normAutofit/>
          </a:bodyPr>
          <a:lstStyle/>
          <a:p>
            <a:r>
              <a:rPr lang="en-US" dirty="0"/>
              <a:t>Still need to make sure that we can deliver the needed cryogenics on the required time scale</a:t>
            </a:r>
          </a:p>
          <a:p>
            <a:pPr lvl="1"/>
            <a:r>
              <a:rPr lang="en-US" dirty="0"/>
              <a:t>Can not tolerate additional substantial delays in overall installation schedule</a:t>
            </a:r>
          </a:p>
          <a:p>
            <a:pPr lvl="1"/>
            <a:r>
              <a:rPr lang="en-US" dirty="0"/>
              <a:t>Not completely clear to me that there is no way to accomplish the installation of cryogenic piping in the shaft on the needed time scale (clearly requires bringing a significant amount of materials down through the Yates Shaft)</a:t>
            </a:r>
          </a:p>
          <a:p>
            <a:r>
              <a:rPr lang="en-US" dirty="0"/>
              <a:t>Proposal:  Assume that we can sort out the cryogenics issues and move forward with this approach as baseline for detectors #1 and #2 (in TDR)</a:t>
            </a:r>
          </a:p>
          <a:p>
            <a:r>
              <a:rPr lang="en-US" dirty="0"/>
              <a:t>Also need to understand costs, although this is not necessarily the driving factor</a:t>
            </a:r>
          </a:p>
        </p:txBody>
      </p:sp>
    </p:spTree>
    <p:extLst>
      <p:ext uri="{BB962C8B-B14F-4D97-AF65-F5344CB8AC3E}">
        <p14:creationId xmlns:p14="http://schemas.microsoft.com/office/powerpoint/2010/main" val="748480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326180" cy="647102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More Specifically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2A4DE5AE-1C4E-418C-857C-6F040AED49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21346" y="1210330"/>
            <a:ext cx="7553586" cy="5560586"/>
          </a:xfrm>
        </p:spPr>
        <p:txBody>
          <a:bodyPr>
            <a:normAutofit/>
          </a:bodyPr>
          <a:lstStyle/>
          <a:p>
            <a:r>
              <a:rPr lang="en-US" dirty="0"/>
              <a:t>ITF</a:t>
            </a:r>
          </a:p>
          <a:p>
            <a:pPr lvl="1"/>
            <a:r>
              <a:rPr lang="en-US" dirty="0"/>
              <a:t>APA Wire Tension Measurements</a:t>
            </a:r>
          </a:p>
          <a:p>
            <a:pPr lvl="1"/>
            <a:r>
              <a:rPr lang="en-US" dirty="0"/>
              <a:t>Testing and Installation of Photon Detectors</a:t>
            </a:r>
          </a:p>
          <a:p>
            <a:pPr lvl="1"/>
            <a:r>
              <a:rPr lang="en-US" dirty="0"/>
              <a:t>Testing and Installation of Cold Electronics Boxes</a:t>
            </a:r>
          </a:p>
          <a:p>
            <a:pPr lvl="1"/>
            <a:r>
              <a:rPr lang="en-US" dirty="0"/>
              <a:t>Installation of Cable Conduit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Cold Box Testing of a fraction of integrated APAs (more later)</a:t>
            </a:r>
          </a:p>
          <a:p>
            <a:r>
              <a:rPr lang="en-US" dirty="0"/>
              <a:t>Underground</a:t>
            </a:r>
          </a:p>
          <a:p>
            <a:pPr lvl="1"/>
            <a:r>
              <a:rPr lang="en-US" dirty="0"/>
              <a:t>Attachment of Upper and Lower APAs</a:t>
            </a:r>
          </a:p>
          <a:p>
            <a:pPr lvl="1"/>
            <a:r>
              <a:rPr lang="en-US" dirty="0"/>
              <a:t>Installation of Cold Electronics Cables</a:t>
            </a:r>
          </a:p>
          <a:p>
            <a:pPr lvl="1"/>
            <a:r>
              <a:rPr lang="en-US" dirty="0"/>
              <a:t>Final Testing in Cold Boxes </a:t>
            </a:r>
          </a:p>
          <a:p>
            <a:pPr lvl="1"/>
            <a:r>
              <a:rPr lang="en-US" dirty="0"/>
              <a:t>Installation in Cryostat </a:t>
            </a:r>
          </a:p>
        </p:txBody>
      </p:sp>
    </p:spTree>
    <p:extLst>
      <p:ext uri="{BB962C8B-B14F-4D97-AF65-F5344CB8AC3E}">
        <p14:creationId xmlns:p14="http://schemas.microsoft.com/office/powerpoint/2010/main" val="1966471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326180" cy="647102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Integration Test Facility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2A4DE5AE-1C4E-418C-857C-6F040AED49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46945" y="1297414"/>
            <a:ext cx="7929398" cy="5560586"/>
          </a:xfrm>
        </p:spPr>
        <p:txBody>
          <a:bodyPr>
            <a:normAutofit/>
          </a:bodyPr>
          <a:lstStyle/>
          <a:p>
            <a:r>
              <a:rPr lang="en-US" dirty="0"/>
              <a:t>We have potential opportunities in front of us for having a building constructed to house the ITF</a:t>
            </a:r>
          </a:p>
          <a:p>
            <a:pPr lvl="1"/>
            <a:r>
              <a:rPr lang="en-US" dirty="0"/>
              <a:t>In particular, SDSMT has interest in hosting such a facility in Rapid City</a:t>
            </a:r>
          </a:p>
          <a:p>
            <a:r>
              <a:rPr lang="en-US" dirty="0"/>
              <a:t>If we decide to go down this path, we need to act fairly quickly if we want to have facility available in 2022</a:t>
            </a:r>
          </a:p>
          <a:p>
            <a:pPr lvl="1"/>
            <a:r>
              <a:rPr lang="en-US" dirty="0"/>
              <a:t>Conceptual design by next spring</a:t>
            </a:r>
          </a:p>
          <a:p>
            <a:pPr lvl="1"/>
            <a:r>
              <a:rPr lang="en-US" dirty="0"/>
              <a:t>Final design in 2019</a:t>
            </a:r>
          </a:p>
          <a:p>
            <a:pPr lvl="1"/>
            <a:r>
              <a:rPr lang="en-US" dirty="0"/>
              <a:t>Groundbreaking in Spring 2021</a:t>
            </a:r>
          </a:p>
          <a:p>
            <a:pPr lvl="1"/>
            <a:r>
              <a:rPr lang="en-US" dirty="0"/>
              <a:t>Facility available in 2022</a:t>
            </a:r>
          </a:p>
          <a:p>
            <a:r>
              <a:rPr lang="en-US" dirty="0"/>
              <a:t>Lots of politics and interests in play here – important to remember that South Dakota has a lot invested in the project  </a:t>
            </a:r>
          </a:p>
        </p:txBody>
      </p:sp>
    </p:spTree>
    <p:extLst>
      <p:ext uri="{BB962C8B-B14F-4D97-AF65-F5344CB8AC3E}">
        <p14:creationId xmlns:p14="http://schemas.microsoft.com/office/powerpoint/2010/main" val="420759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326180" cy="647102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Do we have a consensus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2A4DE5AE-1C4E-418C-857C-6F040AED49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46945" y="1297414"/>
            <a:ext cx="8016484" cy="5159203"/>
          </a:xfrm>
        </p:spPr>
        <p:txBody>
          <a:bodyPr>
            <a:normAutofit/>
          </a:bodyPr>
          <a:lstStyle/>
          <a:p>
            <a:r>
              <a:rPr lang="en-US" dirty="0"/>
              <a:t>I believe that there is a consensus that the ITF should not serve as the long-term storage facility for detector components</a:t>
            </a:r>
          </a:p>
          <a:p>
            <a:pPr lvl="1"/>
            <a:r>
              <a:rPr lang="en-US" dirty="0"/>
              <a:t>Reduces ITF footprint by at least a factor of two (50,000 sq. ft. to 25,000 sq. ft.)</a:t>
            </a:r>
          </a:p>
          <a:p>
            <a:r>
              <a:rPr lang="en-US" dirty="0"/>
              <a:t>Coming into this meeting, it seemed that we were moving away from hosting cold boxes at this facility </a:t>
            </a:r>
          </a:p>
          <a:p>
            <a:pPr lvl="1"/>
            <a:r>
              <a:rPr lang="en-US" dirty="0"/>
              <a:t>Would have further reduced footprint by another 20% or so (25,000 sq. ft. to 20,000 sq. ft.)</a:t>
            </a:r>
          </a:p>
          <a:p>
            <a:r>
              <a:rPr lang="en-US" dirty="0"/>
              <a:t>Proposal: Based on what we have heard this week, continue with development of plans for facility with cryogenic testing (but not long-term storage) capability</a:t>
            </a:r>
          </a:p>
          <a:p>
            <a:pPr lvl="1"/>
            <a:r>
              <a:rPr lang="en-US" dirty="0"/>
              <a:t>Don’t believe that this square footage difference is a driving factor  </a:t>
            </a:r>
          </a:p>
        </p:txBody>
      </p:sp>
    </p:spTree>
    <p:extLst>
      <p:ext uri="{BB962C8B-B14F-4D97-AF65-F5344CB8AC3E}">
        <p14:creationId xmlns:p14="http://schemas.microsoft.com/office/powerpoint/2010/main" val="1507466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ITF Location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2C953157-2F24-43B2-99DB-5369C49F0AA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79219" y="1252840"/>
            <a:ext cx="7060095" cy="4352320"/>
          </a:xfrm>
        </p:spPr>
        <p:txBody>
          <a:bodyPr>
            <a:normAutofit/>
          </a:bodyPr>
          <a:lstStyle/>
          <a:p>
            <a:r>
              <a:rPr lang="en-US" dirty="0"/>
              <a:t>At one time or another we have talked about Fermilab, Minneapolis, Rapid City, SURF, and others as host for the ITF </a:t>
            </a:r>
          </a:p>
          <a:p>
            <a:r>
              <a:rPr lang="en-US" dirty="0"/>
              <a:t>Because of the political considerations, I do not believe that we can discuss the issue of ITF location from a purely technical standpoint (although the technical issues are important) </a:t>
            </a:r>
          </a:p>
          <a:p>
            <a:r>
              <a:rPr lang="en-US" dirty="0"/>
              <a:t>Proposal: A smaller, higher-level group that probably includes the FNAL director needs to consider the options for location of the ITF and reach a strategic decision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Top Priority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0" name="Content Placeholder 4"/>
          <p:cNvSpPr>
            <a:spLocks noGrp="1"/>
          </p:cNvSpPr>
          <p:nvPr>
            <p:ph idx="11"/>
          </p:nvPr>
        </p:nvSpPr>
        <p:spPr>
          <a:xfrm>
            <a:off x="454030" y="1207770"/>
            <a:ext cx="7412713" cy="3901260"/>
          </a:xfrm>
        </p:spPr>
        <p:txBody>
          <a:bodyPr>
            <a:normAutofit/>
          </a:bodyPr>
          <a:lstStyle/>
          <a:p>
            <a:r>
              <a:rPr lang="en-US" dirty="0"/>
              <a:t>As a high-level goal we should work as hard as possible to prevent further schedule slippages</a:t>
            </a:r>
          </a:p>
          <a:p>
            <a:pPr lvl="1"/>
            <a:r>
              <a:rPr lang="en-US" dirty="0"/>
              <a:t>Creates problems for our international partners and weakens our position within the international landscape </a:t>
            </a:r>
          </a:p>
          <a:p>
            <a:r>
              <a:rPr lang="en-US" dirty="0"/>
              <a:t>With this in mind, there are a number of important near-term deadlines that we need to meet</a:t>
            </a:r>
          </a:p>
          <a:p>
            <a:pPr lvl="1"/>
            <a:r>
              <a:rPr lang="en-US" dirty="0"/>
              <a:t>Sign-off on CF final design</a:t>
            </a:r>
          </a:p>
          <a:p>
            <a:pPr lvl="1"/>
            <a:r>
              <a:rPr lang="en-US" dirty="0"/>
              <a:t>TDR and DOE CD-2a/CD-3b approval</a:t>
            </a:r>
          </a:p>
          <a:p>
            <a:pPr lvl="1"/>
            <a:r>
              <a:rPr lang="en-US" dirty="0"/>
              <a:t>Sign-off on ITF conceptual design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2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CF Final Design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0" name="Content Placeholder 4"/>
          <p:cNvSpPr>
            <a:spLocks noGrp="1"/>
          </p:cNvSpPr>
          <p:nvPr>
            <p:ph idx="11"/>
          </p:nvPr>
        </p:nvSpPr>
        <p:spPr>
          <a:xfrm>
            <a:off x="454026" y="1430375"/>
            <a:ext cx="8117423" cy="3751226"/>
          </a:xfrm>
        </p:spPr>
        <p:txBody>
          <a:bodyPr>
            <a:normAutofit/>
          </a:bodyPr>
          <a:lstStyle/>
          <a:p>
            <a:r>
              <a:rPr lang="en-US" dirty="0"/>
              <a:t>60% EXC/BSI designs will be released by ARUP in November</a:t>
            </a:r>
          </a:p>
          <a:p>
            <a:r>
              <a:rPr lang="en-US" dirty="0"/>
              <a:t>In order for the designs to be finalized on the time scale required for the scheduled start of excavation, requirements need to be frozen  </a:t>
            </a:r>
          </a:p>
          <a:p>
            <a:r>
              <a:rPr lang="en-US" dirty="0"/>
              <a:t>We are already being pro-active and removing infrastructure items (e.g. the cavern bridge) for which additional development time is required </a:t>
            </a:r>
          </a:p>
          <a:p>
            <a:r>
              <a:rPr lang="en-US" dirty="0"/>
              <a:t>Need to avoid temptation to “tweak” designs were current design is sufficient or can be modified later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7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TDR and CD-2a/CD-3b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0" name="Content Placeholder 4"/>
          <p:cNvSpPr>
            <a:spLocks noGrp="1"/>
          </p:cNvSpPr>
          <p:nvPr>
            <p:ph idx="11"/>
          </p:nvPr>
        </p:nvSpPr>
        <p:spPr>
          <a:xfrm>
            <a:off x="879219" y="1312814"/>
            <a:ext cx="6999822" cy="3796215"/>
          </a:xfrm>
        </p:spPr>
        <p:txBody>
          <a:bodyPr>
            <a:normAutofit/>
          </a:bodyPr>
          <a:lstStyle/>
          <a:p>
            <a:r>
              <a:rPr lang="en-US" dirty="0"/>
              <a:t>Meeting the current deadlines for producing the TDR and achieving CD-2a/CD-3b are considered critical to the overall success of the project</a:t>
            </a:r>
          </a:p>
          <a:p>
            <a:pPr lvl="1"/>
            <a:r>
              <a:rPr lang="en-US" dirty="0"/>
              <a:t>Scope of TDR is still under discussion but currently expected to be two SP and one DP far detector modules</a:t>
            </a:r>
          </a:p>
          <a:p>
            <a:pPr lvl="1"/>
            <a:r>
              <a:rPr lang="en-US" dirty="0"/>
              <a:t>Scope for CD-2a/CD-3b is currently expected to be everything far-site (excavation/outfitting of the three caverns) and two far detector modules [beamline may also be included]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3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TDR Design Maturity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0" name="Content Placeholder 4"/>
          <p:cNvSpPr>
            <a:spLocks noGrp="1"/>
          </p:cNvSpPr>
          <p:nvPr>
            <p:ph idx="11"/>
          </p:nvPr>
        </p:nvSpPr>
        <p:spPr>
          <a:xfrm>
            <a:off x="707263" y="1447582"/>
            <a:ext cx="7667480" cy="4212989"/>
          </a:xfrm>
        </p:spPr>
        <p:txBody>
          <a:bodyPr>
            <a:normAutofit/>
          </a:bodyPr>
          <a:lstStyle/>
          <a:p>
            <a:r>
              <a:rPr lang="en-US" dirty="0"/>
              <a:t>To be clear, the detector designs described within the TDR will not necessarily be the final designs</a:t>
            </a:r>
          </a:p>
          <a:p>
            <a:pPr lvl="1"/>
            <a:r>
              <a:rPr lang="en-US" dirty="0"/>
              <a:t>We are advertising that our pre-TDR design reviews are 60% design reviews  </a:t>
            </a:r>
          </a:p>
          <a:p>
            <a:r>
              <a:rPr lang="en-US" dirty="0"/>
              <a:t>Design work will clearly continue up to the time of the final design and pre-production reviews </a:t>
            </a:r>
          </a:p>
          <a:p>
            <a:pPr lvl="1"/>
            <a:r>
              <a:rPr lang="en-US" dirty="0"/>
              <a:t>This also applies to detector installation planning and planning for activities at the ITF </a:t>
            </a:r>
          </a:p>
          <a:p>
            <a:r>
              <a:rPr lang="en-US" dirty="0"/>
              <a:t>Some additional level of design maturity may be required for DUNE-US scope in order to satisfy CD-3b requirements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326180" cy="647102"/>
          </a:xfrm>
        </p:spPr>
        <p:txBody>
          <a:bodyPr>
            <a:normAutofit/>
          </a:bodyPr>
          <a:lstStyle/>
          <a:p>
            <a:r>
              <a:rPr lang="en-GB" sz="3600" dirty="0"/>
              <a:t>TDR Design Maturity (cont.)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B546630C-CAA6-4747-977D-050F178B5FE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07263" y="1447582"/>
            <a:ext cx="7115937" cy="3559847"/>
          </a:xfrm>
        </p:spPr>
        <p:txBody>
          <a:bodyPr>
            <a:normAutofit/>
          </a:bodyPr>
          <a:lstStyle/>
          <a:p>
            <a:r>
              <a:rPr lang="en-US" dirty="0"/>
              <a:t>However, TDR designs will need to satisfy certain  credibility requirements in terms of </a:t>
            </a:r>
          </a:p>
          <a:p>
            <a:pPr lvl="1"/>
            <a:r>
              <a:rPr lang="en-US" dirty="0"/>
              <a:t>Technical Functionality</a:t>
            </a:r>
          </a:p>
          <a:p>
            <a:pPr lvl="1"/>
            <a:r>
              <a:rPr lang="en-US" dirty="0"/>
              <a:t>Schedule</a:t>
            </a:r>
          </a:p>
          <a:p>
            <a:pPr lvl="1"/>
            <a:r>
              <a:rPr lang="en-US" dirty="0"/>
              <a:t>Cost </a:t>
            </a:r>
          </a:p>
          <a:p>
            <a:r>
              <a:rPr lang="en-US" dirty="0"/>
              <a:t>Time scales are short (see next slide)</a:t>
            </a:r>
          </a:p>
          <a:p>
            <a:pPr lvl="1"/>
            <a:r>
              <a:rPr lang="en-US" dirty="0"/>
              <a:t>We need to freeze TDR designs within the next 1-2 months (slightly more time available for DP)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4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326180" cy="647102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Proposed Dates for TDR Drafts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34" name="Content Placeholder 4">
            <a:extLst>
              <a:ext uri="{FF2B5EF4-FFF2-40B4-BE49-F238E27FC236}">
                <a16:creationId xmlns:a16="http://schemas.microsoft.com/office/drawing/2014/main" id="{AA7E7914-C569-408D-9377-2C3AF2266E9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2318" y="1297413"/>
            <a:ext cx="7330882" cy="4847748"/>
          </a:xfrm>
        </p:spPr>
        <p:txBody>
          <a:bodyPr>
            <a:normAutofit/>
          </a:bodyPr>
          <a:lstStyle/>
          <a:p>
            <a:r>
              <a:rPr lang="en-US" sz="2000" b="1" dirty="0"/>
              <a:t>December</a:t>
            </a:r>
            <a:r>
              <a:rPr lang="en-US" sz="2000" dirty="0"/>
              <a:t>: SP high voltage, SP APAs, SP DAQ </a:t>
            </a:r>
            <a:endParaRPr lang="en-US" dirty="0"/>
          </a:p>
          <a:p>
            <a:r>
              <a:rPr lang="en-US" sz="2000" b="1" dirty="0"/>
              <a:t>January</a:t>
            </a:r>
            <a:r>
              <a:rPr lang="en-US" sz="2000" dirty="0"/>
              <a:t>: SP photon detection system, SP CISC, Technical Coordination</a:t>
            </a:r>
            <a:endParaRPr lang="en-US" dirty="0"/>
          </a:p>
          <a:p>
            <a:r>
              <a:rPr lang="en-US" sz="2000" b="1" dirty="0"/>
              <a:t>February</a:t>
            </a:r>
            <a:r>
              <a:rPr lang="en-US" sz="2000" dirty="0"/>
              <a:t>: SP electronics, DP electronics</a:t>
            </a:r>
            <a:endParaRPr lang="en-US" dirty="0"/>
          </a:p>
          <a:p>
            <a:r>
              <a:rPr lang="en-US" sz="2000" b="1" dirty="0"/>
              <a:t>March</a:t>
            </a:r>
            <a:r>
              <a:rPr lang="en-US" sz="2000" dirty="0"/>
              <a:t>: DP high voltage, SP installation/integration </a:t>
            </a:r>
            <a:endParaRPr lang="en-US" dirty="0"/>
          </a:p>
          <a:p>
            <a:r>
              <a:rPr lang="en-US" sz="2000" b="1" dirty="0"/>
              <a:t>April</a:t>
            </a:r>
            <a:r>
              <a:rPr lang="en-US" sz="2000" dirty="0"/>
              <a:t>: DP photon detection system, SP Calibration </a:t>
            </a:r>
            <a:endParaRPr lang="en-US" dirty="0"/>
          </a:p>
          <a:p>
            <a:r>
              <a:rPr lang="en-US" sz="2000" b="1" dirty="0"/>
              <a:t>May</a:t>
            </a:r>
            <a:r>
              <a:rPr lang="en-US" sz="2000" dirty="0"/>
              <a:t>: DP DAQ, DP installation/integration, DP CISC </a:t>
            </a:r>
            <a:endParaRPr lang="en-US" dirty="0"/>
          </a:p>
          <a:p>
            <a:r>
              <a:rPr lang="en-US" sz="2000" b="1" dirty="0"/>
              <a:t>June</a:t>
            </a:r>
            <a:r>
              <a:rPr lang="en-US" sz="2000" dirty="0"/>
              <a:t>: DP CRPs, DP Calibration </a:t>
            </a:r>
            <a:endParaRPr lang="en-US" dirty="0"/>
          </a:p>
          <a:p>
            <a:r>
              <a:rPr lang="en-US" sz="2000" b="1" dirty="0"/>
              <a:t>July</a:t>
            </a:r>
            <a:r>
              <a:rPr lang="en-US" sz="2000" dirty="0"/>
              <a:t>: Final version of complete TDR to LBNC</a:t>
            </a:r>
            <a:br>
              <a:rPr lang="en-US" sz="2000" dirty="0"/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539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326180" cy="647102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Schedule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2A4DE5AE-1C4E-418C-857C-6F040AED49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2317" y="1297413"/>
            <a:ext cx="8287889" cy="4493787"/>
          </a:xfrm>
        </p:spPr>
        <p:txBody>
          <a:bodyPr>
            <a:normAutofit/>
          </a:bodyPr>
          <a:lstStyle/>
          <a:p>
            <a:r>
              <a:rPr lang="en-US" dirty="0"/>
              <a:t>It is clear to me based on conversations this week that we need to re-work our previous logistics schedule (focusing on deliveries through the shaft)</a:t>
            </a:r>
          </a:p>
          <a:p>
            <a:pPr lvl="1"/>
            <a:r>
              <a:rPr lang="en-US" dirty="0"/>
              <a:t>Presumably this is something that will be required for CD-2a/CD-3b in any case</a:t>
            </a:r>
          </a:p>
          <a:p>
            <a:r>
              <a:rPr lang="en-US" dirty="0"/>
              <a:t>Major issues associated with downtime of Ross Shaft during installation of cryogenics piping</a:t>
            </a:r>
          </a:p>
          <a:p>
            <a:pPr lvl="1"/>
            <a:r>
              <a:rPr lang="en-US" dirty="0"/>
              <a:t>Seems unavoidable that we will need to request usage of the Yates Shaft during this period</a:t>
            </a:r>
          </a:p>
          <a:p>
            <a:r>
              <a:rPr lang="en-US" dirty="0"/>
              <a:t>Need to demonstrate that our current schedule for installation of the cryostats and detectors is in fact feasible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3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326180" cy="647102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Costs/Technical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10.31.18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Path Forward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45357" y="6456617"/>
            <a:ext cx="1355174" cy="34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84" y="6463579"/>
            <a:ext cx="1298820" cy="277623"/>
          </a:xfrm>
          <a:prstGeom prst="rect">
            <a:avLst/>
          </a:prstGeom>
        </p:spPr>
      </p:pic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2A4DE5AE-1C4E-418C-857C-6F040AED49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2318" y="1297414"/>
            <a:ext cx="7737282" cy="4798586"/>
          </a:xfrm>
        </p:spPr>
        <p:txBody>
          <a:bodyPr>
            <a:normAutofit/>
          </a:bodyPr>
          <a:lstStyle/>
          <a:p>
            <a:r>
              <a:rPr lang="en-US" dirty="0"/>
              <a:t>We have a pretty good handle on detector technical designs and costs based on experience from ProtoDUNE</a:t>
            </a:r>
          </a:p>
          <a:p>
            <a:r>
              <a:rPr lang="en-US" dirty="0"/>
              <a:t>Designs/costs of infrastructure for supporting integration and installation activities are much more uncertain</a:t>
            </a:r>
          </a:p>
          <a:p>
            <a:r>
              <a:rPr lang="en-US" dirty="0"/>
              <a:t>Need to have credible designs and initial cost estimates for cold boxes, supporting cryogenics systems, installation fixtures, work platforms, etc. on the time scale of early next year</a:t>
            </a:r>
          </a:p>
          <a:p>
            <a:r>
              <a:rPr lang="en-US" dirty="0"/>
              <a:t>In order to accomplish this, we need to freeze planning for the ITF and installation soon (preferably coming out of this meeting)</a:t>
            </a:r>
          </a:p>
          <a:p>
            <a:pPr lvl="1"/>
            <a:r>
              <a:rPr lang="en-US" dirty="0"/>
              <a:t>Reminder: Plans are not frozen for all-time, just for TDR    </a:t>
            </a:r>
          </a:p>
        </p:txBody>
      </p:sp>
    </p:spTree>
    <p:extLst>
      <p:ext uri="{BB962C8B-B14F-4D97-AF65-F5344CB8AC3E}">
        <p14:creationId xmlns:p14="http://schemas.microsoft.com/office/powerpoint/2010/main" val="1227891528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12792</TotalTime>
  <Words>1350</Words>
  <Application>Microsoft Macintosh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Geneva</vt:lpstr>
      <vt:lpstr>Helvetica</vt:lpstr>
      <vt:lpstr>Lucida Grande</vt:lpstr>
      <vt:lpstr>Dune Template_051215</vt:lpstr>
      <vt:lpstr>LBNF Content-Footer Theme</vt:lpstr>
      <vt:lpstr>Path Forward</vt:lpstr>
      <vt:lpstr>Top Priority</vt:lpstr>
      <vt:lpstr>CF Final Design</vt:lpstr>
      <vt:lpstr>TDR and CD-2a/CD-3b</vt:lpstr>
      <vt:lpstr>TDR Design Maturity</vt:lpstr>
      <vt:lpstr>TDR Design Maturity (cont.)</vt:lpstr>
      <vt:lpstr>Proposed Dates for TDR Drafts </vt:lpstr>
      <vt:lpstr>Schedule</vt:lpstr>
      <vt:lpstr>Costs/Technical</vt:lpstr>
      <vt:lpstr>Do we have a consensus?</vt:lpstr>
      <vt:lpstr>Do we have a consensus?</vt:lpstr>
      <vt:lpstr>More Specifically</vt:lpstr>
      <vt:lpstr>Integration Test Facility</vt:lpstr>
      <vt:lpstr>Do we have a consensus</vt:lpstr>
      <vt:lpstr>ITF Location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PowerPoint Presentation</dc:title>
  <dc:subject/>
  <dc:creator>Sandbox Studio</dc:creator>
  <cp:keywords/>
  <dc:description>Modified by A. Weber</dc:description>
  <cp:lastModifiedBy>Eric B James</cp:lastModifiedBy>
  <cp:revision>379</cp:revision>
  <cp:lastPrinted>2017-02-15T14:17:47Z</cp:lastPrinted>
  <dcterms:created xsi:type="dcterms:W3CDTF">2015-04-30T14:29:22Z</dcterms:created>
  <dcterms:modified xsi:type="dcterms:W3CDTF">2018-10-31T18:16:26Z</dcterms:modified>
  <cp:category/>
</cp:coreProperties>
</file>