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4146" r:id="rId2"/>
  </p:sldMasterIdLst>
  <p:notesMasterIdLst>
    <p:notesMasterId r:id="rId23"/>
  </p:notesMasterIdLst>
  <p:handoutMasterIdLst>
    <p:handoutMasterId r:id="rId24"/>
  </p:handoutMasterIdLst>
  <p:sldIdLst>
    <p:sldId id="500" r:id="rId3"/>
    <p:sldId id="351" r:id="rId4"/>
    <p:sldId id="432" r:id="rId5"/>
    <p:sldId id="459" r:id="rId6"/>
    <p:sldId id="530" r:id="rId7"/>
    <p:sldId id="533" r:id="rId8"/>
    <p:sldId id="502" r:id="rId9"/>
    <p:sldId id="531" r:id="rId10"/>
    <p:sldId id="522" r:id="rId11"/>
    <p:sldId id="520" r:id="rId12"/>
    <p:sldId id="521" r:id="rId13"/>
    <p:sldId id="523" r:id="rId14"/>
    <p:sldId id="437" r:id="rId15"/>
    <p:sldId id="438" r:id="rId16"/>
    <p:sldId id="534" r:id="rId17"/>
    <p:sldId id="535" r:id="rId18"/>
    <p:sldId id="536" r:id="rId19"/>
    <p:sldId id="501" r:id="rId20"/>
    <p:sldId id="537" r:id="rId21"/>
    <p:sldId id="370" r:id="rId22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B8CC9A2-4587-476C-8CE7-3E481C7450F4}">
          <p14:sldIdLst>
            <p14:sldId id="500"/>
            <p14:sldId id="351"/>
            <p14:sldId id="432"/>
            <p14:sldId id="459"/>
            <p14:sldId id="530"/>
            <p14:sldId id="533"/>
            <p14:sldId id="502"/>
            <p14:sldId id="531"/>
            <p14:sldId id="522"/>
            <p14:sldId id="520"/>
            <p14:sldId id="521"/>
            <p14:sldId id="523"/>
            <p14:sldId id="437"/>
            <p14:sldId id="438"/>
            <p14:sldId id="534"/>
            <p14:sldId id="535"/>
            <p14:sldId id="536"/>
            <p14:sldId id="501"/>
            <p14:sldId id="537"/>
            <p14:sldId id="370"/>
          </p14:sldIdLst>
        </p14:section>
        <p14:section name="backup" id="{024EBE90-2D8B-417D-A6A8-9E574C6C591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hary, Adam" initials="BA" lastIdx="19" clrIdx="0">
    <p:extLst>
      <p:ext uri="{19B8F6BF-5375-455C-9EA6-DF929625EA0E}">
        <p15:presenceInfo xmlns:p15="http://schemas.microsoft.com/office/powerpoint/2012/main" userId="S-1-5-21-414935543-1342250053-1793291686-110708" providerId="AD"/>
      </p:ext>
    </p:extLst>
  </p:cmAuthor>
  <p:cmAuthor id="2" name="Marc L Kaducak" initials="MLK" lastIdx="8" clrIdx="1">
    <p:extLst>
      <p:ext uri="{19B8F6BF-5375-455C-9EA6-DF929625EA0E}">
        <p15:presenceInfo xmlns:p15="http://schemas.microsoft.com/office/powerpoint/2012/main" userId="Marc L Kaducak" providerId="None"/>
      </p:ext>
    </p:extLst>
  </p:cmAuthor>
  <p:cmAuthor id="3" name="Marc L. Kaducak x5192 13409N" initials="MLKx1" lastIdx="3" clrIdx="2">
    <p:extLst>
      <p:ext uri="{19B8F6BF-5375-455C-9EA6-DF929625EA0E}">
        <p15:presenceInfo xmlns:p15="http://schemas.microsoft.com/office/powerpoint/2012/main" userId="S-1-5-21-1644491937-1202660629-839522115-6461" providerId="AD"/>
      </p:ext>
    </p:extLst>
  </p:cmAuthor>
  <p:cmAuthor id="4" name="Lia Merminga" initials="LM" lastIdx="5" clrIdx="3">
    <p:extLst>
      <p:ext uri="{19B8F6BF-5375-455C-9EA6-DF929625EA0E}">
        <p15:presenceInfo xmlns:p15="http://schemas.microsoft.com/office/powerpoint/2012/main" userId="Lia Mermin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  <a:srgbClr val="000000"/>
    <a:srgbClr val="404040"/>
    <a:srgbClr val="004C97"/>
    <a:srgbClr val="50504E"/>
    <a:srgbClr val="4E4E4E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3195" autoAdjust="0"/>
  </p:normalViewPr>
  <p:slideViewPr>
    <p:cSldViewPr snapToGrid="0" snapToObjects="1" showGuides="1">
      <p:cViewPr>
        <p:scale>
          <a:sx n="100" d="100"/>
          <a:sy n="100" d="100"/>
        </p:scale>
        <p:origin x="1128" y="4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-2268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L Kaducak" userId="fd7db0a2-3cc4-43c8-8fdd-807e73ab72af" providerId="ADAL" clId="{7374C7A3-06AC-45A1-8C49-B5205707EDB9}"/>
    <pc:docChg chg="custSel modSld">
      <pc:chgData name="Marc L Kaducak" userId="fd7db0a2-3cc4-43c8-8fdd-807e73ab72af" providerId="ADAL" clId="{7374C7A3-06AC-45A1-8C49-B5205707EDB9}" dt="2018-09-19T14:26:08.334" v="721" actId="20577"/>
      <pc:docMkLst>
        <pc:docMk/>
      </pc:docMkLst>
      <pc:sldChg chg="modSp">
        <pc:chgData name="Marc L Kaducak" userId="fd7db0a2-3cc4-43c8-8fdd-807e73ab72af" providerId="ADAL" clId="{7374C7A3-06AC-45A1-8C49-B5205707EDB9}" dt="2018-09-19T14:26:08.334" v="721" actId="20577"/>
        <pc:sldMkLst>
          <pc:docMk/>
          <pc:sldMk cId="872554256" sldId="370"/>
        </pc:sldMkLst>
        <pc:spChg chg="mod">
          <ac:chgData name="Marc L Kaducak" userId="fd7db0a2-3cc4-43c8-8fdd-807e73ab72af" providerId="ADAL" clId="{7374C7A3-06AC-45A1-8C49-B5205707EDB9}" dt="2018-09-19T14:26:08.334" v="721" actId="20577"/>
          <ac:spMkLst>
            <pc:docMk/>
            <pc:sldMk cId="872554256" sldId="370"/>
            <ac:spMk id="3" creationId="{00000000-0000-0000-0000-000000000000}"/>
          </ac:spMkLst>
        </pc:spChg>
      </pc:sldChg>
      <pc:sldChg chg="modSp">
        <pc:chgData name="Marc L Kaducak" userId="fd7db0a2-3cc4-43c8-8fdd-807e73ab72af" providerId="ADAL" clId="{7374C7A3-06AC-45A1-8C49-B5205707EDB9}" dt="2018-09-19T13:20:37.068" v="43" actId="20577"/>
        <pc:sldMkLst>
          <pc:docMk/>
          <pc:sldMk cId="3226089562" sldId="432"/>
        </pc:sldMkLst>
        <pc:spChg chg="mod">
          <ac:chgData name="Marc L Kaducak" userId="fd7db0a2-3cc4-43c8-8fdd-807e73ab72af" providerId="ADAL" clId="{7374C7A3-06AC-45A1-8C49-B5205707EDB9}" dt="2018-09-19T13:20:37.068" v="43" actId="20577"/>
          <ac:spMkLst>
            <pc:docMk/>
            <pc:sldMk cId="3226089562" sldId="432"/>
            <ac:spMk id="3" creationId="{90C4BF90-C7F1-40EF-AE6E-524043A44B7D}"/>
          </ac:spMkLst>
        </pc:spChg>
      </pc:sldChg>
      <pc:sldChg chg="modSp">
        <pc:chgData name="Marc L Kaducak" userId="fd7db0a2-3cc4-43c8-8fdd-807e73ab72af" providerId="ADAL" clId="{7374C7A3-06AC-45A1-8C49-B5205707EDB9}" dt="2018-09-19T13:48:05.593" v="669" actId="6549"/>
        <pc:sldMkLst>
          <pc:docMk/>
          <pc:sldMk cId="3424928334" sldId="437"/>
        </pc:sldMkLst>
        <pc:spChg chg="mod">
          <ac:chgData name="Marc L Kaducak" userId="fd7db0a2-3cc4-43c8-8fdd-807e73ab72af" providerId="ADAL" clId="{7374C7A3-06AC-45A1-8C49-B5205707EDB9}" dt="2018-09-19T13:48:05.593" v="669" actId="6549"/>
          <ac:spMkLst>
            <pc:docMk/>
            <pc:sldMk cId="3424928334" sldId="437"/>
            <ac:spMk id="5" creationId="{15B86EB1-F017-4262-B1CC-6646E33FEC61}"/>
          </ac:spMkLst>
        </pc:spChg>
      </pc:sldChg>
      <pc:sldChg chg="modSp">
        <pc:chgData name="Marc L Kaducak" userId="fd7db0a2-3cc4-43c8-8fdd-807e73ab72af" providerId="ADAL" clId="{7374C7A3-06AC-45A1-8C49-B5205707EDB9}" dt="2018-09-19T13:33:24.882" v="446" actId="5793"/>
        <pc:sldMkLst>
          <pc:docMk/>
          <pc:sldMk cId="456276381" sldId="438"/>
        </pc:sldMkLst>
        <pc:spChg chg="mod">
          <ac:chgData name="Marc L Kaducak" userId="fd7db0a2-3cc4-43c8-8fdd-807e73ab72af" providerId="ADAL" clId="{7374C7A3-06AC-45A1-8C49-B5205707EDB9}" dt="2018-09-19T13:33:24.882" v="446" actId="5793"/>
          <ac:spMkLst>
            <pc:docMk/>
            <pc:sldMk cId="456276381" sldId="438"/>
            <ac:spMk id="14" creationId="{8D6BD6F1-D5BD-4287-9272-2D975CE1DCBC}"/>
          </ac:spMkLst>
        </pc:spChg>
      </pc:sldChg>
      <pc:sldChg chg="modSp">
        <pc:chgData name="Marc L Kaducak" userId="fd7db0a2-3cc4-43c8-8fdd-807e73ab72af" providerId="ADAL" clId="{7374C7A3-06AC-45A1-8C49-B5205707EDB9}" dt="2018-09-19T14:03:52.101" v="671" actId="113"/>
        <pc:sldMkLst>
          <pc:docMk/>
          <pc:sldMk cId="3162021673" sldId="501"/>
        </pc:sldMkLst>
        <pc:spChg chg="mod">
          <ac:chgData name="Marc L Kaducak" userId="fd7db0a2-3cc4-43c8-8fdd-807e73ab72af" providerId="ADAL" clId="{7374C7A3-06AC-45A1-8C49-B5205707EDB9}" dt="2018-09-19T14:03:52.101" v="671" actId="113"/>
          <ac:spMkLst>
            <pc:docMk/>
            <pc:sldMk cId="3162021673" sldId="501"/>
            <ac:spMk id="5" creationId="{291846A3-8D28-4D42-A0DE-DD4298AB2C29}"/>
          </ac:spMkLst>
        </pc:spChg>
      </pc:sldChg>
      <pc:sldChg chg="modSp">
        <pc:chgData name="Marc L Kaducak" userId="fd7db0a2-3cc4-43c8-8fdd-807e73ab72af" providerId="ADAL" clId="{7374C7A3-06AC-45A1-8C49-B5205707EDB9}" dt="2018-09-19T13:21:30.549" v="64" actId="20577"/>
        <pc:sldMkLst>
          <pc:docMk/>
          <pc:sldMk cId="950865541" sldId="502"/>
        </pc:sldMkLst>
        <pc:spChg chg="mod">
          <ac:chgData name="Marc L Kaducak" userId="fd7db0a2-3cc4-43c8-8fdd-807e73ab72af" providerId="ADAL" clId="{7374C7A3-06AC-45A1-8C49-B5205707EDB9}" dt="2018-09-19T13:21:11.111" v="44" actId="6549"/>
          <ac:spMkLst>
            <pc:docMk/>
            <pc:sldMk cId="950865541" sldId="502"/>
            <ac:spMk id="2" creationId="{6137752B-5595-4B0C-B5B8-4710B17AAA5E}"/>
          </ac:spMkLst>
        </pc:spChg>
        <pc:spChg chg="mod">
          <ac:chgData name="Marc L Kaducak" userId="fd7db0a2-3cc4-43c8-8fdd-807e73ab72af" providerId="ADAL" clId="{7374C7A3-06AC-45A1-8C49-B5205707EDB9}" dt="2018-09-19T13:21:30.549" v="64" actId="20577"/>
          <ac:spMkLst>
            <pc:docMk/>
            <pc:sldMk cId="950865541" sldId="502"/>
            <ac:spMk id="20" creationId="{2CD772AA-0826-4299-B956-608817087496}"/>
          </ac:spMkLst>
        </pc:spChg>
      </pc:sldChg>
      <pc:sldChg chg="modSp">
        <pc:chgData name="Marc L Kaducak" userId="fd7db0a2-3cc4-43c8-8fdd-807e73ab72af" providerId="ADAL" clId="{7374C7A3-06AC-45A1-8C49-B5205707EDB9}" dt="2018-09-19T13:27:09.355" v="444" actId="20577"/>
        <pc:sldMkLst>
          <pc:docMk/>
          <pc:sldMk cId="1806958845" sldId="522"/>
        </pc:sldMkLst>
        <pc:spChg chg="mod">
          <ac:chgData name="Marc L Kaducak" userId="fd7db0a2-3cc4-43c8-8fdd-807e73ab72af" providerId="ADAL" clId="{7374C7A3-06AC-45A1-8C49-B5205707EDB9}" dt="2018-09-19T13:27:09.355" v="444" actId="20577"/>
          <ac:spMkLst>
            <pc:docMk/>
            <pc:sldMk cId="1806958845" sldId="522"/>
            <ac:spMk id="12" creationId="{10414F5F-F351-4274-A616-1982445C96D3}"/>
          </ac:spMkLst>
        </pc:spChg>
      </pc:sldChg>
      <pc:sldChg chg="modSp">
        <pc:chgData name="Marc L Kaducak" userId="fd7db0a2-3cc4-43c8-8fdd-807e73ab72af" providerId="ADAL" clId="{7374C7A3-06AC-45A1-8C49-B5205707EDB9}" dt="2018-09-19T13:23:24.759" v="71" actId="6549"/>
        <pc:sldMkLst>
          <pc:docMk/>
          <pc:sldMk cId="442743148" sldId="531"/>
        </pc:sldMkLst>
        <pc:spChg chg="mod">
          <ac:chgData name="Marc L Kaducak" userId="fd7db0a2-3cc4-43c8-8fdd-807e73ab72af" providerId="ADAL" clId="{7374C7A3-06AC-45A1-8C49-B5205707EDB9}" dt="2018-09-19T13:23:24.759" v="71" actId="6549"/>
          <ac:spMkLst>
            <pc:docMk/>
            <pc:sldMk cId="442743148" sldId="531"/>
            <ac:spMk id="2" creationId="{957F6C5D-2570-4658-AFA7-8BC4107A49DA}"/>
          </ac:spMkLst>
        </pc:spChg>
        <pc:spChg chg="mod">
          <ac:chgData name="Marc L Kaducak" userId="fd7db0a2-3cc4-43c8-8fdd-807e73ab72af" providerId="ADAL" clId="{7374C7A3-06AC-45A1-8C49-B5205707EDB9}" dt="2018-09-19T13:23:17.006" v="70" actId="20577"/>
          <ac:spMkLst>
            <pc:docMk/>
            <pc:sldMk cId="442743148" sldId="531"/>
            <ac:spMk id="3" creationId="{B18DFB54-F748-48F2-B3AD-F03A8E91F0EB}"/>
          </ac:spMkLst>
        </pc:spChg>
      </pc:sldChg>
      <pc:sldChg chg="modSp">
        <pc:chgData name="Marc L Kaducak" userId="fd7db0a2-3cc4-43c8-8fdd-807e73ab72af" providerId="ADAL" clId="{7374C7A3-06AC-45A1-8C49-B5205707EDB9}" dt="2018-09-19T13:41:39.422" v="641" actId="20577"/>
        <pc:sldMkLst>
          <pc:docMk/>
          <pc:sldMk cId="1423341694" sldId="534"/>
        </pc:sldMkLst>
        <pc:spChg chg="mod">
          <ac:chgData name="Marc L Kaducak" userId="fd7db0a2-3cc4-43c8-8fdd-807e73ab72af" providerId="ADAL" clId="{7374C7A3-06AC-45A1-8C49-B5205707EDB9}" dt="2018-09-19T13:41:39.422" v="641" actId="20577"/>
          <ac:spMkLst>
            <pc:docMk/>
            <pc:sldMk cId="1423341694" sldId="534"/>
            <ac:spMk id="3" creationId="{5B152468-9117-B94A-84D8-782EAAF1AAC8}"/>
          </ac:spMkLst>
        </pc:spChg>
      </pc:sldChg>
      <pc:sldChg chg="modSp">
        <pc:chgData name="Marc L Kaducak" userId="fd7db0a2-3cc4-43c8-8fdd-807e73ab72af" providerId="ADAL" clId="{7374C7A3-06AC-45A1-8C49-B5205707EDB9}" dt="2018-09-19T13:35:58.041" v="460" actId="6549"/>
        <pc:sldMkLst>
          <pc:docMk/>
          <pc:sldMk cId="1928410173" sldId="537"/>
        </pc:sldMkLst>
        <pc:spChg chg="mod">
          <ac:chgData name="Marc L Kaducak" userId="fd7db0a2-3cc4-43c8-8fdd-807e73ab72af" providerId="ADAL" clId="{7374C7A3-06AC-45A1-8C49-B5205707EDB9}" dt="2018-09-19T13:35:58.041" v="460" actId="6549"/>
          <ac:spMkLst>
            <pc:docMk/>
            <pc:sldMk cId="1928410173" sldId="537"/>
            <ac:spMk id="3" creationId="{0CEDD857-C476-4D5B-AE8F-834CA3F21B4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2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126522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19 September 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02295" y="6495482"/>
            <a:ext cx="4966844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9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1281264" cy="241300"/>
          </a:xfrm>
        </p:spPr>
        <p:txBody>
          <a:bodyPr/>
          <a:lstStyle/>
          <a:p>
            <a:pPr>
              <a:defRPr/>
            </a:pPr>
            <a:r>
              <a:rPr lang="en-US"/>
              <a:t>19 September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330" y="6495482"/>
            <a:ext cx="4950808" cy="237285"/>
          </a:xfrm>
        </p:spPr>
        <p:txBody>
          <a:bodyPr/>
          <a:lstStyle/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48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1242598" cy="241300"/>
          </a:xfrm>
        </p:spPr>
        <p:txBody>
          <a:bodyPr/>
          <a:lstStyle/>
          <a:p>
            <a:pPr>
              <a:defRPr/>
            </a:pPr>
            <a:r>
              <a:rPr lang="en-US"/>
              <a:t>19 September 2018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79664" y="6495482"/>
            <a:ext cx="4989474" cy="242873"/>
          </a:xfrm>
        </p:spPr>
        <p:txBody>
          <a:bodyPr/>
          <a:lstStyle/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3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784587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02ABCA2-CF6B-473D-8232-8E3FDB50FFE6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5924DF-F9CE-44FF-8136-D684671B390E}"/>
              </a:ext>
            </a:extLst>
          </p:cNvPr>
          <p:cNvGrpSpPr/>
          <p:nvPr userDrawn="1"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CB7F5D6-9777-409D-8CAF-FF9497E440FB}"/>
                </a:ext>
              </a:extLst>
            </p:cNvPr>
            <p:cNvCxnSpPr/>
            <p:nvPr userDrawn="1"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5F2EC2A-E05D-4356-9C28-AF2382386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8E40D02F-1DB0-4F7D-B4C4-0387B0330CD9}" type="datetime1">
              <a:rPr lang="en-US" altLang="en-US" smtClean="0"/>
              <a:t>9/18/2018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21CFC6-6A2D-4ACC-BAAF-7A189376E9FC}"/>
              </a:ext>
            </a:extLst>
          </p:cNvPr>
          <p:cNvGrpSpPr/>
          <p:nvPr userDrawn="1"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19545A4-F2B8-4F5A-AD52-47E9A550EC9C}"/>
                </a:ext>
              </a:extLst>
            </p:cNvPr>
            <p:cNvCxnSpPr/>
            <p:nvPr userDrawn="1"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8E135B-BCD5-4E8A-B6D9-7E59193B9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679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3522-0702-4E11-AC0C-A9EF51318636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1219-22F8-4446-B763-DCCC4BB17535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608F62-12EE-4F7F-9F0B-C7A5467BB56F}"/>
              </a:ext>
            </a:extLst>
          </p:cNvPr>
          <p:cNvGrpSpPr/>
          <p:nvPr userDrawn="1"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42AF85F-2F69-4FA7-92C1-CD93B7340A92}"/>
                </a:ext>
              </a:extLst>
            </p:cNvPr>
            <p:cNvCxnSpPr/>
            <p:nvPr userDrawn="1"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E75D094-3DF4-4EDA-BF02-6C5B049893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0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07658" y="629213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57CEE6-7DAC-40F3-833E-0E8F757BFF24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96C2A6-0B21-4BC1-81A6-9250AEBA8D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762" y="905817"/>
            <a:ext cx="9189720" cy="30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20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3F7814-5B3D-F64D-90D9-B2F8FF1BE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05817"/>
            <a:ext cx="9144000" cy="30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5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34223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19 September 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9295" y="6495482"/>
            <a:ext cx="4988118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9493" y="6425596"/>
            <a:ext cx="919915" cy="3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25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23635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19 September 2018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16" y="6495482"/>
            <a:ext cx="499572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2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495482"/>
            <a:ext cx="128447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19 September 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121544" y="6495482"/>
            <a:ext cx="4947593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8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DFACFFC-DD93-4A35-9BF2-619B00CE1070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25" r:id="rId3"/>
    <p:sldLayoutId id="2147484145" r:id="rId4"/>
    <p:sldLayoutId id="2147484138" r:id="rId5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24508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19 September 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146" y="6495482"/>
            <a:ext cx="5690200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Marc Kaducak</a:t>
            </a:r>
          </a:p>
          <a:p>
            <a:r>
              <a:rPr lang="en-US" dirty="0"/>
              <a:t>Project Management Group</a:t>
            </a:r>
          </a:p>
          <a:p>
            <a:r>
              <a:rPr lang="en-US" dirty="0"/>
              <a:t>19 Sep 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9719" y="4000972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PIP-II Project Manager’s Report</a:t>
            </a:r>
          </a:p>
        </p:txBody>
      </p:sp>
    </p:spTree>
    <p:extLst>
      <p:ext uri="{BB962C8B-B14F-4D97-AF65-F5344CB8AC3E}">
        <p14:creationId xmlns:p14="http://schemas.microsoft.com/office/powerpoint/2010/main" val="246630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1A2004-C5EF-4BC5-972B-090761F8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121.2 SRF Updates – SSR Cryomodules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D3715-F846-4921-8605-FBC3FF256C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13FD7B-3E73-49FC-97DC-FE99AB6A438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Genev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9/18/2018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Geneva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E6BBD-E7BD-4813-BBCB-66818B868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Genev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Genev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4000B-2E3D-4667-8103-80F015DC5C14}"/>
              </a:ext>
            </a:extLst>
          </p:cNvPr>
          <p:cNvSpPr txBox="1"/>
          <p:nvPr/>
        </p:nvSpPr>
        <p:spPr>
          <a:xfrm>
            <a:off x="597717" y="913017"/>
            <a:ext cx="667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  <a:ea typeface="Geneva" charset="0"/>
              </a:rPr>
              <a:t>SSR1 Cavities (Specification 10 MV/m, Q0 = 6e9)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2D236C-5382-4028-B673-AAE0204C6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17" y="1282349"/>
            <a:ext cx="6183802" cy="42430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414F5F-F351-4274-A616-1982445C96D3}"/>
              </a:ext>
            </a:extLst>
          </p:cNvPr>
          <p:cNvSpPr txBox="1"/>
          <p:nvPr/>
        </p:nvSpPr>
        <p:spPr>
          <a:xfrm>
            <a:off x="636588" y="5393094"/>
            <a:ext cx="7847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SSR1: Six cavities ready for string assembly. String assembly preparation is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SSR2: RF model finalization is in progress.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Couplers all qualified. Spare unit is available for SSR2 coupler validation.</a:t>
            </a:r>
          </a:p>
        </p:txBody>
      </p:sp>
    </p:spTree>
    <p:extLst>
      <p:ext uri="{BB962C8B-B14F-4D97-AF65-F5344CB8AC3E}">
        <p14:creationId xmlns:p14="http://schemas.microsoft.com/office/powerpoint/2010/main" val="4176403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1A2004-C5EF-4BC5-972B-090761F8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121.2 SRF Updates – 650 Cryomodules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D3715-F846-4921-8605-FBC3FF256C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720071-0444-4412-9E3B-E11CFD6887E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Genev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9/18/2018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Geneva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E6BBD-E7BD-4813-BBCB-66818B868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Genev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Genev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4000B-2E3D-4667-8103-80F015DC5C14}"/>
              </a:ext>
            </a:extLst>
          </p:cNvPr>
          <p:cNvSpPr txBox="1"/>
          <p:nvPr/>
        </p:nvSpPr>
        <p:spPr>
          <a:xfrm>
            <a:off x="423875" y="688547"/>
            <a:ext cx="757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  <a:ea typeface="Geneva" charset="0"/>
              </a:rPr>
              <a:t>HB650 5-cell Cavities (Specification 19 MV/m, 3.0e10)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BD22DA-C993-4117-8847-9E173F573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63" y="1172891"/>
            <a:ext cx="5945729" cy="19948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E5DBAE-5F36-4E95-9744-6CB53542A1B1}"/>
              </a:ext>
            </a:extLst>
          </p:cNvPr>
          <p:cNvSpPr txBox="1"/>
          <p:nvPr/>
        </p:nvSpPr>
        <p:spPr>
          <a:xfrm>
            <a:off x="535842" y="3424335"/>
            <a:ext cx="7847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HB650 R&amp;D: Doping was completed for 1-cell cavity B9AS-PAV-104. Test is scheduled.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Coupler: Low loss coupler cleaned and ready for particulates test and assembly procedure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Tuner prototype qualified.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LB650: Cavity mechanical design was completed. Prototype cavity is being procured in partner lab</a:t>
            </a:r>
          </a:p>
        </p:txBody>
      </p:sp>
    </p:spTree>
    <p:extLst>
      <p:ext uri="{BB962C8B-B14F-4D97-AF65-F5344CB8AC3E}">
        <p14:creationId xmlns:p14="http://schemas.microsoft.com/office/powerpoint/2010/main" val="3728527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1A2004-C5EF-4BC5-972B-090761F8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121.2 SRF Updates - Cryogenics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D3715-F846-4921-8605-FBC3FF256C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720071-0444-4412-9E3B-E11CFD6887E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Genev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9/18/2018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Geneva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E6BBD-E7BD-4813-BBCB-66818B868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Genev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Geneva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E5DBAE-5F36-4E95-9744-6CB53542A1B1}"/>
              </a:ext>
            </a:extLst>
          </p:cNvPr>
          <p:cNvSpPr txBox="1"/>
          <p:nvPr/>
        </p:nvSpPr>
        <p:spPr>
          <a:xfrm>
            <a:off x="535842" y="1539551"/>
            <a:ext cx="7847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preliminary Controls Architecture was developed.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Location of CDS transfer line connection from the Cryoplant Building to the </a:t>
            </a:r>
            <a:r>
              <a:rPr lang="en-US" sz="1600" dirty="0" err="1"/>
              <a:t>Linac</a:t>
            </a:r>
            <a:r>
              <a:rPr lang="en-US" sz="1600" dirty="0"/>
              <a:t> Tunnel was conceptualized.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Total heat load is being reviewed.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AE0AFB-A970-4C49-AD6D-776034615973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331" y="3023118"/>
            <a:ext cx="2860208" cy="2036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BC32B0-D050-4334-9DE9-798A70950C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391678" y="2901820"/>
            <a:ext cx="3746241" cy="2440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B505CD-9946-4D34-AF88-DAADC64C2FA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317805" y="2827175"/>
            <a:ext cx="1480963" cy="27650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0E1C61-9ABE-426F-8F0C-470C5C45B350}"/>
              </a:ext>
            </a:extLst>
          </p:cNvPr>
          <p:cNvSpPr/>
          <p:nvPr/>
        </p:nvSpPr>
        <p:spPr>
          <a:xfrm>
            <a:off x="6792687" y="5702664"/>
            <a:ext cx="22751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Simplified Schematic of typical Linac segmented distribution system</a:t>
            </a:r>
            <a:endParaRPr lang="en-US" sz="11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40EC5A-DD51-4560-B9D8-92267FB5EBDF}"/>
              </a:ext>
            </a:extLst>
          </p:cNvPr>
          <p:cNvSpPr/>
          <p:nvPr/>
        </p:nvSpPr>
        <p:spPr>
          <a:xfrm>
            <a:off x="3600450" y="542566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Preliminary PIPII Cryogenic Controls Architecture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C00E9-567D-4763-9493-4C6BCF1B8870}"/>
              </a:ext>
            </a:extLst>
          </p:cNvPr>
          <p:cNvSpPr/>
          <p:nvPr/>
        </p:nvSpPr>
        <p:spPr>
          <a:xfrm>
            <a:off x="395159" y="5063074"/>
            <a:ext cx="2840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Simplified Flow Schematic of PIPII Cryoplant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74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9E86-3DF1-4C27-84A8-32BB19F6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- WBS 121.4 Linac Installation and Commissioning (1 of 2)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6F3E91-1318-43E3-87AB-66602187C4E0}"/>
              </a:ext>
            </a:extLst>
          </p:cNvPr>
          <p:cNvSpPr/>
          <p:nvPr/>
        </p:nvSpPr>
        <p:spPr>
          <a:xfrm>
            <a:off x="134755" y="844063"/>
            <a:ext cx="369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Test Infrastructure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B9D1B-CEF8-478D-90A1-BE6B7C080CC2}"/>
              </a:ext>
            </a:extLst>
          </p:cNvPr>
          <p:cNvSpPr txBox="1"/>
          <p:nvPr/>
        </p:nvSpPr>
        <p:spPr>
          <a:xfrm>
            <a:off x="231574" y="1293531"/>
            <a:ext cx="57430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Progress continues with the PIP2IT cave expansion</a:t>
            </a: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Internal CTL from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Demaco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released from Customs and arrived at Fermilab.  </a:t>
            </a: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Going through QC checks at MW9</a:t>
            </a: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Warm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transferline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installation work began at PIP2IT</a:t>
            </a:r>
          </a:p>
          <a:p>
            <a:pPr marL="568325" lvl="2"/>
            <a:endParaRPr lang="en-US" sz="1800" dirty="0">
              <a:solidFill>
                <a:schemeClr val="accent4"/>
              </a:solidFill>
              <a:highlight>
                <a:srgbClr val="C0C0C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Building Infrastructure</a:t>
            </a:r>
          </a:p>
          <a:p>
            <a:pPr marL="688975" lvl="1" indent="-2317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Room Data Sheet template has been released for a pilot period – feedback received and incorporated into final version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B86EB1-F017-4262-B1CC-6646E33FEC61}"/>
              </a:ext>
            </a:extLst>
          </p:cNvPr>
          <p:cNvSpPr/>
          <p:nvPr/>
        </p:nvSpPr>
        <p:spPr>
          <a:xfrm>
            <a:off x="541044" y="4390239"/>
            <a:ext cx="804762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Regular meetings have being held with FESS new-hire Electrical Engineer and AD counterpart</a:t>
            </a:r>
          </a:p>
          <a:p>
            <a:pPr marL="860425" lvl="3" indent="-2286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Need a long-term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solution for this position, </a:t>
            </a:r>
          </a:p>
          <a:p>
            <a:pPr marL="1317625" lvl="5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Great opportunity for early career enthusiastic engineer who can work side-by-side with the Senior Eng. to learn and carry on during the project life-cycle</a:t>
            </a:r>
          </a:p>
        </p:txBody>
      </p:sp>
      <p:pic>
        <p:nvPicPr>
          <p:cNvPr id="1026" name="Picture 2" descr="https://lh3.googleusercontent.com/YpZMndN0M6ew-hG2tlMDHUUOQyrPGXCqcJOyk0VdqqH0hRPa-iFDAGyTv8vTWeArgOvsH9xvAO2udNw22Lze9PilLPHhKvm89DiYMFERYYk73llHThuhybKFJPPFB2jGk5CrBMO4">
            <a:extLst>
              <a:ext uri="{FF2B5EF4-FFF2-40B4-BE49-F238E27FC236}">
                <a16:creationId xmlns:a16="http://schemas.microsoft.com/office/drawing/2014/main" id="{4B5A4769-283D-474A-A881-8C5EB9F7A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78" y="1658110"/>
            <a:ext cx="3283828" cy="244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928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9E86-3DF1-4C27-84A8-32BB19F6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- WBS 121.4 Linac Installation and Commissioning (2 of 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6BD6F1-D5BD-4287-9272-2D975CE1DCBC}"/>
              </a:ext>
            </a:extLst>
          </p:cNvPr>
          <p:cNvSpPr/>
          <p:nvPr/>
        </p:nvSpPr>
        <p:spPr>
          <a:xfrm>
            <a:off x="114842" y="897803"/>
            <a:ext cx="891431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Installation</a:t>
            </a:r>
          </a:p>
          <a:p>
            <a:pPr marL="688975" lvl="1" indent="-2317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Team continues to evaluate lattice-to-CAD import</a:t>
            </a: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688975" lvl="1" indent="-2317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Continued progress on the cryomodules stands </a:t>
            </a:r>
          </a:p>
          <a:p>
            <a:pPr marL="688975" lvl="1" indent="-2317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Major effort this past month to revise and define all warm section lengths for the next iteration of linac lattice </a:t>
            </a:r>
          </a:p>
          <a:p>
            <a:pPr lvl="1"/>
            <a:endParaRPr lang="en-US" sz="16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Commissioning</a:t>
            </a:r>
          </a:p>
          <a:p>
            <a:pPr marL="688975" lvl="1" indent="-2317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Started structuring the preliminary Beam Commissioning Plan</a:t>
            </a:r>
          </a:p>
          <a:p>
            <a:pPr lvl="1"/>
            <a:endParaRPr lang="en-US" sz="18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WFE</a:t>
            </a:r>
          </a:p>
          <a:p>
            <a:pPr marL="688975" lvl="1" indent="-2317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Started design of HEBT section of PIP2IT in order to support HWR/SSR1 beam commissioning</a:t>
            </a:r>
          </a:p>
        </p:txBody>
      </p:sp>
    </p:spTree>
    <p:extLst>
      <p:ext uri="{BB962C8B-B14F-4D97-AF65-F5344CB8AC3E}">
        <p14:creationId xmlns:p14="http://schemas.microsoft.com/office/powerpoint/2010/main" val="456276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86342-6139-AF47-9CFC-CA57EF10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52468-9117-B94A-84D8-782EAAF1A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3492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Site Prep Design</a:t>
            </a:r>
          </a:p>
          <a:p>
            <a:pPr lvl="1"/>
            <a:r>
              <a:rPr lang="en-US" sz="2000" b="1" dirty="0">
                <a:solidFill>
                  <a:schemeClr val="accent6"/>
                </a:solidFill>
              </a:rPr>
              <a:t>Preliminary Design Review (~60% complete) Completed;</a:t>
            </a:r>
          </a:p>
          <a:p>
            <a:pPr lvl="1"/>
            <a:r>
              <a:rPr lang="en-US" sz="2000" b="1" dirty="0">
                <a:solidFill>
                  <a:schemeClr val="accent6"/>
                </a:solidFill>
              </a:rPr>
              <a:t>Cost/Schedule Update</a:t>
            </a:r>
          </a:p>
          <a:p>
            <a:pPr lvl="2"/>
            <a:r>
              <a:rPr lang="en-US" sz="1800" dirty="0">
                <a:solidFill>
                  <a:schemeClr val="accent6"/>
                </a:solidFill>
              </a:rPr>
              <a:t>Initial review shows a ~13% increase over conceptual estimate;</a:t>
            </a:r>
          </a:p>
          <a:p>
            <a:pPr lvl="2"/>
            <a:r>
              <a:rPr lang="en-US" sz="1800" dirty="0">
                <a:solidFill>
                  <a:schemeClr val="accent6"/>
                </a:solidFill>
              </a:rPr>
              <a:t>Meeting on 19SEP18 to review and identify areas of concern;</a:t>
            </a:r>
          </a:p>
          <a:p>
            <a:pPr lvl="1"/>
            <a:r>
              <a:rPr lang="en-US" sz="2000" b="1" dirty="0">
                <a:solidFill>
                  <a:schemeClr val="accent6"/>
                </a:solidFill>
              </a:rPr>
              <a:t>Four construction packages:</a:t>
            </a:r>
          </a:p>
          <a:p>
            <a:pPr lvl="2"/>
            <a:r>
              <a:rPr lang="en-US" sz="1800" b="1" dirty="0">
                <a:solidFill>
                  <a:schemeClr val="accent6"/>
                </a:solidFill>
              </a:rPr>
              <a:t>Site Clearing: </a:t>
            </a:r>
            <a:r>
              <a:rPr lang="en-US" sz="1400" dirty="0">
                <a:solidFill>
                  <a:schemeClr val="accent6"/>
                </a:solidFill>
              </a:rPr>
              <a:t>Erosion Control, Topsoil Stockpile, Tree Removal, Temporary Road</a:t>
            </a:r>
          </a:p>
          <a:p>
            <a:pPr lvl="2"/>
            <a:r>
              <a:rPr lang="en-US" sz="1800" b="1" dirty="0">
                <a:solidFill>
                  <a:schemeClr val="accent6"/>
                </a:solidFill>
              </a:rPr>
              <a:t>Utilities Package: </a:t>
            </a:r>
            <a:r>
              <a:rPr lang="en-US" sz="1400" dirty="0">
                <a:solidFill>
                  <a:schemeClr val="accent6"/>
                </a:solidFill>
              </a:rPr>
              <a:t>Electrical Feeder, Utility Corridor</a:t>
            </a:r>
          </a:p>
          <a:p>
            <a:pPr lvl="2"/>
            <a:r>
              <a:rPr lang="en-US" sz="1800" b="1" dirty="0">
                <a:solidFill>
                  <a:schemeClr val="accent6"/>
                </a:solidFill>
              </a:rPr>
              <a:t>Site Work: </a:t>
            </a:r>
            <a:r>
              <a:rPr lang="en-US" sz="1400" dirty="0">
                <a:solidFill>
                  <a:schemeClr val="accent6"/>
                </a:solidFill>
              </a:rPr>
              <a:t>Final Grading, Roadwork, Pond Rework </a:t>
            </a:r>
          </a:p>
          <a:p>
            <a:pPr lvl="2"/>
            <a:r>
              <a:rPr lang="en-US" sz="1800" b="1" dirty="0">
                <a:solidFill>
                  <a:schemeClr val="accent6"/>
                </a:solidFill>
              </a:rPr>
              <a:t>Site Restoration: </a:t>
            </a:r>
            <a:r>
              <a:rPr lang="en-US" sz="1400" dirty="0">
                <a:solidFill>
                  <a:schemeClr val="accent6"/>
                </a:solidFill>
              </a:rPr>
              <a:t>Final Paving, Landscaping, Roadway Lighting</a:t>
            </a:r>
          </a:p>
          <a:p>
            <a:pPr lvl="1"/>
            <a:r>
              <a:rPr lang="en-US" sz="2000" b="1" dirty="0">
                <a:solidFill>
                  <a:schemeClr val="accent6"/>
                </a:solidFill>
              </a:rPr>
              <a:t>Design Completion scheduled for December 2018.</a:t>
            </a:r>
          </a:p>
          <a:p>
            <a:pPr lvl="1"/>
            <a:r>
              <a:rPr lang="en-US" sz="2000" b="1" dirty="0">
                <a:solidFill>
                  <a:schemeClr val="accent6"/>
                </a:solidFill>
              </a:rPr>
              <a:t>Site Clearing work is planned to have purchase order in place for March 2019 groundbreaking.</a:t>
            </a:r>
          </a:p>
          <a:p>
            <a:pPr lvl="1"/>
            <a:r>
              <a:rPr lang="en-US" sz="2000" b="1" dirty="0">
                <a:solidFill>
                  <a:schemeClr val="accent6"/>
                </a:solidFill>
              </a:rPr>
              <a:t>Siting meeting planned for 10-Oct-2018.  Intended to be final validation of PIP-II site location.</a:t>
            </a:r>
          </a:p>
          <a:p>
            <a:pPr marL="457200" lvl="1" indent="0">
              <a:buNone/>
            </a:pPr>
            <a:endParaRPr lang="en-US" b="1" baseline="30000" dirty="0">
              <a:solidFill>
                <a:schemeClr val="accent6"/>
              </a:solidFill>
            </a:endParaRPr>
          </a:p>
          <a:p>
            <a:pPr lvl="1"/>
            <a:endParaRPr lang="en-US" b="1" baseline="30000" dirty="0">
              <a:solidFill>
                <a:schemeClr val="accent6"/>
              </a:solidFill>
            </a:endParaRPr>
          </a:p>
          <a:p>
            <a:pPr lvl="1"/>
            <a:endParaRPr lang="en-US" b="1" baseline="30000" dirty="0">
              <a:solidFill>
                <a:schemeClr val="accent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C34C1-2FA1-6441-8BB5-7951639770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19 September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4B57D-6BCD-824C-B326-322312DF6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S. Dixon | Conventional Facilities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70C6F-F4DD-4B4A-92CC-406B9F6F2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41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86342-6139-AF47-9CFC-CA57EF10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52468-9117-B94A-84D8-782EAAF1A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3492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Cryo Plant Building Technical Requirements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Design work continues;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Completion in October 2018.</a:t>
            </a:r>
            <a:endParaRPr lang="en-US" sz="1800" baseline="30000" dirty="0">
              <a:solidFill>
                <a:schemeClr val="accent6"/>
              </a:solidFill>
            </a:endParaRPr>
          </a:p>
          <a:p>
            <a:r>
              <a:rPr lang="en-US" b="1" dirty="0">
                <a:solidFill>
                  <a:schemeClr val="accent6"/>
                </a:solidFill>
              </a:rPr>
              <a:t>A/E Re-compete</a:t>
            </a:r>
            <a:endParaRPr lang="en-US" sz="1800" dirty="0">
              <a:solidFill>
                <a:schemeClr val="accent6"/>
              </a:solidFill>
            </a:endParaRP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Request for Proposal issued on August 24th;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Source Evaluation Board in place;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Proposals Received on September 14</a:t>
            </a:r>
            <a:r>
              <a:rPr lang="en-US" sz="1800" baseline="30000" dirty="0">
                <a:solidFill>
                  <a:schemeClr val="accent6"/>
                </a:solidFill>
              </a:rPr>
              <a:t>th</a:t>
            </a:r>
            <a:r>
              <a:rPr lang="en-US" sz="1800" dirty="0">
                <a:solidFill>
                  <a:schemeClr val="accent6"/>
                </a:solidFill>
              </a:rPr>
              <a:t>;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Eight (8) proposals received;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Evaluations underway.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A/E Selection likely impacting completion of Cryo Plant Building</a:t>
            </a:r>
            <a:r>
              <a:rPr lang="en-US" sz="1400" b="1" dirty="0">
                <a:solidFill>
                  <a:schemeClr val="accent6"/>
                </a:solidFill>
              </a:rPr>
              <a:t>.</a:t>
            </a:r>
          </a:p>
          <a:p>
            <a:pPr lvl="1"/>
            <a:endParaRPr lang="en-US" b="1" baseline="30000" dirty="0">
              <a:solidFill>
                <a:schemeClr val="accent6"/>
              </a:solidFill>
            </a:endParaRPr>
          </a:p>
          <a:p>
            <a:pPr lvl="1"/>
            <a:endParaRPr lang="en-US" b="1" baseline="30000" dirty="0">
              <a:solidFill>
                <a:schemeClr val="accent6"/>
              </a:solidFill>
            </a:endParaRPr>
          </a:p>
          <a:p>
            <a:pPr lvl="1"/>
            <a:endParaRPr lang="en-US" b="1" baseline="30000" dirty="0">
              <a:solidFill>
                <a:schemeClr val="accent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C34C1-2FA1-6441-8BB5-7951639770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19 September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4B57D-6BCD-824C-B326-322312DF6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S. Dixon | Conventional Facilities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70C6F-F4DD-4B4A-92CC-406B9F6F2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20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21D2A-C905-4A27-BCBB-E83E4C2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Engineering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28E17-23E4-40D2-AC04-1F21448E9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CD-2 Design Readiness Plan </a:t>
            </a:r>
            <a:r>
              <a:rPr lang="en-US" dirty="0"/>
              <a:t>– is being finalized;</a:t>
            </a:r>
          </a:p>
          <a:p>
            <a:r>
              <a:rPr lang="en-US" b="1" dirty="0"/>
              <a:t>Design Deliverables Document </a:t>
            </a:r>
            <a:r>
              <a:rPr lang="en-US" dirty="0"/>
              <a:t>– is being finalized;</a:t>
            </a:r>
          </a:p>
          <a:p>
            <a:r>
              <a:rPr lang="en-US" b="1" dirty="0"/>
              <a:t>Requirements and Interfaces Verification </a:t>
            </a:r>
            <a:r>
              <a:rPr lang="en-US" dirty="0"/>
              <a:t>– conducting the FRSs and ICDs review</a:t>
            </a:r>
          </a:p>
          <a:p>
            <a:r>
              <a:rPr lang="en-US" b="1" dirty="0"/>
              <a:t>L3 Interface Control Documents </a:t>
            </a:r>
            <a:r>
              <a:rPr lang="en-US" dirty="0"/>
              <a:t>–  completed consolidation of all interfaces in a single database; </a:t>
            </a:r>
          </a:p>
          <a:p>
            <a:r>
              <a:rPr lang="en-US" b="1" dirty="0"/>
              <a:t>Preliminary Design Report </a:t>
            </a:r>
            <a:r>
              <a:rPr lang="en-US" dirty="0"/>
              <a:t>– finalizing first draft</a:t>
            </a:r>
          </a:p>
          <a:p>
            <a:r>
              <a:rPr lang="en-US" b="1" dirty="0"/>
              <a:t>Assessed the effectiveness of the SEMP and DRP </a:t>
            </a:r>
            <a:r>
              <a:rPr lang="en-US" dirty="0"/>
              <a:t>– post mortem meetings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FB402-1D30-4E40-BF12-187DAF6A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D02F-1DB0-4F7D-B4C4-0387B0330CD9}" type="datetime1">
              <a:rPr lang="en-US" altLang="en-US" smtClean="0"/>
              <a:t>9/18/2018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83DD1-CCEA-4187-B7CA-51F342232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2266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5723-05DD-40F7-BF8C-50362E4C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78" y="-3448"/>
            <a:ext cx="8686800" cy="427877"/>
          </a:xfrm>
        </p:spPr>
        <p:txBody>
          <a:bodyPr/>
          <a:lstStyle/>
          <a:p>
            <a:r>
              <a:rPr lang="en-US" dirty="0"/>
              <a:t>RLS Development Status</a:t>
            </a:r>
            <a:r>
              <a:rPr lang="en-US" sz="2000" dirty="0"/>
              <a:t> (https://pip-ii-</a:t>
            </a:r>
            <a:r>
              <a:rPr lang="en-US" sz="2000" dirty="0" err="1"/>
              <a:t>evms</a:t>
            </a:r>
            <a:r>
              <a:rPr lang="en-US" sz="2000" dirty="0"/>
              <a:t>-</a:t>
            </a:r>
            <a:r>
              <a:rPr lang="en-US" sz="2000" dirty="0" err="1"/>
              <a:t>tracking.fnal.gov</a:t>
            </a:r>
            <a:r>
              <a:rPr lang="en-US" sz="2000" dirty="0"/>
              <a:t>/)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07D1CE-F4CB-9A4D-AB39-87182A6290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6000" r="36000"/>
          <a:stretch/>
        </p:blipFill>
        <p:spPr>
          <a:xfrm>
            <a:off x="5685051" y="985969"/>
            <a:ext cx="3302000" cy="825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5E0D88-7B65-8E42-A46B-23EDE2298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8" y="479528"/>
            <a:ext cx="6602025" cy="468222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1846A3-8D28-4D42-A0DE-DD4298AB2C29}"/>
              </a:ext>
            </a:extLst>
          </p:cNvPr>
          <p:cNvSpPr txBox="1"/>
          <p:nvPr/>
        </p:nvSpPr>
        <p:spPr>
          <a:xfrm>
            <a:off x="204875" y="5161754"/>
            <a:ext cx="8567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Steady progress, but still much work to go.  </a:t>
            </a:r>
            <a:r>
              <a:rPr lang="en-US" b="1" dirty="0"/>
              <a:t>Need to revisit schedule for EVMS implementation.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Next steps are updating BOEs, adjusting to funding profile</a:t>
            </a:r>
          </a:p>
        </p:txBody>
      </p:sp>
    </p:spTree>
    <p:extLst>
      <p:ext uri="{BB962C8B-B14F-4D97-AF65-F5344CB8AC3E}">
        <p14:creationId xmlns:p14="http://schemas.microsoft.com/office/powerpoint/2010/main" val="3162021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65D3D-2E98-420E-9549-A0020B08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D857-C476-4D5B-AE8F-834CA3F21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819866" cy="4987867"/>
          </a:xfrm>
        </p:spPr>
        <p:txBody>
          <a:bodyPr/>
          <a:lstStyle/>
          <a:p>
            <a:r>
              <a:rPr lang="en-US" dirty="0"/>
              <a:t>UK visitors  - 27-28 Sept 2018</a:t>
            </a:r>
          </a:p>
          <a:p>
            <a:r>
              <a:rPr lang="en-US" dirty="0"/>
              <a:t>P2SPAC - Tue 30 Oct 2018</a:t>
            </a:r>
          </a:p>
          <a:p>
            <a:r>
              <a:rPr lang="en-US" dirty="0"/>
              <a:t>ESS Mechanical Engineering Group Leader visit 5-6 Nov 2018</a:t>
            </a:r>
          </a:p>
          <a:p>
            <a:r>
              <a:rPr lang="en-US" dirty="0"/>
              <a:t>DOE IPR  - 4-6 Dec 2018</a:t>
            </a:r>
          </a:p>
          <a:p>
            <a:r>
              <a:rPr lang="en-US" dirty="0"/>
              <a:t>P2MAC - 25-27 March 2019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D8378-00D8-401F-B2B2-5CB7CF412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D02F-1DB0-4F7D-B4C4-0387B0330CD9}" type="datetime1">
              <a:rPr lang="en-US" altLang="en-US" smtClean="0"/>
              <a:t>9/18/2018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E44C0-0233-4F04-AF76-A76B33BA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841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Staffing/Organization</a:t>
            </a:r>
          </a:p>
          <a:p>
            <a:r>
              <a:rPr lang="en-US" dirty="0"/>
              <a:t>Funding, financials</a:t>
            </a:r>
          </a:p>
          <a:p>
            <a:r>
              <a:rPr lang="en-US" dirty="0"/>
              <a:t>International Updates</a:t>
            </a:r>
          </a:p>
          <a:p>
            <a:r>
              <a:rPr lang="en-US" dirty="0"/>
              <a:t>Technical Updates</a:t>
            </a:r>
          </a:p>
          <a:p>
            <a:r>
              <a:rPr lang="en-US" dirty="0"/>
              <a:t>CD-2/3a Preparations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7AAF0-B9EF-4027-B03F-7D708EC8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EFE56-7E2A-42EE-8B14-D3F170A12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6E46-173A-4901-BE95-CF0CE17B6B86}" type="datetime1">
              <a:rPr lang="en-US" altLang="en-US" smtClean="0"/>
              <a:t>9/18/2018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7765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CD-2/3a preparations continue to be the highest priority:</a:t>
            </a:r>
          </a:p>
          <a:p>
            <a:pPr lvl="1"/>
            <a:r>
              <a:rPr lang="en-US" dirty="0"/>
              <a:t>Good progress but behind with respect to CD-2/3a goals</a:t>
            </a:r>
          </a:p>
          <a:p>
            <a:pPr lvl="1"/>
            <a:r>
              <a:rPr lang="en-US" dirty="0"/>
              <a:t>RLS efforts moving toward EVMS in earnest (CTC creation, Control Account identification)</a:t>
            </a:r>
          </a:p>
          <a:p>
            <a:pPr lvl="1"/>
            <a:r>
              <a:rPr lang="en-US" dirty="0"/>
              <a:t>Next major effort is updating BOE.</a:t>
            </a:r>
          </a:p>
          <a:p>
            <a:pPr lvl="1"/>
            <a:r>
              <a:rPr lang="en-US" dirty="0"/>
              <a:t>Systems engineering team leading PDR development, exercising design review plan.</a:t>
            </a:r>
          </a:p>
          <a:p>
            <a:r>
              <a:rPr lang="en-US" dirty="0"/>
              <a:t>A/E award forecast is December 2018 (delayed from Sept. 2018).  Current site prep and </a:t>
            </a:r>
            <a:r>
              <a:rPr lang="en-US" dirty="0" err="1"/>
              <a:t>cryoplant</a:t>
            </a:r>
            <a:r>
              <a:rPr lang="en-US" dirty="0"/>
              <a:t> requirements contract work proceeding on schedule.  Site clearing still planned for March 2019.</a:t>
            </a:r>
          </a:p>
          <a:p>
            <a:r>
              <a:rPr lang="en-US" dirty="0"/>
              <a:t>Continued engagement with international partners, scope/cost/schedule for contributions is converging.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72BE1-9095-42AE-8900-45F05D47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BF18ED-C200-4CAA-A399-4631FB1B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382D-B64B-473F-8230-3D2ED21E6E83}" type="datetime1">
              <a:rPr lang="en-US" altLang="en-US" smtClean="0"/>
              <a:t>9/18/2018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255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784C-2337-49FA-A96B-975251C3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4BF90-C7F1-40EF-AE6E-524043A44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304745"/>
          </a:xfrm>
        </p:spPr>
        <p:txBody>
          <a:bodyPr>
            <a:normAutofit/>
          </a:bodyPr>
          <a:lstStyle/>
          <a:p>
            <a:r>
              <a:rPr lang="en-US" dirty="0"/>
              <a:t>Project Controls Manager position still open.  </a:t>
            </a:r>
          </a:p>
          <a:p>
            <a:pPr lvl="1"/>
            <a:r>
              <a:rPr lang="en-US" dirty="0"/>
              <a:t>Note: we have a functioning project controls team. Thanks to OPSS for continued support.</a:t>
            </a:r>
          </a:p>
          <a:p>
            <a:r>
              <a:rPr lang="en-US" dirty="0"/>
              <a:t>Procurement Manager and Administrator – interviewing</a:t>
            </a:r>
          </a:p>
          <a:p>
            <a:pPr lvl="1"/>
            <a:r>
              <a:rPr lang="en-US" dirty="0"/>
              <a:t>Current procurements supported by central procurement group</a:t>
            </a:r>
          </a:p>
          <a:p>
            <a:r>
              <a:rPr lang="en-US" dirty="0"/>
              <a:t>QA Manager</a:t>
            </a:r>
          </a:p>
          <a:p>
            <a:pPr lvl="1"/>
            <a:r>
              <a:rPr lang="en-US" dirty="0"/>
              <a:t>Jemila Adetunji fully engaged as QA manager and has initiated a search for a longer term QA manager.</a:t>
            </a:r>
          </a:p>
          <a:p>
            <a:r>
              <a:rPr lang="en-US" dirty="0"/>
              <a:t>Risk Manager</a:t>
            </a:r>
          </a:p>
          <a:p>
            <a:pPr lvl="1"/>
            <a:r>
              <a:rPr lang="en-US" dirty="0"/>
              <a:t>Working with OPSS and IPPM on possible solutions</a:t>
            </a:r>
          </a:p>
          <a:p>
            <a:pPr lvl="1"/>
            <a:r>
              <a:rPr lang="en-US" dirty="0"/>
              <a:t>Lucas Taylor available for guidance/training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2820C-FB2C-4657-882D-B14D28FDE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C7574-FC8D-49B9-B450-20156D9BD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5CB9-CCC2-4EBD-851A-B42B9A9B0696}" type="datetime1">
              <a:rPr lang="en-US" altLang="en-US" smtClean="0"/>
              <a:t>9/18/2018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608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2250" y="4417178"/>
            <a:ext cx="8229600" cy="1983619"/>
          </a:xfrm>
        </p:spPr>
        <p:txBody>
          <a:bodyPr>
            <a:normAutofit/>
          </a:bodyPr>
          <a:lstStyle/>
          <a:p>
            <a:endParaRPr lang="en-US" sz="2500" dirty="0">
              <a:solidFill>
                <a:srgbClr val="404040"/>
              </a:solidFill>
            </a:endParaRPr>
          </a:p>
          <a:p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85775" y="771525"/>
          <a:ext cx="8369300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6381621" imgH="1247670" progId="Excel.Sheet.12">
                  <p:embed/>
                </p:oleObj>
              </mc:Choice>
              <mc:Fallback>
                <p:oleObj name="Worksheet" r:id="rId3" imgW="6381621" imgH="1247670" progId="Excel.Sheet.12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771525"/>
                        <a:ext cx="8369300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F98F0BD-2354-49AE-A2CF-B30A2DA80AD2}"/>
              </a:ext>
            </a:extLst>
          </p:cNvPr>
          <p:cNvSpPr/>
          <p:nvPr/>
        </p:nvSpPr>
        <p:spPr>
          <a:xfrm>
            <a:off x="3338817" y="1107348"/>
            <a:ext cx="570453" cy="1138966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8180AC-65A6-49A1-9854-06CF981C6A9C}"/>
              </a:ext>
            </a:extLst>
          </p:cNvPr>
          <p:cNvCxnSpPr>
            <a:endCxn id="7" idx="3"/>
          </p:cNvCxnSpPr>
          <p:nvPr/>
        </p:nvCxnSpPr>
        <p:spPr>
          <a:xfrm flipH="1" flipV="1">
            <a:off x="3909270" y="1676831"/>
            <a:ext cx="2835479" cy="109843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FC4C34D-3255-4301-B6FC-F3AC846D264B}"/>
              </a:ext>
            </a:extLst>
          </p:cNvPr>
          <p:cNvSpPr txBox="1"/>
          <p:nvPr/>
        </p:nvSpPr>
        <p:spPr>
          <a:xfrm>
            <a:off x="6744749" y="2474752"/>
            <a:ext cx="1753299" cy="132343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Corresponds to FY19 PBR.  We are planning to $35M = $15M OPC + $20M TEC.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369B318-3486-4D64-A7BE-356E4ABA3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879045"/>
              </p:ext>
            </p:extLst>
          </p:nvPr>
        </p:nvGraphicFramePr>
        <p:xfrm>
          <a:off x="2499919" y="3066671"/>
          <a:ext cx="282709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796954">
                  <a:extLst>
                    <a:ext uri="{9D8B030D-6E8A-4147-A177-3AD203B41FA5}">
                      <a16:colId xmlns:a16="http://schemas.microsoft.com/office/drawing/2014/main" val="357603238"/>
                    </a:ext>
                  </a:extLst>
                </a:gridCol>
                <a:gridCol w="818304">
                  <a:extLst>
                    <a:ext uri="{9D8B030D-6E8A-4147-A177-3AD203B41FA5}">
                      <a16:colId xmlns:a16="http://schemas.microsoft.com/office/drawing/2014/main" val="1441743931"/>
                    </a:ext>
                  </a:extLst>
                </a:gridCol>
                <a:gridCol w="1211832">
                  <a:extLst>
                    <a:ext uri="{9D8B030D-6E8A-4147-A177-3AD203B41FA5}">
                      <a16:colId xmlns:a16="http://schemas.microsoft.com/office/drawing/2014/main" val="1775358306"/>
                    </a:ext>
                  </a:extLst>
                </a:gridCol>
              </a:tblGrid>
              <a:tr h="11800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Milestone</a:t>
                      </a:r>
                      <a:endParaRPr lang="en-US" sz="1200" b="1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Planned</a:t>
                      </a:r>
                      <a:endParaRPr lang="en-US" sz="1200" b="1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Actual or Forecast</a:t>
                      </a:r>
                      <a:endParaRPr lang="en-US" sz="1200" b="1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411792"/>
                  </a:ext>
                </a:extLst>
              </a:tr>
              <a:tr h="11800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CD-0</a:t>
                      </a:r>
                      <a:endParaRPr lang="en-US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Q1 FY2016</a:t>
                      </a:r>
                      <a:endParaRPr lang="en-US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November 12, 2015 (A)</a:t>
                      </a:r>
                      <a:endParaRPr lang="en-US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308749"/>
                  </a:ext>
                </a:extLst>
              </a:tr>
              <a:tr h="11800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CD-1</a:t>
                      </a:r>
                      <a:endParaRPr lang="en-US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FY2017</a:t>
                      </a:r>
                      <a:endParaRPr lang="en-US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July 23, 2018 (A)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951463"/>
                  </a:ext>
                </a:extLst>
              </a:tr>
              <a:tr h="11800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CD-2/3a</a:t>
                      </a:r>
                      <a:endParaRPr lang="en-US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FY2019</a:t>
                      </a:r>
                      <a:endParaRPr lang="en-US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Q3FY2019</a:t>
                      </a:r>
                      <a:endParaRPr lang="en-US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114903"/>
                  </a:ext>
                </a:extLst>
              </a:tr>
              <a:tr h="11800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CD-3</a:t>
                      </a:r>
                      <a:endParaRPr lang="en-US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FY2020</a:t>
                      </a:r>
                      <a:endParaRPr lang="en-US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Q4FY2020</a:t>
                      </a:r>
                      <a:endParaRPr lang="en-US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484418"/>
                  </a:ext>
                </a:extLst>
              </a:tr>
              <a:tr h="11800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CD-4</a:t>
                      </a:r>
                      <a:endParaRPr lang="en-US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FY2026</a:t>
                      </a:r>
                      <a:endParaRPr lang="en-US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Q3FY2027</a:t>
                      </a:r>
                      <a:endParaRPr lang="en-US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58906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73B70437-A697-44BD-BB14-B67E824122A7}"/>
              </a:ext>
            </a:extLst>
          </p:cNvPr>
          <p:cNvSpPr txBox="1">
            <a:spLocks/>
          </p:cNvSpPr>
          <p:nvPr/>
        </p:nvSpPr>
        <p:spPr>
          <a:xfrm>
            <a:off x="203651" y="83991"/>
            <a:ext cx="8686800" cy="427877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Funding Profile and Milestones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5F3954E-AF71-4853-AC6D-F72FEE86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1219-22F8-4446-B763-DCCC4BB17535}" type="slidenum">
              <a:rPr lang="en-US" smtClean="0"/>
              <a:t>4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F49BDF-0B29-4D49-B44F-D1B55AD0C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BA88-088F-43B8-9F59-77E6F5CB3296}" type="datetime1">
              <a:rPr lang="en-US" smtClean="0"/>
              <a:t>9/18/2018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8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2250" y="4417178"/>
            <a:ext cx="8229600" cy="1983619"/>
          </a:xfrm>
        </p:spPr>
        <p:txBody>
          <a:bodyPr>
            <a:normAutofit/>
          </a:bodyPr>
          <a:lstStyle/>
          <a:p>
            <a:endParaRPr lang="en-US" sz="2500" dirty="0">
              <a:solidFill>
                <a:srgbClr val="404040"/>
              </a:solidFill>
            </a:endParaRPr>
          </a:p>
          <a:p>
            <a:endParaRPr lang="en-US" sz="2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3B70437-A697-44BD-BB14-B67E824122A7}"/>
              </a:ext>
            </a:extLst>
          </p:cNvPr>
          <p:cNvSpPr txBox="1">
            <a:spLocks/>
          </p:cNvSpPr>
          <p:nvPr/>
        </p:nvSpPr>
        <p:spPr>
          <a:xfrm>
            <a:off x="203651" y="83991"/>
            <a:ext cx="8686800" cy="427877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FY18 Financials thru August 2018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5F3954E-AF71-4853-AC6D-F72FEE86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1219-22F8-4446-B763-DCCC4BB17535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2BBD36-8211-4D3F-99E3-25704BFB2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819790"/>
              </p:ext>
            </p:extLst>
          </p:nvPr>
        </p:nvGraphicFramePr>
        <p:xfrm>
          <a:off x="318781" y="511868"/>
          <a:ext cx="8571670" cy="4550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5835">
                  <a:extLst>
                    <a:ext uri="{9D8B030D-6E8A-4147-A177-3AD203B41FA5}">
                      <a16:colId xmlns:a16="http://schemas.microsoft.com/office/drawing/2014/main" val="2764045650"/>
                    </a:ext>
                  </a:extLst>
                </a:gridCol>
                <a:gridCol w="4285835">
                  <a:extLst>
                    <a:ext uri="{9D8B030D-6E8A-4147-A177-3AD203B41FA5}">
                      <a16:colId xmlns:a16="http://schemas.microsoft.com/office/drawing/2014/main" val="1689131445"/>
                    </a:ext>
                  </a:extLst>
                </a:gridCol>
              </a:tblGrid>
              <a:tr h="1516931">
                <a:tc>
                  <a:txBody>
                    <a:bodyPr/>
                    <a:lstStyle/>
                    <a:p>
                      <a:r>
                        <a:rPr lang="en-US" u="sng" dirty="0"/>
                        <a:t>Year to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Inception to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974460"/>
                  </a:ext>
                </a:extLst>
              </a:tr>
              <a:tr h="15169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719916"/>
                  </a:ext>
                </a:extLst>
              </a:tr>
              <a:tr h="15169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609778"/>
                  </a:ext>
                </a:extLst>
              </a:tr>
            </a:tbl>
          </a:graphicData>
        </a:graphic>
      </p:graphicFrame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548E400-BD39-493D-A92D-8E25D7FE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603C-25DE-4E18-939D-79AC80AA1447}" type="datetime1">
              <a:rPr lang="en-US" smtClean="0"/>
              <a:t>9/18/2018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D367CF-3AC3-468A-A0D0-8BF894524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9" y="851561"/>
            <a:ext cx="3782738" cy="3534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6678C-921F-4B75-9534-9455396D3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57" y="4385741"/>
            <a:ext cx="4036613" cy="154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137783-8060-4E17-8EE5-C675F6E0A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677" y="851561"/>
            <a:ext cx="3820523" cy="35341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04FCF5-35FF-4F88-8438-34CAD263B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475" y="4639741"/>
            <a:ext cx="351616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2250" y="4417178"/>
            <a:ext cx="8229600" cy="1983619"/>
          </a:xfrm>
        </p:spPr>
        <p:txBody>
          <a:bodyPr>
            <a:normAutofit/>
          </a:bodyPr>
          <a:lstStyle/>
          <a:p>
            <a:endParaRPr lang="en-US" sz="2500" dirty="0">
              <a:solidFill>
                <a:srgbClr val="404040"/>
              </a:solidFill>
            </a:endParaRPr>
          </a:p>
          <a:p>
            <a:endParaRPr lang="en-US" sz="2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3B70437-A697-44BD-BB14-B67E824122A7}"/>
              </a:ext>
            </a:extLst>
          </p:cNvPr>
          <p:cNvSpPr txBox="1">
            <a:spLocks/>
          </p:cNvSpPr>
          <p:nvPr/>
        </p:nvSpPr>
        <p:spPr>
          <a:xfrm>
            <a:off x="203651" y="83991"/>
            <a:ext cx="8686800" cy="427877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Labor and M&amp;S Trends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5F3954E-AF71-4853-AC6D-F72FEE86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1219-22F8-4446-B763-DCCC4BB17535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2BBD36-8211-4D3F-99E3-25704BFB2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837759"/>
              </p:ext>
            </p:extLst>
          </p:nvPr>
        </p:nvGraphicFramePr>
        <p:xfrm>
          <a:off x="318781" y="511868"/>
          <a:ext cx="8571670" cy="4550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5835">
                  <a:extLst>
                    <a:ext uri="{9D8B030D-6E8A-4147-A177-3AD203B41FA5}">
                      <a16:colId xmlns:a16="http://schemas.microsoft.com/office/drawing/2014/main" val="2764045650"/>
                    </a:ext>
                  </a:extLst>
                </a:gridCol>
                <a:gridCol w="4285835">
                  <a:extLst>
                    <a:ext uri="{9D8B030D-6E8A-4147-A177-3AD203B41FA5}">
                      <a16:colId xmlns:a16="http://schemas.microsoft.com/office/drawing/2014/main" val="1689131445"/>
                    </a:ext>
                  </a:extLst>
                </a:gridCol>
              </a:tblGrid>
              <a:tr h="1516931">
                <a:tc>
                  <a:txBody>
                    <a:bodyPr/>
                    <a:lstStyle/>
                    <a:p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974460"/>
                  </a:ext>
                </a:extLst>
              </a:tr>
              <a:tr h="15169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719916"/>
                  </a:ext>
                </a:extLst>
              </a:tr>
              <a:tr h="15169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609778"/>
                  </a:ext>
                </a:extLst>
              </a:tr>
            </a:tbl>
          </a:graphicData>
        </a:graphic>
      </p:graphicFrame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548E400-BD39-493D-A92D-8E25D7FE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603C-25DE-4E18-939D-79AC80AA1447}" type="datetime1">
              <a:rPr lang="en-US" smtClean="0"/>
              <a:t>9/18/2018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6FF49-6700-4407-A9C8-FB93495C0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7290"/>
            <a:ext cx="4575570" cy="30462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A73153-2B61-4A60-9357-94FD090DAD55}"/>
              </a:ext>
            </a:extLst>
          </p:cNvPr>
          <p:cNvSpPr txBox="1"/>
          <p:nvPr/>
        </p:nvSpPr>
        <p:spPr>
          <a:xfrm>
            <a:off x="2049229" y="2598003"/>
            <a:ext cx="1340141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~10 FTE increase since March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DEC601-5B28-4119-B596-1ECD71C3B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570" y="1918049"/>
            <a:ext cx="4575570" cy="30229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99B508-1723-4C76-A1A5-770EF40A303B}"/>
              </a:ext>
            </a:extLst>
          </p:cNvPr>
          <p:cNvSpPr txBox="1"/>
          <p:nvPr/>
        </p:nvSpPr>
        <p:spPr>
          <a:xfrm>
            <a:off x="5221523" y="2474139"/>
            <a:ext cx="1340141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Expect to obligate ~$8.3M M&amp;S for FY 2018</a:t>
            </a:r>
          </a:p>
        </p:txBody>
      </p:sp>
    </p:spTree>
    <p:extLst>
      <p:ext uri="{BB962C8B-B14F-4D97-AF65-F5344CB8AC3E}">
        <p14:creationId xmlns:p14="http://schemas.microsoft.com/office/powerpoint/2010/main" val="291567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7752B-5595-4B0C-B5B8-4710B17AA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0" y="376688"/>
            <a:ext cx="9049260" cy="512678"/>
          </a:xfrm>
        </p:spPr>
        <p:txBody>
          <a:bodyPr/>
          <a:lstStyle/>
          <a:p>
            <a:r>
              <a:rPr lang="en-US" sz="2400" dirty="0"/>
              <a:t>Updates - International Partnerships, In-kind Contributions</a:t>
            </a:r>
            <a:br>
              <a:rPr lang="en-US" sz="2400" dirty="0"/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CD772AA-0826-4299-B956-608817087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1" y="1060884"/>
            <a:ext cx="8537532" cy="5094255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Agreements</a:t>
            </a:r>
          </a:p>
          <a:p>
            <a:pPr lvl="1"/>
            <a:r>
              <a:rPr lang="en-US" dirty="0"/>
              <a:t>Project Planning Document (PPD) template for partner IKC sent to DOE-OHEP.  Has been reviewed by General Counsel.</a:t>
            </a:r>
          </a:p>
          <a:p>
            <a:pPr lvl="1"/>
            <a:r>
              <a:rPr lang="en-US" dirty="0"/>
              <a:t>Project Annex with INFN expected to be signed in December 2018. </a:t>
            </a:r>
          </a:p>
          <a:p>
            <a:pPr lvl="1"/>
            <a:r>
              <a:rPr lang="en-US" dirty="0"/>
              <a:t>Proposed India construction deliverables discussed with IIFC Technical &amp; Principal Coordinators - Working on estimating corresponding values in “DOE” accounting.  </a:t>
            </a:r>
          </a:p>
          <a:p>
            <a:pPr lvl="1"/>
            <a:r>
              <a:rPr lang="en-US" dirty="0"/>
              <a:t>CEA planning internal review of scope, cost, and schedule of potential contributions at end of September 2018.</a:t>
            </a:r>
          </a:p>
          <a:p>
            <a:pPr lvl="0"/>
            <a:r>
              <a:rPr lang="en-US" dirty="0"/>
              <a:t>Events</a:t>
            </a:r>
          </a:p>
          <a:p>
            <a:pPr lvl="1"/>
            <a:r>
              <a:rPr lang="en-US" dirty="0"/>
              <a:t>CM workshop &amp; PC/TC meeting at BARC, Sept 3-8. </a:t>
            </a:r>
          </a:p>
          <a:p>
            <a:pPr lvl="1"/>
            <a:r>
              <a:rPr lang="en-US" dirty="0"/>
              <a:t>Contingents from Wroclaw University visited this week, IFJ-PAN in November</a:t>
            </a:r>
          </a:p>
          <a:p>
            <a:pPr lvl="1"/>
            <a:r>
              <a:rPr lang="en-US" dirty="0"/>
              <a:t>UK visitors Sept 27-28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2078A-D2F6-4D02-BE06-FA104419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0AD9B-CFEF-4C65-8D5B-A01BDABE9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DDA8-2B09-4A6C-9DF3-25B465B42FCA}" type="datetime1">
              <a:rPr lang="en-US" altLang="en-US" smtClean="0"/>
              <a:t>9/18/2018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086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F6C5D-2570-4658-AFA7-8BC4107A4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ESH&amp;Q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DFB54-F748-48F2-B3AD-F03A8E91F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Addressing DOE Council comments for the draft public release EA</a:t>
            </a:r>
          </a:p>
          <a:p>
            <a:pPr lvl="1"/>
            <a:r>
              <a:rPr lang="en-US" dirty="0"/>
              <a:t>Anticipate EA public comment period starting in October</a:t>
            </a:r>
          </a:p>
          <a:p>
            <a:pPr lvl="0"/>
            <a:r>
              <a:rPr lang="en-US" dirty="0"/>
              <a:t>Submitted ESH section for the PIP-II PDR</a:t>
            </a:r>
          </a:p>
          <a:p>
            <a:pPr lvl="0"/>
            <a:r>
              <a:rPr lang="en-US" dirty="0"/>
              <a:t>Finalizing the PIP-II Safety by Design Implementation guidance document</a:t>
            </a:r>
          </a:p>
          <a:p>
            <a:pPr lvl="0"/>
            <a:r>
              <a:rPr lang="en-US" dirty="0"/>
              <a:t>Updating the PIP-II PHAR for the upcoming IPR</a:t>
            </a:r>
          </a:p>
          <a:p>
            <a:pPr lvl="0"/>
            <a:r>
              <a:rPr lang="en-US" dirty="0"/>
              <a:t>Developing the PIP-II Construction Safety and Health Plan</a:t>
            </a:r>
          </a:p>
          <a:p>
            <a:pPr lvl="0"/>
            <a:r>
              <a:rPr lang="en-US" dirty="0"/>
              <a:t>ESH&amp;Q Radiation Physics Science Department is reviewing the updated PIP2IT Shielding Assessment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1ED49-2C3F-430C-9344-A575A4118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D02F-1DB0-4F7D-B4C4-0387B0330CD9}" type="datetime1">
              <a:rPr lang="en-US" altLang="en-US" smtClean="0"/>
              <a:t>9/19/2018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21D9A-606F-4919-A3E7-98B861C3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274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1A2004-C5EF-4BC5-972B-090761F8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121.2 SRF Updates – HWR Cryomodule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D3715-F846-4921-8605-FBC3FF256C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13FD7B-3E73-49FC-97DC-FE99AB6A438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Genev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9/18/2018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Geneva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E6BBD-E7BD-4813-BBCB-66818B868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Genev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Genev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4000B-2E3D-4667-8103-80F015DC5C14}"/>
              </a:ext>
            </a:extLst>
          </p:cNvPr>
          <p:cNvSpPr txBox="1"/>
          <p:nvPr/>
        </p:nvSpPr>
        <p:spPr>
          <a:xfrm>
            <a:off x="597717" y="913017"/>
            <a:ext cx="667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dirty="0">
                <a:solidFill>
                  <a:srgbClr val="003087"/>
                </a:solidFill>
                <a:latin typeface="Calibri" charset="0"/>
                <a:ea typeface="Geneva" charset="0"/>
              </a:rPr>
              <a:t>HWR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  <a:ea typeface="Geneva" charset="0"/>
                <a:cs typeface="+mn-cs"/>
              </a:rPr>
              <a:t> Cavities </a:t>
            </a:r>
            <a:r>
              <a:rPr lang="en-US" sz="1800" dirty="0">
                <a:solidFill>
                  <a:srgbClr val="003087"/>
                </a:solidFill>
                <a:latin typeface="Calibri" charset="0"/>
                <a:ea typeface="Geneva" charset="0"/>
              </a:rPr>
              <a:t>(9.7 MV/m, Q0 = 5e9)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charset="0"/>
              <a:ea typeface="Geneva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414F5F-F351-4274-A616-1982445C96D3}"/>
              </a:ext>
            </a:extLst>
          </p:cNvPr>
          <p:cNvSpPr txBox="1"/>
          <p:nvPr/>
        </p:nvSpPr>
        <p:spPr>
          <a:xfrm>
            <a:off x="597717" y="4357397"/>
            <a:ext cx="7847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Transportation PDR completed.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003087"/>
                </a:solidFill>
              </a:rPr>
              <a:t>Status review completed. Assembly preparation is in progress.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Committee found that HWR could not likely be completed before end of April 2019</a:t>
            </a:r>
            <a:r>
              <a:rPr lang="en-US" sz="1600" dirty="0">
                <a:solidFill>
                  <a:srgbClr val="003087"/>
                </a:solidFill>
                <a:latin typeface="Calibri" panose="020F0502020204030204" pitchFamily="34" charset="0"/>
                <a:ea typeface="Geneva" pitchFamily="121" charset="-128"/>
                <a:cs typeface="+mn-cs"/>
              </a:rPr>
              <a:t>, which was considered an aggressive schedule.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ANL has formed a </a:t>
            </a:r>
            <a:r>
              <a:rPr lang="en-US" sz="1600" dirty="0">
                <a:solidFill>
                  <a:srgbClr val="003087"/>
                </a:solidFill>
                <a:latin typeface="Calibri" panose="020F0502020204030204" pitchFamily="34" charset="0"/>
                <a:ea typeface="Geneva" pitchFamily="121" charset="-128"/>
                <a:cs typeface="+mn-cs"/>
              </a:rPr>
              <a:t>committee to ensure that resources are available in a timely way and that the project can move efficiently through the lab’s ESH processes.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579647-941F-4274-B267-6BCEB4283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17" y="1415003"/>
            <a:ext cx="6125810" cy="270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5884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30172</TotalTime>
  <Words>1231</Words>
  <Application>Microsoft Office PowerPoint</Application>
  <PresentationFormat>On-screen Show (4:3)</PresentationFormat>
  <Paragraphs>203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Geneva</vt:lpstr>
      <vt:lpstr>Helvetica</vt:lpstr>
      <vt:lpstr>Times New Roman</vt:lpstr>
      <vt:lpstr>Fermilab_PPT_090815</vt:lpstr>
      <vt:lpstr>FermilabPartnerships_PPT_090915</vt:lpstr>
      <vt:lpstr>Worksheet</vt:lpstr>
      <vt:lpstr>PowerPoint Presentation</vt:lpstr>
      <vt:lpstr>Outline</vt:lpstr>
      <vt:lpstr>Staffing</vt:lpstr>
      <vt:lpstr>PowerPoint Presentation</vt:lpstr>
      <vt:lpstr>PowerPoint Presentation</vt:lpstr>
      <vt:lpstr>PowerPoint Presentation</vt:lpstr>
      <vt:lpstr>Updates - International Partnerships, In-kind Contributions </vt:lpstr>
      <vt:lpstr>ESH&amp;Q Update</vt:lpstr>
      <vt:lpstr>WBS 121.2 SRF Updates – HWR Cryomodule</vt:lpstr>
      <vt:lpstr>WBS 121.2 SRF Updates – SSR Cryomodules</vt:lpstr>
      <vt:lpstr>WBS 121.2 SRF Updates – 650 Cryomodules</vt:lpstr>
      <vt:lpstr>WBS 121.2 SRF Updates - Cryogenics</vt:lpstr>
      <vt:lpstr>Updates - WBS 121.4 Linac Installation and Commissioning (1 of 2)</vt:lpstr>
      <vt:lpstr>Updates - WBS 121.4 Linac Installation and Commissioning (2 of 2)</vt:lpstr>
      <vt:lpstr>Conventional Facilities</vt:lpstr>
      <vt:lpstr>Conventional Facilities</vt:lpstr>
      <vt:lpstr>Systems Engineering Update</vt:lpstr>
      <vt:lpstr>RLS Development Status (https://pip-ii-evms-tracking.fnal.gov/)</vt:lpstr>
      <vt:lpstr>Upcoming Events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Marc L. Kaducak x5192 13409N</cp:lastModifiedBy>
  <cp:revision>479</cp:revision>
  <cp:lastPrinted>2016-10-27T20:26:53Z</cp:lastPrinted>
  <dcterms:created xsi:type="dcterms:W3CDTF">2016-07-25T19:56:26Z</dcterms:created>
  <dcterms:modified xsi:type="dcterms:W3CDTF">2018-09-19T14:26:30Z</dcterms:modified>
</cp:coreProperties>
</file>