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13"/>
  </p:notesMasterIdLst>
  <p:handoutMasterIdLst>
    <p:handoutMasterId r:id="rId14"/>
  </p:handoutMasterIdLst>
  <p:sldIdLst>
    <p:sldId id="294" r:id="rId2"/>
    <p:sldId id="370" r:id="rId3"/>
    <p:sldId id="373" r:id="rId4"/>
    <p:sldId id="371" r:id="rId5"/>
    <p:sldId id="374" r:id="rId6"/>
    <p:sldId id="375" r:id="rId7"/>
    <p:sldId id="889" r:id="rId8"/>
    <p:sldId id="891" r:id="rId9"/>
    <p:sldId id="376" r:id="rId10"/>
    <p:sldId id="892" r:id="rId11"/>
    <p:sldId id="377" r:id="rId12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16" autoAdjust="0"/>
    <p:restoredTop sz="94660"/>
  </p:normalViewPr>
  <p:slideViewPr>
    <p:cSldViewPr snapToGrid="0" snapToObjects="1" showGuides="1">
      <p:cViewPr varScale="1">
        <p:scale>
          <a:sx n="133" d="100"/>
          <a:sy n="133" d="100"/>
        </p:scale>
        <p:origin x="558" y="69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van K. Chandrasekaran" userId="d17f42ac-67e8-41cb-9b08-d39450231a32" providerId="ADAL" clId="{FDE3F7C9-D54D-4FC3-9B31-CA11786AE43C}"/>
    <pc:docChg chg="undo custSel addSld delSld modSld sldOrd">
      <pc:chgData name="Saravan K. Chandrasekaran" userId="d17f42ac-67e8-41cb-9b08-d39450231a32" providerId="ADAL" clId="{FDE3F7C9-D54D-4FC3-9B31-CA11786AE43C}" dt="2018-09-19T17:48:18.089" v="481" actId="20577"/>
      <pc:docMkLst>
        <pc:docMk/>
      </pc:docMkLst>
      <pc:sldChg chg="modSp add del">
        <pc:chgData name="Saravan K. Chandrasekaran" userId="d17f42ac-67e8-41cb-9b08-d39450231a32" providerId="ADAL" clId="{FDE3F7C9-D54D-4FC3-9B31-CA11786AE43C}" dt="2018-09-19T17:47:41.394" v="477" actId="2696"/>
        <pc:sldMkLst>
          <pc:docMk/>
          <pc:sldMk cId="1991253923" sldId="298"/>
        </pc:sldMkLst>
        <pc:spChg chg="mod">
          <ac:chgData name="Saravan K. Chandrasekaran" userId="d17f42ac-67e8-41cb-9b08-d39450231a32" providerId="ADAL" clId="{FDE3F7C9-D54D-4FC3-9B31-CA11786AE43C}" dt="2018-09-19T17:29:28.206" v="336" actId="1076"/>
          <ac:spMkLst>
            <pc:docMk/>
            <pc:sldMk cId="1991253923" sldId="298"/>
            <ac:spMk id="2" creationId="{A07E8689-46B9-4232-9455-70AFF17882C4}"/>
          </ac:spMkLst>
        </pc:spChg>
      </pc:sldChg>
      <pc:sldChg chg="del">
        <pc:chgData name="Saravan K. Chandrasekaran" userId="d17f42ac-67e8-41cb-9b08-d39450231a32" providerId="ADAL" clId="{FDE3F7C9-D54D-4FC3-9B31-CA11786AE43C}" dt="2018-09-19T17:10:12.479" v="168" actId="2696"/>
        <pc:sldMkLst>
          <pc:docMk/>
          <pc:sldMk cId="2906371271" sldId="298"/>
        </pc:sldMkLst>
      </pc:sldChg>
      <pc:sldChg chg="del">
        <pc:chgData name="Saravan K. Chandrasekaran" userId="d17f42ac-67e8-41cb-9b08-d39450231a32" providerId="ADAL" clId="{FDE3F7C9-D54D-4FC3-9B31-CA11786AE43C}" dt="2018-09-19T17:10:12.481" v="169" actId="2696"/>
        <pc:sldMkLst>
          <pc:docMk/>
          <pc:sldMk cId="557799518" sldId="299"/>
        </pc:sldMkLst>
      </pc:sldChg>
      <pc:sldChg chg="add del">
        <pc:chgData name="Saravan K. Chandrasekaran" userId="d17f42ac-67e8-41cb-9b08-d39450231a32" providerId="ADAL" clId="{FDE3F7C9-D54D-4FC3-9B31-CA11786AE43C}" dt="2018-09-19T17:47:41.396" v="478" actId="2696"/>
        <pc:sldMkLst>
          <pc:docMk/>
          <pc:sldMk cId="2447781503" sldId="299"/>
        </pc:sldMkLst>
      </pc:sldChg>
      <pc:sldChg chg="modSp">
        <pc:chgData name="Saravan K. Chandrasekaran" userId="d17f42ac-67e8-41cb-9b08-d39450231a32" providerId="ADAL" clId="{FDE3F7C9-D54D-4FC3-9B31-CA11786AE43C}" dt="2018-09-19T13:47:41.499" v="6" actId="20577"/>
        <pc:sldMkLst>
          <pc:docMk/>
          <pc:sldMk cId="1407082840" sldId="370"/>
        </pc:sldMkLst>
        <pc:spChg chg="mod">
          <ac:chgData name="Saravan K. Chandrasekaran" userId="d17f42ac-67e8-41cb-9b08-d39450231a32" providerId="ADAL" clId="{FDE3F7C9-D54D-4FC3-9B31-CA11786AE43C}" dt="2018-09-19T13:47:41.499" v="6" actId="20577"/>
          <ac:spMkLst>
            <pc:docMk/>
            <pc:sldMk cId="1407082840" sldId="370"/>
            <ac:spMk id="2" creationId="{4EBEA61C-E8F1-A943-A3E8-CE45B3FE785A}"/>
          </ac:spMkLst>
        </pc:spChg>
      </pc:sldChg>
      <pc:sldChg chg="addSp delSp modSp">
        <pc:chgData name="Saravan K. Chandrasekaran" userId="d17f42ac-67e8-41cb-9b08-d39450231a32" providerId="ADAL" clId="{FDE3F7C9-D54D-4FC3-9B31-CA11786AE43C}" dt="2018-09-19T17:48:18.089" v="481" actId="20577"/>
        <pc:sldMkLst>
          <pc:docMk/>
          <pc:sldMk cId="3106057325" sldId="374"/>
        </pc:sldMkLst>
        <pc:spChg chg="mod">
          <ac:chgData name="Saravan K. Chandrasekaran" userId="d17f42ac-67e8-41cb-9b08-d39450231a32" providerId="ADAL" clId="{FDE3F7C9-D54D-4FC3-9B31-CA11786AE43C}" dt="2018-09-19T17:48:18.089" v="481" actId="20577"/>
          <ac:spMkLst>
            <pc:docMk/>
            <pc:sldMk cId="3106057325" sldId="374"/>
            <ac:spMk id="2" creationId="{24327BDD-9F63-5044-88BA-F9B847B88A2B}"/>
          </ac:spMkLst>
        </pc:spChg>
        <pc:picChg chg="add del mod ord">
          <ac:chgData name="Saravan K. Chandrasekaran" userId="d17f42ac-67e8-41cb-9b08-d39450231a32" providerId="ADAL" clId="{FDE3F7C9-D54D-4FC3-9B31-CA11786AE43C}" dt="2018-09-19T17:47:10.544" v="474"/>
          <ac:picMkLst>
            <pc:docMk/>
            <pc:sldMk cId="3106057325" sldId="374"/>
            <ac:picMk id="7" creationId="{022FED80-A7A1-4C89-AD9D-138DE60BB28E}"/>
          </ac:picMkLst>
        </pc:picChg>
        <pc:picChg chg="add del mod">
          <ac:chgData name="Saravan K. Chandrasekaran" userId="d17f42ac-67e8-41cb-9b08-d39450231a32" providerId="ADAL" clId="{FDE3F7C9-D54D-4FC3-9B31-CA11786AE43C}" dt="2018-09-19T17:47:08.265" v="469"/>
          <ac:picMkLst>
            <pc:docMk/>
            <pc:sldMk cId="3106057325" sldId="374"/>
            <ac:picMk id="8" creationId="{678F5800-F6BE-4405-AAC1-9A71916B2E00}"/>
          </ac:picMkLst>
        </pc:picChg>
      </pc:sldChg>
      <pc:sldChg chg="modSp">
        <pc:chgData name="Saravan K. Chandrasekaran" userId="d17f42ac-67e8-41cb-9b08-d39450231a32" providerId="ADAL" clId="{FDE3F7C9-D54D-4FC3-9B31-CA11786AE43C}" dt="2018-09-19T16:53:58.495" v="152" actId="20577"/>
        <pc:sldMkLst>
          <pc:docMk/>
          <pc:sldMk cId="1788101651" sldId="375"/>
        </pc:sldMkLst>
        <pc:spChg chg="mod">
          <ac:chgData name="Saravan K. Chandrasekaran" userId="d17f42ac-67e8-41cb-9b08-d39450231a32" providerId="ADAL" clId="{FDE3F7C9-D54D-4FC3-9B31-CA11786AE43C}" dt="2018-09-19T16:53:58.495" v="152" actId="20577"/>
          <ac:spMkLst>
            <pc:docMk/>
            <pc:sldMk cId="1788101651" sldId="375"/>
            <ac:spMk id="3" creationId="{263E72F5-23D6-444A-A354-B5883833B99D}"/>
          </ac:spMkLst>
        </pc:spChg>
      </pc:sldChg>
      <pc:sldChg chg="modSp">
        <pc:chgData name="Saravan K. Chandrasekaran" userId="d17f42ac-67e8-41cb-9b08-d39450231a32" providerId="ADAL" clId="{FDE3F7C9-D54D-4FC3-9B31-CA11786AE43C}" dt="2018-09-19T16:57:36.959" v="166" actId="20577"/>
        <pc:sldMkLst>
          <pc:docMk/>
          <pc:sldMk cId="2983838721" sldId="376"/>
        </pc:sldMkLst>
        <pc:spChg chg="mod">
          <ac:chgData name="Saravan K. Chandrasekaran" userId="d17f42ac-67e8-41cb-9b08-d39450231a32" providerId="ADAL" clId="{FDE3F7C9-D54D-4FC3-9B31-CA11786AE43C}" dt="2018-09-19T16:57:36.959" v="166" actId="20577"/>
          <ac:spMkLst>
            <pc:docMk/>
            <pc:sldMk cId="2983838721" sldId="376"/>
            <ac:spMk id="3" creationId="{6281CB60-20BD-6249-B5D8-E9B7B301AC01}"/>
          </ac:spMkLst>
        </pc:spChg>
      </pc:sldChg>
      <pc:sldChg chg="modSp">
        <pc:chgData name="Saravan K. Chandrasekaran" userId="d17f42ac-67e8-41cb-9b08-d39450231a32" providerId="ADAL" clId="{FDE3F7C9-D54D-4FC3-9B31-CA11786AE43C}" dt="2018-09-19T17:30:44.536" v="339" actId="20577"/>
        <pc:sldMkLst>
          <pc:docMk/>
          <pc:sldMk cId="636775768" sldId="377"/>
        </pc:sldMkLst>
        <pc:spChg chg="mod">
          <ac:chgData name="Saravan K. Chandrasekaran" userId="d17f42ac-67e8-41cb-9b08-d39450231a32" providerId="ADAL" clId="{FDE3F7C9-D54D-4FC3-9B31-CA11786AE43C}" dt="2018-09-19T17:30:44.536" v="339" actId="20577"/>
          <ac:spMkLst>
            <pc:docMk/>
            <pc:sldMk cId="636775768" sldId="377"/>
            <ac:spMk id="2" creationId="{34E42856-88F2-DF4C-A81C-A60A04516FDA}"/>
          </ac:spMkLst>
        </pc:spChg>
      </pc:sldChg>
      <pc:sldChg chg="del">
        <pc:chgData name="Saravan K. Chandrasekaran" userId="d17f42ac-67e8-41cb-9b08-d39450231a32" providerId="ADAL" clId="{FDE3F7C9-D54D-4FC3-9B31-CA11786AE43C}" dt="2018-09-19T17:10:12.483" v="170" actId="2696"/>
        <pc:sldMkLst>
          <pc:docMk/>
          <pc:sldMk cId="554086604" sldId="882"/>
        </pc:sldMkLst>
      </pc:sldChg>
      <pc:sldChg chg="add del">
        <pc:chgData name="Saravan K. Chandrasekaran" userId="d17f42ac-67e8-41cb-9b08-d39450231a32" providerId="ADAL" clId="{FDE3F7C9-D54D-4FC3-9B31-CA11786AE43C}" dt="2018-09-19T17:47:41.398" v="479" actId="2696"/>
        <pc:sldMkLst>
          <pc:docMk/>
          <pc:sldMk cId="854879089" sldId="882"/>
        </pc:sldMkLst>
      </pc:sldChg>
      <pc:sldChg chg="add del">
        <pc:chgData name="Saravan K. Chandrasekaran" userId="d17f42ac-67e8-41cb-9b08-d39450231a32" providerId="ADAL" clId="{FDE3F7C9-D54D-4FC3-9B31-CA11786AE43C}" dt="2018-09-19T17:47:41.431" v="480" actId="2696"/>
        <pc:sldMkLst>
          <pc:docMk/>
          <pc:sldMk cId="395833996" sldId="884"/>
        </pc:sldMkLst>
      </pc:sldChg>
      <pc:sldChg chg="del">
        <pc:chgData name="Saravan K. Chandrasekaran" userId="d17f42ac-67e8-41cb-9b08-d39450231a32" providerId="ADAL" clId="{FDE3F7C9-D54D-4FC3-9B31-CA11786AE43C}" dt="2018-09-19T17:10:12.485" v="171" actId="2696"/>
        <pc:sldMkLst>
          <pc:docMk/>
          <pc:sldMk cId="2795596932" sldId="884"/>
        </pc:sldMkLst>
      </pc:sldChg>
      <pc:sldChg chg="add del">
        <pc:chgData name="Saravan K. Chandrasekaran" userId="d17f42ac-67e8-41cb-9b08-d39450231a32" providerId="ADAL" clId="{FDE3F7C9-D54D-4FC3-9B31-CA11786AE43C}" dt="2018-09-19T17:47:41.391" v="475" actId="2696"/>
        <pc:sldMkLst>
          <pc:docMk/>
          <pc:sldMk cId="2470101487" sldId="888"/>
        </pc:sldMkLst>
      </pc:sldChg>
      <pc:sldChg chg="del">
        <pc:chgData name="Saravan K. Chandrasekaran" userId="d17f42ac-67e8-41cb-9b08-d39450231a32" providerId="ADAL" clId="{FDE3F7C9-D54D-4FC3-9B31-CA11786AE43C}" dt="2018-09-19T17:10:12.476" v="167" actId="2696"/>
        <pc:sldMkLst>
          <pc:docMk/>
          <pc:sldMk cId="4108631834" sldId="888"/>
        </pc:sldMkLst>
      </pc:sldChg>
      <pc:sldChg chg="modSp add ord">
        <pc:chgData name="Saravan K. Chandrasekaran" userId="d17f42ac-67e8-41cb-9b08-d39450231a32" providerId="ADAL" clId="{FDE3F7C9-D54D-4FC3-9B31-CA11786AE43C}" dt="2018-09-19T17:17:21.113" v="282" actId="2710"/>
        <pc:sldMkLst>
          <pc:docMk/>
          <pc:sldMk cId="3019599100" sldId="889"/>
        </pc:sldMkLst>
        <pc:spChg chg="mod">
          <ac:chgData name="Saravan K. Chandrasekaran" userId="d17f42ac-67e8-41cb-9b08-d39450231a32" providerId="ADAL" clId="{FDE3F7C9-D54D-4FC3-9B31-CA11786AE43C}" dt="2018-09-19T17:17:21.113" v="282" actId="2710"/>
          <ac:spMkLst>
            <pc:docMk/>
            <pc:sldMk cId="3019599100" sldId="889"/>
            <ac:spMk id="2" creationId="{DAFDFD3D-1863-4C3E-A617-76C33C6D3BD4}"/>
          </ac:spMkLst>
        </pc:spChg>
        <pc:spChg chg="mod">
          <ac:chgData name="Saravan K. Chandrasekaran" userId="d17f42ac-67e8-41cb-9b08-d39450231a32" providerId="ADAL" clId="{FDE3F7C9-D54D-4FC3-9B31-CA11786AE43C}" dt="2018-09-19T17:10:28.337" v="200" actId="20577"/>
          <ac:spMkLst>
            <pc:docMk/>
            <pc:sldMk cId="3019599100" sldId="889"/>
            <ac:spMk id="3" creationId="{82AA875A-20BE-401F-904A-19DC35807350}"/>
          </ac:spMkLst>
        </pc:spChg>
      </pc:sldChg>
      <pc:sldChg chg="add del">
        <pc:chgData name="Saravan K. Chandrasekaran" userId="d17f42ac-67e8-41cb-9b08-d39450231a32" providerId="ADAL" clId="{FDE3F7C9-D54D-4FC3-9B31-CA11786AE43C}" dt="2018-09-19T17:47:41.392" v="476" actId="2696"/>
        <pc:sldMkLst>
          <pc:docMk/>
          <pc:sldMk cId="2038365590" sldId="890"/>
        </pc:sldMkLst>
      </pc:sldChg>
      <pc:sldChg chg="modSp add">
        <pc:chgData name="Saravan K. Chandrasekaran" userId="d17f42ac-67e8-41cb-9b08-d39450231a32" providerId="ADAL" clId="{FDE3F7C9-D54D-4FC3-9B31-CA11786AE43C}" dt="2018-09-19T17:29:34.290" v="337"/>
        <pc:sldMkLst>
          <pc:docMk/>
          <pc:sldMk cId="1697118981" sldId="891"/>
        </pc:sldMkLst>
        <pc:spChg chg="mod">
          <ac:chgData name="Saravan K. Chandrasekaran" userId="d17f42ac-67e8-41cb-9b08-d39450231a32" providerId="ADAL" clId="{FDE3F7C9-D54D-4FC3-9B31-CA11786AE43C}" dt="2018-09-19T17:29:34.290" v="337"/>
          <ac:spMkLst>
            <pc:docMk/>
            <pc:sldMk cId="1697118981" sldId="891"/>
            <ac:spMk id="2" creationId="{52A5ABF1-ED0F-499C-B353-D289969F747B}"/>
          </ac:spMkLst>
        </pc:spChg>
        <pc:spChg chg="mod">
          <ac:chgData name="Saravan K. Chandrasekaran" userId="d17f42ac-67e8-41cb-9b08-d39450231a32" providerId="ADAL" clId="{FDE3F7C9-D54D-4FC3-9B31-CA11786AE43C}" dt="2018-09-19T17:29:20.423" v="334" actId="20577"/>
          <ac:spMkLst>
            <pc:docMk/>
            <pc:sldMk cId="1697118981" sldId="891"/>
            <ac:spMk id="3" creationId="{B9ACE870-A319-4940-8AB2-AC22B78775DD}"/>
          </ac:spMkLst>
        </pc:spChg>
      </pc:sldChg>
      <pc:sldChg chg="addSp modSp add">
        <pc:chgData name="Saravan K. Chandrasekaran" userId="d17f42ac-67e8-41cb-9b08-d39450231a32" providerId="ADAL" clId="{FDE3F7C9-D54D-4FC3-9B31-CA11786AE43C}" dt="2018-09-19T17:37:37.444" v="454" actId="1076"/>
        <pc:sldMkLst>
          <pc:docMk/>
          <pc:sldMk cId="3680593067" sldId="892"/>
        </pc:sldMkLst>
        <pc:spChg chg="mod">
          <ac:chgData name="Saravan K. Chandrasekaran" userId="d17f42ac-67e8-41cb-9b08-d39450231a32" providerId="ADAL" clId="{FDE3F7C9-D54D-4FC3-9B31-CA11786AE43C}" dt="2018-09-19T17:35:21.323" v="419" actId="20577"/>
          <ac:spMkLst>
            <pc:docMk/>
            <pc:sldMk cId="3680593067" sldId="892"/>
            <ac:spMk id="2" creationId="{7959CEB1-0181-4918-AFAE-4D2E5E746498}"/>
          </ac:spMkLst>
        </pc:spChg>
        <pc:spChg chg="mod">
          <ac:chgData name="Saravan K. Chandrasekaran" userId="d17f42ac-67e8-41cb-9b08-d39450231a32" providerId="ADAL" clId="{FDE3F7C9-D54D-4FC3-9B31-CA11786AE43C}" dt="2018-09-19T17:35:04.841" v="379" actId="20577"/>
          <ac:spMkLst>
            <pc:docMk/>
            <pc:sldMk cId="3680593067" sldId="892"/>
            <ac:spMk id="3" creationId="{B69DD227-0618-40B8-8716-5C1F60F24425}"/>
          </ac:spMkLst>
        </pc:spChg>
        <pc:spChg chg="add mod">
          <ac:chgData name="Saravan K. Chandrasekaran" userId="d17f42ac-67e8-41cb-9b08-d39450231a32" providerId="ADAL" clId="{FDE3F7C9-D54D-4FC3-9B31-CA11786AE43C}" dt="2018-09-19T17:37:37.444" v="454" actId="1076"/>
          <ac:spMkLst>
            <pc:docMk/>
            <pc:sldMk cId="3680593067" sldId="892"/>
            <ac:spMk id="9" creationId="{C7C4A015-EB17-49EF-8BB7-D95736CF9F53}"/>
          </ac:spMkLst>
        </pc:spChg>
        <pc:spChg chg="add mod">
          <ac:chgData name="Saravan K. Chandrasekaran" userId="d17f42ac-67e8-41cb-9b08-d39450231a32" providerId="ADAL" clId="{FDE3F7C9-D54D-4FC3-9B31-CA11786AE43C}" dt="2018-09-19T17:37:26.923" v="453" actId="20577"/>
          <ac:spMkLst>
            <pc:docMk/>
            <pc:sldMk cId="3680593067" sldId="892"/>
            <ac:spMk id="10" creationId="{0D1B5BA9-5EA2-4079-9C57-E4A275D30955}"/>
          </ac:spMkLst>
        </pc:spChg>
        <pc:picChg chg="add mod ord">
          <ac:chgData name="Saravan K. Chandrasekaran" userId="d17f42ac-67e8-41cb-9b08-d39450231a32" providerId="ADAL" clId="{FDE3F7C9-D54D-4FC3-9B31-CA11786AE43C}" dt="2018-09-19T17:36:51.105" v="429" actId="14100"/>
          <ac:picMkLst>
            <pc:docMk/>
            <pc:sldMk cId="3680593067" sldId="892"/>
            <ac:picMk id="7" creationId="{2B645FF8-A063-465D-93AC-41D42836DC9E}"/>
          </ac:picMkLst>
        </pc:picChg>
        <pc:picChg chg="add mod">
          <ac:chgData name="Saravan K. Chandrasekaran" userId="d17f42ac-67e8-41cb-9b08-d39450231a32" providerId="ADAL" clId="{FDE3F7C9-D54D-4FC3-9B31-CA11786AE43C}" dt="2018-09-19T17:36:47.248" v="428" actId="1076"/>
          <ac:picMkLst>
            <pc:docMk/>
            <pc:sldMk cId="3680593067" sldId="892"/>
            <ac:picMk id="8" creationId="{3357AE2F-A89E-44F7-BF28-9E1CA6B509E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9/19/2018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9/19/2018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1024514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Sep 19 2018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1341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Workshop on Cryomodule Design and Standardization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Sep 4 2018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Tom Nicol | International Workshop on Cryomodule Design and Standardization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Sep 4 2018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Tom Nicol | International Workshop on Cryomodule Design and Standardization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Sep 4 2018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Tom Nicol | International Workshop on Cryomodule Design and Standardization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Sep 4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Tom Nicol | International Workshop on Cryomodule Design and Standardization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 4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Tom Nicol | International Workshop on Cryomodule Design and Standardization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Sep 4 2018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Tom Nicol | International Workshop on Cryomodule Design and Standardization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4931316"/>
            <a:ext cx="8499231" cy="1926684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S. K. Chandrasekaran and A. Klebaner	</a:t>
            </a:r>
          </a:p>
          <a:p>
            <a:r>
              <a:rPr lang="en-US" i="1" dirty="0"/>
              <a:t>September 19, 2018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International Workshop on Cryomodule Design and Standardization - report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59CEB1-0181-4918-AFAE-4D2E5E746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Strongback</a:t>
            </a:r>
            <a:r>
              <a:rPr lang="en-US" dirty="0"/>
              <a:t> vs Spaceframe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9DD227-0618-40B8-8716-5C1F60F24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for Design Comparison Identified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D358F-F673-4441-A872-02D0800AE41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 19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5AD77-C2FE-4FDA-85DC-9D944FD505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Workshop on Cryomodule Design and Standardization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3A066-9AA2-4987-9EFB-EEBD14200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57AE2F-A89E-44F7-BF28-9E1CA6B50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088" y="3583821"/>
            <a:ext cx="5407264" cy="30390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645FF8-A063-465D-93AC-41D42836D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85" y="1391323"/>
            <a:ext cx="5469876" cy="3047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C4A015-EB17-49EF-8BB7-D95736CF9F53}"/>
              </a:ext>
            </a:extLst>
          </p:cNvPr>
          <p:cNvSpPr txBox="1"/>
          <p:nvPr/>
        </p:nvSpPr>
        <p:spPr>
          <a:xfrm>
            <a:off x="5304313" y="2110204"/>
            <a:ext cx="1577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Strongback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1B5BA9-5EA2-4079-9C57-E4A275D30955}"/>
              </a:ext>
            </a:extLst>
          </p:cNvPr>
          <p:cNvSpPr txBox="1"/>
          <p:nvPr/>
        </p:nvSpPr>
        <p:spPr>
          <a:xfrm>
            <a:off x="2444571" y="5912939"/>
            <a:ext cx="1658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Spaceframe</a:t>
            </a:r>
          </a:p>
        </p:txBody>
      </p:sp>
    </p:spTree>
    <p:extLst>
      <p:ext uri="{BB962C8B-B14F-4D97-AF65-F5344CB8AC3E}">
        <p14:creationId xmlns:p14="http://schemas.microsoft.com/office/powerpoint/2010/main" val="3680593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E42856-88F2-DF4C-A81C-A60A04516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176"/>
              </a:spcBef>
              <a:spcAft>
                <a:spcPts val="1200"/>
              </a:spcAft>
            </a:pPr>
            <a:r>
              <a:rPr lang="en-US" dirty="0"/>
              <a:t>Several standardization topics were identified at the workshop</a:t>
            </a:r>
          </a:p>
          <a:p>
            <a:pPr>
              <a:spcBef>
                <a:spcPts val="1176"/>
              </a:spcBef>
              <a:spcAft>
                <a:spcPts val="1200"/>
              </a:spcAft>
            </a:pPr>
            <a:r>
              <a:rPr lang="en-US" dirty="0"/>
              <a:t>A workgroup to resolve issues of common design practices, engineering units, and software is being formed. The workgroup will include representatives from all PIP-II partners</a:t>
            </a:r>
          </a:p>
          <a:p>
            <a:pPr>
              <a:spcBef>
                <a:spcPts val="1176"/>
              </a:spcBef>
              <a:spcAft>
                <a:spcPts val="1200"/>
              </a:spcAft>
            </a:pPr>
            <a:r>
              <a:rPr lang="en-US" dirty="0"/>
              <a:t>Workshop reinforced necessity to complete comparative analysis of the “space frame” vs “strong back” support systems</a:t>
            </a:r>
          </a:p>
          <a:p>
            <a:pPr>
              <a:spcBef>
                <a:spcPts val="1176"/>
              </a:spcBef>
              <a:spcAft>
                <a:spcPts val="1200"/>
              </a:spcAft>
            </a:pPr>
            <a:r>
              <a:rPr lang="en-US" dirty="0"/>
              <a:t>Overall, the workshop on Cryomodule Design and Standardization served as an important component of the PIP-II collaboration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E7388B-51AD-3A48-A853-E87D39D2C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890E4-B761-8444-BF68-D89CF077EF5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 19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06FAC-527F-0245-9FE4-1FCC8B2CC6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Workshop on Cryomodule Design and Standardization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8C73B-489F-784C-9A4C-356BE5617E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775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BEA61C-E8F1-A943-A3E8-CE45B3FE7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776"/>
              </a:spcBef>
              <a:spcAft>
                <a:spcPts val="1800"/>
              </a:spcAft>
            </a:pPr>
            <a:r>
              <a:rPr lang="en-US" dirty="0"/>
              <a:t>Organized under the auspices of the Indian Institutions and Fermilab Collaboration (IIFC)</a:t>
            </a:r>
          </a:p>
          <a:p>
            <a:pPr>
              <a:spcBef>
                <a:spcPts val="1776"/>
              </a:spcBef>
              <a:spcAft>
                <a:spcPts val="1800"/>
              </a:spcAft>
            </a:pPr>
            <a:r>
              <a:rPr lang="en-US" dirty="0"/>
              <a:t>The first half of this Workshop was a tutorial on basic issues of cryomodule design and fabrication</a:t>
            </a:r>
          </a:p>
          <a:p>
            <a:pPr>
              <a:spcBef>
                <a:spcPts val="1776"/>
              </a:spcBef>
              <a:spcAft>
                <a:spcPts val="1800"/>
              </a:spcAft>
            </a:pPr>
            <a:r>
              <a:rPr lang="en-US" dirty="0"/>
              <a:t>The second half of this Workshop was dedicated  to cryomodule standardization, with particular reference to the cryomodules being designed for PIP-II at Fermilab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9BD68C-AD7F-104A-AEF1-77F2AC696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71A6-4D24-1B4D-BFD3-3184698D404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 19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AC1BD-4377-8A4A-9A74-9E698AAB43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Workshop on Cryomodule Design and Standardization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F7FD9-EA94-ED40-ADB6-DEF492C742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82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49ED2DB-1E47-734B-9954-4110D68F24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921" y="292231"/>
            <a:ext cx="3441947" cy="5967167"/>
          </a:xfrm>
          <a:ln>
            <a:solidFill>
              <a:schemeClr val="accent1"/>
            </a:solidFill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39956-A53F-4245-B069-FAE27A417AC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 19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5E5B5-C4F6-BD45-880B-F9DAB456E1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Workshop on Cryomodule Design and Standardization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1E46-3853-B148-84AC-EC037495C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25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68E3BB-675E-C546-8F83-B9FC71DF3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" y="924416"/>
            <a:ext cx="8944860" cy="5059363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dirty="0"/>
              <a:t>September 4-7, 2018 at Bhabha Atomic Research Centre (BARC)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dirty="0"/>
              <a:t>~ 70 participants from six (6) International Laboratories</a:t>
            </a:r>
          </a:p>
          <a:p>
            <a:pPr lvl="1"/>
            <a:r>
              <a:rPr lang="en-US" dirty="0"/>
              <a:t>BARC, India</a:t>
            </a:r>
          </a:p>
          <a:p>
            <a:pPr lvl="1"/>
            <a:r>
              <a:rPr lang="en-US" dirty="0"/>
              <a:t>CEA, France</a:t>
            </a:r>
          </a:p>
          <a:p>
            <a:pPr lvl="1"/>
            <a:r>
              <a:rPr lang="en-US" dirty="0"/>
              <a:t>Fermilab, USA</a:t>
            </a:r>
          </a:p>
          <a:p>
            <a:pPr lvl="1"/>
            <a:r>
              <a:rPr lang="en-US" dirty="0"/>
              <a:t>RRCAT, India</a:t>
            </a:r>
          </a:p>
          <a:p>
            <a:pPr lvl="1"/>
            <a:r>
              <a:rPr lang="en-US" dirty="0"/>
              <a:t>STFC, UK</a:t>
            </a:r>
          </a:p>
          <a:p>
            <a:pPr lvl="1"/>
            <a:r>
              <a:rPr lang="en-US" dirty="0"/>
              <a:t>VECC, India</a:t>
            </a:r>
          </a:p>
          <a:p>
            <a:pPr marL="342900" lvl="1" indent="-342900">
              <a:spcBef>
                <a:spcPts val="1800"/>
              </a:spcBef>
              <a:spcAft>
                <a:spcPts val="1800"/>
              </a:spcAft>
              <a:buFont typeface="Arial" charset="0"/>
              <a:buChar char="•"/>
            </a:pPr>
            <a:r>
              <a:rPr lang="en-US" sz="2400" dirty="0">
                <a:ea typeface="Geneva" charset="0"/>
              </a:rPr>
              <a:t>&gt; 25 talks and discussions https://</a:t>
            </a:r>
            <a:r>
              <a:rPr lang="en-US" sz="2400" dirty="0" err="1">
                <a:ea typeface="Geneva" charset="0"/>
              </a:rPr>
              <a:t>indico.fnal.gov</a:t>
            </a:r>
            <a:r>
              <a:rPr lang="en-US" sz="2400" dirty="0">
                <a:ea typeface="Geneva" charset="0"/>
              </a:rPr>
              <a:t>/event/18092/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240A1C-7D15-F743-814B-F3B0CBFE5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6EC8C-440B-6847-9B6D-296E8C1FD5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 19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1FCC2-997C-5544-B708-8F7ADBD919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Workshop on Cryomodule Design and Standardization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2B93A-B398-D447-B8B5-FF83DB222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33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327BDD-9F63-5044-88BA-F9B847B88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176"/>
              </a:spcBef>
              <a:spcAft>
                <a:spcPts val="1200"/>
              </a:spcAft>
            </a:pPr>
            <a:r>
              <a:rPr lang="en-US" sz="2000" dirty="0"/>
              <a:t>Cryomodule and Cryogenic Design Overview - </a:t>
            </a:r>
            <a:r>
              <a:rPr lang="en-US" sz="2000" dirty="0">
                <a:solidFill>
                  <a:srgbClr val="0070C0"/>
                </a:solidFill>
              </a:rPr>
              <a:t>T. Nicol</a:t>
            </a:r>
          </a:p>
          <a:p>
            <a:pPr>
              <a:spcBef>
                <a:spcPts val="1176"/>
              </a:spcBef>
              <a:spcAft>
                <a:spcPts val="1200"/>
              </a:spcAft>
            </a:pPr>
            <a:r>
              <a:rPr lang="en-US" sz="2000" dirty="0"/>
              <a:t>Coupler Design Overview - </a:t>
            </a:r>
            <a:r>
              <a:rPr lang="en-US" sz="2000" dirty="0">
                <a:solidFill>
                  <a:srgbClr val="0070C0"/>
                </a:solidFill>
              </a:rPr>
              <a:t>S. Kazakov</a:t>
            </a:r>
          </a:p>
          <a:p>
            <a:pPr>
              <a:spcBef>
                <a:spcPts val="1176"/>
              </a:spcBef>
              <a:spcAft>
                <a:spcPts val="1200"/>
              </a:spcAft>
            </a:pPr>
            <a:r>
              <a:rPr lang="en-US" sz="2000" dirty="0"/>
              <a:t>SRF Cavities Resonance Control – </a:t>
            </a:r>
            <a:r>
              <a:rPr lang="en-US" sz="2000" dirty="0">
                <a:solidFill>
                  <a:srgbClr val="0070C0"/>
                </a:solidFill>
              </a:rPr>
              <a:t>Y. </a:t>
            </a:r>
            <a:r>
              <a:rPr lang="en-US" sz="2000" dirty="0" err="1">
                <a:solidFill>
                  <a:srgbClr val="0070C0"/>
                </a:solidFill>
              </a:rPr>
              <a:t>Pischalnikov</a:t>
            </a:r>
            <a:endParaRPr lang="en-US" sz="2000" dirty="0">
              <a:solidFill>
                <a:srgbClr val="0070C0"/>
              </a:solidFill>
            </a:endParaRPr>
          </a:p>
          <a:p>
            <a:pPr>
              <a:spcBef>
                <a:spcPts val="1176"/>
              </a:spcBef>
              <a:spcAft>
                <a:spcPts val="1200"/>
              </a:spcAft>
            </a:pPr>
            <a:r>
              <a:rPr lang="en-US" sz="2000" dirty="0"/>
              <a:t>Cryomodule Tooling – </a:t>
            </a:r>
            <a:r>
              <a:rPr lang="en-US" sz="2000" dirty="0">
                <a:solidFill>
                  <a:srgbClr val="0070C0"/>
                </a:solidFill>
              </a:rPr>
              <a:t>C. </a:t>
            </a:r>
            <a:r>
              <a:rPr lang="en-US" sz="2000" dirty="0" err="1">
                <a:solidFill>
                  <a:srgbClr val="0070C0"/>
                </a:solidFill>
              </a:rPr>
              <a:t>Madec</a:t>
            </a:r>
            <a:r>
              <a:rPr lang="en-US" sz="2000" dirty="0">
                <a:solidFill>
                  <a:srgbClr val="0070C0"/>
                </a:solidFill>
              </a:rPr>
              <a:t> (CEA)</a:t>
            </a:r>
          </a:p>
          <a:p>
            <a:pPr>
              <a:spcBef>
                <a:spcPts val="1176"/>
              </a:spcBef>
              <a:spcAft>
                <a:spcPts val="1200"/>
              </a:spcAft>
            </a:pPr>
            <a:r>
              <a:rPr lang="en-US" sz="2000" dirty="0"/>
              <a:t>Cryomodule Instrumentation – </a:t>
            </a:r>
            <a:r>
              <a:rPr lang="en-US" sz="2000" dirty="0">
                <a:solidFill>
                  <a:srgbClr val="0070C0"/>
                </a:solidFill>
              </a:rPr>
              <a:t>S. </a:t>
            </a:r>
            <a:r>
              <a:rPr lang="en-US" sz="2000" dirty="0" err="1">
                <a:solidFill>
                  <a:srgbClr val="0070C0"/>
                </a:solidFill>
              </a:rPr>
              <a:t>Pattalwar</a:t>
            </a:r>
            <a:r>
              <a:rPr lang="en-US" sz="2000" dirty="0">
                <a:solidFill>
                  <a:srgbClr val="0070C0"/>
                </a:solidFill>
              </a:rPr>
              <a:t> (STFC)</a:t>
            </a:r>
          </a:p>
          <a:p>
            <a:pPr>
              <a:spcBef>
                <a:spcPts val="1176"/>
              </a:spcBef>
              <a:spcAft>
                <a:spcPts val="1200"/>
              </a:spcAft>
            </a:pPr>
            <a:r>
              <a:rPr lang="en-US" sz="2000" dirty="0"/>
              <a:t>Cavity Processing – </a:t>
            </a:r>
            <a:r>
              <a:rPr lang="en-US" sz="2000" dirty="0">
                <a:solidFill>
                  <a:srgbClr val="0070C0"/>
                </a:solidFill>
              </a:rPr>
              <a:t>A. Rowe</a:t>
            </a:r>
          </a:p>
          <a:p>
            <a:pPr>
              <a:spcBef>
                <a:spcPts val="1176"/>
              </a:spcBef>
              <a:spcAft>
                <a:spcPts val="1200"/>
              </a:spcAft>
            </a:pPr>
            <a:r>
              <a:rPr lang="en-US" sz="2000" dirty="0"/>
              <a:t>Cryomodule Assembly – </a:t>
            </a:r>
            <a:r>
              <a:rPr lang="en-US" sz="2000" dirty="0">
                <a:solidFill>
                  <a:srgbClr val="0070C0"/>
                </a:solidFill>
              </a:rPr>
              <a:t>O. Napoly (CEA)</a:t>
            </a:r>
          </a:p>
          <a:p>
            <a:pPr>
              <a:spcBef>
                <a:spcPts val="1176"/>
              </a:spcBef>
              <a:spcAft>
                <a:spcPts val="1200"/>
              </a:spcAft>
            </a:pPr>
            <a:r>
              <a:rPr lang="en-US" sz="2000" dirty="0"/>
              <a:t>Cryomodule Testing &amp; Acceptance – </a:t>
            </a:r>
            <a:r>
              <a:rPr lang="en-US" sz="2000" dirty="0">
                <a:solidFill>
                  <a:srgbClr val="0070C0"/>
                </a:solidFill>
              </a:rPr>
              <a:t>G. Wu</a:t>
            </a:r>
          </a:p>
          <a:p>
            <a:pPr>
              <a:spcBef>
                <a:spcPts val="1176"/>
              </a:spcBef>
              <a:spcAft>
                <a:spcPts val="1200"/>
              </a:spcAft>
            </a:pPr>
            <a:r>
              <a:rPr lang="en-US" sz="2000" dirty="0"/>
              <a:t>System Engineering and QA/QC – </a:t>
            </a:r>
            <a:r>
              <a:rPr lang="en-US" sz="2000" dirty="0">
                <a:solidFill>
                  <a:srgbClr val="0070C0"/>
                </a:solidFill>
              </a:rPr>
              <a:t>A. Klebaner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328312-35CA-D845-8CDB-C06157674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of cryomodule design and fabrication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6BA63-3685-1B4B-A89D-F71DDBBB0F4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 19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2A608-97F8-E440-BC47-B32D27EEA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Workshop on Cryomodule Design and Standardization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5BFE0-0E81-0043-A940-688403C2C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057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6213C0-C96C-D34F-9C69-3167FA74B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176"/>
              </a:spcBef>
              <a:spcAft>
                <a:spcPts val="1200"/>
              </a:spcAft>
            </a:pPr>
            <a:r>
              <a:rPr lang="en-US" dirty="0"/>
              <a:t>Common design rules</a:t>
            </a:r>
          </a:p>
          <a:p>
            <a:pPr>
              <a:spcBef>
                <a:spcPts val="1176"/>
              </a:spcBef>
              <a:spcAft>
                <a:spcPts val="1200"/>
              </a:spcAft>
            </a:pPr>
            <a:r>
              <a:rPr lang="en-US" dirty="0"/>
              <a:t>Design units and software</a:t>
            </a:r>
          </a:p>
          <a:p>
            <a:pPr>
              <a:spcBef>
                <a:spcPts val="1176"/>
              </a:spcBef>
              <a:spcAft>
                <a:spcPts val="1200"/>
              </a:spcAft>
            </a:pPr>
            <a:r>
              <a:rPr lang="en-US" dirty="0"/>
              <a:t>Standard components</a:t>
            </a:r>
          </a:p>
          <a:p>
            <a:pPr>
              <a:spcBef>
                <a:spcPts val="1176"/>
              </a:spcBef>
              <a:spcAft>
                <a:spcPts val="1200"/>
              </a:spcAft>
            </a:pPr>
            <a:r>
              <a:rPr lang="en-US" dirty="0"/>
              <a:t>Assembly tooling</a:t>
            </a:r>
          </a:p>
          <a:p>
            <a:pPr>
              <a:spcBef>
                <a:spcPts val="1176"/>
              </a:spcBef>
              <a:spcAft>
                <a:spcPts val="1200"/>
              </a:spcAft>
            </a:pPr>
            <a:r>
              <a:rPr lang="en-US" dirty="0"/>
              <a:t>Testing</a:t>
            </a:r>
          </a:p>
          <a:p>
            <a:pPr>
              <a:spcBef>
                <a:spcPts val="1176"/>
              </a:spcBef>
              <a:spcAft>
                <a:spcPts val="1200"/>
              </a:spcAft>
            </a:pPr>
            <a:r>
              <a:rPr lang="en-US" dirty="0"/>
              <a:t>Transportation</a:t>
            </a:r>
          </a:p>
          <a:p>
            <a:pPr>
              <a:spcBef>
                <a:spcPts val="1176"/>
              </a:spcBef>
              <a:spcAft>
                <a:spcPts val="1200"/>
              </a:spcAft>
            </a:pPr>
            <a:r>
              <a:rPr lang="en-US" dirty="0"/>
              <a:t>External (to the cryomodule) systems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3E72F5-23D6-444A-A354-B5883833B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Cryomodule Standardization Topics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2F2D3-2A00-F747-AA0D-605B7B0DCCF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 19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98C4B-6B84-E643-8611-F743EC969E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Workshop on Cryomodule Design and Standardization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E8298-F568-9947-B4F1-F8EB8C6F4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101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FDFD3D-1863-4C3E-A617-76C33C6D3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Consolidated design</a:t>
            </a:r>
          </a:p>
          <a:p>
            <a:pPr>
              <a:lnSpc>
                <a:spcPct val="150000"/>
              </a:lnSpc>
            </a:pPr>
            <a:r>
              <a:rPr lang="en-US" dirty="0"/>
              <a:t>Increased reliability</a:t>
            </a:r>
          </a:p>
          <a:p>
            <a:pPr>
              <a:lnSpc>
                <a:spcPct val="150000"/>
              </a:lnSpc>
            </a:pPr>
            <a:r>
              <a:rPr lang="en-US" dirty="0"/>
              <a:t>Concept validated earlier with one module type</a:t>
            </a:r>
          </a:p>
          <a:p>
            <a:pPr>
              <a:lnSpc>
                <a:spcPct val="150000"/>
              </a:lnSpc>
            </a:pPr>
            <a:r>
              <a:rPr lang="en-US" dirty="0"/>
              <a:t>Vendors validated </a:t>
            </a:r>
          </a:p>
          <a:p>
            <a:pPr>
              <a:lnSpc>
                <a:spcPct val="150000"/>
              </a:lnSpc>
            </a:pPr>
            <a:r>
              <a:rPr lang="en-US" dirty="0"/>
              <a:t>Standard tooling for facilities (e.g. cleanroom) reduces/eliminates changeover time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Configuration changes can be few weeks to months</a:t>
            </a:r>
          </a:p>
          <a:p>
            <a:pPr>
              <a:lnSpc>
                <a:spcPct val="150000"/>
              </a:lnSpc>
            </a:pPr>
            <a:r>
              <a:rPr lang="en-US" dirty="0"/>
              <a:t>Decreases cost &amp; increases efficiency for the facility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AA875A-20BE-401F-904A-19DC35807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Standardization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F6C0F-78E1-4450-AE81-9DA05F32DB1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 19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E42FC-EAB4-45E6-AA78-5FB8549DA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Workshop on Cryomodule Design and Standardization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316D6-20A4-4E47-99D2-3A066EE4F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599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A5ABF1-ED0F-499C-B353-D289969F7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Cavities</a:t>
            </a:r>
          </a:p>
          <a:p>
            <a:r>
              <a:rPr lang="en-US" dirty="0"/>
              <a:t>Couplers</a:t>
            </a:r>
          </a:p>
          <a:p>
            <a:pPr lvl="1"/>
            <a:r>
              <a:rPr lang="en-US" dirty="0"/>
              <a:t>Coupler installation tooling</a:t>
            </a:r>
          </a:p>
          <a:p>
            <a:r>
              <a:rPr lang="en-US" dirty="0"/>
              <a:t>Tuners</a:t>
            </a:r>
          </a:p>
          <a:p>
            <a:r>
              <a:rPr lang="en-US" dirty="0"/>
              <a:t>Magnetic shielding </a:t>
            </a:r>
          </a:p>
          <a:p>
            <a:pPr lvl="3"/>
            <a:endParaRPr lang="en-US" dirty="0"/>
          </a:p>
          <a:p>
            <a:r>
              <a:rPr lang="en-US" dirty="0"/>
              <a:t>Cavity support system</a:t>
            </a:r>
          </a:p>
          <a:p>
            <a:r>
              <a:rPr lang="en-US" dirty="0"/>
              <a:t>Cryogenic system within CM</a:t>
            </a:r>
          </a:p>
          <a:p>
            <a:pPr lvl="1"/>
            <a:r>
              <a:rPr lang="en-US" dirty="0"/>
              <a:t>Cryogenic piping</a:t>
            </a:r>
          </a:p>
          <a:p>
            <a:pPr lvl="1"/>
            <a:r>
              <a:rPr lang="en-US" dirty="0"/>
              <a:t>Cryogenic valves</a:t>
            </a:r>
          </a:p>
          <a:p>
            <a:r>
              <a:rPr lang="en-US" dirty="0"/>
              <a:t>CM assembly tooling</a:t>
            </a:r>
          </a:p>
          <a:p>
            <a:pPr lvl="3"/>
            <a:endParaRPr lang="en-US" dirty="0"/>
          </a:p>
          <a:p>
            <a:r>
              <a:rPr lang="en-US" dirty="0"/>
              <a:t>Transportation fixtures &amp; temporary tooling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ACE870-A319-4940-8AB2-AC22B7877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Systems &amp; Sub-System Considered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52E92-41D3-4506-92CB-07C5A342AB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 19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8A062-B2B3-45AD-B897-050D95214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Workshop on Cryomodule Design and Standardization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8AEE6-9A02-4DBB-BB4A-9310F75A4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118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58A85D-4324-6C41-AEB8-89C45FF61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Piping: material and diameter </a:t>
            </a:r>
          </a:p>
          <a:p>
            <a:r>
              <a:rPr lang="en-US" dirty="0"/>
              <a:t>Cryogenic valves </a:t>
            </a:r>
          </a:p>
          <a:p>
            <a:r>
              <a:rPr lang="en-US" dirty="0"/>
              <a:t>Vacuum components</a:t>
            </a:r>
          </a:p>
          <a:p>
            <a:r>
              <a:rPr lang="en-US" dirty="0"/>
              <a:t>Instrumentation</a:t>
            </a:r>
          </a:p>
          <a:p>
            <a:r>
              <a:rPr lang="en-US" dirty="0"/>
              <a:t>Safety valves</a:t>
            </a:r>
          </a:p>
          <a:p>
            <a:r>
              <a:rPr lang="en-US" dirty="0"/>
              <a:t>Flanges with electrical feedthroughs</a:t>
            </a:r>
          </a:p>
          <a:p>
            <a:r>
              <a:rPr lang="en-US" dirty="0"/>
              <a:t>RF cryogenic cables </a:t>
            </a:r>
          </a:p>
          <a:p>
            <a:r>
              <a:rPr lang="en-US" dirty="0"/>
              <a:t>Type of gaskets and seals</a:t>
            </a:r>
          </a:p>
          <a:p>
            <a:r>
              <a:rPr lang="en-US" dirty="0"/>
              <a:t>Fasteners</a:t>
            </a:r>
          </a:p>
          <a:p>
            <a:r>
              <a:rPr lang="en-US" dirty="0"/>
              <a:t>Cryogenic insulation</a:t>
            </a:r>
          </a:p>
          <a:p>
            <a:r>
              <a:rPr lang="en-US" dirty="0"/>
              <a:t> Alignment targets </a:t>
            </a:r>
          </a:p>
          <a:p>
            <a:r>
              <a:rPr lang="en-US" dirty="0"/>
              <a:t>Cryomodule supports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81CB60-20BD-6249-B5D8-E9B7B301A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Standard Components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DD90A-4BB8-E040-9BC5-F2B606F3B31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 19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9E882-3C7E-F343-A12C-2C6502D973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Workshop on Cryomodule Design and Standardization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CFF3A-585B-4C43-9E5B-D65B94B33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838721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6331</TotalTime>
  <Words>466</Words>
  <Application>Microsoft Office PowerPoint</Application>
  <PresentationFormat>On-screen Show (4:3)</PresentationFormat>
  <Paragraphs>112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ＭＳ Ｐゴシック</vt:lpstr>
      <vt:lpstr>Arial</vt:lpstr>
      <vt:lpstr>Calibri</vt:lpstr>
      <vt:lpstr>Geneva</vt:lpstr>
      <vt:lpstr>Helvetica</vt:lpstr>
      <vt:lpstr>Fermilab_PPT_090815</vt:lpstr>
      <vt:lpstr>PowerPoint Presentation</vt:lpstr>
      <vt:lpstr>Workshop</vt:lpstr>
      <vt:lpstr>PowerPoint Presentation</vt:lpstr>
      <vt:lpstr>Participation</vt:lpstr>
      <vt:lpstr>Tutorial of cryomodule design and fabrication</vt:lpstr>
      <vt:lpstr>Cryomodule Standardization Topics</vt:lpstr>
      <vt:lpstr>Benefits of Standardization</vt:lpstr>
      <vt:lpstr>Major Systems &amp; Sub-System Considered</vt:lpstr>
      <vt:lpstr>Potential Standard Components</vt:lpstr>
      <vt:lpstr>Need for Design Comparison Identified</vt:lpstr>
      <vt:lpstr>Summary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H. Nicol x3441 03380N</dc:creator>
  <cp:lastModifiedBy>Saravan K. Chandrasekaran x 31841N</cp:lastModifiedBy>
  <cp:revision>100</cp:revision>
  <cp:lastPrinted>2018-08-30T15:55:56Z</cp:lastPrinted>
  <dcterms:created xsi:type="dcterms:W3CDTF">2018-08-27T21:19:56Z</dcterms:created>
  <dcterms:modified xsi:type="dcterms:W3CDTF">2018-09-19T17:48:19Z</dcterms:modified>
</cp:coreProperties>
</file>