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80" r:id="rId2"/>
    <p:sldId id="256" r:id="rId3"/>
    <p:sldId id="277" r:id="rId4"/>
    <p:sldId id="260" r:id="rId5"/>
    <p:sldId id="263" r:id="rId6"/>
    <p:sldId id="262" r:id="rId7"/>
    <p:sldId id="275" r:id="rId8"/>
    <p:sldId id="265" r:id="rId9"/>
    <p:sldId id="266" r:id="rId10"/>
    <p:sldId id="267" r:id="rId11"/>
    <p:sldId id="268" r:id="rId12"/>
    <p:sldId id="270" r:id="rId13"/>
    <p:sldId id="271" r:id="rId14"/>
    <p:sldId id="281" r:id="rId15"/>
    <p:sldId id="264" r:id="rId16"/>
    <p:sldId id="272" r:id="rId17"/>
    <p:sldId id="274" r:id="rId18"/>
    <p:sldId id="276" r:id="rId19"/>
    <p:sldId id="278" r:id="rId20"/>
    <p:sldId id="28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85"/>
    <p:restoredTop sz="94643"/>
  </p:normalViewPr>
  <p:slideViewPr>
    <p:cSldViewPr snapToGrid="0" snapToObjects="1">
      <p:cViewPr varScale="1">
        <p:scale>
          <a:sx n="112" d="100"/>
          <a:sy n="112" d="100"/>
        </p:scale>
        <p:origin x="224" y="3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9C7C4B-E85B-6245-A7F5-5FE1F0E78E39}" type="datetimeFigureOut">
              <a:rPr lang="en-US" smtClean="0"/>
              <a:t>5/12/19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963FF0-6F78-2A44-A72C-16562C1B1A0D}" type="slidenum">
              <a:rPr lang="en-US" smtClean="0"/>
              <a:t>‹#›</a:t>
            </a:fld>
            <a:endParaRPr lang="en-US" dirty="0"/>
          </a:p>
        </p:txBody>
      </p:sp>
    </p:spTree>
    <p:extLst>
      <p:ext uri="{BB962C8B-B14F-4D97-AF65-F5344CB8AC3E}">
        <p14:creationId xmlns:p14="http://schemas.microsoft.com/office/powerpoint/2010/main" val="3500737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963FF0-6F78-2A44-A72C-16562C1B1A0D}" type="slidenum">
              <a:rPr lang="en-US" smtClean="0"/>
              <a:t>5</a:t>
            </a:fld>
            <a:endParaRPr lang="en-US" dirty="0"/>
          </a:p>
        </p:txBody>
      </p:sp>
    </p:spTree>
    <p:extLst>
      <p:ext uri="{BB962C8B-B14F-4D97-AF65-F5344CB8AC3E}">
        <p14:creationId xmlns:p14="http://schemas.microsoft.com/office/powerpoint/2010/main" val="1131350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963FF0-6F78-2A44-A72C-16562C1B1A0D}" type="slidenum">
              <a:rPr lang="en-US" smtClean="0"/>
              <a:t>6</a:t>
            </a:fld>
            <a:endParaRPr lang="en-US" dirty="0"/>
          </a:p>
        </p:txBody>
      </p:sp>
    </p:spTree>
    <p:extLst>
      <p:ext uri="{BB962C8B-B14F-4D97-AF65-F5344CB8AC3E}">
        <p14:creationId xmlns:p14="http://schemas.microsoft.com/office/powerpoint/2010/main" val="663874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963FF0-6F78-2A44-A72C-16562C1B1A0D}" type="slidenum">
              <a:rPr lang="en-US" smtClean="0"/>
              <a:t>11</a:t>
            </a:fld>
            <a:endParaRPr lang="en-US" dirty="0"/>
          </a:p>
        </p:txBody>
      </p:sp>
    </p:spTree>
    <p:extLst>
      <p:ext uri="{BB962C8B-B14F-4D97-AF65-F5344CB8AC3E}">
        <p14:creationId xmlns:p14="http://schemas.microsoft.com/office/powerpoint/2010/main" val="2158364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18BF2-327B-7141-A3D4-77577784C5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46545DE-3BD6-FC44-9C7C-F86FAE99F2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0D4E577-F626-F743-B2A4-281D1F8E49E8}"/>
              </a:ext>
            </a:extLst>
          </p:cNvPr>
          <p:cNvSpPr>
            <a:spLocks noGrp="1"/>
          </p:cNvSpPr>
          <p:nvPr>
            <p:ph type="dt" sz="half" idx="10"/>
          </p:nvPr>
        </p:nvSpPr>
        <p:spPr/>
        <p:txBody>
          <a:bodyPr/>
          <a:lstStyle/>
          <a:p>
            <a:fld id="{CFCD7D40-6381-A04B-B07E-412CBCACC7C5}" type="datetimeFigureOut">
              <a:rPr lang="en-US" smtClean="0"/>
              <a:t>5/12/19</a:t>
            </a:fld>
            <a:endParaRPr lang="en-US" dirty="0"/>
          </a:p>
        </p:txBody>
      </p:sp>
      <p:sp>
        <p:nvSpPr>
          <p:cNvPr id="5" name="Footer Placeholder 4">
            <a:extLst>
              <a:ext uri="{FF2B5EF4-FFF2-40B4-BE49-F238E27FC236}">
                <a16:creationId xmlns:a16="http://schemas.microsoft.com/office/drawing/2014/main" id="{E96A6931-E668-8248-A1E5-CCF7D39D8A7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DE0E705-D77F-0F4B-B3A2-32529659899A}"/>
              </a:ext>
            </a:extLst>
          </p:cNvPr>
          <p:cNvSpPr>
            <a:spLocks noGrp="1"/>
          </p:cNvSpPr>
          <p:nvPr>
            <p:ph type="sldNum" sz="quarter" idx="12"/>
          </p:nvPr>
        </p:nvSpPr>
        <p:spPr/>
        <p:txBody>
          <a:bodyPr/>
          <a:lstStyle/>
          <a:p>
            <a:fld id="{25CD8941-E48E-A04C-8A33-D4663B21ED48}" type="slidenum">
              <a:rPr lang="en-US" smtClean="0"/>
              <a:t>‹#›</a:t>
            </a:fld>
            <a:endParaRPr lang="en-US" dirty="0"/>
          </a:p>
        </p:txBody>
      </p:sp>
    </p:spTree>
    <p:extLst>
      <p:ext uri="{BB962C8B-B14F-4D97-AF65-F5344CB8AC3E}">
        <p14:creationId xmlns:p14="http://schemas.microsoft.com/office/powerpoint/2010/main" val="3728365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B1467-82FA-864C-9D21-8070162A1F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AF1A30F-DDBB-0146-AE5E-DF9F759362E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BDE144-FF78-8446-9B4A-47A9C3DAD783}"/>
              </a:ext>
            </a:extLst>
          </p:cNvPr>
          <p:cNvSpPr>
            <a:spLocks noGrp="1"/>
          </p:cNvSpPr>
          <p:nvPr>
            <p:ph type="dt" sz="half" idx="10"/>
          </p:nvPr>
        </p:nvSpPr>
        <p:spPr/>
        <p:txBody>
          <a:bodyPr/>
          <a:lstStyle/>
          <a:p>
            <a:fld id="{CFCD7D40-6381-A04B-B07E-412CBCACC7C5}" type="datetimeFigureOut">
              <a:rPr lang="en-US" smtClean="0"/>
              <a:t>5/12/19</a:t>
            </a:fld>
            <a:endParaRPr lang="en-US" dirty="0"/>
          </a:p>
        </p:txBody>
      </p:sp>
      <p:sp>
        <p:nvSpPr>
          <p:cNvPr id="5" name="Footer Placeholder 4">
            <a:extLst>
              <a:ext uri="{FF2B5EF4-FFF2-40B4-BE49-F238E27FC236}">
                <a16:creationId xmlns:a16="http://schemas.microsoft.com/office/drawing/2014/main" id="{FE066556-C465-8C4A-A05F-BAF201F1572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6BA91EC-2F1E-5146-B3A2-3B52648EBE3D}"/>
              </a:ext>
            </a:extLst>
          </p:cNvPr>
          <p:cNvSpPr>
            <a:spLocks noGrp="1"/>
          </p:cNvSpPr>
          <p:nvPr>
            <p:ph type="sldNum" sz="quarter" idx="12"/>
          </p:nvPr>
        </p:nvSpPr>
        <p:spPr/>
        <p:txBody>
          <a:bodyPr/>
          <a:lstStyle/>
          <a:p>
            <a:fld id="{25CD8941-E48E-A04C-8A33-D4663B21ED48}" type="slidenum">
              <a:rPr lang="en-US" smtClean="0"/>
              <a:t>‹#›</a:t>
            </a:fld>
            <a:endParaRPr lang="en-US" dirty="0"/>
          </a:p>
        </p:txBody>
      </p:sp>
    </p:spTree>
    <p:extLst>
      <p:ext uri="{BB962C8B-B14F-4D97-AF65-F5344CB8AC3E}">
        <p14:creationId xmlns:p14="http://schemas.microsoft.com/office/powerpoint/2010/main" val="3263490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8B4762-71DB-B343-BA7D-28E782BB123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A3C2BB7-7886-D84E-989D-089DD402E1E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9FEB8D-522B-C648-B6B8-8D3B1CD531DC}"/>
              </a:ext>
            </a:extLst>
          </p:cNvPr>
          <p:cNvSpPr>
            <a:spLocks noGrp="1"/>
          </p:cNvSpPr>
          <p:nvPr>
            <p:ph type="dt" sz="half" idx="10"/>
          </p:nvPr>
        </p:nvSpPr>
        <p:spPr/>
        <p:txBody>
          <a:bodyPr/>
          <a:lstStyle/>
          <a:p>
            <a:fld id="{CFCD7D40-6381-A04B-B07E-412CBCACC7C5}" type="datetimeFigureOut">
              <a:rPr lang="en-US" smtClean="0"/>
              <a:t>5/12/19</a:t>
            </a:fld>
            <a:endParaRPr lang="en-US" dirty="0"/>
          </a:p>
        </p:txBody>
      </p:sp>
      <p:sp>
        <p:nvSpPr>
          <p:cNvPr id="5" name="Footer Placeholder 4">
            <a:extLst>
              <a:ext uri="{FF2B5EF4-FFF2-40B4-BE49-F238E27FC236}">
                <a16:creationId xmlns:a16="http://schemas.microsoft.com/office/drawing/2014/main" id="{4F2B2F7B-CB74-5E46-BE9F-186EC12A301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C45CD3D-F336-4B40-8FD5-71709CB999EA}"/>
              </a:ext>
            </a:extLst>
          </p:cNvPr>
          <p:cNvSpPr>
            <a:spLocks noGrp="1"/>
          </p:cNvSpPr>
          <p:nvPr>
            <p:ph type="sldNum" sz="quarter" idx="12"/>
          </p:nvPr>
        </p:nvSpPr>
        <p:spPr/>
        <p:txBody>
          <a:bodyPr/>
          <a:lstStyle/>
          <a:p>
            <a:fld id="{25CD8941-E48E-A04C-8A33-D4663B21ED48}" type="slidenum">
              <a:rPr lang="en-US" smtClean="0"/>
              <a:t>‹#›</a:t>
            </a:fld>
            <a:endParaRPr lang="en-US" dirty="0"/>
          </a:p>
        </p:txBody>
      </p:sp>
    </p:spTree>
    <p:extLst>
      <p:ext uri="{BB962C8B-B14F-4D97-AF65-F5344CB8AC3E}">
        <p14:creationId xmlns:p14="http://schemas.microsoft.com/office/powerpoint/2010/main" val="208780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7CAAF-3F3F-FA45-9D2C-C649C09F5A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BA07CC-101C-E54D-8DA7-9780EC4D00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8CD1F6-C4F9-8947-9252-7761268B864B}"/>
              </a:ext>
            </a:extLst>
          </p:cNvPr>
          <p:cNvSpPr>
            <a:spLocks noGrp="1"/>
          </p:cNvSpPr>
          <p:nvPr>
            <p:ph type="dt" sz="half" idx="10"/>
          </p:nvPr>
        </p:nvSpPr>
        <p:spPr/>
        <p:txBody>
          <a:bodyPr/>
          <a:lstStyle/>
          <a:p>
            <a:fld id="{CFCD7D40-6381-A04B-B07E-412CBCACC7C5}" type="datetimeFigureOut">
              <a:rPr lang="en-US" smtClean="0"/>
              <a:t>5/12/19</a:t>
            </a:fld>
            <a:endParaRPr lang="en-US" dirty="0"/>
          </a:p>
        </p:txBody>
      </p:sp>
      <p:sp>
        <p:nvSpPr>
          <p:cNvPr id="5" name="Footer Placeholder 4">
            <a:extLst>
              <a:ext uri="{FF2B5EF4-FFF2-40B4-BE49-F238E27FC236}">
                <a16:creationId xmlns:a16="http://schemas.microsoft.com/office/drawing/2014/main" id="{721317B3-C125-3344-9F8D-5FDD5D95FA7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74A28DB-FA86-3E49-BAE8-D4861D3DD4D2}"/>
              </a:ext>
            </a:extLst>
          </p:cNvPr>
          <p:cNvSpPr>
            <a:spLocks noGrp="1"/>
          </p:cNvSpPr>
          <p:nvPr>
            <p:ph type="sldNum" sz="quarter" idx="12"/>
          </p:nvPr>
        </p:nvSpPr>
        <p:spPr/>
        <p:txBody>
          <a:bodyPr/>
          <a:lstStyle/>
          <a:p>
            <a:fld id="{25CD8941-E48E-A04C-8A33-D4663B21ED48}" type="slidenum">
              <a:rPr lang="en-US" smtClean="0"/>
              <a:t>‹#›</a:t>
            </a:fld>
            <a:endParaRPr lang="en-US" dirty="0"/>
          </a:p>
        </p:txBody>
      </p:sp>
    </p:spTree>
    <p:extLst>
      <p:ext uri="{BB962C8B-B14F-4D97-AF65-F5344CB8AC3E}">
        <p14:creationId xmlns:p14="http://schemas.microsoft.com/office/powerpoint/2010/main" val="1364433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6967A-A661-5E42-98B9-C7F9C9E78F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60D9389-71B5-5146-9064-368F15A6BF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1F4D101-410E-3F49-8FD2-E3ED8522CB2C}"/>
              </a:ext>
            </a:extLst>
          </p:cNvPr>
          <p:cNvSpPr>
            <a:spLocks noGrp="1"/>
          </p:cNvSpPr>
          <p:nvPr>
            <p:ph type="dt" sz="half" idx="10"/>
          </p:nvPr>
        </p:nvSpPr>
        <p:spPr/>
        <p:txBody>
          <a:bodyPr/>
          <a:lstStyle/>
          <a:p>
            <a:fld id="{CFCD7D40-6381-A04B-B07E-412CBCACC7C5}" type="datetimeFigureOut">
              <a:rPr lang="en-US" smtClean="0"/>
              <a:t>5/12/19</a:t>
            </a:fld>
            <a:endParaRPr lang="en-US" dirty="0"/>
          </a:p>
        </p:txBody>
      </p:sp>
      <p:sp>
        <p:nvSpPr>
          <p:cNvPr id="5" name="Footer Placeholder 4">
            <a:extLst>
              <a:ext uri="{FF2B5EF4-FFF2-40B4-BE49-F238E27FC236}">
                <a16:creationId xmlns:a16="http://schemas.microsoft.com/office/drawing/2014/main" id="{8A2E13F0-C526-3B46-8B24-566D1FAC91B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5916772-3BBC-EF48-88F1-F03FF72BACD6}"/>
              </a:ext>
            </a:extLst>
          </p:cNvPr>
          <p:cNvSpPr>
            <a:spLocks noGrp="1"/>
          </p:cNvSpPr>
          <p:nvPr>
            <p:ph type="sldNum" sz="quarter" idx="12"/>
          </p:nvPr>
        </p:nvSpPr>
        <p:spPr/>
        <p:txBody>
          <a:bodyPr/>
          <a:lstStyle/>
          <a:p>
            <a:fld id="{25CD8941-E48E-A04C-8A33-D4663B21ED48}" type="slidenum">
              <a:rPr lang="en-US" smtClean="0"/>
              <a:t>‹#›</a:t>
            </a:fld>
            <a:endParaRPr lang="en-US" dirty="0"/>
          </a:p>
        </p:txBody>
      </p:sp>
    </p:spTree>
    <p:extLst>
      <p:ext uri="{BB962C8B-B14F-4D97-AF65-F5344CB8AC3E}">
        <p14:creationId xmlns:p14="http://schemas.microsoft.com/office/powerpoint/2010/main" val="4022275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86381-AAF9-EE4A-94F8-EB6F7A60BE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0570D9-A2A4-BD40-A791-DE492EE79F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435830E-52A2-E244-B04A-A0BB3259C3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144B3C0-745D-C14C-971A-9382E3AD1F8E}"/>
              </a:ext>
            </a:extLst>
          </p:cNvPr>
          <p:cNvSpPr>
            <a:spLocks noGrp="1"/>
          </p:cNvSpPr>
          <p:nvPr>
            <p:ph type="dt" sz="half" idx="10"/>
          </p:nvPr>
        </p:nvSpPr>
        <p:spPr/>
        <p:txBody>
          <a:bodyPr/>
          <a:lstStyle/>
          <a:p>
            <a:fld id="{CFCD7D40-6381-A04B-B07E-412CBCACC7C5}" type="datetimeFigureOut">
              <a:rPr lang="en-US" smtClean="0"/>
              <a:t>5/12/19</a:t>
            </a:fld>
            <a:endParaRPr lang="en-US" dirty="0"/>
          </a:p>
        </p:txBody>
      </p:sp>
      <p:sp>
        <p:nvSpPr>
          <p:cNvPr id="6" name="Footer Placeholder 5">
            <a:extLst>
              <a:ext uri="{FF2B5EF4-FFF2-40B4-BE49-F238E27FC236}">
                <a16:creationId xmlns:a16="http://schemas.microsoft.com/office/drawing/2014/main" id="{DFDF89BA-4AAD-A248-918A-AA14B6F1226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70FCD83-960C-EF45-8230-7B86635E1203}"/>
              </a:ext>
            </a:extLst>
          </p:cNvPr>
          <p:cNvSpPr>
            <a:spLocks noGrp="1"/>
          </p:cNvSpPr>
          <p:nvPr>
            <p:ph type="sldNum" sz="quarter" idx="12"/>
          </p:nvPr>
        </p:nvSpPr>
        <p:spPr/>
        <p:txBody>
          <a:bodyPr/>
          <a:lstStyle/>
          <a:p>
            <a:fld id="{25CD8941-E48E-A04C-8A33-D4663B21ED48}" type="slidenum">
              <a:rPr lang="en-US" smtClean="0"/>
              <a:t>‹#›</a:t>
            </a:fld>
            <a:endParaRPr lang="en-US" dirty="0"/>
          </a:p>
        </p:txBody>
      </p:sp>
    </p:spTree>
    <p:extLst>
      <p:ext uri="{BB962C8B-B14F-4D97-AF65-F5344CB8AC3E}">
        <p14:creationId xmlns:p14="http://schemas.microsoft.com/office/powerpoint/2010/main" val="4061764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CB89A-0600-6846-9FFB-0A277C65992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3B04BC9-05F2-984F-B3EA-7D48D57437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578A9-6329-1E43-B26E-8512B59B20D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D8E22B0-1AFF-514B-90BB-E1635B4C1C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77074B-0FB2-074B-949A-A6E0086EA76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F655A95-200B-C442-82F0-032820FB2ADE}"/>
              </a:ext>
            </a:extLst>
          </p:cNvPr>
          <p:cNvSpPr>
            <a:spLocks noGrp="1"/>
          </p:cNvSpPr>
          <p:nvPr>
            <p:ph type="dt" sz="half" idx="10"/>
          </p:nvPr>
        </p:nvSpPr>
        <p:spPr/>
        <p:txBody>
          <a:bodyPr/>
          <a:lstStyle/>
          <a:p>
            <a:fld id="{CFCD7D40-6381-A04B-B07E-412CBCACC7C5}" type="datetimeFigureOut">
              <a:rPr lang="en-US" smtClean="0"/>
              <a:t>5/12/19</a:t>
            </a:fld>
            <a:endParaRPr lang="en-US" dirty="0"/>
          </a:p>
        </p:txBody>
      </p:sp>
      <p:sp>
        <p:nvSpPr>
          <p:cNvPr id="8" name="Footer Placeholder 7">
            <a:extLst>
              <a:ext uri="{FF2B5EF4-FFF2-40B4-BE49-F238E27FC236}">
                <a16:creationId xmlns:a16="http://schemas.microsoft.com/office/drawing/2014/main" id="{646876A3-B729-3744-AE23-9B670E7C728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743A41A-A8EF-3A47-8FFF-64B8E2E3A249}"/>
              </a:ext>
            </a:extLst>
          </p:cNvPr>
          <p:cNvSpPr>
            <a:spLocks noGrp="1"/>
          </p:cNvSpPr>
          <p:nvPr>
            <p:ph type="sldNum" sz="quarter" idx="12"/>
          </p:nvPr>
        </p:nvSpPr>
        <p:spPr/>
        <p:txBody>
          <a:bodyPr/>
          <a:lstStyle/>
          <a:p>
            <a:fld id="{25CD8941-E48E-A04C-8A33-D4663B21ED48}" type="slidenum">
              <a:rPr lang="en-US" smtClean="0"/>
              <a:t>‹#›</a:t>
            </a:fld>
            <a:endParaRPr lang="en-US" dirty="0"/>
          </a:p>
        </p:txBody>
      </p:sp>
    </p:spTree>
    <p:extLst>
      <p:ext uri="{BB962C8B-B14F-4D97-AF65-F5344CB8AC3E}">
        <p14:creationId xmlns:p14="http://schemas.microsoft.com/office/powerpoint/2010/main" val="1405595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3B0BB-9538-1949-9531-95246683E2C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2F6097F-06E1-3644-9205-111F7F7E9D85}"/>
              </a:ext>
            </a:extLst>
          </p:cNvPr>
          <p:cNvSpPr>
            <a:spLocks noGrp="1"/>
          </p:cNvSpPr>
          <p:nvPr>
            <p:ph type="dt" sz="half" idx="10"/>
          </p:nvPr>
        </p:nvSpPr>
        <p:spPr/>
        <p:txBody>
          <a:bodyPr/>
          <a:lstStyle/>
          <a:p>
            <a:fld id="{CFCD7D40-6381-A04B-B07E-412CBCACC7C5}" type="datetimeFigureOut">
              <a:rPr lang="en-US" smtClean="0"/>
              <a:t>5/12/19</a:t>
            </a:fld>
            <a:endParaRPr lang="en-US" dirty="0"/>
          </a:p>
        </p:txBody>
      </p:sp>
      <p:sp>
        <p:nvSpPr>
          <p:cNvPr id="4" name="Footer Placeholder 3">
            <a:extLst>
              <a:ext uri="{FF2B5EF4-FFF2-40B4-BE49-F238E27FC236}">
                <a16:creationId xmlns:a16="http://schemas.microsoft.com/office/drawing/2014/main" id="{1F558FE9-AEAF-E842-8308-60DCB8FF400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7A962BB-96E3-8548-B3F6-107D9E82CA25}"/>
              </a:ext>
            </a:extLst>
          </p:cNvPr>
          <p:cNvSpPr>
            <a:spLocks noGrp="1"/>
          </p:cNvSpPr>
          <p:nvPr>
            <p:ph type="sldNum" sz="quarter" idx="12"/>
          </p:nvPr>
        </p:nvSpPr>
        <p:spPr/>
        <p:txBody>
          <a:bodyPr/>
          <a:lstStyle/>
          <a:p>
            <a:fld id="{25CD8941-E48E-A04C-8A33-D4663B21ED48}" type="slidenum">
              <a:rPr lang="en-US" smtClean="0"/>
              <a:t>‹#›</a:t>
            </a:fld>
            <a:endParaRPr lang="en-US" dirty="0"/>
          </a:p>
        </p:txBody>
      </p:sp>
    </p:spTree>
    <p:extLst>
      <p:ext uri="{BB962C8B-B14F-4D97-AF65-F5344CB8AC3E}">
        <p14:creationId xmlns:p14="http://schemas.microsoft.com/office/powerpoint/2010/main" val="2475900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6956F3-E9F7-5345-9C6C-65A14B549DA6}"/>
              </a:ext>
            </a:extLst>
          </p:cNvPr>
          <p:cNvSpPr>
            <a:spLocks noGrp="1"/>
          </p:cNvSpPr>
          <p:nvPr>
            <p:ph type="dt" sz="half" idx="10"/>
          </p:nvPr>
        </p:nvSpPr>
        <p:spPr/>
        <p:txBody>
          <a:bodyPr/>
          <a:lstStyle/>
          <a:p>
            <a:fld id="{CFCD7D40-6381-A04B-B07E-412CBCACC7C5}" type="datetimeFigureOut">
              <a:rPr lang="en-US" smtClean="0"/>
              <a:t>5/12/19</a:t>
            </a:fld>
            <a:endParaRPr lang="en-US" dirty="0"/>
          </a:p>
        </p:txBody>
      </p:sp>
      <p:sp>
        <p:nvSpPr>
          <p:cNvPr id="3" name="Footer Placeholder 2">
            <a:extLst>
              <a:ext uri="{FF2B5EF4-FFF2-40B4-BE49-F238E27FC236}">
                <a16:creationId xmlns:a16="http://schemas.microsoft.com/office/drawing/2014/main" id="{C340D3D9-F965-6F44-B36C-5B16C7BB49A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D31F548C-9836-AA49-9BB8-E7CC3657183E}"/>
              </a:ext>
            </a:extLst>
          </p:cNvPr>
          <p:cNvSpPr>
            <a:spLocks noGrp="1"/>
          </p:cNvSpPr>
          <p:nvPr>
            <p:ph type="sldNum" sz="quarter" idx="12"/>
          </p:nvPr>
        </p:nvSpPr>
        <p:spPr/>
        <p:txBody>
          <a:bodyPr/>
          <a:lstStyle/>
          <a:p>
            <a:fld id="{25CD8941-E48E-A04C-8A33-D4663B21ED48}" type="slidenum">
              <a:rPr lang="en-US" smtClean="0"/>
              <a:t>‹#›</a:t>
            </a:fld>
            <a:endParaRPr lang="en-US" dirty="0"/>
          </a:p>
        </p:txBody>
      </p:sp>
    </p:spTree>
    <p:extLst>
      <p:ext uri="{BB962C8B-B14F-4D97-AF65-F5344CB8AC3E}">
        <p14:creationId xmlns:p14="http://schemas.microsoft.com/office/powerpoint/2010/main" val="1553000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B183E-DD0B-194D-9DFD-670238D7E5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A4BDA8D-0101-C440-83EC-915B221DC3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E5E5D2-858E-8749-B2AF-E93B3A97BA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A1577B-E853-8942-B237-59C1115BDE25}"/>
              </a:ext>
            </a:extLst>
          </p:cNvPr>
          <p:cNvSpPr>
            <a:spLocks noGrp="1"/>
          </p:cNvSpPr>
          <p:nvPr>
            <p:ph type="dt" sz="half" idx="10"/>
          </p:nvPr>
        </p:nvSpPr>
        <p:spPr/>
        <p:txBody>
          <a:bodyPr/>
          <a:lstStyle/>
          <a:p>
            <a:fld id="{CFCD7D40-6381-A04B-B07E-412CBCACC7C5}" type="datetimeFigureOut">
              <a:rPr lang="en-US" smtClean="0"/>
              <a:t>5/12/19</a:t>
            </a:fld>
            <a:endParaRPr lang="en-US" dirty="0"/>
          </a:p>
        </p:txBody>
      </p:sp>
      <p:sp>
        <p:nvSpPr>
          <p:cNvPr id="6" name="Footer Placeholder 5">
            <a:extLst>
              <a:ext uri="{FF2B5EF4-FFF2-40B4-BE49-F238E27FC236}">
                <a16:creationId xmlns:a16="http://schemas.microsoft.com/office/drawing/2014/main" id="{803C28A1-C4A5-2B4A-BCF0-CFE336B1429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7CD9689-DCAE-0D41-89CA-F7848024BFF5}"/>
              </a:ext>
            </a:extLst>
          </p:cNvPr>
          <p:cNvSpPr>
            <a:spLocks noGrp="1"/>
          </p:cNvSpPr>
          <p:nvPr>
            <p:ph type="sldNum" sz="quarter" idx="12"/>
          </p:nvPr>
        </p:nvSpPr>
        <p:spPr/>
        <p:txBody>
          <a:bodyPr/>
          <a:lstStyle/>
          <a:p>
            <a:fld id="{25CD8941-E48E-A04C-8A33-D4663B21ED48}" type="slidenum">
              <a:rPr lang="en-US" smtClean="0"/>
              <a:t>‹#›</a:t>
            </a:fld>
            <a:endParaRPr lang="en-US" dirty="0"/>
          </a:p>
        </p:txBody>
      </p:sp>
    </p:spTree>
    <p:extLst>
      <p:ext uri="{BB962C8B-B14F-4D97-AF65-F5344CB8AC3E}">
        <p14:creationId xmlns:p14="http://schemas.microsoft.com/office/powerpoint/2010/main" val="4270916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05686-7F89-8B45-9175-7D6E5F2D16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C118B14-15DA-0142-8E43-FBF9E9AB6E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1A632C9-BC59-914E-A6AF-4B15B4B7C5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045608-4C6E-AD4F-B772-F61860D3B9AA}"/>
              </a:ext>
            </a:extLst>
          </p:cNvPr>
          <p:cNvSpPr>
            <a:spLocks noGrp="1"/>
          </p:cNvSpPr>
          <p:nvPr>
            <p:ph type="dt" sz="half" idx="10"/>
          </p:nvPr>
        </p:nvSpPr>
        <p:spPr/>
        <p:txBody>
          <a:bodyPr/>
          <a:lstStyle/>
          <a:p>
            <a:fld id="{CFCD7D40-6381-A04B-B07E-412CBCACC7C5}" type="datetimeFigureOut">
              <a:rPr lang="en-US" smtClean="0"/>
              <a:t>5/12/19</a:t>
            </a:fld>
            <a:endParaRPr lang="en-US" dirty="0"/>
          </a:p>
        </p:txBody>
      </p:sp>
      <p:sp>
        <p:nvSpPr>
          <p:cNvPr id="6" name="Footer Placeholder 5">
            <a:extLst>
              <a:ext uri="{FF2B5EF4-FFF2-40B4-BE49-F238E27FC236}">
                <a16:creationId xmlns:a16="http://schemas.microsoft.com/office/drawing/2014/main" id="{C6F3BE82-E1F2-964D-B788-F48BB1008FA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2A13AE8-5C9C-BA4C-BC48-A9E6D845348E}"/>
              </a:ext>
            </a:extLst>
          </p:cNvPr>
          <p:cNvSpPr>
            <a:spLocks noGrp="1"/>
          </p:cNvSpPr>
          <p:nvPr>
            <p:ph type="sldNum" sz="quarter" idx="12"/>
          </p:nvPr>
        </p:nvSpPr>
        <p:spPr/>
        <p:txBody>
          <a:bodyPr/>
          <a:lstStyle/>
          <a:p>
            <a:fld id="{25CD8941-E48E-A04C-8A33-D4663B21ED48}" type="slidenum">
              <a:rPr lang="en-US" smtClean="0"/>
              <a:t>‹#›</a:t>
            </a:fld>
            <a:endParaRPr lang="en-US" dirty="0"/>
          </a:p>
        </p:txBody>
      </p:sp>
    </p:spTree>
    <p:extLst>
      <p:ext uri="{BB962C8B-B14F-4D97-AF65-F5344CB8AC3E}">
        <p14:creationId xmlns:p14="http://schemas.microsoft.com/office/powerpoint/2010/main" val="2909893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D08FA0-BDD2-DF48-B6BB-3E1B2B3401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EA4F4EA-E164-7640-861B-55D9452CE7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558617-AC50-6641-BCE9-C2D49F9A18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CD7D40-6381-A04B-B07E-412CBCACC7C5}" type="datetimeFigureOut">
              <a:rPr lang="en-US" smtClean="0"/>
              <a:t>5/12/19</a:t>
            </a:fld>
            <a:endParaRPr lang="en-US" dirty="0"/>
          </a:p>
        </p:txBody>
      </p:sp>
      <p:sp>
        <p:nvSpPr>
          <p:cNvPr id="5" name="Footer Placeholder 4">
            <a:extLst>
              <a:ext uri="{FF2B5EF4-FFF2-40B4-BE49-F238E27FC236}">
                <a16:creationId xmlns:a16="http://schemas.microsoft.com/office/drawing/2014/main" id="{A81A7A0C-2796-7B41-8C71-4B4CCC6B1C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EF2163A-40EC-FF43-AEDF-B48102CC32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CD8941-E48E-A04C-8A33-D4663B21ED48}" type="slidenum">
              <a:rPr lang="en-US" smtClean="0"/>
              <a:t>‹#›</a:t>
            </a:fld>
            <a:endParaRPr lang="en-US" dirty="0"/>
          </a:p>
        </p:txBody>
      </p:sp>
    </p:spTree>
    <p:extLst>
      <p:ext uri="{BB962C8B-B14F-4D97-AF65-F5344CB8AC3E}">
        <p14:creationId xmlns:p14="http://schemas.microsoft.com/office/powerpoint/2010/main" val="4227961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4F4BE91-A98E-7E4C-9B54-E30BA30ACD6B}"/>
              </a:ext>
            </a:extLst>
          </p:cNvPr>
          <p:cNvSpPr>
            <a:spLocks noGrp="1"/>
          </p:cNvSpPr>
          <p:nvPr>
            <p:ph type="subTitle" idx="1"/>
          </p:nvPr>
        </p:nvSpPr>
        <p:spPr>
          <a:xfrm>
            <a:off x="1524000" y="767751"/>
            <a:ext cx="9144000" cy="4490049"/>
          </a:xfrm>
        </p:spPr>
        <p:txBody>
          <a:bodyPr/>
          <a:lstStyle/>
          <a:p>
            <a:endParaRPr lang="en-US" dirty="0"/>
          </a:p>
          <a:p>
            <a:endParaRPr lang="en-US" dirty="0"/>
          </a:p>
          <a:p>
            <a:endParaRPr lang="en-US" dirty="0"/>
          </a:p>
          <a:p>
            <a:r>
              <a:rPr lang="en-US" sz="4000" dirty="0"/>
              <a:t>An idiosyncratic perspective of the success of the Japan-US Collaboration on High Energy Physics</a:t>
            </a:r>
          </a:p>
        </p:txBody>
      </p:sp>
    </p:spTree>
    <p:extLst>
      <p:ext uri="{BB962C8B-B14F-4D97-AF65-F5344CB8AC3E}">
        <p14:creationId xmlns:p14="http://schemas.microsoft.com/office/powerpoint/2010/main" val="2959111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20443-B4F8-CB4E-B5A7-C2E46A7D66D2}"/>
              </a:ext>
            </a:extLst>
          </p:cNvPr>
          <p:cNvSpPr>
            <a:spLocks noGrp="1"/>
          </p:cNvSpPr>
          <p:nvPr>
            <p:ph type="title"/>
          </p:nvPr>
        </p:nvSpPr>
        <p:spPr>
          <a:xfrm>
            <a:off x="838200" y="271735"/>
            <a:ext cx="10515600" cy="1009652"/>
          </a:xfrm>
        </p:spPr>
        <p:txBody>
          <a:bodyPr>
            <a:normAutofit/>
          </a:bodyPr>
          <a:lstStyle/>
          <a:p>
            <a:r>
              <a:rPr lang="en-US" sz="3600" dirty="0"/>
              <a:t>Lederman agrees to be Fermilab’s Next Director</a:t>
            </a:r>
          </a:p>
        </p:txBody>
      </p:sp>
      <p:sp>
        <p:nvSpPr>
          <p:cNvPr id="3" name="Content Placeholder 2">
            <a:extLst>
              <a:ext uri="{FF2B5EF4-FFF2-40B4-BE49-F238E27FC236}">
                <a16:creationId xmlns:a16="http://schemas.microsoft.com/office/drawing/2014/main" id="{6CE89E23-C601-394F-9679-75B05DC1D6CD}"/>
              </a:ext>
            </a:extLst>
          </p:cNvPr>
          <p:cNvSpPr>
            <a:spLocks noGrp="1"/>
          </p:cNvSpPr>
          <p:nvPr>
            <p:ph idx="1"/>
          </p:nvPr>
        </p:nvSpPr>
        <p:spPr>
          <a:xfrm>
            <a:off x="838200" y="1281387"/>
            <a:ext cx="10515600" cy="4895576"/>
          </a:xfrm>
        </p:spPr>
        <p:txBody>
          <a:bodyPr>
            <a:normAutofit/>
          </a:bodyPr>
          <a:lstStyle/>
          <a:p>
            <a:r>
              <a:rPr lang="en-US" dirty="0"/>
              <a:t>The search for a new Director did not go quickly. In August 1978 the Board offered Leon Lederman the position of Director; he agreed to be Director Designate for a year and then accept the position of Director. In the interim Phil Livdahl would serve as Acting Director.</a:t>
            </a:r>
          </a:p>
          <a:p>
            <a:r>
              <a:rPr lang="en-US" dirty="0"/>
              <a:t>Leon engaged immediately. He quietly explored with DOE a plan to complete the Energy Doubler, first as a proton synchrotron for fixed target physics and later as a collider. He also prepared a draft of the Japan-US Cooperation Agreement in High Energy Physics for consideration by the US-Japan Committee during the High Energy Physics Conference, which was held in Japan in August 1978. </a:t>
            </a:r>
          </a:p>
        </p:txBody>
      </p:sp>
    </p:spTree>
    <p:extLst>
      <p:ext uri="{BB962C8B-B14F-4D97-AF65-F5344CB8AC3E}">
        <p14:creationId xmlns:p14="http://schemas.microsoft.com/office/powerpoint/2010/main" val="2740489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09AD2-29E4-1C4D-8D43-AC9BA2D7CCFB}"/>
              </a:ext>
            </a:extLst>
          </p:cNvPr>
          <p:cNvSpPr>
            <a:spLocks noGrp="1"/>
          </p:cNvSpPr>
          <p:nvPr>
            <p:ph type="title"/>
          </p:nvPr>
        </p:nvSpPr>
        <p:spPr>
          <a:xfrm>
            <a:off x="838200" y="99200"/>
            <a:ext cx="10515600" cy="1325563"/>
          </a:xfrm>
        </p:spPr>
        <p:txBody>
          <a:bodyPr>
            <a:normAutofit/>
          </a:bodyPr>
          <a:lstStyle/>
          <a:p>
            <a:r>
              <a:rPr lang="en-US" sz="4000" dirty="0"/>
              <a:t>Leon’s November 1978 Plan for Fermilab</a:t>
            </a:r>
          </a:p>
        </p:txBody>
      </p:sp>
      <p:sp>
        <p:nvSpPr>
          <p:cNvPr id="3" name="Content Placeholder 2">
            <a:extLst>
              <a:ext uri="{FF2B5EF4-FFF2-40B4-BE49-F238E27FC236}">
                <a16:creationId xmlns:a16="http://schemas.microsoft.com/office/drawing/2014/main" id="{C2C2C377-ACB6-DD4F-9776-02A3F5142977}"/>
              </a:ext>
            </a:extLst>
          </p:cNvPr>
          <p:cNvSpPr>
            <a:spLocks noGrp="1"/>
          </p:cNvSpPr>
          <p:nvPr>
            <p:ph idx="1"/>
          </p:nvPr>
        </p:nvSpPr>
        <p:spPr>
          <a:xfrm>
            <a:off x="838200" y="1424763"/>
            <a:ext cx="10515600" cy="5068112"/>
          </a:xfrm>
        </p:spPr>
        <p:txBody>
          <a:bodyPr>
            <a:normAutofit lnSpcReduction="10000"/>
          </a:bodyPr>
          <a:lstStyle/>
          <a:p>
            <a:r>
              <a:rPr lang="en-US" dirty="0"/>
              <a:t>Leon persuaded the </a:t>
            </a:r>
            <a:r>
              <a:rPr lang="en-US" dirty="0" err="1"/>
              <a:t>Fermilab</a:t>
            </a:r>
            <a:r>
              <a:rPr lang="en-US" dirty="0"/>
              <a:t> Staff to agree that</a:t>
            </a:r>
          </a:p>
          <a:p>
            <a:pPr lvl="1"/>
            <a:r>
              <a:rPr lang="en-US" dirty="0"/>
              <a:t>Finishing the Energy Doubler would be Fermilab’s number 1 priority.</a:t>
            </a:r>
          </a:p>
          <a:p>
            <a:pPr lvl="1"/>
            <a:r>
              <a:rPr lang="en-US" dirty="0"/>
              <a:t>Fermilab would forgo the race to discover the W and Z and pursue p-pbar colliding beams in the Energy Doubler. All other collider proposals would be dropped.</a:t>
            </a:r>
          </a:p>
          <a:p>
            <a:pPr lvl="1"/>
            <a:r>
              <a:rPr lang="en-US" dirty="0"/>
              <a:t>The Accelerator Division would design an antiproton source that used the existing Linac, Booster and Main Ring and would carry out R&amp;D to demonstrate its feasibility. This became the Tevatron 1 Project and in time it reported directly to the Director.</a:t>
            </a:r>
          </a:p>
          <a:p>
            <a:pPr lvl="1"/>
            <a:r>
              <a:rPr lang="en-US" dirty="0"/>
              <a:t>Colliding Beams Department formed a collaboration and invited users to join. The Japanese group, led by Kunitaka Kondo, joined this collaboration. In 1980 Roy Schwitters joined the collaboration, Leon appointed him CDF Project Manager and Roy renamed CDF as the Collider Detector at Fermilab. The CDF Collaboration developed a proposal for the CDF detector, including the requirements for the CDF Collision Hall at B0.</a:t>
            </a:r>
          </a:p>
        </p:txBody>
      </p:sp>
    </p:spTree>
    <p:extLst>
      <p:ext uri="{BB962C8B-B14F-4D97-AF65-F5344CB8AC3E}">
        <p14:creationId xmlns:p14="http://schemas.microsoft.com/office/powerpoint/2010/main" val="105400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00D9A-4D13-AB4D-9B2B-A02642DA5F02}"/>
              </a:ext>
            </a:extLst>
          </p:cNvPr>
          <p:cNvSpPr>
            <a:spLocks noGrp="1"/>
          </p:cNvSpPr>
          <p:nvPr>
            <p:ph type="title"/>
          </p:nvPr>
        </p:nvSpPr>
        <p:spPr>
          <a:xfrm>
            <a:off x="838200" y="432080"/>
            <a:ext cx="10515600" cy="927013"/>
          </a:xfrm>
        </p:spPr>
        <p:txBody>
          <a:bodyPr>
            <a:normAutofit/>
          </a:bodyPr>
          <a:lstStyle/>
          <a:p>
            <a:r>
              <a:rPr lang="en-US" sz="3600" dirty="0"/>
              <a:t>The US Long Range Plan for New Facilities Stumbles</a:t>
            </a:r>
          </a:p>
        </p:txBody>
      </p:sp>
      <p:sp>
        <p:nvSpPr>
          <p:cNvPr id="3" name="Content Placeholder 2">
            <a:extLst>
              <a:ext uri="{FF2B5EF4-FFF2-40B4-BE49-F238E27FC236}">
                <a16:creationId xmlns:a16="http://schemas.microsoft.com/office/drawing/2014/main" id="{E18CA2CF-44AB-2F48-A23A-74D3A37B480C}"/>
              </a:ext>
            </a:extLst>
          </p:cNvPr>
          <p:cNvSpPr>
            <a:spLocks noGrp="1"/>
          </p:cNvSpPr>
          <p:nvPr>
            <p:ph idx="1"/>
          </p:nvPr>
        </p:nvSpPr>
        <p:spPr>
          <a:xfrm>
            <a:off x="838200" y="1443787"/>
            <a:ext cx="10515600" cy="4982133"/>
          </a:xfrm>
        </p:spPr>
        <p:txBody>
          <a:bodyPr>
            <a:normAutofit lnSpcReduction="10000"/>
          </a:bodyPr>
          <a:lstStyle/>
          <a:p>
            <a:r>
              <a:rPr lang="en-US" sz="3200" dirty="0"/>
              <a:t>UA-1 and UA-2 presented their results on 270 GeV cm pbar–p collisions to the 1982 HEP Conference in Paris. In January 1983 UA-1 and UA-2 announced that they had observed the W and in June they had observed the Z. </a:t>
            </a:r>
          </a:p>
          <a:p>
            <a:r>
              <a:rPr lang="en-US" sz="3200" dirty="0"/>
              <a:t>In view of ISABELLE’s lingering magnet problems DOE asked HEPAP  to review the long range plan and make recommendations. The Division of Particles and Fields sponsored a two month summer workshop in 1982 to explore concepts for new facilities. A 20 TeV p-p collider emerged as the US long term hope.</a:t>
            </a:r>
          </a:p>
          <a:p>
            <a:r>
              <a:rPr lang="en-US" sz="3200" dirty="0"/>
              <a:t>ISABELLE construction was suspended.</a:t>
            </a:r>
          </a:p>
          <a:p>
            <a:pPr marL="0" indent="0">
              <a:buNone/>
            </a:pPr>
            <a:endParaRPr lang="en-US" dirty="0"/>
          </a:p>
        </p:txBody>
      </p:sp>
    </p:spTree>
    <p:extLst>
      <p:ext uri="{BB962C8B-B14F-4D97-AF65-F5344CB8AC3E}">
        <p14:creationId xmlns:p14="http://schemas.microsoft.com/office/powerpoint/2010/main" val="554348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12AFB-858F-F245-932A-E2DE2D73103B}"/>
              </a:ext>
            </a:extLst>
          </p:cNvPr>
          <p:cNvSpPr>
            <a:spLocks noGrp="1"/>
          </p:cNvSpPr>
          <p:nvPr>
            <p:ph type="title"/>
          </p:nvPr>
        </p:nvSpPr>
        <p:spPr>
          <a:xfrm>
            <a:off x="838200" y="258058"/>
            <a:ext cx="10515600" cy="845957"/>
          </a:xfrm>
        </p:spPr>
        <p:txBody>
          <a:bodyPr>
            <a:normAutofit fontScale="90000"/>
          </a:bodyPr>
          <a:lstStyle/>
          <a:p>
            <a:r>
              <a:rPr lang="en-US" dirty="0"/>
              <a:t> The Energy Doubler and Tevatron 1 move ahead</a:t>
            </a:r>
          </a:p>
        </p:txBody>
      </p:sp>
      <p:sp>
        <p:nvSpPr>
          <p:cNvPr id="3" name="Content Placeholder 2">
            <a:extLst>
              <a:ext uri="{FF2B5EF4-FFF2-40B4-BE49-F238E27FC236}">
                <a16:creationId xmlns:a16="http://schemas.microsoft.com/office/drawing/2014/main" id="{263075CD-F34D-6C49-9C75-CA711E7FC0B9}"/>
              </a:ext>
            </a:extLst>
          </p:cNvPr>
          <p:cNvSpPr>
            <a:spLocks noGrp="1"/>
          </p:cNvSpPr>
          <p:nvPr>
            <p:ph idx="1"/>
          </p:nvPr>
        </p:nvSpPr>
        <p:spPr>
          <a:xfrm>
            <a:off x="838200" y="1132992"/>
            <a:ext cx="10515600" cy="5072948"/>
          </a:xfrm>
        </p:spPr>
        <p:txBody>
          <a:bodyPr>
            <a:normAutofit fontScale="92500" lnSpcReduction="10000"/>
          </a:bodyPr>
          <a:lstStyle/>
          <a:p>
            <a:r>
              <a:rPr lang="en-US" dirty="0"/>
              <a:t>The Tevatron 1 team developed a design of an Antiproton Source that fully exploited the capabilities of the Tevatron. The Office of HEP reviewed this plan in March 1982 and found that it was ready for construction. It recommended that DOE fund the Tevatron 1 Project. DOE requested Congress fund Tevatron 1. </a:t>
            </a:r>
          </a:p>
          <a:p>
            <a:r>
              <a:rPr lang="en-US" dirty="0"/>
              <a:t>Fermilab broke ground for the CDF collider hall at B0 in June 1982, thereby suspending the 400 GeV program. </a:t>
            </a:r>
          </a:p>
          <a:p>
            <a:r>
              <a:rPr lang="en-US" dirty="0"/>
              <a:t>Congress authorized funding for the Tevatron 1 Project and the Stanford Linear Collider (SLC) in the summer of 1982.</a:t>
            </a:r>
          </a:p>
          <a:p>
            <a:r>
              <a:rPr lang="en-US" dirty="0"/>
              <a:t>The Doubler installation in the Main Ring Tunnel proceeded at three shifts per day. In March 1983 the Tevatron 1 Project turned the CDF hall over to the Accelerator Division and it quickly finished the remaining installation and began commissioning. In July the Doubler accelerated protons to 512 GeV. The success was announced in the NY Times.</a:t>
            </a:r>
          </a:p>
        </p:txBody>
      </p:sp>
    </p:spTree>
    <p:extLst>
      <p:ext uri="{BB962C8B-B14F-4D97-AF65-F5344CB8AC3E}">
        <p14:creationId xmlns:p14="http://schemas.microsoft.com/office/powerpoint/2010/main" val="4073217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DFD24-FCE9-A54E-89DE-7FA87F6DB872}"/>
              </a:ext>
            </a:extLst>
          </p:cNvPr>
          <p:cNvSpPr>
            <a:spLocks noGrp="1"/>
          </p:cNvSpPr>
          <p:nvPr>
            <p:ph type="title"/>
          </p:nvPr>
        </p:nvSpPr>
        <p:spPr/>
        <p:txBody>
          <a:bodyPr/>
          <a:lstStyle/>
          <a:p>
            <a:r>
              <a:rPr lang="en-US" dirty="0"/>
              <a:t>A New Plan for Future US Facilities Emerges</a:t>
            </a:r>
          </a:p>
        </p:txBody>
      </p:sp>
      <p:sp>
        <p:nvSpPr>
          <p:cNvPr id="3" name="Content Placeholder 2">
            <a:extLst>
              <a:ext uri="{FF2B5EF4-FFF2-40B4-BE49-F238E27FC236}">
                <a16:creationId xmlns:a16="http://schemas.microsoft.com/office/drawing/2014/main" id="{7B28BA87-72EC-2144-AC61-45021EF0E483}"/>
              </a:ext>
            </a:extLst>
          </p:cNvPr>
          <p:cNvSpPr>
            <a:spLocks noGrp="1"/>
          </p:cNvSpPr>
          <p:nvPr>
            <p:ph idx="1"/>
          </p:nvPr>
        </p:nvSpPr>
        <p:spPr>
          <a:xfrm>
            <a:off x="838200" y="1409989"/>
            <a:ext cx="10515600" cy="5180816"/>
          </a:xfrm>
        </p:spPr>
        <p:txBody>
          <a:bodyPr>
            <a:normAutofit fontScale="32500" lnSpcReduction="20000"/>
          </a:bodyPr>
          <a:lstStyle/>
          <a:p>
            <a:r>
              <a:rPr lang="en-US" sz="9800" dirty="0"/>
              <a:t>The big recommendations of the 1983 HEPAP subpanel were:</a:t>
            </a:r>
          </a:p>
          <a:p>
            <a:pPr marL="0" indent="0">
              <a:buNone/>
            </a:pPr>
            <a:r>
              <a:rPr lang="en-US" sz="5100" dirty="0"/>
              <a:t>	</a:t>
            </a:r>
            <a:r>
              <a:rPr lang="en-US" sz="8600" dirty="0"/>
              <a:t>1. The US should build a 20 TeV p-p collider; the 	Superconducting Super Collider (SSC).</a:t>
            </a:r>
          </a:p>
          <a:p>
            <a:pPr marL="0" indent="0">
              <a:buNone/>
            </a:pPr>
            <a:r>
              <a:rPr lang="en-US" sz="8600" dirty="0"/>
              <a:t>	2. Complete the Stanford Linear Collider and the TeV 1 Collider.</a:t>
            </a:r>
          </a:p>
          <a:p>
            <a:pPr marL="0" indent="0">
              <a:buNone/>
            </a:pPr>
            <a:r>
              <a:rPr lang="en-US" sz="8600" dirty="0"/>
              <a:t>	3. Terminate the ISABELLE project.</a:t>
            </a:r>
            <a:endParaRPr lang="en-US" sz="9800" dirty="0"/>
          </a:p>
          <a:p>
            <a:r>
              <a:rPr lang="en-US" sz="9800" dirty="0"/>
              <a:t> SLC and TeV 1 began operations in 1987 fulfilling 2. DOE accepted 3. The SSC CDG was established at LBL in the fall of 1983 and began the SSC reference design and magnet R&amp;D. </a:t>
            </a:r>
          </a:p>
          <a:p>
            <a:r>
              <a:rPr lang="en-US" sz="9800" dirty="0"/>
              <a:t>The SSC becomes a Presidential Initiative.</a:t>
            </a:r>
          </a:p>
          <a:p>
            <a:r>
              <a:rPr lang="en-US" sz="9800" dirty="0"/>
              <a:t>The 1983 plan disrupted the US Science Community and unity began to dissolve.</a:t>
            </a:r>
          </a:p>
          <a:p>
            <a:pPr marL="0" indent="0">
              <a:buNone/>
            </a:pPr>
            <a:r>
              <a:rPr lang="en-US" sz="5100" dirty="0"/>
              <a:t>	</a:t>
            </a:r>
          </a:p>
          <a:p>
            <a:pPr marL="0" indent="0">
              <a:buNone/>
            </a:pPr>
            <a:r>
              <a:rPr lang="en-US" dirty="0"/>
              <a:t> </a:t>
            </a:r>
          </a:p>
        </p:txBody>
      </p:sp>
    </p:spTree>
    <p:extLst>
      <p:ext uri="{BB962C8B-B14F-4D97-AF65-F5344CB8AC3E}">
        <p14:creationId xmlns:p14="http://schemas.microsoft.com/office/powerpoint/2010/main" val="3731016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85BB9-33A2-8B4A-95CC-26C65510F174}"/>
              </a:ext>
            </a:extLst>
          </p:cNvPr>
          <p:cNvSpPr>
            <a:spLocks noGrp="1"/>
          </p:cNvSpPr>
          <p:nvPr>
            <p:ph type="title"/>
          </p:nvPr>
        </p:nvSpPr>
        <p:spPr>
          <a:xfrm>
            <a:off x="838199" y="365125"/>
            <a:ext cx="10680865" cy="1325563"/>
          </a:xfrm>
        </p:spPr>
        <p:txBody>
          <a:bodyPr/>
          <a:lstStyle/>
          <a:p>
            <a:r>
              <a:rPr lang="en-US" dirty="0"/>
              <a:t>Japan-US Collaboration on Experiments Begins </a:t>
            </a:r>
          </a:p>
        </p:txBody>
      </p:sp>
      <p:sp>
        <p:nvSpPr>
          <p:cNvPr id="3" name="Content Placeholder 2">
            <a:extLst>
              <a:ext uri="{FF2B5EF4-FFF2-40B4-BE49-F238E27FC236}">
                <a16:creationId xmlns:a16="http://schemas.microsoft.com/office/drawing/2014/main" id="{77064DF9-453F-1246-BDE5-BAA6B2F3E5C6}"/>
              </a:ext>
            </a:extLst>
          </p:cNvPr>
          <p:cNvSpPr>
            <a:spLocks noGrp="1"/>
          </p:cNvSpPr>
          <p:nvPr>
            <p:ph idx="1"/>
          </p:nvPr>
        </p:nvSpPr>
        <p:spPr/>
        <p:txBody>
          <a:bodyPr>
            <a:normAutofit/>
          </a:bodyPr>
          <a:lstStyle/>
          <a:p>
            <a:r>
              <a:rPr lang="en-US" sz="3200" dirty="0"/>
              <a:t>The first experiments on which Japanese and US physicists collaborated used LASS and the bubble chamber at SLAC, existing US facilities, which had no counterparts in Japan. The experiments were done early in the US-Japan collaboration and their goals were achieved. </a:t>
            </a:r>
          </a:p>
          <a:p>
            <a:r>
              <a:rPr lang="en-US" sz="3200" dirty="0"/>
              <a:t>The next set of experimental projects on which the Japanese and US physicists would collaborate would be done at PEP and the Tevatron. </a:t>
            </a:r>
          </a:p>
        </p:txBody>
      </p:sp>
    </p:spTree>
    <p:extLst>
      <p:ext uri="{BB962C8B-B14F-4D97-AF65-F5344CB8AC3E}">
        <p14:creationId xmlns:p14="http://schemas.microsoft.com/office/powerpoint/2010/main" val="40118468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32840-EBD5-5B4B-863F-58A33681F7B5}"/>
              </a:ext>
            </a:extLst>
          </p:cNvPr>
          <p:cNvSpPr>
            <a:spLocks noGrp="1"/>
          </p:cNvSpPr>
          <p:nvPr>
            <p:ph type="title"/>
          </p:nvPr>
        </p:nvSpPr>
        <p:spPr/>
        <p:txBody>
          <a:bodyPr>
            <a:normAutofit/>
          </a:bodyPr>
          <a:lstStyle/>
          <a:p>
            <a:r>
              <a:rPr lang="en-US" sz="3600" dirty="0"/>
              <a:t>The Japan-US Collaboration on HEP moves ahead</a:t>
            </a:r>
          </a:p>
        </p:txBody>
      </p:sp>
      <p:sp>
        <p:nvSpPr>
          <p:cNvPr id="3" name="Content Placeholder 2">
            <a:extLst>
              <a:ext uri="{FF2B5EF4-FFF2-40B4-BE49-F238E27FC236}">
                <a16:creationId xmlns:a16="http://schemas.microsoft.com/office/drawing/2014/main" id="{A4AC9942-F3C7-914B-A9C4-41392797DCD2}"/>
              </a:ext>
            </a:extLst>
          </p:cNvPr>
          <p:cNvSpPr>
            <a:spLocks noGrp="1"/>
          </p:cNvSpPr>
          <p:nvPr>
            <p:ph idx="1"/>
          </p:nvPr>
        </p:nvSpPr>
        <p:spPr/>
        <p:txBody>
          <a:bodyPr>
            <a:normAutofit/>
          </a:bodyPr>
          <a:lstStyle/>
          <a:p>
            <a:r>
              <a:rPr lang="en-US" dirty="0"/>
              <a:t>In 1980 PEP began operations at an e</a:t>
            </a:r>
            <a:r>
              <a:rPr lang="en-US" baseline="30000" dirty="0"/>
              <a:t>+</a:t>
            </a:r>
            <a:r>
              <a:rPr lang="en-US" dirty="0"/>
              <a:t>e</a:t>
            </a:r>
            <a:r>
              <a:rPr lang="en-US" baseline="30000" dirty="0"/>
              <a:t>-</a:t>
            </a:r>
            <a:r>
              <a:rPr lang="en-US" dirty="0"/>
              <a:t> center of mass energy of 29 GeV and continued operations until 1990. While 29 GeV did not provide access to discoveries like Charmonium, charm mesons and the tau lepton it did allow a systematic study of hadron jets and participation in a world class e</a:t>
            </a:r>
            <a:r>
              <a:rPr lang="en-US" baseline="30000" dirty="0"/>
              <a:t>+</a:t>
            </a:r>
            <a:r>
              <a:rPr lang="en-US" dirty="0"/>
              <a:t>e</a:t>
            </a:r>
            <a:r>
              <a:rPr lang="en-US" baseline="30000" dirty="0"/>
              <a:t>- </a:t>
            </a:r>
            <a:r>
              <a:rPr lang="en-US" dirty="0"/>
              <a:t>collider. </a:t>
            </a:r>
          </a:p>
          <a:p>
            <a:r>
              <a:rPr lang="en-US" dirty="0"/>
              <a:t>The Japanese group led by </a:t>
            </a:r>
            <a:r>
              <a:rPr lang="en-US" dirty="0" err="1"/>
              <a:t>Tunae</a:t>
            </a:r>
            <a:r>
              <a:rPr lang="en-US" dirty="0"/>
              <a:t> </a:t>
            </a:r>
            <a:r>
              <a:rPr lang="en-US" dirty="0" err="1"/>
              <a:t>Kamae</a:t>
            </a:r>
            <a:r>
              <a:rPr lang="en-US" dirty="0"/>
              <a:t> joined PEP-4 soon after it was conceived and participated in one of the most important advances in experimental technology, the TPC. The TPC is the most enduring legacy of PEP-4.</a:t>
            </a:r>
          </a:p>
        </p:txBody>
      </p:sp>
    </p:spTree>
    <p:extLst>
      <p:ext uri="{BB962C8B-B14F-4D97-AF65-F5344CB8AC3E}">
        <p14:creationId xmlns:p14="http://schemas.microsoft.com/office/powerpoint/2010/main" val="1774661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F7E62-26A6-1843-8B3D-055C318ADAF2}"/>
              </a:ext>
            </a:extLst>
          </p:cNvPr>
          <p:cNvSpPr>
            <a:spLocks noGrp="1"/>
          </p:cNvSpPr>
          <p:nvPr>
            <p:ph type="title"/>
          </p:nvPr>
        </p:nvSpPr>
        <p:spPr>
          <a:xfrm>
            <a:off x="633046" y="246184"/>
            <a:ext cx="10925908" cy="999027"/>
          </a:xfrm>
        </p:spPr>
        <p:txBody>
          <a:bodyPr>
            <a:normAutofit/>
          </a:bodyPr>
          <a:lstStyle/>
          <a:p>
            <a:r>
              <a:rPr lang="en-US" sz="3600" dirty="0"/>
              <a:t> The Japan-US Collaboration moves to the Energy Frontier</a:t>
            </a:r>
          </a:p>
        </p:txBody>
      </p:sp>
      <p:sp>
        <p:nvSpPr>
          <p:cNvPr id="3" name="Content Placeholder 2">
            <a:extLst>
              <a:ext uri="{FF2B5EF4-FFF2-40B4-BE49-F238E27FC236}">
                <a16:creationId xmlns:a16="http://schemas.microsoft.com/office/drawing/2014/main" id="{A1FB5A44-9951-A843-90B8-F19FD781387C}"/>
              </a:ext>
            </a:extLst>
          </p:cNvPr>
          <p:cNvSpPr>
            <a:spLocks noGrp="1"/>
          </p:cNvSpPr>
          <p:nvPr>
            <p:ph idx="1"/>
          </p:nvPr>
        </p:nvSpPr>
        <p:spPr>
          <a:xfrm>
            <a:off x="838199" y="1245212"/>
            <a:ext cx="10609613" cy="5483834"/>
          </a:xfrm>
        </p:spPr>
        <p:txBody>
          <a:bodyPr>
            <a:noAutofit/>
          </a:bodyPr>
          <a:lstStyle/>
          <a:p>
            <a:r>
              <a:rPr lang="en-US" dirty="0"/>
              <a:t>SLC was the first linear collider and it published its measurement of the Z mass in 1989. SLD construction, with the support of the US-Japan collaboration, had begun. </a:t>
            </a:r>
          </a:p>
          <a:p>
            <a:r>
              <a:rPr lang="en-US" dirty="0"/>
              <a:t>Many of the challenges that SLC met to make SLC and SLD a success opened the path to future linear colliders. Japanese scientists and engineers helped forge that path and make it a strong contender for future accelerator.</a:t>
            </a:r>
          </a:p>
          <a:p>
            <a:r>
              <a:rPr lang="en-US" dirty="0"/>
              <a:t>CDF began to take data in 1988  and published its measurement of the Z mass in 1989. It took ten years to reach this stage. </a:t>
            </a:r>
          </a:p>
          <a:p>
            <a:r>
              <a:rPr lang="en-US" dirty="0"/>
              <a:t>The CDF team would build an exceptional detector and keep improving it over the next thirty years. In 1995 CDF and D0 would announce the discovery of the top quark. The Japanese contributions to the detector were essential to its success. </a:t>
            </a:r>
          </a:p>
        </p:txBody>
      </p:sp>
    </p:spTree>
    <p:extLst>
      <p:ext uri="{BB962C8B-B14F-4D97-AF65-F5344CB8AC3E}">
        <p14:creationId xmlns:p14="http://schemas.microsoft.com/office/powerpoint/2010/main" val="17691587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33974-61A9-DE4B-89A5-5EA3540A2C23}"/>
              </a:ext>
            </a:extLst>
          </p:cNvPr>
          <p:cNvSpPr>
            <a:spLocks noGrp="1"/>
          </p:cNvSpPr>
          <p:nvPr>
            <p:ph type="title"/>
          </p:nvPr>
        </p:nvSpPr>
        <p:spPr/>
        <p:txBody>
          <a:bodyPr/>
          <a:lstStyle/>
          <a:p>
            <a:pPr algn="ctr"/>
            <a:r>
              <a:rPr lang="en-US" dirty="0"/>
              <a:t>US-Japan Fixed Target Experiments </a:t>
            </a:r>
          </a:p>
        </p:txBody>
      </p:sp>
      <p:sp>
        <p:nvSpPr>
          <p:cNvPr id="3" name="Content Placeholder 2">
            <a:extLst>
              <a:ext uri="{FF2B5EF4-FFF2-40B4-BE49-F238E27FC236}">
                <a16:creationId xmlns:a16="http://schemas.microsoft.com/office/drawing/2014/main" id="{6B23CABB-0A35-E348-B500-12F21D1430BD}"/>
              </a:ext>
            </a:extLst>
          </p:cNvPr>
          <p:cNvSpPr>
            <a:spLocks noGrp="1"/>
          </p:cNvSpPr>
          <p:nvPr>
            <p:ph idx="1"/>
          </p:nvPr>
        </p:nvSpPr>
        <p:spPr/>
        <p:txBody>
          <a:bodyPr>
            <a:normAutofit lnSpcReduction="10000"/>
          </a:bodyPr>
          <a:lstStyle/>
          <a:p>
            <a:r>
              <a:rPr lang="en-US" dirty="0"/>
              <a:t>Fermilab E-605, an 800 GeV fixed target experiment at the Tevatron, began operations in 1984. It observed the three narrow upsilon resonances.</a:t>
            </a:r>
          </a:p>
          <a:p>
            <a:r>
              <a:rPr lang="en-US" dirty="0"/>
              <a:t>In 1989 BNL E734 published their precision measurement of the electroweak parameters from elastic scattering of neutrinos on electrons and protons.   </a:t>
            </a:r>
          </a:p>
          <a:p>
            <a:r>
              <a:rPr lang="en-US" dirty="0"/>
              <a:t>KTeV began operations in 1996 and measured direct CP violation in the decay of the K</a:t>
            </a:r>
            <a:r>
              <a:rPr lang="en-US" baseline="30000" dirty="0"/>
              <a:t>0</a:t>
            </a:r>
            <a:r>
              <a:rPr lang="en-US" dirty="0"/>
              <a:t> into two pi</a:t>
            </a:r>
            <a:r>
              <a:rPr lang="en-US" baseline="30000" dirty="0"/>
              <a:t>0</a:t>
            </a:r>
            <a:r>
              <a:rPr lang="en-US" dirty="0"/>
              <a:t> s. The Japanese group led by Taku Yamanaka worked with Hamamatsu to produce critical components for the calorimeter and the DAQ systems during the 4 year construction period.  </a:t>
            </a:r>
          </a:p>
        </p:txBody>
      </p:sp>
    </p:spTree>
    <p:extLst>
      <p:ext uri="{BB962C8B-B14F-4D97-AF65-F5344CB8AC3E}">
        <p14:creationId xmlns:p14="http://schemas.microsoft.com/office/powerpoint/2010/main" val="21977529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4D470-E55D-4D41-9D7B-FF67B39CAFA3}"/>
              </a:ext>
            </a:extLst>
          </p:cNvPr>
          <p:cNvSpPr>
            <a:spLocks noGrp="1"/>
          </p:cNvSpPr>
          <p:nvPr>
            <p:ph type="title"/>
          </p:nvPr>
        </p:nvSpPr>
        <p:spPr>
          <a:xfrm>
            <a:off x="838200" y="304740"/>
            <a:ext cx="9178506" cy="1325563"/>
          </a:xfrm>
        </p:spPr>
        <p:txBody>
          <a:bodyPr/>
          <a:lstStyle/>
          <a:p>
            <a:pPr algn="ctr"/>
            <a:r>
              <a:rPr lang="en-US" dirty="0"/>
              <a:t>Success!</a:t>
            </a:r>
          </a:p>
        </p:txBody>
      </p:sp>
      <p:sp>
        <p:nvSpPr>
          <p:cNvPr id="3" name="Content Placeholder 2">
            <a:extLst>
              <a:ext uri="{FF2B5EF4-FFF2-40B4-BE49-F238E27FC236}">
                <a16:creationId xmlns:a16="http://schemas.microsoft.com/office/drawing/2014/main" id="{68BA3D49-64B9-474C-9647-074874AD3E43}"/>
              </a:ext>
            </a:extLst>
          </p:cNvPr>
          <p:cNvSpPr>
            <a:spLocks noGrp="1"/>
          </p:cNvSpPr>
          <p:nvPr>
            <p:ph idx="1"/>
          </p:nvPr>
        </p:nvSpPr>
        <p:spPr/>
        <p:txBody>
          <a:bodyPr>
            <a:normAutofit/>
          </a:bodyPr>
          <a:lstStyle/>
          <a:p>
            <a:r>
              <a:rPr lang="en-US" dirty="0"/>
              <a:t>The Japan-US Collaboration was an entry path for Japanese physicists to work at the energy frontier and participate in many of the major discoveries in high energy physics that were made since 1989.</a:t>
            </a:r>
          </a:p>
          <a:p>
            <a:r>
              <a:rPr lang="en-US" dirty="0"/>
              <a:t>KEK and US engineers worked together to build the low beta quadrupoles for the LHC. Japanese physicists made essential contributions to the ATLAS detector and the analysis of the data it produced.</a:t>
            </a:r>
          </a:p>
          <a:p>
            <a:r>
              <a:rPr lang="en-US" dirty="0"/>
              <a:t>Japan has emerged as a major player on the world stage of particle physics.</a:t>
            </a:r>
          </a:p>
          <a:p>
            <a:r>
              <a:rPr lang="en-US" dirty="0"/>
              <a:t>The Japan-US Collaboration has been a great success.</a:t>
            </a:r>
          </a:p>
        </p:txBody>
      </p:sp>
    </p:spTree>
    <p:extLst>
      <p:ext uri="{BB962C8B-B14F-4D97-AF65-F5344CB8AC3E}">
        <p14:creationId xmlns:p14="http://schemas.microsoft.com/office/powerpoint/2010/main" val="1685329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5DC43-03BD-4C48-970D-9F89D82FD23D}"/>
              </a:ext>
            </a:extLst>
          </p:cNvPr>
          <p:cNvSpPr>
            <a:spLocks noGrp="1"/>
          </p:cNvSpPr>
          <p:nvPr>
            <p:ph type="ctrTitle"/>
          </p:nvPr>
        </p:nvSpPr>
        <p:spPr>
          <a:xfrm>
            <a:off x="1524000" y="357052"/>
            <a:ext cx="9144000" cy="714703"/>
          </a:xfrm>
        </p:spPr>
        <p:txBody>
          <a:bodyPr>
            <a:noAutofit/>
          </a:bodyPr>
          <a:lstStyle/>
          <a:p>
            <a:pPr algn="l"/>
            <a:r>
              <a:rPr lang="en-US" sz="3600" dirty="0"/>
              <a:t>Japan-US Agreement in Energy Research</a:t>
            </a:r>
          </a:p>
        </p:txBody>
      </p:sp>
      <p:sp>
        <p:nvSpPr>
          <p:cNvPr id="3" name="Subtitle 2">
            <a:extLst>
              <a:ext uri="{FF2B5EF4-FFF2-40B4-BE49-F238E27FC236}">
                <a16:creationId xmlns:a16="http://schemas.microsoft.com/office/drawing/2014/main" id="{789AC898-1B36-D64E-94F1-C6B94CD8AE51}"/>
              </a:ext>
            </a:extLst>
          </p:cNvPr>
          <p:cNvSpPr>
            <a:spLocks noGrp="1"/>
          </p:cNvSpPr>
          <p:nvPr>
            <p:ph type="subTitle" idx="1"/>
          </p:nvPr>
        </p:nvSpPr>
        <p:spPr>
          <a:xfrm>
            <a:off x="1524000" y="1210492"/>
            <a:ext cx="9144000" cy="4981302"/>
          </a:xfrm>
        </p:spPr>
        <p:txBody>
          <a:bodyPr>
            <a:normAutofit lnSpcReduction="10000"/>
          </a:bodyPr>
          <a:lstStyle/>
          <a:p>
            <a:pPr algn="l"/>
            <a:r>
              <a:rPr lang="en-US" sz="3200" dirty="0"/>
              <a:t>Prime Minister Fukuda and President Carter set in motion an agreement for Japan and the US to cooperate in Energy Research in May 1978. The Department of Energy (DOE) was the US agency selected to negotiate this agreement for the US, because it managed the relevant research programs.</a:t>
            </a:r>
          </a:p>
          <a:p>
            <a:pPr algn="l"/>
            <a:endParaRPr lang="en-US" sz="3200" dirty="0"/>
          </a:p>
          <a:p>
            <a:pPr algn="l"/>
            <a:r>
              <a:rPr lang="en-US" sz="3200" dirty="0"/>
              <a:t>The high energy physics leaders in Japan and the US worked their way into this framework. In a year there was a Japan-US agreement to cooperate in High Energy Physics. </a:t>
            </a:r>
          </a:p>
          <a:p>
            <a:pPr algn="l"/>
            <a:endParaRPr lang="en-US" sz="3200" dirty="0"/>
          </a:p>
          <a:p>
            <a:pPr algn="l"/>
            <a:endParaRPr lang="en-US" sz="3200" dirty="0"/>
          </a:p>
        </p:txBody>
      </p:sp>
    </p:spTree>
    <p:extLst>
      <p:ext uri="{BB962C8B-B14F-4D97-AF65-F5344CB8AC3E}">
        <p14:creationId xmlns:p14="http://schemas.microsoft.com/office/powerpoint/2010/main" val="19041725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E0765-02B5-6B42-9A69-1FED7DD540EC}"/>
              </a:ext>
            </a:extLst>
          </p:cNvPr>
          <p:cNvSpPr>
            <a:spLocks noGrp="1"/>
          </p:cNvSpPr>
          <p:nvPr>
            <p:ph type="title"/>
          </p:nvPr>
        </p:nvSpPr>
        <p:spPr/>
        <p:txBody>
          <a:bodyPr/>
          <a:lstStyle/>
          <a:p>
            <a:pPr algn="ctr"/>
            <a:r>
              <a:rPr lang="en-US" dirty="0"/>
              <a:t>Afterword</a:t>
            </a:r>
          </a:p>
        </p:txBody>
      </p:sp>
      <p:sp>
        <p:nvSpPr>
          <p:cNvPr id="3" name="Content Placeholder 2">
            <a:extLst>
              <a:ext uri="{FF2B5EF4-FFF2-40B4-BE49-F238E27FC236}">
                <a16:creationId xmlns:a16="http://schemas.microsoft.com/office/drawing/2014/main" id="{71625035-B0DB-8A44-ABE3-B3A069973F95}"/>
              </a:ext>
            </a:extLst>
          </p:cNvPr>
          <p:cNvSpPr>
            <a:spLocks noGrp="1"/>
          </p:cNvSpPr>
          <p:nvPr>
            <p:ph idx="1"/>
          </p:nvPr>
        </p:nvSpPr>
        <p:spPr/>
        <p:txBody>
          <a:bodyPr>
            <a:normAutofit/>
          </a:bodyPr>
          <a:lstStyle/>
          <a:p>
            <a:r>
              <a:rPr lang="en-US" sz="3200" dirty="0"/>
              <a:t>I thank Sugawara-san for pointing out an incorrect date in my presentation to the 40</a:t>
            </a:r>
            <a:r>
              <a:rPr lang="en-US" sz="3200" baseline="30000" dirty="0"/>
              <a:t>th</a:t>
            </a:r>
            <a:r>
              <a:rPr lang="en-US" sz="3200" dirty="0"/>
              <a:t> Anniversary Symposium. This led me to review my slides and I found more errors that I corrected.</a:t>
            </a:r>
          </a:p>
          <a:p>
            <a:r>
              <a:rPr lang="en-US" sz="3200" dirty="0"/>
              <a:t>My review also led me to realize that I had not emphasized the importance of SLC and SLD in setting the path for a complete linear collider, so I added a few bullets to point that </a:t>
            </a:r>
            <a:r>
              <a:rPr lang="en-US" sz="3200"/>
              <a:t>out in </a:t>
            </a:r>
            <a:r>
              <a:rPr lang="en-US" sz="3200" dirty="0"/>
              <a:t>this version of my presentation.</a:t>
            </a:r>
          </a:p>
        </p:txBody>
      </p:sp>
    </p:spTree>
    <p:extLst>
      <p:ext uri="{BB962C8B-B14F-4D97-AF65-F5344CB8AC3E}">
        <p14:creationId xmlns:p14="http://schemas.microsoft.com/office/powerpoint/2010/main" val="2097176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39701-1C19-D54A-ADEC-64D858F306A0}"/>
              </a:ext>
            </a:extLst>
          </p:cNvPr>
          <p:cNvSpPr>
            <a:spLocks noGrp="1"/>
          </p:cNvSpPr>
          <p:nvPr>
            <p:ph type="title"/>
          </p:nvPr>
        </p:nvSpPr>
        <p:spPr/>
        <p:txBody>
          <a:bodyPr/>
          <a:lstStyle/>
          <a:p>
            <a:r>
              <a:rPr lang="en-US" dirty="0"/>
              <a:t>What else was happening?</a:t>
            </a:r>
          </a:p>
        </p:txBody>
      </p:sp>
      <p:sp>
        <p:nvSpPr>
          <p:cNvPr id="3" name="Content Placeholder 2">
            <a:extLst>
              <a:ext uri="{FF2B5EF4-FFF2-40B4-BE49-F238E27FC236}">
                <a16:creationId xmlns:a16="http://schemas.microsoft.com/office/drawing/2014/main" id="{676FF393-4756-BC43-91D1-119501023CBE}"/>
              </a:ext>
            </a:extLst>
          </p:cNvPr>
          <p:cNvSpPr>
            <a:spLocks noGrp="1"/>
          </p:cNvSpPr>
          <p:nvPr>
            <p:ph idx="1"/>
          </p:nvPr>
        </p:nvSpPr>
        <p:spPr>
          <a:xfrm>
            <a:off x="838200" y="1825624"/>
            <a:ext cx="10515600" cy="4500747"/>
          </a:xfrm>
        </p:spPr>
        <p:txBody>
          <a:bodyPr>
            <a:normAutofit fontScale="92500" lnSpcReduction="10000"/>
          </a:bodyPr>
          <a:lstStyle/>
          <a:p>
            <a:r>
              <a:rPr lang="en-US" sz="3200" dirty="0"/>
              <a:t>A year earlier President Carter had requested Congress create the Department of Energy (DOE) to replace the Energy Research and Development Agency (ERDA), which itself had replaced the Atomic Energy Commission (AEC) two years earlier. Congress passed the legislation to create the DOE and President Carter signed it into law on August 6, 1977.</a:t>
            </a:r>
          </a:p>
          <a:p>
            <a:r>
              <a:rPr lang="en-US" sz="3200" dirty="0"/>
              <a:t>The world of High Energy Physics had been upended by truly profound discoveries starting in the fall of 1974.</a:t>
            </a:r>
          </a:p>
          <a:p>
            <a:r>
              <a:rPr lang="en-US" sz="3200" dirty="0"/>
              <a:t>The US High Energy Physics Community had developed a long range plan for future accelerator facilities between 1974 and 1977 and it was being implemented.</a:t>
            </a:r>
          </a:p>
          <a:p>
            <a:endParaRPr lang="en-US" dirty="0"/>
          </a:p>
        </p:txBody>
      </p:sp>
    </p:spTree>
    <p:extLst>
      <p:ext uri="{BB962C8B-B14F-4D97-AF65-F5344CB8AC3E}">
        <p14:creationId xmlns:p14="http://schemas.microsoft.com/office/powerpoint/2010/main" val="1884225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DBF6A-ADA9-1D48-8D5D-ACCB79D028F6}"/>
              </a:ext>
            </a:extLst>
          </p:cNvPr>
          <p:cNvSpPr>
            <a:spLocks noGrp="1"/>
          </p:cNvSpPr>
          <p:nvPr>
            <p:ph type="title"/>
          </p:nvPr>
        </p:nvSpPr>
        <p:spPr>
          <a:xfrm>
            <a:off x="838200" y="365125"/>
            <a:ext cx="10515600" cy="1002121"/>
          </a:xfrm>
        </p:spPr>
        <p:txBody>
          <a:bodyPr>
            <a:normAutofit/>
          </a:bodyPr>
          <a:lstStyle/>
          <a:p>
            <a:r>
              <a:rPr lang="en-US" sz="3600" dirty="0"/>
              <a:t>The Discoveries that Upended High Energy Physics</a:t>
            </a:r>
          </a:p>
        </p:txBody>
      </p:sp>
      <p:sp>
        <p:nvSpPr>
          <p:cNvPr id="3" name="Content Placeholder 2">
            <a:extLst>
              <a:ext uri="{FF2B5EF4-FFF2-40B4-BE49-F238E27FC236}">
                <a16:creationId xmlns:a16="http://schemas.microsoft.com/office/drawing/2014/main" id="{8816B6C2-8F08-DD48-A592-6B89C197AFA4}"/>
              </a:ext>
            </a:extLst>
          </p:cNvPr>
          <p:cNvSpPr>
            <a:spLocks noGrp="1"/>
          </p:cNvSpPr>
          <p:nvPr>
            <p:ph idx="1"/>
          </p:nvPr>
        </p:nvSpPr>
        <p:spPr>
          <a:xfrm>
            <a:off x="838200" y="1367246"/>
            <a:ext cx="10515600" cy="4809717"/>
          </a:xfrm>
        </p:spPr>
        <p:txBody>
          <a:bodyPr>
            <a:normAutofit fontScale="92500"/>
          </a:bodyPr>
          <a:lstStyle/>
          <a:p>
            <a:r>
              <a:rPr lang="en-US" dirty="0"/>
              <a:t>In 1973 the group using the Gargamelle heavy liquid bubble chamber at CERN announced that they had observed electron-neutrino elastic scattering. They had observed neutral currents. </a:t>
            </a:r>
          </a:p>
          <a:p>
            <a:r>
              <a:rPr lang="en-US" dirty="0"/>
              <a:t>In 1974 Burt Richter’s group working at the SPEAR e</a:t>
            </a:r>
            <a:r>
              <a:rPr lang="en-US" baseline="30000" dirty="0"/>
              <a:t>+ </a:t>
            </a:r>
            <a:r>
              <a:rPr lang="en-US" dirty="0"/>
              <a:t>e</a:t>
            </a:r>
            <a:r>
              <a:rPr lang="en-US" baseline="30000" dirty="0"/>
              <a:t>-</a:t>
            </a:r>
            <a:r>
              <a:rPr lang="en-US" dirty="0"/>
              <a:t> collider observed several narrow resonances in e</a:t>
            </a:r>
            <a:r>
              <a:rPr lang="en-US" baseline="30000" dirty="0"/>
              <a:t>+ </a:t>
            </a:r>
            <a:r>
              <a:rPr lang="en-US" dirty="0"/>
              <a:t>e</a:t>
            </a:r>
            <a:r>
              <a:rPr lang="en-US" baseline="30000" dirty="0"/>
              <a:t>-</a:t>
            </a:r>
            <a:r>
              <a:rPr lang="en-US" dirty="0"/>
              <a:t> final states at 3.609 GeV and 3.864 GeV. During the same period Sam Ting’s group working at the AGS saw a narrow resonance decaying into e</a:t>
            </a:r>
            <a:r>
              <a:rPr lang="en-US" baseline="30000" dirty="0"/>
              <a:t>+ </a:t>
            </a:r>
            <a:r>
              <a:rPr lang="en-US" dirty="0"/>
              <a:t>e</a:t>
            </a:r>
            <a:r>
              <a:rPr lang="en-US" baseline="30000" dirty="0"/>
              <a:t>-</a:t>
            </a:r>
            <a:r>
              <a:rPr lang="en-US" dirty="0"/>
              <a:t> pairs with a mass of 3.1 GeV. The results were published simultaneously in PRL in October 1974. Very quickly groups at Frascati and DESY confirmed the observations. </a:t>
            </a:r>
          </a:p>
          <a:p>
            <a:r>
              <a:rPr lang="en-US" dirty="0"/>
              <a:t>Over the next two years groups working at SPEAR mapped out the spectra of Charmonium, discovered charm mesons and discovered the tau, a third charged lepton. The DESY group at DORIS added to the discoveries.</a:t>
            </a:r>
          </a:p>
          <a:p>
            <a:endParaRPr lang="en-US" dirty="0"/>
          </a:p>
        </p:txBody>
      </p:sp>
    </p:spTree>
    <p:extLst>
      <p:ext uri="{BB962C8B-B14F-4D97-AF65-F5344CB8AC3E}">
        <p14:creationId xmlns:p14="http://schemas.microsoft.com/office/powerpoint/2010/main" val="2282468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696D7-E46F-E144-AC67-BA90545FD2C9}"/>
              </a:ext>
            </a:extLst>
          </p:cNvPr>
          <p:cNvSpPr>
            <a:spLocks noGrp="1"/>
          </p:cNvSpPr>
          <p:nvPr>
            <p:ph type="title"/>
          </p:nvPr>
        </p:nvSpPr>
        <p:spPr/>
        <p:txBody>
          <a:bodyPr/>
          <a:lstStyle/>
          <a:p>
            <a:r>
              <a:rPr lang="en-US" dirty="0"/>
              <a:t>Looking for Neutral Currents at Fermilab</a:t>
            </a:r>
          </a:p>
        </p:txBody>
      </p:sp>
      <p:sp>
        <p:nvSpPr>
          <p:cNvPr id="3" name="Content Placeholder 2">
            <a:extLst>
              <a:ext uri="{FF2B5EF4-FFF2-40B4-BE49-F238E27FC236}">
                <a16:creationId xmlns:a16="http://schemas.microsoft.com/office/drawing/2014/main" id="{C00FEAF1-F687-3841-84E3-21F812D70783}"/>
              </a:ext>
            </a:extLst>
          </p:cNvPr>
          <p:cNvSpPr>
            <a:spLocks noGrp="1"/>
          </p:cNvSpPr>
          <p:nvPr>
            <p:ph idx="1"/>
          </p:nvPr>
        </p:nvSpPr>
        <p:spPr/>
        <p:txBody>
          <a:bodyPr>
            <a:normAutofit fontScale="92500" lnSpcReduction="10000"/>
          </a:bodyPr>
          <a:lstStyle/>
          <a:p>
            <a:r>
              <a:rPr lang="en-US" dirty="0"/>
              <a:t>Fermilab was dedicated in May 1974; the Main Ring was delivering 400 GeV protons to the Neutrino and Proton Areas. The experimentalists wanted to modify their experiments to search for charm. This proved to be difficult except in a few cases. The program had too many experiments. </a:t>
            </a:r>
          </a:p>
          <a:p>
            <a:r>
              <a:rPr lang="en-US" dirty="0"/>
              <a:t>The neutrino experiments and the neutrino beam at Fermilab were not finished, but they were trying to operate. In a year the counter experiments, E1A (Cline, Mann &amp; Rubbia) and E21A (Barish &amp; Sciulli), and the 15 ft bubble chamber had acquired enough data to extract a measurement of the ratio of the neutral current to charged current cross sections. </a:t>
            </a:r>
          </a:p>
          <a:p>
            <a:r>
              <a:rPr lang="en-US" dirty="0"/>
              <a:t>The CERN SPS began operation in 1976 and added to the growing evidence. The mass scale of the W and Z bosons could now be set.</a:t>
            </a:r>
          </a:p>
          <a:p>
            <a:endParaRPr lang="en-US" dirty="0"/>
          </a:p>
          <a:p>
            <a:endParaRPr lang="en-US" dirty="0"/>
          </a:p>
        </p:txBody>
      </p:sp>
    </p:spTree>
    <p:extLst>
      <p:ext uri="{BB962C8B-B14F-4D97-AF65-F5344CB8AC3E}">
        <p14:creationId xmlns:p14="http://schemas.microsoft.com/office/powerpoint/2010/main" val="269998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40EEB-1803-6245-B65D-255F77D5C8B6}"/>
              </a:ext>
            </a:extLst>
          </p:cNvPr>
          <p:cNvSpPr>
            <a:spLocks noGrp="1"/>
          </p:cNvSpPr>
          <p:nvPr>
            <p:ph type="title"/>
          </p:nvPr>
        </p:nvSpPr>
        <p:spPr/>
        <p:txBody>
          <a:bodyPr/>
          <a:lstStyle/>
          <a:p>
            <a:r>
              <a:rPr lang="en-US" dirty="0"/>
              <a:t>A Novel Proposal to discover the W and Z</a:t>
            </a:r>
          </a:p>
        </p:txBody>
      </p:sp>
      <p:sp>
        <p:nvSpPr>
          <p:cNvPr id="3" name="Content Placeholder 2">
            <a:extLst>
              <a:ext uri="{FF2B5EF4-FFF2-40B4-BE49-F238E27FC236}">
                <a16:creationId xmlns:a16="http://schemas.microsoft.com/office/drawing/2014/main" id="{A8AEB30E-95E1-1B46-90BE-83F4A6F086C9}"/>
              </a:ext>
            </a:extLst>
          </p:cNvPr>
          <p:cNvSpPr>
            <a:spLocks noGrp="1"/>
          </p:cNvSpPr>
          <p:nvPr>
            <p:ph idx="1"/>
          </p:nvPr>
        </p:nvSpPr>
        <p:spPr>
          <a:xfrm>
            <a:off x="835572" y="1690688"/>
            <a:ext cx="10515600" cy="4351338"/>
          </a:xfrm>
        </p:spPr>
        <p:txBody>
          <a:bodyPr>
            <a:normAutofit fontScale="85000" lnSpcReduction="10000"/>
          </a:bodyPr>
          <a:lstStyle/>
          <a:p>
            <a:r>
              <a:rPr lang="en-US" dirty="0"/>
              <a:t>Rubbia, Cline and McIntyre presented an extraordinary proposal to discover the W and Z at the 1976 neutrino conference in Aachen.</a:t>
            </a:r>
          </a:p>
          <a:p>
            <a:r>
              <a:rPr lang="en-US" dirty="0"/>
              <a:t>They proposed to use either the CERN SPS or the Fermilab Main Ring as a p-pbar collider. They described a concept of an antiproton source that could provide the antiprotons. They provided an estimate of the cross sections for the production of weak bosons with a mass of 100 GeV in pbar-p collisions. They believed that they could produce enough weak bosons that decayed into leptons to make a discovery. It generated a lot of excitement.</a:t>
            </a:r>
          </a:p>
          <a:p>
            <a:r>
              <a:rPr lang="en-US" dirty="0"/>
              <a:t>CERN studied the proposal carefully and began the Initial Cooling Experiment (ICE) to determine the feasibility of producing and accumulating sufficient pbars and then transferring them to the SPS to produce weak bosons. Stochastic cooling systems were built and tested as part of the ICE experiment. The ICE experiment persuaded CERN Management that the Rubbia proposal was feasible. </a:t>
            </a:r>
          </a:p>
        </p:txBody>
      </p:sp>
    </p:spTree>
    <p:extLst>
      <p:ext uri="{BB962C8B-B14F-4D97-AF65-F5344CB8AC3E}">
        <p14:creationId xmlns:p14="http://schemas.microsoft.com/office/powerpoint/2010/main" val="2180764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DF492-2F9E-D848-9469-6BEEAD14BE9C}"/>
              </a:ext>
            </a:extLst>
          </p:cNvPr>
          <p:cNvSpPr>
            <a:spLocks noGrp="1"/>
          </p:cNvSpPr>
          <p:nvPr>
            <p:ph type="title"/>
          </p:nvPr>
        </p:nvSpPr>
        <p:spPr/>
        <p:txBody>
          <a:bodyPr/>
          <a:lstStyle/>
          <a:p>
            <a:r>
              <a:rPr lang="en-US" dirty="0"/>
              <a:t>The CERN Council approves the Plan</a:t>
            </a:r>
          </a:p>
        </p:txBody>
      </p:sp>
      <p:sp>
        <p:nvSpPr>
          <p:cNvPr id="3" name="Content Placeholder 2">
            <a:extLst>
              <a:ext uri="{FF2B5EF4-FFF2-40B4-BE49-F238E27FC236}">
                <a16:creationId xmlns:a16="http://schemas.microsoft.com/office/drawing/2014/main" id="{68BEB0AC-4D0D-CF4E-A5D7-1FDDE284E01A}"/>
              </a:ext>
            </a:extLst>
          </p:cNvPr>
          <p:cNvSpPr>
            <a:spLocks noGrp="1"/>
          </p:cNvSpPr>
          <p:nvPr>
            <p:ph idx="1"/>
          </p:nvPr>
        </p:nvSpPr>
        <p:spPr/>
        <p:txBody>
          <a:bodyPr>
            <a:normAutofit fontScale="92500"/>
          </a:bodyPr>
          <a:lstStyle/>
          <a:p>
            <a:r>
              <a:rPr lang="en-US" dirty="0"/>
              <a:t>The team produced a complete design of the Antiproton Accumulator, including the stochastic cooling systems. Other groups in the Accelerator Directorate developed designs to make the SPS a pbar-p collider, including designs for the needed transfer lines. CERN also developed designs for two underground areas, UA-1 and and UA-2, and a cost and schedule. This was a very serious proposal and CERN management was fully behind it.</a:t>
            </a:r>
          </a:p>
          <a:p>
            <a:r>
              <a:rPr lang="en-US" dirty="0"/>
              <a:t>This plan was presented to the CERN Council in early 1977 and Council approved the full plan, including the construction of the UA-1 detector under the leadership of Rubbia.  The Antiproton Accumulator was ready for commissioning in 1980 and in 1981 SPS was ready for commissioning as a pbar-p collider. Later a second experiment was approved for UA-2.</a:t>
            </a:r>
          </a:p>
        </p:txBody>
      </p:sp>
    </p:spTree>
    <p:extLst>
      <p:ext uri="{BB962C8B-B14F-4D97-AF65-F5344CB8AC3E}">
        <p14:creationId xmlns:p14="http://schemas.microsoft.com/office/powerpoint/2010/main" val="17159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3719A-61BD-E244-8B0C-030133833C7F}"/>
              </a:ext>
            </a:extLst>
          </p:cNvPr>
          <p:cNvSpPr>
            <a:spLocks noGrp="1"/>
          </p:cNvSpPr>
          <p:nvPr>
            <p:ph type="title"/>
          </p:nvPr>
        </p:nvSpPr>
        <p:spPr>
          <a:xfrm>
            <a:off x="838199" y="365125"/>
            <a:ext cx="10644963" cy="1325563"/>
          </a:xfrm>
        </p:spPr>
        <p:txBody>
          <a:bodyPr/>
          <a:lstStyle/>
          <a:p>
            <a:r>
              <a:rPr lang="en-US" dirty="0"/>
              <a:t>The 1976 Plan for New Accelerators in the US</a:t>
            </a:r>
          </a:p>
        </p:txBody>
      </p:sp>
      <p:sp>
        <p:nvSpPr>
          <p:cNvPr id="3" name="Content Placeholder 2">
            <a:extLst>
              <a:ext uri="{FF2B5EF4-FFF2-40B4-BE49-F238E27FC236}">
                <a16:creationId xmlns:a16="http://schemas.microsoft.com/office/drawing/2014/main" id="{E159B2BF-6C1E-104C-AB9F-AF57889388EC}"/>
              </a:ext>
            </a:extLst>
          </p:cNvPr>
          <p:cNvSpPr>
            <a:spLocks noGrp="1"/>
          </p:cNvSpPr>
          <p:nvPr>
            <p:ph idx="1"/>
          </p:nvPr>
        </p:nvSpPr>
        <p:spPr/>
        <p:txBody>
          <a:bodyPr>
            <a:normAutofit fontScale="85000" lnSpcReduction="20000"/>
          </a:bodyPr>
          <a:lstStyle/>
          <a:p>
            <a:r>
              <a:rPr lang="en-US" dirty="0"/>
              <a:t>The US plan for future accelerators was developed during three meetings at Woods Hole between 1974 and 1976. At the end of each summer the panel presented their evolving plan to HEPAP. </a:t>
            </a:r>
          </a:p>
          <a:p>
            <a:r>
              <a:rPr lang="en-US" dirty="0"/>
              <a:t>At the end of the 1975 summer meeting it recommended two colliding beam machines for the future. PEP, a 30 GeV CM e</a:t>
            </a:r>
            <a:r>
              <a:rPr lang="en-US" baseline="30000" dirty="0"/>
              <a:t>+</a:t>
            </a:r>
            <a:r>
              <a:rPr lang="en-US" dirty="0"/>
              <a:t>-e </a:t>
            </a:r>
            <a:r>
              <a:rPr lang="en-US" baseline="30000" dirty="0"/>
              <a:t>–</a:t>
            </a:r>
            <a:r>
              <a:rPr lang="en-US" dirty="0"/>
              <a:t> collider, was the first new facility that the panel recommended to HEPAP. Construction began in 1976</a:t>
            </a:r>
          </a:p>
          <a:p>
            <a:r>
              <a:rPr lang="en-US" dirty="0"/>
              <a:t>ISABELLE was the the next new facility to be launched. BNL had proposed it as a 400 GeV cm p-p collider in 1974. The ISABELLE team doubled the cm energy to 800 GeV when some felt the energy was too low for the price. The panel gave ISABELLE number 2 priority in 1975 plan and number 1 priority in the 1976 plan. Construction began in 1978.</a:t>
            </a:r>
          </a:p>
          <a:p>
            <a:r>
              <a:rPr lang="en-US" dirty="0"/>
              <a:t>The panel considered Fermilab’s plans for the future during the 1974 panel meeting. POPAE a joint proposal with Argonne failed to get support. In a separate 1976 letter to ERDA HEPAP recommended that the Fermilab superconducting magnet R&amp;D program continue. </a:t>
            </a:r>
          </a:p>
        </p:txBody>
      </p:sp>
    </p:spTree>
    <p:extLst>
      <p:ext uri="{BB962C8B-B14F-4D97-AF65-F5344CB8AC3E}">
        <p14:creationId xmlns:p14="http://schemas.microsoft.com/office/powerpoint/2010/main" val="1134780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1FA55-DAD0-C34C-ACAE-2BB076123BF2}"/>
              </a:ext>
            </a:extLst>
          </p:cNvPr>
          <p:cNvSpPr>
            <a:spLocks noGrp="1"/>
          </p:cNvSpPr>
          <p:nvPr>
            <p:ph type="title"/>
          </p:nvPr>
        </p:nvSpPr>
        <p:spPr/>
        <p:txBody>
          <a:bodyPr/>
          <a:lstStyle/>
          <a:p>
            <a:r>
              <a:rPr lang="en-US" dirty="0"/>
              <a:t>Wilson and Quick Colliding Beams</a:t>
            </a:r>
          </a:p>
        </p:txBody>
      </p:sp>
      <p:sp>
        <p:nvSpPr>
          <p:cNvPr id="3" name="Content Placeholder 2">
            <a:extLst>
              <a:ext uri="{FF2B5EF4-FFF2-40B4-BE49-F238E27FC236}">
                <a16:creationId xmlns:a16="http://schemas.microsoft.com/office/drawing/2014/main" id="{7CDF5DCB-6919-1749-8CDD-C637C7F962DC}"/>
              </a:ext>
            </a:extLst>
          </p:cNvPr>
          <p:cNvSpPr>
            <a:spLocks noGrp="1"/>
          </p:cNvSpPr>
          <p:nvPr>
            <p:ph idx="1"/>
          </p:nvPr>
        </p:nvSpPr>
        <p:spPr/>
        <p:txBody>
          <a:bodyPr>
            <a:normAutofit/>
          </a:bodyPr>
          <a:lstStyle/>
          <a:p>
            <a:r>
              <a:rPr lang="en-US" sz="2400" dirty="0"/>
              <a:t>Wilson wanted to forge ahead with the Energy Doubler and reach 1000 GeV. He also wanted to respond positively to the Rubbia proposal to use the Main Ring as a 400 GeV p-pbar collider. He encouraged and received several colliding beams proposals. All of this required money that wasn’t there. </a:t>
            </a:r>
          </a:p>
          <a:p>
            <a:r>
              <a:rPr lang="en-US" sz="2400" dirty="0"/>
              <a:t>His Physics Advisory Committee urged him in 1976 and again in 1977 to first finish the Energy Doubler and then develop a colliding beams facility to exploit the Energy Doubler. In response to his PAC he created the Collider Detector Facility Department in the Research Division.</a:t>
            </a:r>
          </a:p>
          <a:p>
            <a:r>
              <a:rPr lang="en-US" sz="2400" dirty="0"/>
              <a:t>The URA Board of Trustees wasn’t happy with the overcommitted experimental program. In February of 1978 the Board accepted Wilson’s resignation and began the search for a new Director.</a:t>
            </a:r>
          </a:p>
        </p:txBody>
      </p:sp>
    </p:spTree>
    <p:extLst>
      <p:ext uri="{BB962C8B-B14F-4D97-AF65-F5344CB8AC3E}">
        <p14:creationId xmlns:p14="http://schemas.microsoft.com/office/powerpoint/2010/main" val="7408170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1332</TotalTime>
  <Words>2399</Words>
  <Application>Microsoft Macintosh PowerPoint</Application>
  <PresentationFormat>Widescreen</PresentationFormat>
  <Paragraphs>90</Paragraphs>
  <Slides>20</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PowerPoint Presentation</vt:lpstr>
      <vt:lpstr>Japan-US Agreement in Energy Research</vt:lpstr>
      <vt:lpstr>What else was happening?</vt:lpstr>
      <vt:lpstr>The Discoveries that Upended High Energy Physics</vt:lpstr>
      <vt:lpstr>Looking for Neutral Currents at Fermilab</vt:lpstr>
      <vt:lpstr>A Novel Proposal to discover the W and Z</vt:lpstr>
      <vt:lpstr>The CERN Council approves the Plan</vt:lpstr>
      <vt:lpstr>The 1976 Plan for New Accelerators in the US</vt:lpstr>
      <vt:lpstr>Wilson and Quick Colliding Beams</vt:lpstr>
      <vt:lpstr>Lederman agrees to be Fermilab’s Next Director</vt:lpstr>
      <vt:lpstr>Leon’s November 1978 Plan for Fermilab</vt:lpstr>
      <vt:lpstr>The US Long Range Plan for New Facilities Stumbles</vt:lpstr>
      <vt:lpstr> The Energy Doubler and Tevatron 1 move ahead</vt:lpstr>
      <vt:lpstr>A New Plan for Future US Facilities Emerges</vt:lpstr>
      <vt:lpstr>Japan-US Collaboration on Experiments Begins </vt:lpstr>
      <vt:lpstr>The Japan-US Collaboration on HEP moves ahead</vt:lpstr>
      <vt:lpstr> The Japan-US Collaboration moves to the Energy Frontier</vt:lpstr>
      <vt:lpstr>US-Japan Fixed Target Experiments </vt:lpstr>
      <vt:lpstr>Success!</vt:lpstr>
      <vt:lpstr>Afterword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Peoples Jr</dc:creator>
  <cp:lastModifiedBy>Microsoft Office User</cp:lastModifiedBy>
  <cp:revision>227</cp:revision>
  <cp:lastPrinted>2019-05-09T20:43:30Z</cp:lastPrinted>
  <dcterms:created xsi:type="dcterms:W3CDTF">2019-04-12T23:37:44Z</dcterms:created>
  <dcterms:modified xsi:type="dcterms:W3CDTF">2019-05-13T02:28:26Z</dcterms:modified>
</cp:coreProperties>
</file>