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32" r:id="rId5"/>
    <p:sldMasterId id="2147483744" r:id="rId6"/>
  </p:sldMasterIdLst>
  <p:notesMasterIdLst>
    <p:notesMasterId r:id="rId42"/>
  </p:notesMasterIdLst>
  <p:sldIdLst>
    <p:sldId id="256" r:id="rId7"/>
    <p:sldId id="466" r:id="rId8"/>
    <p:sldId id="461" r:id="rId9"/>
    <p:sldId id="462" r:id="rId10"/>
    <p:sldId id="460" r:id="rId11"/>
    <p:sldId id="464" r:id="rId12"/>
    <p:sldId id="468" r:id="rId13"/>
    <p:sldId id="323" r:id="rId14"/>
    <p:sldId id="436" r:id="rId15"/>
    <p:sldId id="438" r:id="rId16"/>
    <p:sldId id="447" r:id="rId17"/>
    <p:sldId id="266" r:id="rId18"/>
    <p:sldId id="261" r:id="rId19"/>
    <p:sldId id="262" r:id="rId20"/>
    <p:sldId id="350" r:id="rId21"/>
    <p:sldId id="351" r:id="rId22"/>
    <p:sldId id="354" r:id="rId23"/>
    <p:sldId id="263" r:id="rId24"/>
    <p:sldId id="451" r:id="rId25"/>
    <p:sldId id="459" r:id="rId26"/>
    <p:sldId id="458" r:id="rId27"/>
    <p:sldId id="457" r:id="rId28"/>
    <p:sldId id="456" r:id="rId29"/>
    <p:sldId id="455" r:id="rId30"/>
    <p:sldId id="454" r:id="rId31"/>
    <p:sldId id="259" r:id="rId32"/>
    <p:sldId id="345" r:id="rId33"/>
    <p:sldId id="446" r:id="rId34"/>
    <p:sldId id="465" r:id="rId35"/>
    <p:sldId id="302" r:id="rId36"/>
    <p:sldId id="444" r:id="rId37"/>
    <p:sldId id="450" r:id="rId38"/>
    <p:sldId id="469" r:id="rId39"/>
    <p:sldId id="467" r:id="rId40"/>
    <p:sldId id="46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4660"/>
  </p:normalViewPr>
  <p:slideViewPr>
    <p:cSldViewPr snapToGrid="0">
      <p:cViewPr varScale="1">
        <p:scale>
          <a:sx n="140" d="100"/>
          <a:sy n="140" d="100"/>
        </p:scale>
        <p:origin x="139" y="86"/>
      </p:cViewPr>
      <p:guideLst/>
    </p:cSldViewPr>
  </p:slideViewPr>
  <p:notesTextViewPr>
    <p:cViewPr>
      <p:scale>
        <a:sx n="1" d="1"/>
        <a:sy n="1" d="1"/>
      </p:scale>
      <p:origin x="0" y="0"/>
    </p:cViewPr>
  </p:notesTextViewPr>
  <p:sorterViewPr>
    <p:cViewPr varScale="1">
      <p:scale>
        <a:sx n="100" d="100"/>
        <a:sy n="100" d="100"/>
      </p:scale>
      <p:origin x="0" y="-7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fs\share\&#26356;&#26032;&#12501;&#12457;&#12523;&#12480;\&#30740;&#31350;&#21332;&#21147;&#37096;\&#22269;&#38555;&#20225;&#30011;&#35506;\&#22269;&#38555;&#20225;&#30011;&#35506;\&#20849;&#26377;&#12507;&#12523;&#12480;&#12540;\&#9675;&#22269;&#12539;&#22320;&#22495;&#21029;&#65288;&#26085;&#31859;&#12411;&#12363;&#65289;\&#26085;&#31859;&#38306;&#20418;\01%20&#30740;&#31350;&#35336;&#30011;\13%20&#35413;&#20385;&#22996;&#21729;&#20250;&#65288;5&#24180;&#12395;1&#22238;&#65289;\H30(2018)%20&#31532;&#65303;&#27425;&#35413;&#20385;&#22996;&#21729;&#20250;\5_&#35413;&#20385;&#22577;&#21578;&#26360;\&#12496;&#12483;&#12463;&#12487;&#12540;&#12479;\1979-2017%20US-JP%20Program(Japanese%20Funding)&#29289;&#20214;&#36027;.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fs\share\&#26356;&#26032;&#12501;&#12457;&#12523;&#12480;\&#30740;&#31350;&#21332;&#21147;&#37096;\&#22269;&#38555;&#20225;&#30011;&#35506;\&#22269;&#38555;&#20225;&#30011;&#35506;\&#20849;&#26377;&#12507;&#12523;&#12480;&#12540;\&#9675;&#22269;&#12539;&#22320;&#22495;&#21029;&#65288;&#26085;&#31859;&#12411;&#12363;&#65289;\&#26085;&#31859;&#38306;&#20418;\10&#12304;&#36039;&#26009;&#12305;&#21508;&#31278;&#22522;&#30990;&#12487;&#12540;&#12479;\2_&#26085;&#31859;&#20104;&#31639;&#25512;&#31227;\1979-2017%20US-JP%20Program(Japanese%20Funding)&#26053;&#36027;&#65288;&#20316;&#26989;&#20013;&#65289;.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fs\userdata\yseto\Desktop\&#35413;&#20385;&#22996;&#21729;&#20250;&#25171;&#21512;&#12379;\2\ANNEX%20II_2017Budget%20allocation.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cfs\userdata\yseto\Desktop\&#35413;&#20385;&#22996;&#21729;&#20250;&#25171;&#21512;&#12379;\2\ANNEX%20II_2017Budget%20allocatio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94366214493493E-2"/>
          <c:y val="2.2275961119046263E-2"/>
          <c:w val="0.69097905701436035"/>
          <c:h val="0.92746070441909301"/>
        </c:manualLayout>
      </c:layout>
      <c:barChart>
        <c:barDir val="col"/>
        <c:grouping val="stacked"/>
        <c:varyColors val="0"/>
        <c:ser>
          <c:idx val="2"/>
          <c:order val="0"/>
          <c:tx>
            <c:strRef>
              <c:f>推移グラフ!$B$2</c:f>
              <c:strCache>
                <c:ptCount val="1"/>
                <c:pt idx="0">
                  <c:v>CDF</c:v>
                </c:pt>
              </c:strCache>
            </c:strRef>
          </c:tx>
          <c:invertIfNegative val="0"/>
          <c:cat>
            <c:numRef>
              <c:f>推移グラフ!$C$1:$AO$1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推移グラフ!$C$2:$AO$2</c:f>
              <c:numCache>
                <c:formatCode>General</c:formatCode>
                <c:ptCount val="39"/>
                <c:pt idx="0">
                  <c:v>65</c:v>
                </c:pt>
                <c:pt idx="1">
                  <c:v>265</c:v>
                </c:pt>
                <c:pt idx="2">
                  <c:v>330</c:v>
                </c:pt>
                <c:pt idx="3">
                  <c:v>400</c:v>
                </c:pt>
                <c:pt idx="4">
                  <c:v>500</c:v>
                </c:pt>
                <c:pt idx="5">
                  <c:v>490</c:v>
                </c:pt>
                <c:pt idx="6">
                  <c:v>500</c:v>
                </c:pt>
                <c:pt idx="7">
                  <c:v>395</c:v>
                </c:pt>
                <c:pt idx="8">
                  <c:v>340</c:v>
                </c:pt>
                <c:pt idx="9">
                  <c:v>305</c:v>
                </c:pt>
                <c:pt idx="10">
                  <c:v>235</c:v>
                </c:pt>
                <c:pt idx="11">
                  <c:v>250</c:v>
                </c:pt>
                <c:pt idx="12">
                  <c:v>244</c:v>
                </c:pt>
                <c:pt idx="13">
                  <c:v>250</c:v>
                </c:pt>
                <c:pt idx="14">
                  <c:v>177</c:v>
                </c:pt>
                <c:pt idx="15">
                  <c:v>210</c:v>
                </c:pt>
                <c:pt idx="16">
                  <c:v>215</c:v>
                </c:pt>
                <c:pt idx="17">
                  <c:v>215</c:v>
                </c:pt>
                <c:pt idx="18">
                  <c:v>165</c:v>
                </c:pt>
                <c:pt idx="19">
                  <c:v>160</c:v>
                </c:pt>
                <c:pt idx="20">
                  <c:v>190</c:v>
                </c:pt>
                <c:pt idx="21">
                  <c:v>190</c:v>
                </c:pt>
                <c:pt idx="22">
                  <c:v>189</c:v>
                </c:pt>
                <c:pt idx="23">
                  <c:v>170</c:v>
                </c:pt>
                <c:pt idx="24">
                  <c:v>120</c:v>
                </c:pt>
                <c:pt idx="25">
                  <c:v>115</c:v>
                </c:pt>
                <c:pt idx="26">
                  <c:v>89</c:v>
                </c:pt>
                <c:pt idx="27">
                  <c:v>70</c:v>
                </c:pt>
                <c:pt idx="28">
                  <c:v>65</c:v>
                </c:pt>
                <c:pt idx="29">
                  <c:v>60</c:v>
                </c:pt>
                <c:pt idx="30">
                  <c:v>55</c:v>
                </c:pt>
                <c:pt idx="31">
                  <c:v>55</c:v>
                </c:pt>
                <c:pt idx="32">
                  <c:v>29</c:v>
                </c:pt>
                <c:pt idx="33">
                  <c:v>15</c:v>
                </c:pt>
                <c:pt idx="34">
                  <c:v>0</c:v>
                </c:pt>
                <c:pt idx="35">
                  <c:v>0</c:v>
                </c:pt>
                <c:pt idx="36">
                  <c:v>0</c:v>
                </c:pt>
                <c:pt idx="37">
                  <c:v>0</c:v>
                </c:pt>
                <c:pt idx="38">
                  <c:v>0</c:v>
                </c:pt>
              </c:numCache>
            </c:numRef>
          </c:val>
          <c:extLst>
            <c:ext xmlns:c16="http://schemas.microsoft.com/office/drawing/2014/chart" uri="{C3380CC4-5D6E-409C-BE32-E72D297353CC}">
              <c16:uniqueId val="{00000000-6AEF-41C0-AFF7-0C7E31B23169}"/>
            </c:ext>
          </c:extLst>
        </c:ser>
        <c:ser>
          <c:idx val="3"/>
          <c:order val="1"/>
          <c:tx>
            <c:strRef>
              <c:f>推移グラフ!$B$3</c:f>
              <c:strCache>
                <c:ptCount val="1"/>
                <c:pt idx="0">
                  <c:v>Neutrino</c:v>
                </c:pt>
              </c:strCache>
            </c:strRef>
          </c:tx>
          <c:invertIfNegative val="0"/>
          <c:cat>
            <c:numRef>
              <c:f>推移グラフ!$C$1:$AO$1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推移グラフ!$C$3:$AO$3</c:f>
              <c:numCache>
                <c:formatCode>General</c:formatCode>
                <c:ptCount val="39"/>
                <c:pt idx="0">
                  <c:v>40</c:v>
                </c:pt>
                <c:pt idx="1">
                  <c:v>238</c:v>
                </c:pt>
                <c:pt idx="2">
                  <c:v>280</c:v>
                </c:pt>
                <c:pt idx="3">
                  <c:v>380</c:v>
                </c:pt>
                <c:pt idx="4">
                  <c:v>360</c:v>
                </c:pt>
                <c:pt idx="5">
                  <c:v>355</c:v>
                </c:pt>
                <c:pt idx="6">
                  <c:v>350</c:v>
                </c:pt>
                <c:pt idx="7">
                  <c:v>360</c:v>
                </c:pt>
                <c:pt idx="8">
                  <c:v>233</c:v>
                </c:pt>
                <c:pt idx="9">
                  <c:v>85</c:v>
                </c:pt>
                <c:pt idx="10">
                  <c:v>30</c:v>
                </c:pt>
                <c:pt idx="11">
                  <c:v>30</c:v>
                </c:pt>
                <c:pt idx="12">
                  <c:v>0</c:v>
                </c:pt>
                <c:pt idx="13">
                  <c:v>0</c:v>
                </c:pt>
                <c:pt idx="14">
                  <c:v>0</c:v>
                </c:pt>
                <c:pt idx="15">
                  <c:v>0</c:v>
                </c:pt>
                <c:pt idx="16">
                  <c:v>30</c:v>
                </c:pt>
                <c:pt idx="17">
                  <c:v>50</c:v>
                </c:pt>
                <c:pt idx="18">
                  <c:v>54</c:v>
                </c:pt>
                <c:pt idx="19">
                  <c:v>26</c:v>
                </c:pt>
                <c:pt idx="20">
                  <c:v>10</c:v>
                </c:pt>
                <c:pt idx="21">
                  <c:v>10</c:v>
                </c:pt>
                <c:pt idx="22">
                  <c:v>10</c:v>
                </c:pt>
                <c:pt idx="23">
                  <c:v>0</c:v>
                </c:pt>
                <c:pt idx="24">
                  <c:v>0</c:v>
                </c:pt>
                <c:pt idx="25">
                  <c:v>0</c:v>
                </c:pt>
                <c:pt idx="26">
                  <c:v>0</c:v>
                </c:pt>
                <c:pt idx="27">
                  <c:v>30</c:v>
                </c:pt>
                <c:pt idx="28">
                  <c:v>18</c:v>
                </c:pt>
                <c:pt idx="29">
                  <c:v>9</c:v>
                </c:pt>
                <c:pt idx="30">
                  <c:v>0</c:v>
                </c:pt>
                <c:pt idx="31">
                  <c:v>0</c:v>
                </c:pt>
                <c:pt idx="32">
                  <c:v>0</c:v>
                </c:pt>
                <c:pt idx="33">
                  <c:v>5</c:v>
                </c:pt>
                <c:pt idx="34">
                  <c:v>4</c:v>
                </c:pt>
                <c:pt idx="35">
                  <c:v>33</c:v>
                </c:pt>
                <c:pt idx="36">
                  <c:v>18</c:v>
                </c:pt>
                <c:pt idx="37">
                  <c:v>15.5</c:v>
                </c:pt>
                <c:pt idx="38">
                  <c:v>15.5</c:v>
                </c:pt>
              </c:numCache>
            </c:numRef>
          </c:val>
          <c:extLst>
            <c:ext xmlns:c16="http://schemas.microsoft.com/office/drawing/2014/chart" uri="{C3380CC4-5D6E-409C-BE32-E72D297353CC}">
              <c16:uniqueId val="{00000001-6AEF-41C0-AFF7-0C7E31B23169}"/>
            </c:ext>
          </c:extLst>
        </c:ser>
        <c:ser>
          <c:idx val="4"/>
          <c:order val="2"/>
          <c:tx>
            <c:strRef>
              <c:f>推移グラフ!$B$4</c:f>
              <c:strCache>
                <c:ptCount val="1"/>
                <c:pt idx="0">
                  <c:v>PHENIX</c:v>
                </c:pt>
              </c:strCache>
            </c:strRef>
          </c:tx>
          <c:invertIfNegative val="0"/>
          <c:cat>
            <c:numRef>
              <c:f>推移グラフ!$C$1:$AO$1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推移グラフ!$C$4:$AO$4</c:f>
              <c:numCache>
                <c:formatCode>General</c:formatCode>
                <c:ptCount val="39"/>
                <c:pt idx="0">
                  <c:v>0</c:v>
                </c:pt>
                <c:pt idx="1">
                  <c:v>0</c:v>
                </c:pt>
                <c:pt idx="2">
                  <c:v>0</c:v>
                </c:pt>
                <c:pt idx="3">
                  <c:v>0</c:v>
                </c:pt>
                <c:pt idx="4">
                  <c:v>0</c:v>
                </c:pt>
                <c:pt idx="5">
                  <c:v>37</c:v>
                </c:pt>
                <c:pt idx="6">
                  <c:v>50</c:v>
                </c:pt>
                <c:pt idx="7">
                  <c:v>100</c:v>
                </c:pt>
                <c:pt idx="8">
                  <c:v>120</c:v>
                </c:pt>
                <c:pt idx="9">
                  <c:v>130</c:v>
                </c:pt>
                <c:pt idx="10">
                  <c:v>130</c:v>
                </c:pt>
                <c:pt idx="11">
                  <c:v>130</c:v>
                </c:pt>
                <c:pt idx="12">
                  <c:v>115</c:v>
                </c:pt>
                <c:pt idx="13">
                  <c:v>115</c:v>
                </c:pt>
                <c:pt idx="14">
                  <c:v>160</c:v>
                </c:pt>
                <c:pt idx="15">
                  <c:v>240</c:v>
                </c:pt>
                <c:pt idx="16">
                  <c:v>220</c:v>
                </c:pt>
                <c:pt idx="17">
                  <c:v>265</c:v>
                </c:pt>
                <c:pt idx="18">
                  <c:v>235</c:v>
                </c:pt>
                <c:pt idx="19">
                  <c:v>230</c:v>
                </c:pt>
                <c:pt idx="20">
                  <c:v>230</c:v>
                </c:pt>
                <c:pt idx="21">
                  <c:v>230</c:v>
                </c:pt>
                <c:pt idx="22">
                  <c:v>228</c:v>
                </c:pt>
                <c:pt idx="23">
                  <c:v>175</c:v>
                </c:pt>
                <c:pt idx="24">
                  <c:v>140</c:v>
                </c:pt>
                <c:pt idx="25">
                  <c:v>126</c:v>
                </c:pt>
                <c:pt idx="26">
                  <c:v>80</c:v>
                </c:pt>
                <c:pt idx="27">
                  <c:v>50</c:v>
                </c:pt>
                <c:pt idx="28">
                  <c:v>50</c:v>
                </c:pt>
                <c:pt idx="29">
                  <c:v>40</c:v>
                </c:pt>
                <c:pt idx="30">
                  <c:v>40</c:v>
                </c:pt>
                <c:pt idx="31">
                  <c:v>40</c:v>
                </c:pt>
                <c:pt idx="32">
                  <c:v>25</c:v>
                </c:pt>
                <c:pt idx="33">
                  <c:v>20</c:v>
                </c:pt>
                <c:pt idx="34">
                  <c:v>20</c:v>
                </c:pt>
                <c:pt idx="35">
                  <c:v>8</c:v>
                </c:pt>
                <c:pt idx="36">
                  <c:v>8.86</c:v>
                </c:pt>
                <c:pt idx="37">
                  <c:v>6.2</c:v>
                </c:pt>
                <c:pt idx="38">
                  <c:v>3</c:v>
                </c:pt>
              </c:numCache>
            </c:numRef>
          </c:val>
          <c:extLst>
            <c:ext xmlns:c16="http://schemas.microsoft.com/office/drawing/2014/chart" uri="{C3380CC4-5D6E-409C-BE32-E72D297353CC}">
              <c16:uniqueId val="{00000002-6AEF-41C0-AFF7-0C7E31B23169}"/>
            </c:ext>
          </c:extLst>
        </c:ser>
        <c:ser>
          <c:idx val="5"/>
          <c:order val="3"/>
          <c:tx>
            <c:strRef>
              <c:f>推移グラフ!$B$5</c:f>
              <c:strCache>
                <c:ptCount val="1"/>
                <c:pt idx="0">
                  <c:v>FNAL</c:v>
                </c:pt>
              </c:strCache>
            </c:strRef>
          </c:tx>
          <c:invertIfNegative val="0"/>
          <c:cat>
            <c:numRef>
              <c:f>推移グラフ!$C$1:$AO$1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推移グラフ!$C$5:$AO$5</c:f>
              <c:numCache>
                <c:formatCode>General</c:formatCode>
                <c:ptCount val="39"/>
                <c:pt idx="0">
                  <c:v>0</c:v>
                </c:pt>
                <c:pt idx="1">
                  <c:v>115</c:v>
                </c:pt>
                <c:pt idx="2">
                  <c:v>135</c:v>
                </c:pt>
                <c:pt idx="3">
                  <c:v>75</c:v>
                </c:pt>
                <c:pt idx="4">
                  <c:v>70</c:v>
                </c:pt>
                <c:pt idx="5">
                  <c:v>60</c:v>
                </c:pt>
                <c:pt idx="6">
                  <c:v>75</c:v>
                </c:pt>
                <c:pt idx="7">
                  <c:v>102</c:v>
                </c:pt>
                <c:pt idx="8">
                  <c:v>360</c:v>
                </c:pt>
                <c:pt idx="9">
                  <c:v>425</c:v>
                </c:pt>
                <c:pt idx="10">
                  <c:v>390</c:v>
                </c:pt>
                <c:pt idx="11">
                  <c:v>320</c:v>
                </c:pt>
                <c:pt idx="12">
                  <c:v>140</c:v>
                </c:pt>
                <c:pt idx="13">
                  <c:v>90</c:v>
                </c:pt>
                <c:pt idx="14">
                  <c:v>130</c:v>
                </c:pt>
                <c:pt idx="15">
                  <c:v>124</c:v>
                </c:pt>
                <c:pt idx="16">
                  <c:v>73</c:v>
                </c:pt>
                <c:pt idx="17">
                  <c:v>81</c:v>
                </c:pt>
                <c:pt idx="18">
                  <c:v>96</c:v>
                </c:pt>
                <c:pt idx="19">
                  <c:v>89</c:v>
                </c:pt>
                <c:pt idx="20">
                  <c:v>90</c:v>
                </c:pt>
                <c:pt idx="21">
                  <c:v>73</c:v>
                </c:pt>
                <c:pt idx="22">
                  <c:v>50</c:v>
                </c:pt>
                <c:pt idx="23">
                  <c:v>40</c:v>
                </c:pt>
                <c:pt idx="24">
                  <c:v>30</c:v>
                </c:pt>
                <c:pt idx="25">
                  <c:v>25</c:v>
                </c:pt>
                <c:pt idx="26">
                  <c:v>4</c:v>
                </c:pt>
                <c:pt idx="27">
                  <c:v>14</c:v>
                </c:pt>
                <c:pt idx="28">
                  <c:v>23</c:v>
                </c:pt>
                <c:pt idx="29">
                  <c:v>16</c:v>
                </c:pt>
                <c:pt idx="30">
                  <c:v>23</c:v>
                </c:pt>
                <c:pt idx="31">
                  <c:v>40</c:v>
                </c:pt>
                <c:pt idx="32">
                  <c:v>36</c:v>
                </c:pt>
                <c:pt idx="33">
                  <c:v>55</c:v>
                </c:pt>
                <c:pt idx="34">
                  <c:v>27</c:v>
                </c:pt>
                <c:pt idx="35">
                  <c:v>22.5</c:v>
                </c:pt>
                <c:pt idx="36">
                  <c:v>18</c:v>
                </c:pt>
                <c:pt idx="37">
                  <c:v>34.293999999999997</c:v>
                </c:pt>
                <c:pt idx="38">
                  <c:v>28.5</c:v>
                </c:pt>
              </c:numCache>
            </c:numRef>
          </c:val>
          <c:extLst>
            <c:ext xmlns:c16="http://schemas.microsoft.com/office/drawing/2014/chart" uri="{C3380CC4-5D6E-409C-BE32-E72D297353CC}">
              <c16:uniqueId val="{00000003-6AEF-41C0-AFF7-0C7E31B23169}"/>
            </c:ext>
          </c:extLst>
        </c:ser>
        <c:ser>
          <c:idx val="6"/>
          <c:order val="4"/>
          <c:tx>
            <c:strRef>
              <c:f>推移グラフ!$B$6</c:f>
              <c:strCache>
                <c:ptCount val="1"/>
                <c:pt idx="0">
                  <c:v>BNL</c:v>
                </c:pt>
              </c:strCache>
            </c:strRef>
          </c:tx>
          <c:invertIfNegative val="0"/>
          <c:cat>
            <c:numRef>
              <c:f>推移グラフ!$C$1:$AO$1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推移グラフ!$C$6:$AO$6</c:f>
              <c:numCache>
                <c:formatCode>General</c:formatCode>
                <c:ptCount val="39"/>
                <c:pt idx="0">
                  <c:v>0</c:v>
                </c:pt>
                <c:pt idx="1">
                  <c:v>0</c:v>
                </c:pt>
                <c:pt idx="2">
                  <c:v>20</c:v>
                </c:pt>
                <c:pt idx="3">
                  <c:v>20</c:v>
                </c:pt>
                <c:pt idx="4">
                  <c:v>20</c:v>
                </c:pt>
                <c:pt idx="5">
                  <c:v>30</c:v>
                </c:pt>
                <c:pt idx="6">
                  <c:v>65</c:v>
                </c:pt>
                <c:pt idx="7">
                  <c:v>45</c:v>
                </c:pt>
                <c:pt idx="8">
                  <c:v>85</c:v>
                </c:pt>
                <c:pt idx="9">
                  <c:v>100</c:v>
                </c:pt>
                <c:pt idx="10">
                  <c:v>150</c:v>
                </c:pt>
                <c:pt idx="11">
                  <c:v>202</c:v>
                </c:pt>
                <c:pt idx="12">
                  <c:v>395</c:v>
                </c:pt>
                <c:pt idx="13">
                  <c:v>425</c:v>
                </c:pt>
                <c:pt idx="14">
                  <c:v>435</c:v>
                </c:pt>
                <c:pt idx="15">
                  <c:v>190</c:v>
                </c:pt>
                <c:pt idx="16">
                  <c:v>107</c:v>
                </c:pt>
                <c:pt idx="17">
                  <c:v>55</c:v>
                </c:pt>
                <c:pt idx="18">
                  <c:v>45</c:v>
                </c:pt>
                <c:pt idx="19">
                  <c:v>41</c:v>
                </c:pt>
                <c:pt idx="20">
                  <c:v>50</c:v>
                </c:pt>
                <c:pt idx="21">
                  <c:v>50</c:v>
                </c:pt>
                <c:pt idx="22">
                  <c:v>55</c:v>
                </c:pt>
                <c:pt idx="23">
                  <c:v>55</c:v>
                </c:pt>
                <c:pt idx="24">
                  <c:v>35</c:v>
                </c:pt>
                <c:pt idx="25">
                  <c:v>13</c:v>
                </c:pt>
                <c:pt idx="26">
                  <c:v>9</c:v>
                </c:pt>
                <c:pt idx="27">
                  <c:v>0</c:v>
                </c:pt>
                <c:pt idx="28">
                  <c:v>0</c:v>
                </c:pt>
                <c:pt idx="29">
                  <c:v>0</c:v>
                </c:pt>
                <c:pt idx="30">
                  <c:v>5</c:v>
                </c:pt>
                <c:pt idx="31">
                  <c:v>0</c:v>
                </c:pt>
                <c:pt idx="32">
                  <c:v>0</c:v>
                </c:pt>
                <c:pt idx="33">
                  <c:v>10</c:v>
                </c:pt>
                <c:pt idx="34">
                  <c:v>10</c:v>
                </c:pt>
                <c:pt idx="35">
                  <c:v>3</c:v>
                </c:pt>
                <c:pt idx="36">
                  <c:v>3.14</c:v>
                </c:pt>
                <c:pt idx="37">
                  <c:v>3.3400000000000003</c:v>
                </c:pt>
                <c:pt idx="38">
                  <c:v>0</c:v>
                </c:pt>
              </c:numCache>
            </c:numRef>
          </c:val>
          <c:extLst>
            <c:ext xmlns:c16="http://schemas.microsoft.com/office/drawing/2014/chart" uri="{C3380CC4-5D6E-409C-BE32-E72D297353CC}">
              <c16:uniqueId val="{00000004-6AEF-41C0-AFF7-0C7E31B23169}"/>
            </c:ext>
          </c:extLst>
        </c:ser>
        <c:ser>
          <c:idx val="7"/>
          <c:order val="5"/>
          <c:tx>
            <c:strRef>
              <c:f>推移グラフ!$B$7</c:f>
              <c:strCache>
                <c:ptCount val="1"/>
                <c:pt idx="0">
                  <c:v>SLAC</c:v>
                </c:pt>
              </c:strCache>
            </c:strRef>
          </c:tx>
          <c:invertIfNegative val="0"/>
          <c:cat>
            <c:numRef>
              <c:f>推移グラフ!$C$1:$AO$1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推移グラフ!$C$7:$AO$7</c:f>
              <c:numCache>
                <c:formatCode>General</c:formatCode>
                <c:ptCount val="39"/>
                <c:pt idx="0">
                  <c:v>78</c:v>
                </c:pt>
                <c:pt idx="1">
                  <c:v>665</c:v>
                </c:pt>
                <c:pt idx="2">
                  <c:v>670</c:v>
                </c:pt>
                <c:pt idx="3">
                  <c:v>445</c:v>
                </c:pt>
                <c:pt idx="4">
                  <c:v>285</c:v>
                </c:pt>
                <c:pt idx="5">
                  <c:v>300</c:v>
                </c:pt>
                <c:pt idx="6">
                  <c:v>265</c:v>
                </c:pt>
                <c:pt idx="7">
                  <c:v>185</c:v>
                </c:pt>
                <c:pt idx="8">
                  <c:v>27</c:v>
                </c:pt>
                <c:pt idx="9">
                  <c:v>80</c:v>
                </c:pt>
                <c:pt idx="10">
                  <c:v>135</c:v>
                </c:pt>
                <c:pt idx="11">
                  <c:v>150</c:v>
                </c:pt>
                <c:pt idx="12">
                  <c:v>95</c:v>
                </c:pt>
                <c:pt idx="13">
                  <c:v>50</c:v>
                </c:pt>
                <c:pt idx="14">
                  <c:v>80</c:v>
                </c:pt>
                <c:pt idx="15">
                  <c:v>110</c:v>
                </c:pt>
                <c:pt idx="16">
                  <c:v>150</c:v>
                </c:pt>
                <c:pt idx="17">
                  <c:v>120</c:v>
                </c:pt>
                <c:pt idx="18">
                  <c:v>101</c:v>
                </c:pt>
                <c:pt idx="19">
                  <c:v>60</c:v>
                </c:pt>
                <c:pt idx="20">
                  <c:v>35</c:v>
                </c:pt>
                <c:pt idx="21">
                  <c:v>15</c:v>
                </c:pt>
                <c:pt idx="22">
                  <c:v>0</c:v>
                </c:pt>
                <c:pt idx="23">
                  <c:v>0</c:v>
                </c:pt>
                <c:pt idx="24">
                  <c:v>0</c:v>
                </c:pt>
                <c:pt idx="25">
                  <c:v>0</c:v>
                </c:pt>
                <c:pt idx="26">
                  <c:v>0</c:v>
                </c:pt>
                <c:pt idx="27">
                  <c:v>0</c:v>
                </c:pt>
                <c:pt idx="28">
                  <c:v>0</c:v>
                </c:pt>
                <c:pt idx="29">
                  <c:v>16</c:v>
                </c:pt>
                <c:pt idx="30">
                  <c:v>5</c:v>
                </c:pt>
                <c:pt idx="31">
                  <c:v>7.5</c:v>
                </c:pt>
                <c:pt idx="32">
                  <c:v>8</c:v>
                </c:pt>
                <c:pt idx="33">
                  <c:v>12</c:v>
                </c:pt>
                <c:pt idx="34">
                  <c:v>20</c:v>
                </c:pt>
                <c:pt idx="35">
                  <c:v>11.9</c:v>
                </c:pt>
                <c:pt idx="36">
                  <c:v>12</c:v>
                </c:pt>
                <c:pt idx="37">
                  <c:v>7.4</c:v>
                </c:pt>
                <c:pt idx="38">
                  <c:v>7.4</c:v>
                </c:pt>
              </c:numCache>
            </c:numRef>
          </c:val>
          <c:extLst>
            <c:ext xmlns:c16="http://schemas.microsoft.com/office/drawing/2014/chart" uri="{C3380CC4-5D6E-409C-BE32-E72D297353CC}">
              <c16:uniqueId val="{00000005-6AEF-41C0-AFF7-0C7E31B23169}"/>
            </c:ext>
          </c:extLst>
        </c:ser>
        <c:ser>
          <c:idx val="8"/>
          <c:order val="6"/>
          <c:tx>
            <c:strRef>
              <c:f>推移グラフ!$B$8</c:f>
              <c:strCache>
                <c:ptCount val="1"/>
                <c:pt idx="0">
                  <c:v>LBNL</c:v>
                </c:pt>
              </c:strCache>
            </c:strRef>
          </c:tx>
          <c:invertIfNegative val="0"/>
          <c:cat>
            <c:numRef>
              <c:f>推移グラフ!$C$1:$AO$1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推移グラフ!$C$8:$AO$8</c:f>
              <c:numCache>
                <c:formatCode>General</c:formatCode>
                <c:ptCount val="39"/>
                <c:pt idx="0">
                  <c:v>8</c:v>
                </c:pt>
                <c:pt idx="1">
                  <c:v>30</c:v>
                </c:pt>
                <c:pt idx="2">
                  <c:v>80</c:v>
                </c:pt>
                <c:pt idx="3">
                  <c:v>60</c:v>
                </c:pt>
                <c:pt idx="4">
                  <c:v>82</c:v>
                </c:pt>
                <c:pt idx="5">
                  <c:v>80</c:v>
                </c:pt>
                <c:pt idx="6">
                  <c:v>72</c:v>
                </c:pt>
                <c:pt idx="7">
                  <c:v>75</c:v>
                </c:pt>
                <c:pt idx="8">
                  <c:v>112</c:v>
                </c:pt>
                <c:pt idx="9">
                  <c:v>72</c:v>
                </c:pt>
                <c:pt idx="10">
                  <c:v>116</c:v>
                </c:pt>
                <c:pt idx="11">
                  <c:v>75</c:v>
                </c:pt>
                <c:pt idx="12">
                  <c:v>94</c:v>
                </c:pt>
                <c:pt idx="13">
                  <c:v>113</c:v>
                </c:pt>
                <c:pt idx="14">
                  <c:v>91</c:v>
                </c:pt>
                <c:pt idx="15">
                  <c:v>115</c:v>
                </c:pt>
                <c:pt idx="16">
                  <c:v>118</c:v>
                </c:pt>
                <c:pt idx="17">
                  <c:v>122</c:v>
                </c:pt>
                <c:pt idx="18">
                  <c:v>113</c:v>
                </c:pt>
                <c:pt idx="19">
                  <c:v>105</c:v>
                </c:pt>
                <c:pt idx="20">
                  <c:v>108</c:v>
                </c:pt>
                <c:pt idx="21">
                  <c:v>138</c:v>
                </c:pt>
                <c:pt idx="22">
                  <c:v>154</c:v>
                </c:pt>
                <c:pt idx="23">
                  <c:v>164</c:v>
                </c:pt>
                <c:pt idx="24">
                  <c:v>141</c:v>
                </c:pt>
                <c:pt idx="25">
                  <c:v>87</c:v>
                </c:pt>
                <c:pt idx="26">
                  <c:v>54</c:v>
                </c:pt>
                <c:pt idx="27">
                  <c:v>75</c:v>
                </c:pt>
                <c:pt idx="28">
                  <c:v>42</c:v>
                </c:pt>
                <c:pt idx="29">
                  <c:v>71</c:v>
                </c:pt>
                <c:pt idx="30">
                  <c:v>82</c:v>
                </c:pt>
                <c:pt idx="31">
                  <c:v>32.5</c:v>
                </c:pt>
                <c:pt idx="32">
                  <c:v>24.5</c:v>
                </c:pt>
                <c:pt idx="33">
                  <c:v>27</c:v>
                </c:pt>
                <c:pt idx="34">
                  <c:v>35</c:v>
                </c:pt>
                <c:pt idx="35">
                  <c:v>26</c:v>
                </c:pt>
                <c:pt idx="36">
                  <c:v>20.5</c:v>
                </c:pt>
                <c:pt idx="37">
                  <c:v>18.3</c:v>
                </c:pt>
                <c:pt idx="38">
                  <c:v>15.3</c:v>
                </c:pt>
              </c:numCache>
            </c:numRef>
          </c:val>
          <c:extLst>
            <c:ext xmlns:c16="http://schemas.microsoft.com/office/drawing/2014/chart" uri="{C3380CC4-5D6E-409C-BE32-E72D297353CC}">
              <c16:uniqueId val="{00000006-6AEF-41C0-AFF7-0C7E31B23169}"/>
            </c:ext>
          </c:extLst>
        </c:ser>
        <c:ser>
          <c:idx val="9"/>
          <c:order val="7"/>
          <c:tx>
            <c:strRef>
              <c:f>推移グラフ!$B$9</c:f>
              <c:strCache>
                <c:ptCount val="1"/>
                <c:pt idx="0">
                  <c:v>ILC</c:v>
                </c:pt>
              </c:strCache>
            </c:strRef>
          </c:tx>
          <c:invertIfNegative val="0"/>
          <c:cat>
            <c:numRef>
              <c:f>推移グラフ!$C$1:$AO$1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推移グラフ!$C$9:$AO$9</c:f>
              <c:numCache>
                <c:formatCode>General</c:formatCode>
                <c:ptCount val="39"/>
                <c:pt idx="0">
                  <c:v>0</c:v>
                </c:pt>
                <c:pt idx="1">
                  <c:v>0</c:v>
                </c:pt>
                <c:pt idx="2">
                  <c:v>0</c:v>
                </c:pt>
                <c:pt idx="3">
                  <c:v>0</c:v>
                </c:pt>
                <c:pt idx="4">
                  <c:v>0</c:v>
                </c:pt>
                <c:pt idx="5">
                  <c:v>0</c:v>
                </c:pt>
                <c:pt idx="6">
                  <c:v>0</c:v>
                </c:pt>
                <c:pt idx="7">
                  <c:v>100</c:v>
                </c:pt>
                <c:pt idx="8">
                  <c:v>100</c:v>
                </c:pt>
                <c:pt idx="9">
                  <c:v>150</c:v>
                </c:pt>
                <c:pt idx="10">
                  <c:v>230</c:v>
                </c:pt>
                <c:pt idx="11">
                  <c:v>270</c:v>
                </c:pt>
                <c:pt idx="12">
                  <c:v>310</c:v>
                </c:pt>
                <c:pt idx="13">
                  <c:v>350</c:v>
                </c:pt>
                <c:pt idx="14">
                  <c:v>310</c:v>
                </c:pt>
                <c:pt idx="15">
                  <c:v>340</c:v>
                </c:pt>
                <c:pt idx="16">
                  <c:v>375</c:v>
                </c:pt>
                <c:pt idx="17">
                  <c:v>380</c:v>
                </c:pt>
                <c:pt idx="18">
                  <c:v>380</c:v>
                </c:pt>
                <c:pt idx="19">
                  <c:v>290</c:v>
                </c:pt>
                <c:pt idx="20">
                  <c:v>270</c:v>
                </c:pt>
                <c:pt idx="21">
                  <c:v>270</c:v>
                </c:pt>
                <c:pt idx="22">
                  <c:v>267</c:v>
                </c:pt>
                <c:pt idx="23">
                  <c:v>250</c:v>
                </c:pt>
                <c:pt idx="24">
                  <c:v>329</c:v>
                </c:pt>
                <c:pt idx="25">
                  <c:v>342</c:v>
                </c:pt>
                <c:pt idx="26">
                  <c:v>519</c:v>
                </c:pt>
                <c:pt idx="27">
                  <c:v>555</c:v>
                </c:pt>
                <c:pt idx="28">
                  <c:v>187</c:v>
                </c:pt>
                <c:pt idx="29">
                  <c:v>295</c:v>
                </c:pt>
                <c:pt idx="30">
                  <c:v>298</c:v>
                </c:pt>
                <c:pt idx="31">
                  <c:v>290</c:v>
                </c:pt>
                <c:pt idx="32">
                  <c:v>234</c:v>
                </c:pt>
                <c:pt idx="33">
                  <c:v>210</c:v>
                </c:pt>
                <c:pt idx="34">
                  <c:v>215</c:v>
                </c:pt>
                <c:pt idx="35">
                  <c:v>172.5</c:v>
                </c:pt>
                <c:pt idx="36">
                  <c:v>156.30000000000001</c:v>
                </c:pt>
                <c:pt idx="37">
                  <c:v>134.30000000000001</c:v>
                </c:pt>
                <c:pt idx="38">
                  <c:v>151.5</c:v>
                </c:pt>
              </c:numCache>
            </c:numRef>
          </c:val>
          <c:extLst>
            <c:ext xmlns:c16="http://schemas.microsoft.com/office/drawing/2014/chart" uri="{C3380CC4-5D6E-409C-BE32-E72D297353CC}">
              <c16:uniqueId val="{00000007-6AEF-41C0-AFF7-0C7E31B23169}"/>
            </c:ext>
          </c:extLst>
        </c:ser>
        <c:ser>
          <c:idx val="10"/>
          <c:order val="8"/>
          <c:tx>
            <c:strRef>
              <c:f>推移グラフ!$B$10</c:f>
              <c:strCache>
                <c:ptCount val="1"/>
                <c:pt idx="0">
                  <c:v>KEKB</c:v>
                </c:pt>
              </c:strCache>
            </c:strRef>
          </c:tx>
          <c:invertIfNegative val="0"/>
          <c:cat>
            <c:numRef>
              <c:f>推移グラフ!$C$1:$AO$1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推移グラフ!$C$10:$AO$10</c:f>
              <c:numCache>
                <c:formatCode>General</c:formatCode>
                <c:ptCount val="39"/>
                <c:pt idx="0">
                  <c:v>0</c:v>
                </c:pt>
                <c:pt idx="1">
                  <c:v>0</c:v>
                </c:pt>
                <c:pt idx="2">
                  <c:v>45</c:v>
                </c:pt>
                <c:pt idx="3">
                  <c:v>60</c:v>
                </c:pt>
                <c:pt idx="4">
                  <c:v>70</c:v>
                </c:pt>
                <c:pt idx="5">
                  <c:v>80</c:v>
                </c:pt>
                <c:pt idx="6">
                  <c:v>80</c:v>
                </c:pt>
                <c:pt idx="7">
                  <c:v>70</c:v>
                </c:pt>
                <c:pt idx="8">
                  <c:v>70</c:v>
                </c:pt>
                <c:pt idx="9">
                  <c:v>40</c:v>
                </c:pt>
                <c:pt idx="10">
                  <c:v>20</c:v>
                </c:pt>
                <c:pt idx="11">
                  <c:v>20</c:v>
                </c:pt>
                <c:pt idx="12">
                  <c:v>20</c:v>
                </c:pt>
                <c:pt idx="13">
                  <c:v>20</c:v>
                </c:pt>
                <c:pt idx="14">
                  <c:v>30</c:v>
                </c:pt>
                <c:pt idx="15">
                  <c:v>25</c:v>
                </c:pt>
                <c:pt idx="16">
                  <c:v>20</c:v>
                </c:pt>
                <c:pt idx="17">
                  <c:v>20</c:v>
                </c:pt>
                <c:pt idx="18">
                  <c:v>20</c:v>
                </c:pt>
                <c:pt idx="19">
                  <c:v>10</c:v>
                </c:pt>
                <c:pt idx="20">
                  <c:v>4</c:v>
                </c:pt>
                <c:pt idx="21">
                  <c:v>0</c:v>
                </c:pt>
                <c:pt idx="22">
                  <c:v>0</c:v>
                </c:pt>
                <c:pt idx="23">
                  <c:v>0</c:v>
                </c:pt>
                <c:pt idx="24">
                  <c:v>10</c:v>
                </c:pt>
                <c:pt idx="25">
                  <c:v>29</c:v>
                </c:pt>
                <c:pt idx="26">
                  <c:v>39</c:v>
                </c:pt>
                <c:pt idx="27">
                  <c:v>35</c:v>
                </c:pt>
                <c:pt idx="28">
                  <c:v>31</c:v>
                </c:pt>
                <c:pt idx="29">
                  <c:v>31</c:v>
                </c:pt>
                <c:pt idx="30">
                  <c:v>20</c:v>
                </c:pt>
                <c:pt idx="31">
                  <c:v>20</c:v>
                </c:pt>
                <c:pt idx="32">
                  <c:v>27</c:v>
                </c:pt>
                <c:pt idx="33">
                  <c:v>34</c:v>
                </c:pt>
                <c:pt idx="34">
                  <c:v>116.9</c:v>
                </c:pt>
                <c:pt idx="35">
                  <c:v>164.79</c:v>
                </c:pt>
                <c:pt idx="36">
                  <c:v>38</c:v>
                </c:pt>
                <c:pt idx="37">
                  <c:v>32.5</c:v>
                </c:pt>
                <c:pt idx="38">
                  <c:v>33</c:v>
                </c:pt>
              </c:numCache>
            </c:numRef>
          </c:val>
          <c:extLst>
            <c:ext xmlns:c16="http://schemas.microsoft.com/office/drawing/2014/chart" uri="{C3380CC4-5D6E-409C-BE32-E72D297353CC}">
              <c16:uniqueId val="{00000008-6AEF-41C0-AFF7-0C7E31B23169}"/>
            </c:ext>
          </c:extLst>
        </c:ser>
        <c:ser>
          <c:idx val="11"/>
          <c:order val="9"/>
          <c:tx>
            <c:strRef>
              <c:f>推移グラフ!$B$11</c:f>
              <c:strCache>
                <c:ptCount val="1"/>
                <c:pt idx="0">
                  <c:v>GLAST</c:v>
                </c:pt>
              </c:strCache>
            </c:strRef>
          </c:tx>
          <c:invertIfNegative val="0"/>
          <c:cat>
            <c:numRef>
              <c:f>推移グラフ!$C$1:$AO$1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推移グラフ!$C$11:$AO$11</c:f>
              <c:numCache>
                <c:formatCode>General</c:formatCode>
                <c:ptCount val="3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c:v>
                </c:pt>
                <c:pt idx="20">
                  <c:v>30</c:v>
                </c:pt>
                <c:pt idx="21">
                  <c:v>45</c:v>
                </c:pt>
                <c:pt idx="22">
                  <c:v>50</c:v>
                </c:pt>
                <c:pt idx="23">
                  <c:v>45</c:v>
                </c:pt>
                <c:pt idx="24">
                  <c:v>30</c:v>
                </c:pt>
                <c:pt idx="25">
                  <c:v>63</c:v>
                </c:pt>
                <c:pt idx="26">
                  <c:v>19</c:v>
                </c:pt>
                <c:pt idx="27">
                  <c:v>10</c:v>
                </c:pt>
                <c:pt idx="28">
                  <c:v>10</c:v>
                </c:pt>
                <c:pt idx="29">
                  <c:v>10</c:v>
                </c:pt>
                <c:pt idx="30">
                  <c:v>8</c:v>
                </c:pt>
                <c:pt idx="31">
                  <c:v>8</c:v>
                </c:pt>
                <c:pt idx="32">
                  <c:v>7</c:v>
                </c:pt>
                <c:pt idx="33">
                  <c:v>6</c:v>
                </c:pt>
                <c:pt idx="34">
                  <c:v>7</c:v>
                </c:pt>
                <c:pt idx="35">
                  <c:v>4</c:v>
                </c:pt>
                <c:pt idx="36">
                  <c:v>3.6</c:v>
                </c:pt>
                <c:pt idx="37">
                  <c:v>3.1</c:v>
                </c:pt>
                <c:pt idx="38">
                  <c:v>2.7</c:v>
                </c:pt>
              </c:numCache>
            </c:numRef>
          </c:val>
          <c:extLst>
            <c:ext xmlns:c16="http://schemas.microsoft.com/office/drawing/2014/chart" uri="{C3380CC4-5D6E-409C-BE32-E72D297353CC}">
              <c16:uniqueId val="{00000009-6AEF-41C0-AFF7-0C7E31B23169}"/>
            </c:ext>
          </c:extLst>
        </c:ser>
        <c:ser>
          <c:idx val="12"/>
          <c:order val="10"/>
          <c:tx>
            <c:strRef>
              <c:f>推移グラフ!$B$12</c:f>
              <c:strCache>
                <c:ptCount val="1"/>
                <c:pt idx="0">
                  <c:v>Detector (BELLE)</c:v>
                </c:pt>
              </c:strCache>
            </c:strRef>
          </c:tx>
          <c:invertIfNegative val="0"/>
          <c:val>
            <c:numRef>
              <c:f>推移グラフ!$C$12:$AO$12</c:f>
              <c:numCache>
                <c:formatCode>General</c:formatCode>
                <c:ptCount val="39"/>
                <c:pt idx="1">
                  <c:v>0</c:v>
                </c:pt>
                <c:pt idx="2">
                  <c:v>0</c:v>
                </c:pt>
                <c:pt idx="3">
                  <c:v>120</c:v>
                </c:pt>
                <c:pt idx="4">
                  <c:v>95</c:v>
                </c:pt>
                <c:pt idx="5">
                  <c:v>50</c:v>
                </c:pt>
                <c:pt idx="6">
                  <c:v>25</c:v>
                </c:pt>
                <c:pt idx="7">
                  <c:v>50</c:v>
                </c:pt>
                <c:pt idx="8">
                  <c:v>35</c:v>
                </c:pt>
                <c:pt idx="9">
                  <c:v>25</c:v>
                </c:pt>
                <c:pt idx="10">
                  <c:v>18</c:v>
                </c:pt>
                <c:pt idx="11">
                  <c:v>7</c:v>
                </c:pt>
                <c:pt idx="12">
                  <c:v>5</c:v>
                </c:pt>
                <c:pt idx="13">
                  <c:v>5</c:v>
                </c:pt>
                <c:pt idx="14">
                  <c:v>5</c:v>
                </c:pt>
                <c:pt idx="15">
                  <c:v>65</c:v>
                </c:pt>
                <c:pt idx="16">
                  <c:v>110</c:v>
                </c:pt>
                <c:pt idx="17">
                  <c:v>110</c:v>
                </c:pt>
                <c:pt idx="18">
                  <c:v>110</c:v>
                </c:pt>
                <c:pt idx="19">
                  <c:v>100</c:v>
                </c:pt>
                <c:pt idx="20">
                  <c:v>104</c:v>
                </c:pt>
                <c:pt idx="21">
                  <c:v>100</c:v>
                </c:pt>
                <c:pt idx="22">
                  <c:v>118</c:v>
                </c:pt>
                <c:pt idx="23">
                  <c:v>110</c:v>
                </c:pt>
                <c:pt idx="24">
                  <c:v>100</c:v>
                </c:pt>
                <c:pt idx="25">
                  <c:v>68</c:v>
                </c:pt>
                <c:pt idx="26">
                  <c:v>45</c:v>
                </c:pt>
                <c:pt idx="27">
                  <c:v>20</c:v>
                </c:pt>
                <c:pt idx="28">
                  <c:v>0</c:v>
                </c:pt>
                <c:pt idx="29">
                  <c:v>0</c:v>
                </c:pt>
                <c:pt idx="30">
                  <c:v>0</c:v>
                </c:pt>
                <c:pt idx="31">
                  <c:v>12</c:v>
                </c:pt>
                <c:pt idx="32">
                  <c:v>18</c:v>
                </c:pt>
                <c:pt idx="33">
                  <c:v>29</c:v>
                </c:pt>
                <c:pt idx="34">
                  <c:v>17</c:v>
                </c:pt>
                <c:pt idx="35">
                  <c:v>10</c:v>
                </c:pt>
                <c:pt idx="36">
                  <c:v>9</c:v>
                </c:pt>
                <c:pt idx="37">
                  <c:v>7.5</c:v>
                </c:pt>
                <c:pt idx="38">
                  <c:v>0</c:v>
                </c:pt>
              </c:numCache>
            </c:numRef>
          </c:val>
          <c:extLst>
            <c:ext xmlns:c16="http://schemas.microsoft.com/office/drawing/2014/chart" uri="{C3380CC4-5D6E-409C-BE32-E72D297353CC}">
              <c16:uniqueId val="{0000000A-6AEF-41C0-AFF7-0C7E31B23169}"/>
            </c:ext>
          </c:extLst>
        </c:ser>
        <c:ser>
          <c:idx val="0"/>
          <c:order val="11"/>
          <c:tx>
            <c:strRef>
              <c:f>推移グラフ!$B$13</c:f>
              <c:strCache>
                <c:ptCount val="1"/>
                <c:pt idx="0">
                  <c:v>Others</c:v>
                </c:pt>
              </c:strCache>
            </c:strRef>
          </c:tx>
          <c:invertIfNegative val="0"/>
          <c:val>
            <c:numRef>
              <c:f>推移グラフ!$C$13:$AO$13</c:f>
              <c:numCache>
                <c:formatCode>General</c:formatCode>
                <c:ptCount val="3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20</c:v>
                </c:pt>
                <c:pt idx="25">
                  <c:v>15</c:v>
                </c:pt>
                <c:pt idx="26">
                  <c:v>0</c:v>
                </c:pt>
                <c:pt idx="27">
                  <c:v>0</c:v>
                </c:pt>
                <c:pt idx="28">
                  <c:v>0</c:v>
                </c:pt>
                <c:pt idx="29">
                  <c:v>0</c:v>
                </c:pt>
                <c:pt idx="30">
                  <c:v>0</c:v>
                </c:pt>
                <c:pt idx="31">
                  <c:v>0</c:v>
                </c:pt>
                <c:pt idx="32">
                  <c:v>0</c:v>
                </c:pt>
                <c:pt idx="33">
                  <c:v>5</c:v>
                </c:pt>
                <c:pt idx="34">
                  <c:v>5</c:v>
                </c:pt>
                <c:pt idx="35">
                  <c:v>10.1</c:v>
                </c:pt>
                <c:pt idx="36">
                  <c:v>10</c:v>
                </c:pt>
                <c:pt idx="37">
                  <c:v>7.4</c:v>
                </c:pt>
                <c:pt idx="38">
                  <c:v>9</c:v>
                </c:pt>
              </c:numCache>
            </c:numRef>
          </c:val>
          <c:extLst>
            <c:ext xmlns:c16="http://schemas.microsoft.com/office/drawing/2014/chart" uri="{C3380CC4-5D6E-409C-BE32-E72D297353CC}">
              <c16:uniqueId val="{0000000B-6AEF-41C0-AFF7-0C7E31B23169}"/>
            </c:ext>
          </c:extLst>
        </c:ser>
        <c:dLbls>
          <c:showLegendKey val="0"/>
          <c:showVal val="0"/>
          <c:showCatName val="0"/>
          <c:showSerName val="0"/>
          <c:showPercent val="0"/>
          <c:showBubbleSize val="0"/>
        </c:dLbls>
        <c:gapWidth val="150"/>
        <c:overlap val="100"/>
        <c:axId val="259103912"/>
        <c:axId val="1"/>
      </c:barChart>
      <c:lineChart>
        <c:grouping val="standard"/>
        <c:varyColors val="0"/>
        <c:ser>
          <c:idx val="13"/>
          <c:order val="12"/>
          <c:tx>
            <c:strRef>
              <c:f>推移グラフ!$B$14</c:f>
              <c:strCache>
                <c:ptCount val="1"/>
                <c:pt idx="0">
                  <c:v>課題件数</c:v>
                </c:pt>
              </c:strCache>
            </c:strRef>
          </c:tx>
          <c:spPr>
            <a:ln>
              <a:solidFill>
                <a:srgbClr val="3366FF"/>
              </a:solidFill>
            </a:ln>
          </c:spPr>
          <c:marker>
            <c:spPr>
              <a:ln>
                <a:solidFill>
                  <a:srgbClr val="3366FF"/>
                </a:solidFill>
              </a:ln>
            </c:spPr>
          </c:marker>
          <c:dLbls>
            <c:spPr>
              <a:noFill/>
              <a:ln w="25400">
                <a:noFill/>
              </a:ln>
            </c:spPr>
            <c:txPr>
              <a:bodyPr wrap="square" lIns="38100" tIns="19050" rIns="38100" bIns="19050" anchor="ctr">
                <a:spAutoFit/>
              </a:bodyPr>
              <a:lstStyle/>
              <a:p>
                <a:pPr>
                  <a:defRPr lang="ja-JP"/>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推移グラフ!$C$14:$AO$14</c:f>
              <c:numCache>
                <c:formatCode>General</c:formatCode>
                <c:ptCount val="39"/>
                <c:pt idx="0">
                  <c:v>7</c:v>
                </c:pt>
                <c:pt idx="1">
                  <c:v>9</c:v>
                </c:pt>
                <c:pt idx="2">
                  <c:v>13</c:v>
                </c:pt>
                <c:pt idx="3">
                  <c:v>15</c:v>
                </c:pt>
                <c:pt idx="4">
                  <c:v>15</c:v>
                </c:pt>
                <c:pt idx="5">
                  <c:v>16</c:v>
                </c:pt>
                <c:pt idx="6">
                  <c:v>17</c:v>
                </c:pt>
                <c:pt idx="7">
                  <c:v>16</c:v>
                </c:pt>
                <c:pt idx="8">
                  <c:v>18</c:v>
                </c:pt>
                <c:pt idx="9">
                  <c:v>17</c:v>
                </c:pt>
                <c:pt idx="10">
                  <c:v>15</c:v>
                </c:pt>
                <c:pt idx="11">
                  <c:v>15</c:v>
                </c:pt>
                <c:pt idx="12">
                  <c:v>14</c:v>
                </c:pt>
                <c:pt idx="13">
                  <c:v>16</c:v>
                </c:pt>
                <c:pt idx="14">
                  <c:v>16</c:v>
                </c:pt>
                <c:pt idx="15">
                  <c:v>18</c:v>
                </c:pt>
                <c:pt idx="16">
                  <c:v>16</c:v>
                </c:pt>
                <c:pt idx="17">
                  <c:v>15</c:v>
                </c:pt>
                <c:pt idx="18">
                  <c:v>15</c:v>
                </c:pt>
                <c:pt idx="19">
                  <c:v>19</c:v>
                </c:pt>
                <c:pt idx="20">
                  <c:v>17</c:v>
                </c:pt>
                <c:pt idx="21">
                  <c:v>18</c:v>
                </c:pt>
                <c:pt idx="22">
                  <c:v>14</c:v>
                </c:pt>
                <c:pt idx="23">
                  <c:v>14</c:v>
                </c:pt>
                <c:pt idx="24">
                  <c:v>16</c:v>
                </c:pt>
                <c:pt idx="25">
                  <c:v>18</c:v>
                </c:pt>
                <c:pt idx="26">
                  <c:v>15</c:v>
                </c:pt>
                <c:pt idx="27">
                  <c:v>12</c:v>
                </c:pt>
                <c:pt idx="28">
                  <c:v>10</c:v>
                </c:pt>
                <c:pt idx="29">
                  <c:v>14</c:v>
                </c:pt>
                <c:pt idx="30">
                  <c:v>14</c:v>
                </c:pt>
                <c:pt idx="31">
                  <c:v>13</c:v>
                </c:pt>
                <c:pt idx="32">
                  <c:v>13</c:v>
                </c:pt>
                <c:pt idx="33">
                  <c:v>17</c:v>
                </c:pt>
                <c:pt idx="34">
                  <c:v>17</c:v>
                </c:pt>
                <c:pt idx="35">
                  <c:v>19</c:v>
                </c:pt>
                <c:pt idx="36">
                  <c:v>19</c:v>
                </c:pt>
                <c:pt idx="37">
                  <c:v>24</c:v>
                </c:pt>
                <c:pt idx="38">
                  <c:v>25</c:v>
                </c:pt>
              </c:numCache>
            </c:numRef>
          </c:val>
          <c:smooth val="0"/>
          <c:extLst>
            <c:ext xmlns:c16="http://schemas.microsoft.com/office/drawing/2014/chart" uri="{C3380CC4-5D6E-409C-BE32-E72D297353CC}">
              <c16:uniqueId val="{0000000C-6AEF-41C0-AFF7-0C7E31B23169}"/>
            </c:ext>
          </c:extLst>
        </c:ser>
        <c:dLbls>
          <c:showLegendKey val="0"/>
          <c:showVal val="0"/>
          <c:showCatName val="0"/>
          <c:showSerName val="0"/>
          <c:showPercent val="0"/>
          <c:showBubbleSize val="0"/>
        </c:dLbls>
        <c:marker val="1"/>
        <c:smooth val="0"/>
        <c:axId val="3"/>
        <c:axId val="4"/>
      </c:lineChart>
      <c:catAx>
        <c:axId val="259103912"/>
        <c:scaling>
          <c:orientation val="minMax"/>
        </c:scaling>
        <c:delete val="0"/>
        <c:axPos val="b"/>
        <c:numFmt formatCode="General" sourceLinked="1"/>
        <c:majorTickMark val="out"/>
        <c:minorTickMark val="none"/>
        <c:tickLblPos val="nextTo"/>
        <c:txPr>
          <a:bodyPr/>
          <a:lstStyle/>
          <a:p>
            <a:pPr>
              <a:defRPr lang="ja-JP" sz="1200"/>
            </a:pPr>
            <a:endParaRPr lang="ja-JP"/>
          </a:p>
        </c:txPr>
        <c:crossAx val="1"/>
        <c:crosses val="autoZero"/>
        <c:auto val="1"/>
        <c:lblAlgn val="ctr"/>
        <c:lblOffset val="100"/>
        <c:noMultiLvlLbl val="0"/>
      </c:catAx>
      <c:valAx>
        <c:axId val="1"/>
        <c:scaling>
          <c:orientation val="minMax"/>
          <c:max val="2000"/>
        </c:scaling>
        <c:delete val="0"/>
        <c:axPos val="l"/>
        <c:majorGridlines/>
        <c:numFmt formatCode="General" sourceLinked="1"/>
        <c:majorTickMark val="out"/>
        <c:minorTickMark val="none"/>
        <c:tickLblPos val="nextTo"/>
        <c:txPr>
          <a:bodyPr/>
          <a:lstStyle/>
          <a:p>
            <a:pPr>
              <a:defRPr lang="ja-JP" sz="1400"/>
            </a:pPr>
            <a:endParaRPr lang="ja-JP"/>
          </a:p>
        </c:txPr>
        <c:crossAx val="259103912"/>
        <c:crosses val="autoZero"/>
        <c:crossBetween val="between"/>
        <c:majorUnit val="200"/>
      </c:valAx>
      <c:catAx>
        <c:axId val="3"/>
        <c:scaling>
          <c:orientation val="minMax"/>
        </c:scaling>
        <c:delete val="1"/>
        <c:axPos val="b"/>
        <c:majorTickMark val="out"/>
        <c:minorTickMark val="none"/>
        <c:tickLblPos val="nextTo"/>
        <c:crossAx val="4"/>
        <c:crosses val="autoZero"/>
        <c:auto val="1"/>
        <c:lblAlgn val="ctr"/>
        <c:lblOffset val="100"/>
        <c:noMultiLvlLbl val="0"/>
      </c:catAx>
      <c:valAx>
        <c:axId val="4"/>
        <c:scaling>
          <c:orientation val="minMax"/>
          <c:max val="25"/>
        </c:scaling>
        <c:delete val="0"/>
        <c:axPos val="r"/>
        <c:numFmt formatCode="General" sourceLinked="1"/>
        <c:majorTickMark val="out"/>
        <c:minorTickMark val="none"/>
        <c:tickLblPos val="nextTo"/>
        <c:txPr>
          <a:bodyPr/>
          <a:lstStyle/>
          <a:p>
            <a:pPr>
              <a:defRPr lang="ja-JP" sz="1800"/>
            </a:pPr>
            <a:endParaRPr lang="ja-JP"/>
          </a:p>
        </c:txPr>
        <c:crossAx val="3"/>
        <c:crosses val="max"/>
        <c:crossBetween val="between"/>
      </c:valAx>
    </c:plotArea>
    <c:legend>
      <c:legendPos val="r"/>
      <c:layout>
        <c:manualLayout>
          <c:xMode val="edge"/>
          <c:yMode val="edge"/>
          <c:x val="0.87773780072984675"/>
          <c:y val="2.7417527583489039E-2"/>
          <c:w val="0.12112827819148793"/>
          <c:h val="0.88107746253280694"/>
        </c:manualLayout>
      </c:layout>
      <c:overlay val="0"/>
      <c:txPr>
        <a:bodyPr/>
        <a:lstStyle/>
        <a:p>
          <a:pPr>
            <a:defRPr lang="ja-JP" sz="1050"/>
          </a:pPr>
          <a:endParaRPr lang="ja-JP"/>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0"/>
          <c:tx>
            <c:strRef>
              <c:f>Sheet2!$B$2</c:f>
              <c:strCache>
                <c:ptCount val="1"/>
                <c:pt idx="0">
                  <c:v>CDF</c:v>
                </c:pt>
              </c:strCache>
            </c:strRef>
          </c:tx>
          <c:invertIfNegative val="0"/>
          <c:cat>
            <c:numRef>
              <c:f>Sheet2!$C$1:$AO$1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Sheet2!$C$2:$AO$2</c:f>
              <c:numCache>
                <c:formatCode>General</c:formatCode>
                <c:ptCount val="39"/>
                <c:pt idx="0">
                  <c:v>5</c:v>
                </c:pt>
                <c:pt idx="1">
                  <c:v>8</c:v>
                </c:pt>
                <c:pt idx="2">
                  <c:v>10</c:v>
                </c:pt>
                <c:pt idx="3">
                  <c:v>13</c:v>
                </c:pt>
                <c:pt idx="4">
                  <c:v>13</c:v>
                </c:pt>
                <c:pt idx="5">
                  <c:v>11</c:v>
                </c:pt>
                <c:pt idx="6">
                  <c:v>10</c:v>
                </c:pt>
                <c:pt idx="7">
                  <c:v>10</c:v>
                </c:pt>
                <c:pt idx="8">
                  <c:v>10</c:v>
                </c:pt>
                <c:pt idx="9">
                  <c:v>12</c:v>
                </c:pt>
                <c:pt idx="10">
                  <c:v>12</c:v>
                </c:pt>
                <c:pt idx="11">
                  <c:v>10</c:v>
                </c:pt>
                <c:pt idx="12">
                  <c:v>10</c:v>
                </c:pt>
                <c:pt idx="13">
                  <c:v>10</c:v>
                </c:pt>
                <c:pt idx="14">
                  <c:v>11</c:v>
                </c:pt>
                <c:pt idx="15">
                  <c:v>11</c:v>
                </c:pt>
                <c:pt idx="16">
                  <c:v>11</c:v>
                </c:pt>
                <c:pt idx="17">
                  <c:v>11</c:v>
                </c:pt>
                <c:pt idx="18">
                  <c:v>11</c:v>
                </c:pt>
                <c:pt idx="19">
                  <c:v>10</c:v>
                </c:pt>
                <c:pt idx="20">
                  <c:v>11</c:v>
                </c:pt>
                <c:pt idx="21">
                  <c:v>12</c:v>
                </c:pt>
                <c:pt idx="22">
                  <c:v>13</c:v>
                </c:pt>
                <c:pt idx="23">
                  <c:v>13</c:v>
                </c:pt>
                <c:pt idx="24">
                  <c:v>13.89</c:v>
                </c:pt>
                <c:pt idx="25">
                  <c:v>12.3</c:v>
                </c:pt>
                <c:pt idx="26">
                  <c:v>15.4</c:v>
                </c:pt>
                <c:pt idx="27">
                  <c:v>16</c:v>
                </c:pt>
                <c:pt idx="28">
                  <c:v>14.9</c:v>
                </c:pt>
                <c:pt idx="29">
                  <c:v>10</c:v>
                </c:pt>
                <c:pt idx="30">
                  <c:v>11</c:v>
                </c:pt>
                <c:pt idx="31">
                  <c:v>11</c:v>
                </c:pt>
                <c:pt idx="32">
                  <c:v>8</c:v>
                </c:pt>
                <c:pt idx="33">
                  <c:v>5</c:v>
                </c:pt>
                <c:pt idx="34">
                  <c:v>0</c:v>
                </c:pt>
                <c:pt idx="35">
                  <c:v>0</c:v>
                </c:pt>
                <c:pt idx="36">
                  <c:v>0</c:v>
                </c:pt>
                <c:pt idx="37">
                  <c:v>0</c:v>
                </c:pt>
                <c:pt idx="38">
                  <c:v>0</c:v>
                </c:pt>
              </c:numCache>
            </c:numRef>
          </c:val>
          <c:extLst>
            <c:ext xmlns:c16="http://schemas.microsoft.com/office/drawing/2014/chart" uri="{C3380CC4-5D6E-409C-BE32-E72D297353CC}">
              <c16:uniqueId val="{00000000-DDD7-41F5-B31B-C030DF802523}"/>
            </c:ext>
          </c:extLst>
        </c:ser>
        <c:ser>
          <c:idx val="3"/>
          <c:order val="1"/>
          <c:tx>
            <c:strRef>
              <c:f>Sheet2!$B$3</c:f>
              <c:strCache>
                <c:ptCount val="1"/>
                <c:pt idx="0">
                  <c:v>Neutrino</c:v>
                </c:pt>
              </c:strCache>
            </c:strRef>
          </c:tx>
          <c:invertIfNegative val="0"/>
          <c:cat>
            <c:numRef>
              <c:f>Sheet2!$C$1:$AO$1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Sheet2!$C$3:$AO$3</c:f>
              <c:numCache>
                <c:formatCode>General</c:formatCode>
                <c:ptCount val="39"/>
                <c:pt idx="0">
                  <c:v>6.5</c:v>
                </c:pt>
                <c:pt idx="1">
                  <c:v>15</c:v>
                </c:pt>
                <c:pt idx="2">
                  <c:v>18.5</c:v>
                </c:pt>
                <c:pt idx="3">
                  <c:v>21</c:v>
                </c:pt>
                <c:pt idx="4">
                  <c:v>17</c:v>
                </c:pt>
                <c:pt idx="5">
                  <c:v>15</c:v>
                </c:pt>
                <c:pt idx="6">
                  <c:v>14.5</c:v>
                </c:pt>
                <c:pt idx="7">
                  <c:v>13</c:v>
                </c:pt>
                <c:pt idx="8">
                  <c:v>12</c:v>
                </c:pt>
                <c:pt idx="9">
                  <c:v>10</c:v>
                </c:pt>
                <c:pt idx="10">
                  <c:v>5</c:v>
                </c:pt>
                <c:pt idx="11">
                  <c:v>5</c:v>
                </c:pt>
                <c:pt idx="12">
                  <c:v>0</c:v>
                </c:pt>
                <c:pt idx="13">
                  <c:v>0</c:v>
                </c:pt>
                <c:pt idx="14">
                  <c:v>0</c:v>
                </c:pt>
                <c:pt idx="15">
                  <c:v>0</c:v>
                </c:pt>
                <c:pt idx="16">
                  <c:v>2</c:v>
                </c:pt>
                <c:pt idx="17">
                  <c:v>3.5</c:v>
                </c:pt>
                <c:pt idx="18">
                  <c:v>3.5</c:v>
                </c:pt>
                <c:pt idx="19">
                  <c:v>1.5</c:v>
                </c:pt>
                <c:pt idx="20">
                  <c:v>1.5</c:v>
                </c:pt>
                <c:pt idx="21">
                  <c:v>1.5</c:v>
                </c:pt>
                <c:pt idx="22">
                  <c:v>1</c:v>
                </c:pt>
                <c:pt idx="23">
                  <c:v>1.3</c:v>
                </c:pt>
                <c:pt idx="24">
                  <c:v>0.8</c:v>
                </c:pt>
                <c:pt idx="25">
                  <c:v>1.5</c:v>
                </c:pt>
                <c:pt idx="26">
                  <c:v>0</c:v>
                </c:pt>
                <c:pt idx="27">
                  <c:v>4</c:v>
                </c:pt>
                <c:pt idx="28">
                  <c:v>3.5</c:v>
                </c:pt>
                <c:pt idx="29">
                  <c:v>4.5</c:v>
                </c:pt>
                <c:pt idx="30">
                  <c:v>0</c:v>
                </c:pt>
                <c:pt idx="31">
                  <c:v>0</c:v>
                </c:pt>
                <c:pt idx="32">
                  <c:v>0</c:v>
                </c:pt>
                <c:pt idx="33">
                  <c:v>1.5</c:v>
                </c:pt>
                <c:pt idx="34">
                  <c:v>3.5</c:v>
                </c:pt>
                <c:pt idx="35">
                  <c:v>6</c:v>
                </c:pt>
                <c:pt idx="36">
                  <c:v>8.0749999999999993</c:v>
                </c:pt>
                <c:pt idx="37">
                  <c:v>5.9119999999999999</c:v>
                </c:pt>
                <c:pt idx="38">
                  <c:v>5.75</c:v>
                </c:pt>
              </c:numCache>
            </c:numRef>
          </c:val>
          <c:extLst>
            <c:ext xmlns:c16="http://schemas.microsoft.com/office/drawing/2014/chart" uri="{C3380CC4-5D6E-409C-BE32-E72D297353CC}">
              <c16:uniqueId val="{00000001-DDD7-41F5-B31B-C030DF802523}"/>
            </c:ext>
          </c:extLst>
        </c:ser>
        <c:ser>
          <c:idx val="4"/>
          <c:order val="2"/>
          <c:tx>
            <c:strRef>
              <c:f>Sheet2!$B$4</c:f>
              <c:strCache>
                <c:ptCount val="1"/>
                <c:pt idx="0">
                  <c:v>FNAL</c:v>
                </c:pt>
              </c:strCache>
            </c:strRef>
          </c:tx>
          <c:invertIfNegative val="0"/>
          <c:cat>
            <c:numRef>
              <c:f>Sheet2!$C$1:$AO$1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Sheet2!$C$4:$AO$4</c:f>
              <c:numCache>
                <c:formatCode>General</c:formatCode>
                <c:ptCount val="39"/>
                <c:pt idx="0">
                  <c:v>1.5</c:v>
                </c:pt>
                <c:pt idx="1">
                  <c:v>8</c:v>
                </c:pt>
                <c:pt idx="2">
                  <c:v>10</c:v>
                </c:pt>
                <c:pt idx="3">
                  <c:v>11</c:v>
                </c:pt>
                <c:pt idx="4">
                  <c:v>11</c:v>
                </c:pt>
                <c:pt idx="5">
                  <c:v>13</c:v>
                </c:pt>
                <c:pt idx="6">
                  <c:v>13</c:v>
                </c:pt>
                <c:pt idx="7">
                  <c:v>14.5</c:v>
                </c:pt>
                <c:pt idx="8">
                  <c:v>15</c:v>
                </c:pt>
                <c:pt idx="9">
                  <c:v>11</c:v>
                </c:pt>
                <c:pt idx="10">
                  <c:v>10</c:v>
                </c:pt>
                <c:pt idx="11">
                  <c:v>11</c:v>
                </c:pt>
                <c:pt idx="12">
                  <c:v>7.5</c:v>
                </c:pt>
                <c:pt idx="13">
                  <c:v>7.6999999999999993</c:v>
                </c:pt>
                <c:pt idx="14">
                  <c:v>6.9</c:v>
                </c:pt>
                <c:pt idx="15">
                  <c:v>8</c:v>
                </c:pt>
                <c:pt idx="16">
                  <c:v>6.5</c:v>
                </c:pt>
                <c:pt idx="17">
                  <c:v>9</c:v>
                </c:pt>
                <c:pt idx="18">
                  <c:v>10.5</c:v>
                </c:pt>
                <c:pt idx="19">
                  <c:v>10.5</c:v>
                </c:pt>
                <c:pt idx="20">
                  <c:v>11.5</c:v>
                </c:pt>
                <c:pt idx="21">
                  <c:v>8</c:v>
                </c:pt>
                <c:pt idx="22">
                  <c:v>6</c:v>
                </c:pt>
                <c:pt idx="23">
                  <c:v>4</c:v>
                </c:pt>
                <c:pt idx="24">
                  <c:v>3.4699999999999998</c:v>
                </c:pt>
                <c:pt idx="25">
                  <c:v>4.3</c:v>
                </c:pt>
                <c:pt idx="26">
                  <c:v>2</c:v>
                </c:pt>
                <c:pt idx="27">
                  <c:v>2.5</c:v>
                </c:pt>
                <c:pt idx="28">
                  <c:v>4.5</c:v>
                </c:pt>
                <c:pt idx="29">
                  <c:v>3</c:v>
                </c:pt>
                <c:pt idx="30">
                  <c:v>4</c:v>
                </c:pt>
                <c:pt idx="31">
                  <c:v>5</c:v>
                </c:pt>
                <c:pt idx="32">
                  <c:v>6.2</c:v>
                </c:pt>
                <c:pt idx="33">
                  <c:v>5.8</c:v>
                </c:pt>
                <c:pt idx="34">
                  <c:v>3.5</c:v>
                </c:pt>
                <c:pt idx="35">
                  <c:v>1.96</c:v>
                </c:pt>
                <c:pt idx="36">
                  <c:v>1.52</c:v>
                </c:pt>
                <c:pt idx="37">
                  <c:v>6</c:v>
                </c:pt>
                <c:pt idx="38">
                  <c:v>4.75</c:v>
                </c:pt>
              </c:numCache>
            </c:numRef>
          </c:val>
          <c:extLst>
            <c:ext xmlns:c16="http://schemas.microsoft.com/office/drawing/2014/chart" uri="{C3380CC4-5D6E-409C-BE32-E72D297353CC}">
              <c16:uniqueId val="{00000002-DDD7-41F5-B31B-C030DF802523}"/>
            </c:ext>
          </c:extLst>
        </c:ser>
        <c:ser>
          <c:idx val="5"/>
          <c:order val="3"/>
          <c:tx>
            <c:strRef>
              <c:f>Sheet2!$B$5</c:f>
              <c:strCache>
                <c:ptCount val="1"/>
                <c:pt idx="0">
                  <c:v>PHENIX</c:v>
                </c:pt>
              </c:strCache>
            </c:strRef>
          </c:tx>
          <c:invertIfNegative val="0"/>
          <c:cat>
            <c:numRef>
              <c:f>Sheet2!$C$1:$AO$1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Sheet2!$C$5:$AO$5</c:f>
              <c:numCache>
                <c:formatCode>General</c:formatCode>
                <c:ptCount val="39"/>
                <c:pt idx="0">
                  <c:v>0</c:v>
                </c:pt>
                <c:pt idx="1">
                  <c:v>0</c:v>
                </c:pt>
                <c:pt idx="2">
                  <c:v>0</c:v>
                </c:pt>
                <c:pt idx="3">
                  <c:v>0</c:v>
                </c:pt>
                <c:pt idx="4">
                  <c:v>0</c:v>
                </c:pt>
                <c:pt idx="5">
                  <c:v>2</c:v>
                </c:pt>
                <c:pt idx="6">
                  <c:v>4.5</c:v>
                </c:pt>
                <c:pt idx="7">
                  <c:v>6</c:v>
                </c:pt>
                <c:pt idx="8">
                  <c:v>7</c:v>
                </c:pt>
                <c:pt idx="9">
                  <c:v>8</c:v>
                </c:pt>
                <c:pt idx="10">
                  <c:v>7.5</c:v>
                </c:pt>
                <c:pt idx="11">
                  <c:v>7</c:v>
                </c:pt>
                <c:pt idx="12">
                  <c:v>8</c:v>
                </c:pt>
                <c:pt idx="13">
                  <c:v>8.6</c:v>
                </c:pt>
                <c:pt idx="14">
                  <c:v>9</c:v>
                </c:pt>
                <c:pt idx="15">
                  <c:v>11</c:v>
                </c:pt>
                <c:pt idx="16">
                  <c:v>11</c:v>
                </c:pt>
                <c:pt idx="17">
                  <c:v>10</c:v>
                </c:pt>
                <c:pt idx="18">
                  <c:v>11</c:v>
                </c:pt>
                <c:pt idx="19">
                  <c:v>10</c:v>
                </c:pt>
                <c:pt idx="20">
                  <c:v>13</c:v>
                </c:pt>
                <c:pt idx="21">
                  <c:v>13</c:v>
                </c:pt>
                <c:pt idx="22">
                  <c:v>14</c:v>
                </c:pt>
                <c:pt idx="23">
                  <c:v>15</c:v>
                </c:pt>
                <c:pt idx="24">
                  <c:v>13.55</c:v>
                </c:pt>
                <c:pt idx="25">
                  <c:v>13</c:v>
                </c:pt>
                <c:pt idx="26">
                  <c:v>29</c:v>
                </c:pt>
                <c:pt idx="27">
                  <c:v>20</c:v>
                </c:pt>
                <c:pt idx="28">
                  <c:v>17.399999999999999</c:v>
                </c:pt>
                <c:pt idx="29">
                  <c:v>12</c:v>
                </c:pt>
                <c:pt idx="30">
                  <c:v>17</c:v>
                </c:pt>
                <c:pt idx="31">
                  <c:v>17</c:v>
                </c:pt>
                <c:pt idx="32">
                  <c:v>10</c:v>
                </c:pt>
                <c:pt idx="33">
                  <c:v>8</c:v>
                </c:pt>
                <c:pt idx="34">
                  <c:v>8</c:v>
                </c:pt>
                <c:pt idx="35">
                  <c:v>8</c:v>
                </c:pt>
                <c:pt idx="36">
                  <c:v>7.6</c:v>
                </c:pt>
                <c:pt idx="37">
                  <c:v>7.6</c:v>
                </c:pt>
                <c:pt idx="38">
                  <c:v>2.2000000000000002</c:v>
                </c:pt>
              </c:numCache>
            </c:numRef>
          </c:val>
          <c:extLst>
            <c:ext xmlns:c16="http://schemas.microsoft.com/office/drawing/2014/chart" uri="{C3380CC4-5D6E-409C-BE32-E72D297353CC}">
              <c16:uniqueId val="{00000003-DDD7-41F5-B31B-C030DF802523}"/>
            </c:ext>
          </c:extLst>
        </c:ser>
        <c:ser>
          <c:idx val="6"/>
          <c:order val="4"/>
          <c:tx>
            <c:strRef>
              <c:f>Sheet2!$B$6</c:f>
              <c:strCache>
                <c:ptCount val="1"/>
                <c:pt idx="0">
                  <c:v>BNL</c:v>
                </c:pt>
              </c:strCache>
            </c:strRef>
          </c:tx>
          <c:invertIfNegative val="0"/>
          <c:cat>
            <c:numRef>
              <c:f>Sheet2!$C$1:$AO$1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Sheet2!$C$6:$AO$6</c:f>
              <c:numCache>
                <c:formatCode>General</c:formatCode>
                <c:ptCount val="39"/>
                <c:pt idx="0">
                  <c:v>0</c:v>
                </c:pt>
                <c:pt idx="1">
                  <c:v>0</c:v>
                </c:pt>
                <c:pt idx="2">
                  <c:v>0</c:v>
                </c:pt>
                <c:pt idx="3">
                  <c:v>0</c:v>
                </c:pt>
                <c:pt idx="4">
                  <c:v>0</c:v>
                </c:pt>
                <c:pt idx="5">
                  <c:v>0</c:v>
                </c:pt>
                <c:pt idx="6">
                  <c:v>0</c:v>
                </c:pt>
                <c:pt idx="7">
                  <c:v>0</c:v>
                </c:pt>
                <c:pt idx="8">
                  <c:v>4</c:v>
                </c:pt>
                <c:pt idx="9">
                  <c:v>7</c:v>
                </c:pt>
                <c:pt idx="10">
                  <c:v>7.5</c:v>
                </c:pt>
                <c:pt idx="11">
                  <c:v>10</c:v>
                </c:pt>
                <c:pt idx="12">
                  <c:v>12</c:v>
                </c:pt>
                <c:pt idx="13">
                  <c:v>17.3</c:v>
                </c:pt>
                <c:pt idx="14">
                  <c:v>19</c:v>
                </c:pt>
                <c:pt idx="15">
                  <c:v>11.5</c:v>
                </c:pt>
                <c:pt idx="16">
                  <c:v>9</c:v>
                </c:pt>
                <c:pt idx="17">
                  <c:v>6.5</c:v>
                </c:pt>
                <c:pt idx="18">
                  <c:v>7.5</c:v>
                </c:pt>
                <c:pt idx="19">
                  <c:v>6.3</c:v>
                </c:pt>
                <c:pt idx="20">
                  <c:v>7.6</c:v>
                </c:pt>
                <c:pt idx="21">
                  <c:v>7.5</c:v>
                </c:pt>
                <c:pt idx="22">
                  <c:v>8</c:v>
                </c:pt>
                <c:pt idx="23">
                  <c:v>9.5</c:v>
                </c:pt>
                <c:pt idx="24">
                  <c:v>4.4000000000000004</c:v>
                </c:pt>
                <c:pt idx="25">
                  <c:v>3</c:v>
                </c:pt>
                <c:pt idx="26">
                  <c:v>1</c:v>
                </c:pt>
                <c:pt idx="27">
                  <c:v>0</c:v>
                </c:pt>
                <c:pt idx="28">
                  <c:v>0</c:v>
                </c:pt>
                <c:pt idx="29">
                  <c:v>2.9</c:v>
                </c:pt>
                <c:pt idx="30">
                  <c:v>2</c:v>
                </c:pt>
                <c:pt idx="31">
                  <c:v>1</c:v>
                </c:pt>
                <c:pt idx="32">
                  <c:v>0</c:v>
                </c:pt>
                <c:pt idx="33">
                  <c:v>2</c:v>
                </c:pt>
                <c:pt idx="34">
                  <c:v>5</c:v>
                </c:pt>
                <c:pt idx="35">
                  <c:v>1</c:v>
                </c:pt>
                <c:pt idx="36">
                  <c:v>1.9</c:v>
                </c:pt>
                <c:pt idx="37">
                  <c:v>3.2</c:v>
                </c:pt>
                <c:pt idx="38">
                  <c:v>1.5</c:v>
                </c:pt>
              </c:numCache>
            </c:numRef>
          </c:val>
          <c:extLst>
            <c:ext xmlns:c16="http://schemas.microsoft.com/office/drawing/2014/chart" uri="{C3380CC4-5D6E-409C-BE32-E72D297353CC}">
              <c16:uniqueId val="{00000004-DDD7-41F5-B31B-C030DF802523}"/>
            </c:ext>
          </c:extLst>
        </c:ser>
        <c:ser>
          <c:idx val="7"/>
          <c:order val="5"/>
          <c:tx>
            <c:strRef>
              <c:f>Sheet2!$B$7</c:f>
              <c:strCache>
                <c:ptCount val="1"/>
                <c:pt idx="0">
                  <c:v>SLAC</c:v>
                </c:pt>
              </c:strCache>
            </c:strRef>
          </c:tx>
          <c:invertIfNegative val="0"/>
          <c:cat>
            <c:numRef>
              <c:f>Sheet2!$C$1:$AO$1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Sheet2!$C$7:$AO$7</c:f>
              <c:numCache>
                <c:formatCode>General</c:formatCode>
                <c:ptCount val="39"/>
                <c:pt idx="0">
                  <c:v>6</c:v>
                </c:pt>
                <c:pt idx="1">
                  <c:v>19</c:v>
                </c:pt>
                <c:pt idx="2">
                  <c:v>25</c:v>
                </c:pt>
                <c:pt idx="3">
                  <c:v>31</c:v>
                </c:pt>
                <c:pt idx="4">
                  <c:v>30</c:v>
                </c:pt>
                <c:pt idx="5">
                  <c:v>29</c:v>
                </c:pt>
                <c:pt idx="6">
                  <c:v>27.4</c:v>
                </c:pt>
                <c:pt idx="7">
                  <c:v>21</c:v>
                </c:pt>
                <c:pt idx="8">
                  <c:v>11</c:v>
                </c:pt>
                <c:pt idx="9">
                  <c:v>18</c:v>
                </c:pt>
                <c:pt idx="10">
                  <c:v>13.1</c:v>
                </c:pt>
                <c:pt idx="11">
                  <c:v>12.6</c:v>
                </c:pt>
                <c:pt idx="12">
                  <c:v>11</c:v>
                </c:pt>
                <c:pt idx="13">
                  <c:v>10.5</c:v>
                </c:pt>
                <c:pt idx="14">
                  <c:v>11</c:v>
                </c:pt>
                <c:pt idx="15">
                  <c:v>11</c:v>
                </c:pt>
                <c:pt idx="16">
                  <c:v>10.5</c:v>
                </c:pt>
                <c:pt idx="17">
                  <c:v>9</c:v>
                </c:pt>
                <c:pt idx="18">
                  <c:v>10</c:v>
                </c:pt>
                <c:pt idx="19">
                  <c:v>9</c:v>
                </c:pt>
                <c:pt idx="20">
                  <c:v>5.6</c:v>
                </c:pt>
                <c:pt idx="21">
                  <c:v>2.5</c:v>
                </c:pt>
                <c:pt idx="22">
                  <c:v>0</c:v>
                </c:pt>
                <c:pt idx="23">
                  <c:v>0</c:v>
                </c:pt>
                <c:pt idx="24">
                  <c:v>0</c:v>
                </c:pt>
                <c:pt idx="25">
                  <c:v>0</c:v>
                </c:pt>
                <c:pt idx="26">
                  <c:v>0</c:v>
                </c:pt>
                <c:pt idx="27">
                  <c:v>0</c:v>
                </c:pt>
                <c:pt idx="28">
                  <c:v>0</c:v>
                </c:pt>
                <c:pt idx="29">
                  <c:v>1.2</c:v>
                </c:pt>
                <c:pt idx="30">
                  <c:v>0.5</c:v>
                </c:pt>
                <c:pt idx="31">
                  <c:v>0.5</c:v>
                </c:pt>
                <c:pt idx="32">
                  <c:v>3.7</c:v>
                </c:pt>
                <c:pt idx="33">
                  <c:v>3.7</c:v>
                </c:pt>
                <c:pt idx="34">
                  <c:v>2.2000000000000002</c:v>
                </c:pt>
                <c:pt idx="35">
                  <c:v>2.8</c:v>
                </c:pt>
                <c:pt idx="36">
                  <c:v>2.66</c:v>
                </c:pt>
                <c:pt idx="37">
                  <c:v>2.4</c:v>
                </c:pt>
                <c:pt idx="38">
                  <c:v>2.25</c:v>
                </c:pt>
              </c:numCache>
            </c:numRef>
          </c:val>
          <c:extLst>
            <c:ext xmlns:c16="http://schemas.microsoft.com/office/drawing/2014/chart" uri="{C3380CC4-5D6E-409C-BE32-E72D297353CC}">
              <c16:uniqueId val="{00000005-DDD7-41F5-B31B-C030DF802523}"/>
            </c:ext>
          </c:extLst>
        </c:ser>
        <c:ser>
          <c:idx val="8"/>
          <c:order val="6"/>
          <c:tx>
            <c:strRef>
              <c:f>Sheet2!$B$8</c:f>
              <c:strCache>
                <c:ptCount val="1"/>
                <c:pt idx="0">
                  <c:v>LBNL</c:v>
                </c:pt>
              </c:strCache>
            </c:strRef>
          </c:tx>
          <c:invertIfNegative val="0"/>
          <c:cat>
            <c:numRef>
              <c:f>Sheet2!$C$1:$AO$1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Sheet2!$C$8:$AO$8</c:f>
              <c:numCache>
                <c:formatCode>General</c:formatCode>
                <c:ptCount val="39"/>
                <c:pt idx="0">
                  <c:v>6.5</c:v>
                </c:pt>
                <c:pt idx="1">
                  <c:v>4.3</c:v>
                </c:pt>
                <c:pt idx="2">
                  <c:v>7.1</c:v>
                </c:pt>
                <c:pt idx="3">
                  <c:v>5.8</c:v>
                </c:pt>
                <c:pt idx="4">
                  <c:v>10.6</c:v>
                </c:pt>
                <c:pt idx="5">
                  <c:v>11.3</c:v>
                </c:pt>
                <c:pt idx="6">
                  <c:v>11.9</c:v>
                </c:pt>
                <c:pt idx="7">
                  <c:v>16.8</c:v>
                </c:pt>
                <c:pt idx="8">
                  <c:v>16.2</c:v>
                </c:pt>
                <c:pt idx="9">
                  <c:v>12.3</c:v>
                </c:pt>
                <c:pt idx="10">
                  <c:v>20.6</c:v>
                </c:pt>
                <c:pt idx="11">
                  <c:v>18.7</c:v>
                </c:pt>
                <c:pt idx="12">
                  <c:v>23.3</c:v>
                </c:pt>
                <c:pt idx="13">
                  <c:v>13.7</c:v>
                </c:pt>
                <c:pt idx="14">
                  <c:v>11.1</c:v>
                </c:pt>
                <c:pt idx="15">
                  <c:v>11.9</c:v>
                </c:pt>
                <c:pt idx="16">
                  <c:v>13.4</c:v>
                </c:pt>
                <c:pt idx="17">
                  <c:v>13.9</c:v>
                </c:pt>
                <c:pt idx="18">
                  <c:v>12.2</c:v>
                </c:pt>
                <c:pt idx="19">
                  <c:v>18.900000000000002</c:v>
                </c:pt>
                <c:pt idx="20">
                  <c:v>15.100000000000001</c:v>
                </c:pt>
                <c:pt idx="21">
                  <c:v>21.9</c:v>
                </c:pt>
                <c:pt idx="22">
                  <c:v>27.3</c:v>
                </c:pt>
                <c:pt idx="23">
                  <c:v>26.6</c:v>
                </c:pt>
                <c:pt idx="24">
                  <c:v>13.83</c:v>
                </c:pt>
                <c:pt idx="25">
                  <c:v>14.1</c:v>
                </c:pt>
                <c:pt idx="26">
                  <c:v>3.5</c:v>
                </c:pt>
                <c:pt idx="27">
                  <c:v>1.5</c:v>
                </c:pt>
                <c:pt idx="28">
                  <c:v>0.6</c:v>
                </c:pt>
                <c:pt idx="29">
                  <c:v>2.6</c:v>
                </c:pt>
                <c:pt idx="30">
                  <c:v>4.5</c:v>
                </c:pt>
                <c:pt idx="31">
                  <c:v>1.5</c:v>
                </c:pt>
                <c:pt idx="32">
                  <c:v>1.5</c:v>
                </c:pt>
                <c:pt idx="33">
                  <c:v>2.25</c:v>
                </c:pt>
                <c:pt idx="34">
                  <c:v>2.25</c:v>
                </c:pt>
                <c:pt idx="35">
                  <c:v>3.75</c:v>
                </c:pt>
                <c:pt idx="36">
                  <c:v>3.9750000000000001</c:v>
                </c:pt>
                <c:pt idx="37">
                  <c:v>3.5</c:v>
                </c:pt>
                <c:pt idx="38">
                  <c:v>0.5</c:v>
                </c:pt>
              </c:numCache>
            </c:numRef>
          </c:val>
          <c:extLst>
            <c:ext xmlns:c16="http://schemas.microsoft.com/office/drawing/2014/chart" uri="{C3380CC4-5D6E-409C-BE32-E72D297353CC}">
              <c16:uniqueId val="{00000006-DDD7-41F5-B31B-C030DF802523}"/>
            </c:ext>
          </c:extLst>
        </c:ser>
        <c:ser>
          <c:idx val="9"/>
          <c:order val="7"/>
          <c:tx>
            <c:strRef>
              <c:f>Sheet2!$B$9</c:f>
              <c:strCache>
                <c:ptCount val="1"/>
                <c:pt idx="0">
                  <c:v>ILC</c:v>
                </c:pt>
              </c:strCache>
            </c:strRef>
          </c:tx>
          <c:invertIfNegative val="0"/>
          <c:cat>
            <c:numRef>
              <c:f>Sheet2!$C$1:$AO$1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Sheet2!$C$9:$AO$9</c:f>
              <c:numCache>
                <c:formatCode>General</c:formatCode>
                <c:ptCount val="39"/>
                <c:pt idx="0">
                  <c:v>0</c:v>
                </c:pt>
                <c:pt idx="1">
                  <c:v>0</c:v>
                </c:pt>
                <c:pt idx="2">
                  <c:v>0</c:v>
                </c:pt>
                <c:pt idx="3">
                  <c:v>0</c:v>
                </c:pt>
                <c:pt idx="4">
                  <c:v>0</c:v>
                </c:pt>
                <c:pt idx="5">
                  <c:v>0</c:v>
                </c:pt>
                <c:pt idx="6">
                  <c:v>0</c:v>
                </c:pt>
                <c:pt idx="7">
                  <c:v>0</c:v>
                </c:pt>
                <c:pt idx="8">
                  <c:v>6</c:v>
                </c:pt>
                <c:pt idx="9">
                  <c:v>3</c:v>
                </c:pt>
                <c:pt idx="10">
                  <c:v>8</c:v>
                </c:pt>
                <c:pt idx="11">
                  <c:v>8</c:v>
                </c:pt>
                <c:pt idx="12">
                  <c:v>9</c:v>
                </c:pt>
                <c:pt idx="13">
                  <c:v>7.6</c:v>
                </c:pt>
                <c:pt idx="14">
                  <c:v>7.5</c:v>
                </c:pt>
                <c:pt idx="15">
                  <c:v>8.5</c:v>
                </c:pt>
                <c:pt idx="16">
                  <c:v>8.5</c:v>
                </c:pt>
                <c:pt idx="17">
                  <c:v>9.5</c:v>
                </c:pt>
                <c:pt idx="18">
                  <c:v>5</c:v>
                </c:pt>
                <c:pt idx="19">
                  <c:v>4.5</c:v>
                </c:pt>
                <c:pt idx="20">
                  <c:v>5</c:v>
                </c:pt>
                <c:pt idx="21">
                  <c:v>5.4</c:v>
                </c:pt>
                <c:pt idx="22">
                  <c:v>5.4</c:v>
                </c:pt>
                <c:pt idx="23">
                  <c:v>5.8</c:v>
                </c:pt>
                <c:pt idx="24">
                  <c:v>11.34</c:v>
                </c:pt>
                <c:pt idx="25">
                  <c:v>9.68</c:v>
                </c:pt>
                <c:pt idx="26">
                  <c:v>0</c:v>
                </c:pt>
                <c:pt idx="27">
                  <c:v>7.6</c:v>
                </c:pt>
                <c:pt idx="28">
                  <c:v>9.5</c:v>
                </c:pt>
                <c:pt idx="29">
                  <c:v>12.5</c:v>
                </c:pt>
                <c:pt idx="30">
                  <c:v>8</c:v>
                </c:pt>
                <c:pt idx="31">
                  <c:v>6.5</c:v>
                </c:pt>
                <c:pt idx="32">
                  <c:v>8</c:v>
                </c:pt>
                <c:pt idx="33">
                  <c:v>8</c:v>
                </c:pt>
                <c:pt idx="34">
                  <c:v>8.5</c:v>
                </c:pt>
                <c:pt idx="35">
                  <c:v>6.5</c:v>
                </c:pt>
                <c:pt idx="36">
                  <c:v>6.2700000000000005</c:v>
                </c:pt>
                <c:pt idx="37">
                  <c:v>7.15</c:v>
                </c:pt>
                <c:pt idx="38">
                  <c:v>16.45</c:v>
                </c:pt>
              </c:numCache>
            </c:numRef>
          </c:val>
          <c:extLst>
            <c:ext xmlns:c16="http://schemas.microsoft.com/office/drawing/2014/chart" uri="{C3380CC4-5D6E-409C-BE32-E72D297353CC}">
              <c16:uniqueId val="{00000007-DDD7-41F5-B31B-C030DF802523}"/>
            </c:ext>
          </c:extLst>
        </c:ser>
        <c:ser>
          <c:idx val="10"/>
          <c:order val="8"/>
          <c:tx>
            <c:strRef>
              <c:f>Sheet2!$B$10</c:f>
              <c:strCache>
                <c:ptCount val="1"/>
                <c:pt idx="0">
                  <c:v>KEKB</c:v>
                </c:pt>
              </c:strCache>
            </c:strRef>
          </c:tx>
          <c:invertIfNegative val="0"/>
          <c:cat>
            <c:numRef>
              <c:f>Sheet2!$C$1:$AO$1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Sheet2!$C$10:$AO$10</c:f>
              <c:numCache>
                <c:formatCode>General</c:formatCode>
                <c:ptCount val="3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2</c:v>
                </c:pt>
                <c:pt idx="19">
                  <c:v>2</c:v>
                </c:pt>
                <c:pt idx="20">
                  <c:v>1</c:v>
                </c:pt>
                <c:pt idx="21">
                  <c:v>0</c:v>
                </c:pt>
                <c:pt idx="22">
                  <c:v>0</c:v>
                </c:pt>
                <c:pt idx="23">
                  <c:v>0</c:v>
                </c:pt>
                <c:pt idx="24">
                  <c:v>3.61</c:v>
                </c:pt>
                <c:pt idx="25">
                  <c:v>5.2</c:v>
                </c:pt>
                <c:pt idx="26">
                  <c:v>4</c:v>
                </c:pt>
                <c:pt idx="27">
                  <c:v>4</c:v>
                </c:pt>
                <c:pt idx="28">
                  <c:v>3.5</c:v>
                </c:pt>
                <c:pt idx="29">
                  <c:v>3</c:v>
                </c:pt>
                <c:pt idx="30">
                  <c:v>3.5</c:v>
                </c:pt>
                <c:pt idx="31">
                  <c:v>2.5</c:v>
                </c:pt>
                <c:pt idx="32">
                  <c:v>7.35</c:v>
                </c:pt>
                <c:pt idx="33">
                  <c:v>7</c:v>
                </c:pt>
                <c:pt idx="34">
                  <c:v>6.3</c:v>
                </c:pt>
                <c:pt idx="35">
                  <c:v>6.3</c:v>
                </c:pt>
                <c:pt idx="36">
                  <c:v>5.9850000000000003</c:v>
                </c:pt>
                <c:pt idx="37">
                  <c:v>3.8</c:v>
                </c:pt>
                <c:pt idx="38">
                  <c:v>3.6</c:v>
                </c:pt>
              </c:numCache>
            </c:numRef>
          </c:val>
          <c:extLst>
            <c:ext xmlns:c16="http://schemas.microsoft.com/office/drawing/2014/chart" uri="{C3380CC4-5D6E-409C-BE32-E72D297353CC}">
              <c16:uniqueId val="{00000008-DDD7-41F5-B31B-C030DF802523}"/>
            </c:ext>
          </c:extLst>
        </c:ser>
        <c:ser>
          <c:idx val="11"/>
          <c:order val="9"/>
          <c:tx>
            <c:strRef>
              <c:f>Sheet2!$B$11</c:f>
              <c:strCache>
                <c:ptCount val="1"/>
                <c:pt idx="0">
                  <c:v>GLAST</c:v>
                </c:pt>
              </c:strCache>
            </c:strRef>
          </c:tx>
          <c:invertIfNegative val="0"/>
          <c:cat>
            <c:numRef>
              <c:f>Sheet2!$C$1:$AO$1</c:f>
              <c:numCache>
                <c:formatCode>General</c:formatCode>
                <c:ptCount val="39"/>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c:v>
                </c:pt>
                <c:pt idx="22">
                  <c:v>1</c:v>
                </c:pt>
                <c:pt idx="23">
                  <c:v>2</c:v>
                </c:pt>
                <c:pt idx="24">
                  <c:v>3</c:v>
                </c:pt>
                <c:pt idx="25">
                  <c:v>4</c:v>
                </c:pt>
                <c:pt idx="26">
                  <c:v>5</c:v>
                </c:pt>
                <c:pt idx="27">
                  <c:v>6</c:v>
                </c:pt>
                <c:pt idx="28">
                  <c:v>7</c:v>
                </c:pt>
                <c:pt idx="29">
                  <c:v>8</c:v>
                </c:pt>
                <c:pt idx="30">
                  <c:v>9</c:v>
                </c:pt>
                <c:pt idx="31">
                  <c:v>10</c:v>
                </c:pt>
                <c:pt idx="32">
                  <c:v>11</c:v>
                </c:pt>
                <c:pt idx="33">
                  <c:v>12</c:v>
                </c:pt>
                <c:pt idx="34">
                  <c:v>13</c:v>
                </c:pt>
                <c:pt idx="35">
                  <c:v>14</c:v>
                </c:pt>
                <c:pt idx="36">
                  <c:v>15</c:v>
                </c:pt>
                <c:pt idx="37">
                  <c:v>16</c:v>
                </c:pt>
                <c:pt idx="38">
                  <c:v>17</c:v>
                </c:pt>
              </c:numCache>
            </c:numRef>
          </c:cat>
          <c:val>
            <c:numRef>
              <c:f>Sheet2!$C$11:$AO$11</c:f>
              <c:numCache>
                <c:formatCode>General</c:formatCode>
                <c:ptCount val="3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0.5</c:v>
                </c:pt>
                <c:pt idx="20">
                  <c:v>1</c:v>
                </c:pt>
                <c:pt idx="21">
                  <c:v>2</c:v>
                </c:pt>
                <c:pt idx="22">
                  <c:v>2</c:v>
                </c:pt>
                <c:pt idx="23">
                  <c:v>2</c:v>
                </c:pt>
                <c:pt idx="24">
                  <c:v>1.2450000000000001</c:v>
                </c:pt>
                <c:pt idx="25">
                  <c:v>2.8</c:v>
                </c:pt>
                <c:pt idx="26">
                  <c:v>7</c:v>
                </c:pt>
                <c:pt idx="27">
                  <c:v>4</c:v>
                </c:pt>
                <c:pt idx="28">
                  <c:v>3.5</c:v>
                </c:pt>
                <c:pt idx="29">
                  <c:v>4</c:v>
                </c:pt>
                <c:pt idx="30">
                  <c:v>3.5</c:v>
                </c:pt>
                <c:pt idx="31">
                  <c:v>3</c:v>
                </c:pt>
                <c:pt idx="32">
                  <c:v>3</c:v>
                </c:pt>
                <c:pt idx="33">
                  <c:v>3</c:v>
                </c:pt>
                <c:pt idx="34">
                  <c:v>3</c:v>
                </c:pt>
                <c:pt idx="35">
                  <c:v>3</c:v>
                </c:pt>
                <c:pt idx="36">
                  <c:v>3.8</c:v>
                </c:pt>
                <c:pt idx="37">
                  <c:v>3</c:v>
                </c:pt>
                <c:pt idx="38">
                  <c:v>1.5</c:v>
                </c:pt>
              </c:numCache>
            </c:numRef>
          </c:val>
          <c:extLst>
            <c:ext xmlns:c16="http://schemas.microsoft.com/office/drawing/2014/chart" uri="{C3380CC4-5D6E-409C-BE32-E72D297353CC}">
              <c16:uniqueId val="{00000009-DDD7-41F5-B31B-C030DF802523}"/>
            </c:ext>
          </c:extLst>
        </c:ser>
        <c:ser>
          <c:idx val="12"/>
          <c:order val="10"/>
          <c:tx>
            <c:strRef>
              <c:f>Sheet2!$B$12</c:f>
              <c:strCache>
                <c:ptCount val="1"/>
                <c:pt idx="0">
                  <c:v>Detector (BELLE)</c:v>
                </c:pt>
              </c:strCache>
            </c:strRef>
          </c:tx>
          <c:invertIfNegative val="0"/>
          <c:val>
            <c:numRef>
              <c:f>Sheet2!$C$12:$AO$12</c:f>
              <c:numCache>
                <c:formatCode>General</c:formatCode>
                <c:ptCount val="39"/>
                <c:pt idx="0">
                  <c:v>0</c:v>
                </c:pt>
                <c:pt idx="1">
                  <c:v>0</c:v>
                </c:pt>
                <c:pt idx="2">
                  <c:v>0</c:v>
                </c:pt>
                <c:pt idx="3">
                  <c:v>0</c:v>
                </c:pt>
                <c:pt idx="4">
                  <c:v>0</c:v>
                </c:pt>
                <c:pt idx="5">
                  <c:v>0</c:v>
                </c:pt>
                <c:pt idx="6">
                  <c:v>0</c:v>
                </c:pt>
                <c:pt idx="7">
                  <c:v>0</c:v>
                </c:pt>
                <c:pt idx="8">
                  <c:v>0</c:v>
                </c:pt>
                <c:pt idx="9">
                  <c:v>0</c:v>
                </c:pt>
                <c:pt idx="10">
                  <c:v>0</c:v>
                </c:pt>
                <c:pt idx="11">
                  <c:v>0</c:v>
                </c:pt>
                <c:pt idx="12">
                  <c:v>1.5</c:v>
                </c:pt>
                <c:pt idx="13">
                  <c:v>0.9</c:v>
                </c:pt>
                <c:pt idx="14">
                  <c:v>1</c:v>
                </c:pt>
                <c:pt idx="15">
                  <c:v>4</c:v>
                </c:pt>
                <c:pt idx="16">
                  <c:v>5</c:v>
                </c:pt>
                <c:pt idx="17">
                  <c:v>4.5</c:v>
                </c:pt>
                <c:pt idx="18">
                  <c:v>4</c:v>
                </c:pt>
                <c:pt idx="19">
                  <c:v>3.5</c:v>
                </c:pt>
                <c:pt idx="20">
                  <c:v>4.4000000000000004</c:v>
                </c:pt>
                <c:pt idx="21">
                  <c:v>2.9</c:v>
                </c:pt>
                <c:pt idx="22">
                  <c:v>3</c:v>
                </c:pt>
                <c:pt idx="23">
                  <c:v>3</c:v>
                </c:pt>
                <c:pt idx="24">
                  <c:v>4.38</c:v>
                </c:pt>
                <c:pt idx="25">
                  <c:v>3.35</c:v>
                </c:pt>
                <c:pt idx="26">
                  <c:v>2.5</c:v>
                </c:pt>
                <c:pt idx="27">
                  <c:v>1.5</c:v>
                </c:pt>
                <c:pt idx="28">
                  <c:v>0</c:v>
                </c:pt>
                <c:pt idx="29">
                  <c:v>0</c:v>
                </c:pt>
                <c:pt idx="30">
                  <c:v>0</c:v>
                </c:pt>
                <c:pt idx="31">
                  <c:v>2</c:v>
                </c:pt>
                <c:pt idx="32">
                  <c:v>2</c:v>
                </c:pt>
                <c:pt idx="33">
                  <c:v>2</c:v>
                </c:pt>
                <c:pt idx="34">
                  <c:v>1</c:v>
                </c:pt>
                <c:pt idx="35">
                  <c:v>2.5</c:v>
                </c:pt>
                <c:pt idx="36">
                  <c:v>0.47499999999999998</c:v>
                </c:pt>
                <c:pt idx="37">
                  <c:v>0.4</c:v>
                </c:pt>
                <c:pt idx="38">
                  <c:v>0</c:v>
                </c:pt>
              </c:numCache>
            </c:numRef>
          </c:val>
          <c:extLst>
            <c:ext xmlns:c16="http://schemas.microsoft.com/office/drawing/2014/chart" uri="{C3380CC4-5D6E-409C-BE32-E72D297353CC}">
              <c16:uniqueId val="{0000000A-DDD7-41F5-B31B-C030DF802523}"/>
            </c:ext>
          </c:extLst>
        </c:ser>
        <c:ser>
          <c:idx val="0"/>
          <c:order val="11"/>
          <c:tx>
            <c:strRef>
              <c:f>Sheet2!$B$13</c:f>
              <c:strCache>
                <c:ptCount val="1"/>
                <c:pt idx="0">
                  <c:v>Others</c:v>
                </c:pt>
              </c:strCache>
            </c:strRef>
          </c:tx>
          <c:invertIfNegative val="0"/>
          <c:val>
            <c:numRef>
              <c:f>Sheet2!$C$13:$AO$13</c:f>
              <c:numCache>
                <c:formatCode>General</c:formatCode>
                <c:ptCount val="3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1.54</c:v>
                </c:pt>
                <c:pt idx="25">
                  <c:v>1.8</c:v>
                </c:pt>
                <c:pt idx="26">
                  <c:v>1</c:v>
                </c:pt>
                <c:pt idx="27">
                  <c:v>0</c:v>
                </c:pt>
                <c:pt idx="28">
                  <c:v>0</c:v>
                </c:pt>
                <c:pt idx="29">
                  <c:v>0</c:v>
                </c:pt>
                <c:pt idx="30">
                  <c:v>0</c:v>
                </c:pt>
                <c:pt idx="31">
                  <c:v>0</c:v>
                </c:pt>
                <c:pt idx="32">
                  <c:v>0</c:v>
                </c:pt>
                <c:pt idx="33">
                  <c:v>1.5</c:v>
                </c:pt>
                <c:pt idx="34">
                  <c:v>6.5</c:v>
                </c:pt>
                <c:pt idx="35">
                  <c:v>7.9399999999999995</c:v>
                </c:pt>
                <c:pt idx="36">
                  <c:v>5.0020000000000007</c:v>
                </c:pt>
                <c:pt idx="37">
                  <c:v>4.3</c:v>
                </c:pt>
                <c:pt idx="38">
                  <c:v>7.11</c:v>
                </c:pt>
              </c:numCache>
            </c:numRef>
          </c:val>
          <c:extLst>
            <c:ext xmlns:c16="http://schemas.microsoft.com/office/drawing/2014/chart" uri="{C3380CC4-5D6E-409C-BE32-E72D297353CC}">
              <c16:uniqueId val="{0000000B-DDD7-41F5-B31B-C030DF802523}"/>
            </c:ext>
          </c:extLst>
        </c:ser>
        <c:dLbls>
          <c:showLegendKey val="0"/>
          <c:showVal val="0"/>
          <c:showCatName val="0"/>
          <c:showSerName val="0"/>
          <c:showPercent val="0"/>
          <c:showBubbleSize val="0"/>
        </c:dLbls>
        <c:gapWidth val="150"/>
        <c:overlap val="100"/>
        <c:axId val="707886576"/>
        <c:axId val="1"/>
      </c:barChart>
      <c:lineChart>
        <c:grouping val="standard"/>
        <c:varyColors val="0"/>
        <c:ser>
          <c:idx val="13"/>
          <c:order val="12"/>
          <c:tx>
            <c:strRef>
              <c:f>Sheet2!$B$14</c:f>
              <c:strCache>
                <c:ptCount val="1"/>
                <c:pt idx="0">
                  <c:v>課題件数</c:v>
                </c:pt>
              </c:strCache>
            </c:strRef>
          </c:tx>
          <c:spPr>
            <a:ln>
              <a:solidFill>
                <a:srgbClr val="3366FF"/>
              </a:solidFill>
            </a:ln>
          </c:spPr>
          <c:marker>
            <c:spPr>
              <a:ln>
                <a:solidFill>
                  <a:srgbClr val="3366FF"/>
                </a:solidFill>
              </a:ln>
            </c:spPr>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Sheet2!$C$14:$AO$14</c:f>
              <c:numCache>
                <c:formatCode>General</c:formatCode>
                <c:ptCount val="39"/>
                <c:pt idx="0">
                  <c:v>7</c:v>
                </c:pt>
                <c:pt idx="1">
                  <c:v>9</c:v>
                </c:pt>
                <c:pt idx="2">
                  <c:v>13</c:v>
                </c:pt>
                <c:pt idx="3">
                  <c:v>15</c:v>
                </c:pt>
                <c:pt idx="4">
                  <c:v>15</c:v>
                </c:pt>
                <c:pt idx="5">
                  <c:v>16</c:v>
                </c:pt>
                <c:pt idx="6">
                  <c:v>17</c:v>
                </c:pt>
                <c:pt idx="7">
                  <c:v>16</c:v>
                </c:pt>
                <c:pt idx="8">
                  <c:v>18</c:v>
                </c:pt>
                <c:pt idx="9">
                  <c:v>17</c:v>
                </c:pt>
                <c:pt idx="10">
                  <c:v>15</c:v>
                </c:pt>
                <c:pt idx="11">
                  <c:v>15</c:v>
                </c:pt>
                <c:pt idx="12">
                  <c:v>14</c:v>
                </c:pt>
                <c:pt idx="13">
                  <c:v>16</c:v>
                </c:pt>
                <c:pt idx="14">
                  <c:v>16</c:v>
                </c:pt>
                <c:pt idx="15">
                  <c:v>18</c:v>
                </c:pt>
                <c:pt idx="16">
                  <c:v>16</c:v>
                </c:pt>
                <c:pt idx="17">
                  <c:v>15</c:v>
                </c:pt>
                <c:pt idx="18">
                  <c:v>15</c:v>
                </c:pt>
                <c:pt idx="19">
                  <c:v>19</c:v>
                </c:pt>
                <c:pt idx="20">
                  <c:v>17</c:v>
                </c:pt>
                <c:pt idx="21">
                  <c:v>18</c:v>
                </c:pt>
                <c:pt idx="22">
                  <c:v>14</c:v>
                </c:pt>
                <c:pt idx="23">
                  <c:v>14</c:v>
                </c:pt>
                <c:pt idx="24">
                  <c:v>16</c:v>
                </c:pt>
                <c:pt idx="25">
                  <c:v>18</c:v>
                </c:pt>
                <c:pt idx="26">
                  <c:v>15</c:v>
                </c:pt>
                <c:pt idx="27">
                  <c:v>12</c:v>
                </c:pt>
                <c:pt idx="28">
                  <c:v>10</c:v>
                </c:pt>
                <c:pt idx="29">
                  <c:v>14</c:v>
                </c:pt>
                <c:pt idx="30">
                  <c:v>14</c:v>
                </c:pt>
                <c:pt idx="31">
                  <c:v>13</c:v>
                </c:pt>
                <c:pt idx="32">
                  <c:v>13</c:v>
                </c:pt>
                <c:pt idx="33">
                  <c:v>17</c:v>
                </c:pt>
                <c:pt idx="34">
                  <c:v>17</c:v>
                </c:pt>
                <c:pt idx="35">
                  <c:v>19</c:v>
                </c:pt>
                <c:pt idx="36">
                  <c:v>19</c:v>
                </c:pt>
                <c:pt idx="37">
                  <c:v>24</c:v>
                </c:pt>
                <c:pt idx="38">
                  <c:v>46</c:v>
                </c:pt>
              </c:numCache>
            </c:numRef>
          </c:val>
          <c:smooth val="0"/>
          <c:extLst>
            <c:ext xmlns:c16="http://schemas.microsoft.com/office/drawing/2014/chart" uri="{C3380CC4-5D6E-409C-BE32-E72D297353CC}">
              <c16:uniqueId val="{0000000C-DDD7-41F5-B31B-C030DF802523}"/>
            </c:ext>
          </c:extLst>
        </c:ser>
        <c:dLbls>
          <c:showLegendKey val="0"/>
          <c:showVal val="0"/>
          <c:showCatName val="0"/>
          <c:showSerName val="0"/>
          <c:showPercent val="0"/>
          <c:showBubbleSize val="0"/>
        </c:dLbls>
        <c:marker val="1"/>
        <c:smooth val="0"/>
        <c:axId val="3"/>
        <c:axId val="4"/>
      </c:lineChart>
      <c:catAx>
        <c:axId val="707886576"/>
        <c:scaling>
          <c:orientation val="minMax"/>
        </c:scaling>
        <c:delete val="0"/>
        <c:axPos val="b"/>
        <c:numFmt formatCode="General" sourceLinked="1"/>
        <c:majorTickMark val="out"/>
        <c:minorTickMark val="none"/>
        <c:tickLblPos val="nextTo"/>
        <c:txPr>
          <a:bodyPr/>
          <a:lstStyle/>
          <a:p>
            <a:pPr>
              <a:defRPr sz="1800"/>
            </a:pPr>
            <a:endParaRPr lang="ja-JP"/>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a:lstStyle/>
          <a:p>
            <a:pPr>
              <a:defRPr sz="2000"/>
            </a:pPr>
            <a:endParaRPr lang="ja-JP"/>
          </a:p>
        </c:txPr>
        <c:crossAx val="707886576"/>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70"/>
        </c:scaling>
        <c:delete val="0"/>
        <c:axPos val="r"/>
        <c:numFmt formatCode="General" sourceLinked="1"/>
        <c:majorTickMark val="out"/>
        <c:minorTickMark val="none"/>
        <c:tickLblPos val="nextTo"/>
        <c:crossAx val="3"/>
        <c:crosses val="max"/>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r>
              <a:rPr lang="en-US" altLang="ja-JP" sz="1800" b="1" dirty="0">
                <a:latin typeface="ＭＳ Ｐゴシック" panose="020B0600070205080204" pitchFamily="50" charset="-128"/>
                <a:ea typeface="ＭＳ Ｐゴシック" panose="020B0600070205080204" pitchFamily="50" charset="-128"/>
              </a:rPr>
              <a:t>Budget</a:t>
            </a:r>
            <a:endParaRPr lang="ja-JP" sz="1800" b="1" dirty="0">
              <a:latin typeface="ＭＳ Ｐゴシック" panose="020B0600070205080204" pitchFamily="50" charset="-128"/>
              <a:ea typeface="ＭＳ Ｐゴシック" panose="020B0600070205080204" pitchFamily="50" charset="-128"/>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310846147927617E-2"/>
          <c:y val="0.32163087132333751"/>
          <c:w val="0.81388888888888888"/>
          <c:h val="0.54911162146398362"/>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6D1-45BB-8C04-7867F7F7951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6D1-45BB-8C04-7867F7F7951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6D1-45BB-8C04-7867F7F7951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6D1-45BB-8C04-7867F7F7951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6D1-45BB-8C04-7867F7F7951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16D1-45BB-8C04-7867F7F7951B}"/>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16D1-45BB-8C04-7867F7F7951B}"/>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16D1-45BB-8C04-7867F7F7951B}"/>
              </c:ext>
            </c:extLst>
          </c:dPt>
          <c:dLbls>
            <c:dLbl>
              <c:idx val="6"/>
              <c:layout>
                <c:manualLayout>
                  <c:x val="-4.7982283464566931E-3"/>
                  <c:y val="-6.622594050743657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6D1-45BB-8C04-7867F7F7951B}"/>
                </c:ext>
              </c:extLst>
            </c:dLbl>
            <c:dLbl>
              <c:idx val="7"/>
              <c:layout>
                <c:manualLayout>
                  <c:x val="9.5069553805774282E-2"/>
                  <c:y val="-1.07396471274424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16D1-45BB-8C04-7867F7F7951B}"/>
                </c:ext>
              </c:extLst>
            </c:dLbl>
            <c:spPr>
              <a:noFill/>
              <a:ln>
                <a:noFill/>
              </a:ln>
              <a:effectLst/>
            </c:spPr>
            <c:txPr>
              <a:bodyPr rot="0" spcFirstLastPara="1" vertOverflow="overflow" horzOverflow="overflow"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'Budget Plan RCP+DOE (3)'!$H$47:$H$54</c:f>
              <c:strCache>
                <c:ptCount val="8"/>
                <c:pt idx="0">
                  <c:v>ACC</c:v>
                </c:pt>
                <c:pt idx="1">
                  <c:v>HEP-EX</c:v>
                </c:pt>
                <c:pt idx="2">
                  <c:v>DET</c:v>
                </c:pt>
                <c:pt idx="3">
                  <c:v>HEP</c:v>
                </c:pt>
                <c:pt idx="4">
                  <c:v>PDG</c:v>
                </c:pt>
                <c:pt idx="5">
                  <c:v>NP</c:v>
                </c:pt>
                <c:pt idx="6">
                  <c:v>COSM</c:v>
                </c:pt>
                <c:pt idx="7">
                  <c:v>ILC Cost Reduction</c:v>
                </c:pt>
              </c:strCache>
            </c:strRef>
          </c:cat>
          <c:val>
            <c:numRef>
              <c:f>'Budget Plan RCP+DOE (3)'!$I$47:$I$54</c:f>
              <c:numCache>
                <c:formatCode>_(* #,##0_);_(* \(#,##0\);_(* "-"_);_(@_)</c:formatCode>
                <c:ptCount val="8"/>
                <c:pt idx="0">
                  <c:v>184446</c:v>
                </c:pt>
                <c:pt idx="1">
                  <c:v>49700</c:v>
                </c:pt>
                <c:pt idx="2">
                  <c:v>36000</c:v>
                </c:pt>
                <c:pt idx="3">
                  <c:v>25110</c:v>
                </c:pt>
                <c:pt idx="4">
                  <c:v>15800</c:v>
                </c:pt>
                <c:pt idx="5">
                  <c:v>6700</c:v>
                </c:pt>
                <c:pt idx="6">
                  <c:v>4200</c:v>
                </c:pt>
                <c:pt idx="7">
                  <c:v>3500</c:v>
                </c:pt>
              </c:numCache>
            </c:numRef>
          </c:val>
          <c:extLst>
            <c:ext xmlns:c16="http://schemas.microsoft.com/office/drawing/2014/chart" uri="{C3380CC4-5D6E-409C-BE32-E72D297353CC}">
              <c16:uniqueId val="{00000010-16D1-45BB-8C04-7867F7F7951B}"/>
            </c:ext>
          </c:extLst>
        </c:ser>
        <c:ser>
          <c:idx val="1"/>
          <c:order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12-16D1-45BB-8C04-7867F7F7951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14-16D1-45BB-8C04-7867F7F7951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16-16D1-45BB-8C04-7867F7F7951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8-16D1-45BB-8C04-7867F7F7951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1A-16D1-45BB-8C04-7867F7F7951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1C-16D1-45BB-8C04-7867F7F7951B}"/>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E-16D1-45BB-8C04-7867F7F7951B}"/>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0-16D1-45BB-8C04-7867F7F7951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'Budget Plan RCP+DOE (3)'!$H$47:$H$54</c:f>
              <c:strCache>
                <c:ptCount val="8"/>
                <c:pt idx="0">
                  <c:v>ACC</c:v>
                </c:pt>
                <c:pt idx="1">
                  <c:v>HEP-EX</c:v>
                </c:pt>
                <c:pt idx="2">
                  <c:v>DET</c:v>
                </c:pt>
                <c:pt idx="3">
                  <c:v>HEP</c:v>
                </c:pt>
                <c:pt idx="4">
                  <c:v>PDG</c:v>
                </c:pt>
                <c:pt idx="5">
                  <c:v>NP</c:v>
                </c:pt>
                <c:pt idx="6">
                  <c:v>COSM</c:v>
                </c:pt>
                <c:pt idx="7">
                  <c:v>ILC Cost Reduction</c:v>
                </c:pt>
              </c:strCache>
            </c:strRef>
          </c:cat>
          <c:val>
            <c:numRef>
              <c:f>'Budget Plan RCP+DOE (3)'!$J$47:$J$54</c:f>
              <c:numCache>
                <c:formatCode>_(* #,##0_);_(* \(#,##0\);_(* "-"_);_(@_)</c:formatCode>
                <c:ptCount val="8"/>
                <c:pt idx="0">
                  <c:v>11</c:v>
                </c:pt>
                <c:pt idx="1">
                  <c:v>5</c:v>
                </c:pt>
                <c:pt idx="2">
                  <c:v>7</c:v>
                </c:pt>
                <c:pt idx="3">
                  <c:v>2</c:v>
                </c:pt>
                <c:pt idx="4">
                  <c:v>1</c:v>
                </c:pt>
                <c:pt idx="5">
                  <c:v>2</c:v>
                </c:pt>
                <c:pt idx="6">
                  <c:v>1</c:v>
                </c:pt>
                <c:pt idx="7">
                  <c:v>1</c:v>
                </c:pt>
              </c:numCache>
            </c:numRef>
          </c:val>
          <c:extLst>
            <c:ext xmlns:c16="http://schemas.microsoft.com/office/drawing/2014/chart" uri="{C3380CC4-5D6E-409C-BE32-E72D297353CC}">
              <c16:uniqueId val="{00000021-16D1-45BB-8C04-7867F7F7951B}"/>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r>
              <a:rPr lang="en-US" altLang="ja-JP" sz="1800" b="1" dirty="0">
                <a:latin typeface="ＭＳ Ｐゴシック" panose="020B0600070205080204" pitchFamily="50" charset="-128"/>
                <a:ea typeface="ＭＳ Ｐゴシック" panose="020B0600070205080204" pitchFamily="50" charset="-128"/>
              </a:rPr>
              <a:t># of programs</a:t>
            </a:r>
            <a:endParaRPr lang="en-US" altLang="ja-JP" b="1" dirty="0">
              <a:latin typeface="ＭＳ Ｐゴシック" panose="020B0600070205080204" pitchFamily="50" charset="-128"/>
              <a:ea typeface="ＭＳ Ｐゴシック" panose="020B0600070205080204" pitchFamily="50" charset="-128"/>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8611082566221461E-2"/>
          <c:y val="0.30178594923262653"/>
          <c:w val="0.81388888888888888"/>
          <c:h val="0.54911162146398362"/>
        </c:manualLayout>
      </c:layout>
      <c:pie3DChart>
        <c:varyColors val="1"/>
        <c:ser>
          <c:idx val="1"/>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923-431B-B6DA-2FBF6900879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923-431B-B6DA-2FBF6900879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923-431B-B6DA-2FBF6900879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923-431B-B6DA-2FBF6900879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923-431B-B6DA-2FBF6900879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923-431B-B6DA-2FBF6900879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923-431B-B6DA-2FBF69008797}"/>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E923-431B-B6DA-2FBF69008797}"/>
              </c:ext>
            </c:extLst>
          </c:dPt>
          <c:dLbls>
            <c:numFmt formatCode="#&quot;件&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'Budget Plan RCP+DOE (3)'!$H$47:$H$54</c:f>
              <c:strCache>
                <c:ptCount val="8"/>
                <c:pt idx="0">
                  <c:v>ACC</c:v>
                </c:pt>
                <c:pt idx="1">
                  <c:v>HEP-EX</c:v>
                </c:pt>
                <c:pt idx="2">
                  <c:v>DET</c:v>
                </c:pt>
                <c:pt idx="3">
                  <c:v>HEP</c:v>
                </c:pt>
                <c:pt idx="4">
                  <c:v>PDG</c:v>
                </c:pt>
                <c:pt idx="5">
                  <c:v>NP</c:v>
                </c:pt>
                <c:pt idx="6">
                  <c:v>COSM</c:v>
                </c:pt>
                <c:pt idx="7">
                  <c:v>ILC Cost Reduction</c:v>
                </c:pt>
              </c:strCache>
            </c:strRef>
          </c:cat>
          <c:val>
            <c:numRef>
              <c:f>'Budget Plan RCP+DOE (3)'!$J$47:$J$54</c:f>
              <c:numCache>
                <c:formatCode>_(* #,##0_);_(* \(#,##0\);_(* "-"_);_(@_)</c:formatCode>
                <c:ptCount val="8"/>
                <c:pt idx="0">
                  <c:v>11</c:v>
                </c:pt>
                <c:pt idx="1">
                  <c:v>5</c:v>
                </c:pt>
                <c:pt idx="2">
                  <c:v>7</c:v>
                </c:pt>
                <c:pt idx="3">
                  <c:v>2</c:v>
                </c:pt>
                <c:pt idx="4">
                  <c:v>1</c:v>
                </c:pt>
                <c:pt idx="5">
                  <c:v>2</c:v>
                </c:pt>
                <c:pt idx="6">
                  <c:v>1</c:v>
                </c:pt>
                <c:pt idx="7">
                  <c:v>1</c:v>
                </c:pt>
              </c:numCache>
            </c:numRef>
          </c:val>
          <c:extLst>
            <c:ext xmlns:c16="http://schemas.microsoft.com/office/drawing/2014/chart" uri="{C3380CC4-5D6E-409C-BE32-E72D297353CC}">
              <c16:uniqueId val="{00000010-E923-431B-B6DA-2FBF69008797}"/>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3D6AA-E587-4DB2-9A6D-BFD4249685A9}" type="datetimeFigureOut">
              <a:rPr kumimoji="1" lang="ja-JP" altLang="en-US" smtClean="0"/>
              <a:t>2019/4/14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36EA9-FC24-496A-B236-4F8A266C41FB}" type="slidenum">
              <a:rPr kumimoji="1" lang="ja-JP" altLang="en-US" smtClean="0"/>
              <a:t>‹#›</a:t>
            </a:fld>
            <a:endParaRPr kumimoji="1" lang="ja-JP" altLang="en-US"/>
          </a:p>
        </p:txBody>
      </p:sp>
    </p:spTree>
    <p:extLst>
      <p:ext uri="{BB962C8B-B14F-4D97-AF65-F5344CB8AC3E}">
        <p14:creationId xmlns:p14="http://schemas.microsoft.com/office/powerpoint/2010/main" val="11395844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120C3-8393-4629-ACAB-63FFCBC2848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76521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086E8-662C-4473-B6AE-9DBC10A64B0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3072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120C3-8393-4629-ACAB-63FFCBC2848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03938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120C3-8393-4629-ACAB-63FFCBC2848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4720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120C3-8393-4629-ACAB-63FFCBC2848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18065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337959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118510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3481803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507BA00-641D-4866-A91D-E3F8D448319A}" type="datetime1">
              <a:rPr kumimoji="1" lang="ja-JP" altLang="en-US" smtClean="0"/>
              <a:t>2019/4/14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2884965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6154738-8EB5-4864-98A1-338AA5494651}" type="datetime1">
              <a:rPr kumimoji="1" lang="ja-JP" altLang="en-US" smtClean="0"/>
              <a:t>2019/4/14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1035493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908DC9-AC61-4638-88DA-66441C2E2470}" type="datetime1">
              <a:rPr kumimoji="1" lang="ja-JP" altLang="en-US" smtClean="0"/>
              <a:t>2019/4/14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3953784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4F1FB0E-5939-4748-AF27-989DD1739D06}" type="datetime1">
              <a:rPr kumimoji="1" lang="ja-JP" altLang="en-US" smtClean="0"/>
              <a:t>2019/4/14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976547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0F6D351-5CBA-4EE6-98CB-102B70F159C5}" type="datetime1">
              <a:rPr kumimoji="1" lang="ja-JP" altLang="en-US" smtClean="0"/>
              <a:t>2019/4/14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3309555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3405EB7-A16D-42F3-A430-F8BC2DD0E1AB}" type="datetime1">
              <a:rPr kumimoji="1" lang="ja-JP" altLang="en-US" smtClean="0"/>
              <a:t>2019/4/14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781963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D989D1E-BA83-4E7B-AE86-49342FE032A0}" type="datetime1">
              <a:rPr kumimoji="1" lang="ja-JP" altLang="en-US" smtClean="0"/>
              <a:t>2019/4/14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3700934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DA9976E-4290-4A52-946C-503951F1D096}" type="datetime1">
              <a:rPr kumimoji="1" lang="ja-JP" altLang="en-US" smtClean="0"/>
              <a:t>2019/4/14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265295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1107142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0E95146-071B-4E7B-BBA7-5617E0941461}" type="datetime1">
              <a:rPr kumimoji="1" lang="ja-JP" altLang="en-US" smtClean="0"/>
              <a:t>2019/4/14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3472644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541B9AF-117C-4A76-A712-FE2B179136A3}" type="datetime1">
              <a:rPr kumimoji="1" lang="ja-JP" altLang="en-US" smtClean="0"/>
              <a:t>2019/4/14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336086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B019519-099B-41A8-AABF-06BD276EB419}" type="datetime1">
              <a:rPr kumimoji="1" lang="ja-JP" altLang="en-US" smtClean="0"/>
              <a:t>2019/4/14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2147728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95043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82644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63456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26771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30968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36972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835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1350988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4568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33241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34574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19590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99C04C9-4B31-1449-9499-603105CE6708}" type="datetime1">
              <a:rPr kumimoji="1" lang="ja-JP" altLang="en-US" smtClean="0"/>
              <a:t>2019/4/14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3521819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F2929AD-9C2E-4E43-8825-37669B736B20}" type="datetime1">
              <a:rPr kumimoji="1" lang="ja-JP" altLang="en-US" smtClean="0"/>
              <a:t>2019/4/14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2404070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4B4983F-3BD5-824C-9900-69859B9EDE20}" type="datetime1">
              <a:rPr kumimoji="1" lang="ja-JP" altLang="en-US" smtClean="0"/>
              <a:t>2019/4/14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1933673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4C6C6AD-BB88-1D4E-A89D-7DA5F94E0ACB}" type="datetime1">
              <a:rPr kumimoji="1" lang="ja-JP" altLang="en-US" smtClean="0"/>
              <a:t>2019/4/14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1302842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053C863-81EF-884F-B628-9B6ABB0C9CF1}" type="datetime1">
              <a:rPr kumimoji="1" lang="ja-JP" altLang="en-US" smtClean="0"/>
              <a:t>2019/4/14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2106903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FC976C1-DE69-5044-AB82-E7BF2305003F}" type="datetime1">
              <a:rPr kumimoji="1" lang="ja-JP" altLang="en-US" smtClean="0"/>
              <a:t>2019/4/14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3245480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3048257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BE6F439-19A8-0B42-AF72-22B8B1E4B3B5}" type="datetime1">
              <a:rPr kumimoji="1" lang="ja-JP" altLang="en-US" smtClean="0"/>
              <a:t>2019/4/14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1774691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7975E7B-07B9-814E-8AE5-02F32209C2EA}" type="datetime1">
              <a:rPr kumimoji="1" lang="ja-JP" altLang="en-US" smtClean="0"/>
              <a:t>2019/4/14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1829371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468248D-977F-124C-9DF3-03A72C2CBEC5}" type="datetime1">
              <a:rPr kumimoji="1" lang="ja-JP" altLang="en-US" smtClean="0"/>
              <a:t>2019/4/14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2904706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71BA6D5-9EC1-A54C-86BB-F355947050A1}" type="datetime1">
              <a:rPr kumimoji="1" lang="ja-JP" altLang="en-US" smtClean="0"/>
              <a:t>2019/4/14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4079182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429B847-EAF9-3148-A340-84771C9167D3}" type="datetime1">
              <a:rPr kumimoji="1" lang="ja-JP" altLang="en-US" smtClean="0"/>
              <a:t>2019/4/14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3354892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1212A9D-6C22-FA49-8DC6-0B107B815D16}"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91392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373BD5B-CF73-F74A-8BD0-F285DAEDD219}"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75225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D20AEFD-1F4F-9946-8A63-0DAD3811E91F}"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85701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CF5EBBE-B113-F04E-A5F0-FB56DBC7A83F}"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49713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E97C141-343C-4648-B5A1-F5C14CF96B93}"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9603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1825178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DD50371-CEBA-524B-9240-C00508C61C34}"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36936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73EB37E-5273-8A46-B370-4E8096AEEEA2}"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39610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51F0D98-240E-1649-8393-1A3BD395DCD1}"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56363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95382C1-A2F0-D34D-8050-68E7DF63DD86}"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262473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7F0B683-6694-D04E-B769-EF56E6962D99}"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13855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79C4336-5D5F-D540-96B5-8A23F284178C}" type="datetime1">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E7E8AB8-9A31-D84B-8225-A4C5FC79388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85640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725178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70551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02623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57499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12484548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16867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430521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91980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81131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08276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75294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39E0EB1-0606-2E4C-AE7E-4448670F960C}"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799A96B-91D0-6148-B52D-EC49428D371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25159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147285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256757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CFD8803-B7F8-4D2B-ACE6-D0DD3B7A3165}" type="datetimeFigureOut">
              <a:rPr kumimoji="1" lang="ja-JP" altLang="en-US" smtClean="0"/>
              <a:t>2019/4/14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119823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D8803-B7F8-4D2B-ACE6-D0DD3B7A3165}" type="datetimeFigureOut">
              <a:rPr kumimoji="1" lang="ja-JP" altLang="en-US" smtClean="0"/>
              <a:t>2019/4/14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39FB3-52C9-45E9-BA8B-538C1BEBB773}" type="slidenum">
              <a:rPr kumimoji="1" lang="ja-JP" altLang="en-US" smtClean="0"/>
              <a:t>‹#›</a:t>
            </a:fld>
            <a:endParaRPr kumimoji="1" lang="ja-JP" altLang="en-US"/>
          </a:p>
        </p:txBody>
      </p:sp>
    </p:spTree>
    <p:extLst>
      <p:ext uri="{BB962C8B-B14F-4D97-AF65-F5344CB8AC3E}">
        <p14:creationId xmlns:p14="http://schemas.microsoft.com/office/powerpoint/2010/main" val="642682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98105-221B-412A-B04F-59F89D617EA1}" type="datetime1">
              <a:rPr kumimoji="1" lang="ja-JP" altLang="en-US" smtClean="0"/>
              <a:t>2019/4/14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744144-3BC8-4A05-9BF5-60DE6AF06016}" type="slidenum">
              <a:rPr kumimoji="1" lang="ja-JP" altLang="en-US" smtClean="0"/>
              <a:t>‹#›</a:t>
            </a:fld>
            <a:endParaRPr kumimoji="1" lang="ja-JP" altLang="en-US"/>
          </a:p>
        </p:txBody>
      </p:sp>
    </p:spTree>
    <p:extLst>
      <p:ext uri="{BB962C8B-B14F-4D97-AF65-F5344CB8AC3E}">
        <p14:creationId xmlns:p14="http://schemas.microsoft.com/office/powerpoint/2010/main" val="11047281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F5627B-A473-4B12-8CDF-E9BF7F8D1D32}" type="datetimeFigureOut">
              <a:rPr lang="ja-JP" altLang="en-US" smtClean="0">
                <a:solidFill>
                  <a:prstClr val="black">
                    <a:tint val="75000"/>
                  </a:prstClr>
                </a:solidFill>
                <a:latin typeface="Calibri"/>
                <a:ea typeface="ＭＳ Ｐゴシック"/>
              </a:rPr>
              <a:pPr/>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107F4-7FA7-4B06-AB50-8E91557CDB2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61959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6D7FE-3067-934C-AFCA-0C9F7CADF1D8}" type="datetime1">
              <a:rPr kumimoji="1" lang="ja-JP" altLang="en-US" smtClean="0"/>
              <a:t>2019/4/14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6E3D20-8D4F-F744-A63C-CD9B874A59FE}" type="slidenum">
              <a:rPr kumimoji="1" lang="ja-JP" altLang="en-US" smtClean="0"/>
              <a:t>‹#›</a:t>
            </a:fld>
            <a:endParaRPr kumimoji="1" lang="ja-JP" altLang="en-US"/>
          </a:p>
        </p:txBody>
      </p:sp>
    </p:spTree>
    <p:extLst>
      <p:ext uri="{BB962C8B-B14F-4D97-AF65-F5344CB8AC3E}">
        <p14:creationId xmlns:p14="http://schemas.microsoft.com/office/powerpoint/2010/main" val="9221659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51B6CC0-B68A-E047-925B-6B8BB0B56082}" type="datetime1">
              <a:rPr lang="ja-JP" altLang="en-US" smtClean="0">
                <a:solidFill>
                  <a:prstClr val="black">
                    <a:tint val="75000"/>
                  </a:prstClr>
                </a:solidFill>
                <a:latin typeface="Calibri"/>
                <a:ea typeface="ＭＳ Ｐゴシック"/>
              </a:rPr>
              <a:pPr defTabSz="457200"/>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E7E8AB8-9A31-D84B-8225-A4C5FC79388A}" type="slidenum">
              <a:rPr lang="ja-JP" altLang="en-US" smtClean="0">
                <a:solidFill>
                  <a:prstClr val="black">
                    <a:tint val="75000"/>
                  </a:prstClr>
                </a:solidFill>
                <a:latin typeface="Calibri"/>
                <a:ea typeface="ＭＳ Ｐゴシック"/>
              </a:rPr>
              <a:pPr defTabSz="4572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068559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39E0EB1-0606-2E4C-AE7E-4448670F960C}" type="datetimeFigureOut">
              <a:rPr lang="ja-JP" altLang="en-US" smtClean="0">
                <a:solidFill>
                  <a:prstClr val="black">
                    <a:tint val="75000"/>
                  </a:prstClr>
                </a:solidFill>
                <a:latin typeface="Calibri"/>
                <a:ea typeface="ＭＳ Ｐゴシック"/>
              </a:rPr>
              <a:pPr defTabSz="457200"/>
              <a:t>2019/4/14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99A96B-91D0-6148-B52D-EC49428D3719}" type="slidenum">
              <a:rPr lang="ja-JP" altLang="en-US" smtClean="0">
                <a:solidFill>
                  <a:prstClr val="black">
                    <a:tint val="75000"/>
                  </a:prstClr>
                </a:solidFill>
                <a:latin typeface="Calibri"/>
                <a:ea typeface="ＭＳ Ｐゴシック"/>
              </a:rPr>
              <a:pPr defTabSz="4572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976464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xml"/><Relationship Id="rId7"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oleObject" Target="../embeddings/oleObject1.bin"/><Relationship Id="rId10" Type="http://schemas.openxmlformats.org/officeDocument/2006/relationships/image" Target="../media/image27.jpeg"/><Relationship Id="rId4" Type="http://schemas.openxmlformats.org/officeDocument/2006/relationships/image" Target="../media/image11.pn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6.png"/><Relationship Id="rId5" Type="http://schemas.openxmlformats.org/officeDocument/2006/relationships/oleObject" Target="../embeddings/oleObject2.bin"/><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7.xml"/><Relationship Id="rId1" Type="http://schemas.openxmlformats.org/officeDocument/2006/relationships/vmlDrawing" Target="../drawings/vmlDrawing4.v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57.xml"/><Relationship Id="rId1" Type="http://schemas.openxmlformats.org/officeDocument/2006/relationships/vmlDrawing" Target="../drawings/vmlDrawing5.v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35.xml"/><Relationship Id="rId1" Type="http://schemas.openxmlformats.org/officeDocument/2006/relationships/vmlDrawing" Target="../drawings/vmlDrawing6.vml"/><Relationship Id="rId6" Type="http://schemas.openxmlformats.org/officeDocument/2006/relationships/image" Target="../media/image43.emf"/><Relationship Id="rId5" Type="http://schemas.openxmlformats.org/officeDocument/2006/relationships/package" Target="../embeddings/Microsoft_Excel_Worksheet2.xlsx"/><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57.xml"/><Relationship Id="rId1" Type="http://schemas.openxmlformats.org/officeDocument/2006/relationships/vmlDrawing" Target="../drawings/vmlDrawing7.vml"/><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hyperlink" Target="https://www.bnl.gov/usjphep/" TargetMode="Externa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57.xml"/><Relationship Id="rId1" Type="http://schemas.openxmlformats.org/officeDocument/2006/relationships/vmlDrawing" Target="../drawings/vmlDrawing8.vml"/><Relationship Id="rId5" Type="http://schemas.openxmlformats.org/officeDocument/2006/relationships/image" Target="../media/image46.emf"/><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hyperlink" Target="https://www.bnl.gov/ozaki/" TargetMode="External"/><Relationship Id="rId4" Type="http://schemas.openxmlformats.org/officeDocument/2006/relationships/hyperlink" Target="https://www2.kek.jp/kokusai/us_japan/ozaki_exchange_progra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hyperlink" Target="https://www.bnl.gov/newsroom/news.php?a=112384"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6.png"/><Relationship Id="rId4" Type="http://schemas.openxmlformats.org/officeDocument/2006/relationships/image" Target="../media/image8.jpeg"/><Relationship Id="rId9"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B95449-B024-415D-81D1-1057C30C3748}"/>
              </a:ext>
            </a:extLst>
          </p:cNvPr>
          <p:cNvSpPr>
            <a:spLocks noGrp="1"/>
          </p:cNvSpPr>
          <p:nvPr>
            <p:ph type="ctrTitle"/>
          </p:nvPr>
        </p:nvSpPr>
        <p:spPr/>
        <p:txBody>
          <a:bodyPr/>
          <a:lstStyle/>
          <a:p>
            <a:r>
              <a:rPr kumimoji="1" lang="en-US" altLang="ja-JP" dirty="0"/>
              <a:t>US-Japan Program Status</a:t>
            </a:r>
            <a:endParaRPr kumimoji="1" lang="ja-JP" altLang="en-US" dirty="0"/>
          </a:p>
        </p:txBody>
      </p:sp>
      <p:sp>
        <p:nvSpPr>
          <p:cNvPr id="3" name="字幕 2">
            <a:extLst>
              <a:ext uri="{FF2B5EF4-FFF2-40B4-BE49-F238E27FC236}">
                <a16:creationId xmlns:a16="http://schemas.microsoft.com/office/drawing/2014/main" id="{58F4DB69-47C5-46E4-88D6-722C7794DE44}"/>
              </a:ext>
            </a:extLst>
          </p:cNvPr>
          <p:cNvSpPr>
            <a:spLocks noGrp="1"/>
          </p:cNvSpPr>
          <p:nvPr>
            <p:ph type="subTitle" idx="1"/>
          </p:nvPr>
        </p:nvSpPr>
        <p:spPr>
          <a:xfrm>
            <a:off x="1143000" y="4592187"/>
            <a:ext cx="6858000" cy="1655762"/>
          </a:xfrm>
        </p:spPr>
        <p:txBody>
          <a:bodyPr/>
          <a:lstStyle/>
          <a:p>
            <a:r>
              <a:rPr kumimoji="1" lang="en-US" altLang="ja-JP" dirty="0"/>
              <a:t>Takashi Kobayashi</a:t>
            </a:r>
          </a:p>
          <a:p>
            <a:r>
              <a:rPr kumimoji="1" lang="en-US" altLang="ja-JP" dirty="0"/>
              <a:t>US-Japan program scientific secretary</a:t>
            </a:r>
          </a:p>
          <a:p>
            <a:r>
              <a:rPr lang="en-US" altLang="ja-JP" dirty="0"/>
              <a:t>IPNS/J-PARC, KEK</a:t>
            </a:r>
            <a:endParaRPr kumimoji="1" lang="ja-JP" altLang="en-US" dirty="0"/>
          </a:p>
        </p:txBody>
      </p:sp>
      <p:sp>
        <p:nvSpPr>
          <p:cNvPr id="4" name="テキスト ボックス 3">
            <a:extLst>
              <a:ext uri="{FF2B5EF4-FFF2-40B4-BE49-F238E27FC236}">
                <a16:creationId xmlns:a16="http://schemas.microsoft.com/office/drawing/2014/main" id="{4B77405B-3392-4418-8620-2037FEFE7C94}"/>
              </a:ext>
            </a:extLst>
          </p:cNvPr>
          <p:cNvSpPr txBox="1"/>
          <p:nvPr/>
        </p:nvSpPr>
        <p:spPr>
          <a:xfrm>
            <a:off x="2019655" y="315367"/>
            <a:ext cx="4930199" cy="830997"/>
          </a:xfrm>
          <a:prstGeom prst="rect">
            <a:avLst/>
          </a:prstGeom>
          <a:noFill/>
        </p:spPr>
        <p:txBody>
          <a:bodyPr wrap="square" rtlCol="0">
            <a:spAutoFit/>
          </a:bodyPr>
          <a:lstStyle/>
          <a:p>
            <a:pPr algn="ctr"/>
            <a:r>
              <a:rPr lang="en-US" altLang="ja-JP" sz="1200" dirty="0"/>
              <a:t>The 40th Anniversary Symposium of the US-Japan Science and Technology Cooperation Program in High Energy Physics</a:t>
            </a:r>
          </a:p>
          <a:p>
            <a:pPr algn="ctr"/>
            <a:r>
              <a:rPr lang="en-US" altLang="ja-JP" sz="1200" dirty="0"/>
              <a:t>April 15-16, 2019</a:t>
            </a:r>
          </a:p>
          <a:p>
            <a:pPr algn="ctr"/>
            <a:r>
              <a:rPr lang="en-US" altLang="ja-JP" sz="1200" dirty="0"/>
              <a:t>EAST-WEST CENTER, University of Hawaii</a:t>
            </a:r>
            <a:endParaRPr lang="ja-JP" altLang="en-US" sz="1200" dirty="0"/>
          </a:p>
        </p:txBody>
      </p:sp>
    </p:spTree>
    <p:extLst>
      <p:ext uri="{BB962C8B-B14F-4D97-AF65-F5344CB8AC3E}">
        <p14:creationId xmlns:p14="http://schemas.microsoft.com/office/powerpoint/2010/main" val="3529271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8456"/>
            <a:ext cx="8229600" cy="866143"/>
          </a:xfrm>
        </p:spPr>
        <p:txBody>
          <a:bodyPr/>
          <a:lstStyle/>
          <a:p>
            <a:r>
              <a:rPr lang="en-US" altLang="ja-JP" dirty="0"/>
              <a:t>Summary of the discussion</a:t>
            </a:r>
            <a:endParaRPr kumimoji="1" lang="ja-JP" altLang="en-US" dirty="0"/>
          </a:p>
        </p:txBody>
      </p:sp>
      <p:sp>
        <p:nvSpPr>
          <p:cNvPr id="3" name="コンテンツ プレースホルダー 2"/>
          <p:cNvSpPr>
            <a:spLocks noGrp="1"/>
          </p:cNvSpPr>
          <p:nvPr>
            <p:ph idx="1"/>
          </p:nvPr>
        </p:nvSpPr>
        <p:spPr>
          <a:xfrm>
            <a:off x="457200" y="874599"/>
            <a:ext cx="8229600" cy="5856013"/>
          </a:xfrm>
        </p:spPr>
        <p:txBody>
          <a:bodyPr>
            <a:normAutofit fontScale="70000" lnSpcReduction="20000"/>
          </a:bodyPr>
          <a:lstStyle/>
          <a:p>
            <a:r>
              <a:rPr lang="en-US" altLang="ja-JP" dirty="0"/>
              <a:t>As possible improvements on the future US-J program, the following 3 points were raised and agreed upon; </a:t>
            </a:r>
            <a:endParaRPr lang="ja-JP" altLang="ja-JP" dirty="0"/>
          </a:p>
          <a:p>
            <a:pPr lvl="1"/>
            <a:r>
              <a:rPr lang="en-US" altLang="ja-JP" b="1" dirty="0">
                <a:solidFill>
                  <a:srgbClr val="FF0000"/>
                </a:solidFill>
              </a:rPr>
              <a:t>Flagship items or fields with clear objective are necessary.</a:t>
            </a:r>
          </a:p>
          <a:p>
            <a:pPr lvl="2"/>
            <a:r>
              <a:rPr lang="en-US" altLang="ja-JP" dirty="0"/>
              <a:t>Example: "ILC/Project X", "neutrinos", "rare processes" </a:t>
            </a:r>
          </a:p>
          <a:p>
            <a:pPr lvl="1"/>
            <a:r>
              <a:rPr lang="en-US" altLang="ja-JP" b="1" dirty="0">
                <a:solidFill>
                  <a:srgbClr val="FF0000"/>
                </a:solidFill>
              </a:rPr>
              <a:t>Supporting “seeds” type new projects rather than continuing to support running experiments is also important</a:t>
            </a:r>
            <a:endParaRPr lang="ja-JP" altLang="ja-JP" b="1" dirty="0">
              <a:solidFill>
                <a:srgbClr val="FF0000"/>
              </a:solidFill>
            </a:endParaRPr>
          </a:p>
          <a:p>
            <a:pPr lvl="1"/>
            <a:r>
              <a:rPr lang="en-US" altLang="ja-JP" b="1" dirty="0">
                <a:solidFill>
                  <a:srgbClr val="FF0000"/>
                </a:solidFill>
              </a:rPr>
              <a:t>Fostering young researchers should be considered</a:t>
            </a:r>
            <a:r>
              <a:rPr lang="en-US" altLang="ja-JP" b="1" dirty="0"/>
              <a:t>.</a:t>
            </a:r>
          </a:p>
          <a:p>
            <a:pPr lvl="1"/>
            <a:endParaRPr lang="en-US" altLang="ja-JP" dirty="0"/>
          </a:p>
          <a:p>
            <a:pPr lvl="1"/>
            <a:endParaRPr lang="ja-JP" altLang="ja-JP" dirty="0"/>
          </a:p>
          <a:p>
            <a:r>
              <a:rPr lang="en-US" altLang="ja-JP" dirty="0"/>
              <a:t>Other points of discussion include (not in order)</a:t>
            </a:r>
            <a:endParaRPr lang="ja-JP" altLang="ja-JP" dirty="0"/>
          </a:p>
          <a:p>
            <a:pPr lvl="1"/>
            <a:r>
              <a:rPr lang="en-US" altLang="ja-JP" dirty="0"/>
              <a:t>It is recognized that the treatment of US-Japan fund support in the multi-lateral collaboration needs clarification.</a:t>
            </a:r>
            <a:endParaRPr lang="ja-JP" altLang="ja-JP" dirty="0"/>
          </a:p>
          <a:p>
            <a:pPr lvl="1"/>
            <a:r>
              <a:rPr lang="en-US" altLang="ja-JP" dirty="0"/>
              <a:t>Merit of being supported by this US-J program from the view point of US side is explained. Being supported by the US-J program could be a trigger for obtaining funding in the US. In that sense, it is also important to support “seeds” type project.</a:t>
            </a:r>
            <a:endParaRPr lang="ja-JP" altLang="ja-JP" dirty="0"/>
          </a:p>
          <a:p>
            <a:pPr lvl="1"/>
            <a:r>
              <a:rPr lang="en-US" altLang="ja-JP" dirty="0"/>
              <a:t>It is also important to review entire program. In the past the program had been reviewed every 5 years. In 2013 such a review is planned. </a:t>
            </a:r>
            <a:endParaRPr lang="ja-JP" altLang="ja-JP" dirty="0"/>
          </a:p>
        </p:txBody>
      </p:sp>
      <p:sp>
        <p:nvSpPr>
          <p:cNvPr id="4" name="テキスト ボックス 3"/>
          <p:cNvSpPr txBox="1"/>
          <p:nvPr/>
        </p:nvSpPr>
        <p:spPr>
          <a:xfrm>
            <a:off x="6452278" y="15156"/>
            <a:ext cx="2701694"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Reported in 35</a:t>
            </a:r>
            <a:r>
              <a:rPr kumimoji="1" lang="en-US" altLang="ja-JP" sz="1800" b="0" i="0" u="none" strike="noStrike" kern="1200" cap="none" spc="0" normalizeH="0" baseline="30000" noProof="0" dirty="0">
                <a:ln>
                  <a:noFill/>
                </a:ln>
                <a:solidFill>
                  <a:srgbClr val="FF0000"/>
                </a:solidFill>
                <a:effectLst/>
                <a:uLnTx/>
                <a:uFillTx/>
                <a:latin typeface="Calibri"/>
                <a:ea typeface="ＭＳ Ｐゴシック" panose="020B0600070205080204" pitchFamily="50" charset="-128"/>
                <a:cs typeface="+mn-cs"/>
              </a:rPr>
              <a:t>th</a:t>
            </a:r>
            <a:r>
              <a:rPr kumimoji="1" lang="en-US" altLang="ja-JP"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joint com.</a:t>
            </a:r>
            <a:endPar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42389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4A54A2-C7E1-458A-A50E-A9D8A828A9D4}"/>
              </a:ext>
            </a:extLst>
          </p:cNvPr>
          <p:cNvSpPr>
            <a:spLocks noGrp="1"/>
          </p:cNvSpPr>
          <p:nvPr>
            <p:ph type="title"/>
          </p:nvPr>
        </p:nvSpPr>
        <p:spPr>
          <a:xfrm>
            <a:off x="457200" y="1884441"/>
            <a:ext cx="8229600" cy="792088"/>
          </a:xfrm>
        </p:spPr>
        <p:txBody>
          <a:bodyPr>
            <a:normAutofit fontScale="90000"/>
          </a:bodyPr>
          <a:lstStyle/>
          <a:p>
            <a:r>
              <a:rPr lang="en-US" altLang="ja-JP" dirty="0"/>
              <a:t>Start of US DOE side funding for the US-Japan program</a:t>
            </a:r>
            <a:br>
              <a:rPr lang="en-US" altLang="ja-JP" dirty="0"/>
            </a:br>
            <a:r>
              <a:rPr lang="en-US" altLang="ja-JP" dirty="0"/>
              <a:t>&amp;</a:t>
            </a:r>
            <a:br>
              <a:rPr lang="en-US" altLang="ja-JP" dirty="0"/>
            </a:br>
            <a:r>
              <a:rPr lang="en-US" altLang="ja-JP" dirty="0"/>
              <a:t>Joint call for proposal</a:t>
            </a:r>
            <a:br>
              <a:rPr lang="en-US" altLang="ja-JP" dirty="0"/>
            </a:br>
            <a:r>
              <a:rPr lang="en-US" altLang="ja-JP" dirty="0"/>
              <a:t>(From FY2017)</a:t>
            </a:r>
            <a:endParaRPr kumimoji="1" lang="ja-JP" altLang="en-US" dirty="0"/>
          </a:p>
        </p:txBody>
      </p:sp>
    </p:spTree>
    <p:extLst>
      <p:ext uri="{BB962C8B-B14F-4D97-AF65-F5344CB8AC3E}">
        <p14:creationId xmlns:p14="http://schemas.microsoft.com/office/powerpoint/2010/main" val="2701403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279349" y="494220"/>
            <a:ext cx="8572551" cy="5923994"/>
          </a:xfrm>
          <a:prstGeom prst="rect">
            <a:avLst/>
          </a:prstGeom>
        </p:spPr>
      </p:pic>
    </p:spTree>
    <p:extLst>
      <p:ext uri="{BB962C8B-B14F-4D97-AF65-F5344CB8AC3E}">
        <p14:creationId xmlns:p14="http://schemas.microsoft.com/office/powerpoint/2010/main" val="981313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grpSp>
        <p:nvGrpSpPr>
          <p:cNvPr id="7" name="グループ化 6"/>
          <p:cNvGrpSpPr/>
          <p:nvPr/>
        </p:nvGrpSpPr>
        <p:grpSpPr>
          <a:xfrm>
            <a:off x="366733" y="254790"/>
            <a:ext cx="8326790" cy="6509080"/>
            <a:chOff x="1442497" y="2735772"/>
            <a:chExt cx="5180151" cy="4072955"/>
          </a:xfrm>
        </p:grpSpPr>
        <p:pic>
          <p:nvPicPr>
            <p:cNvPr id="5" name="図 4"/>
            <p:cNvPicPr>
              <a:picLocks noChangeAspect="1"/>
            </p:cNvPicPr>
            <p:nvPr/>
          </p:nvPicPr>
          <p:blipFill>
            <a:blip r:embed="rId2"/>
            <a:stretch>
              <a:fillRect/>
            </a:stretch>
          </p:blipFill>
          <p:spPr>
            <a:xfrm>
              <a:off x="1442497" y="2735772"/>
              <a:ext cx="5180151" cy="1643580"/>
            </a:xfrm>
            <a:prstGeom prst="rect">
              <a:avLst/>
            </a:prstGeom>
          </p:spPr>
        </p:pic>
        <p:pic>
          <p:nvPicPr>
            <p:cNvPr id="6" name="図 5"/>
            <p:cNvPicPr>
              <a:picLocks noChangeAspect="1"/>
            </p:cNvPicPr>
            <p:nvPr/>
          </p:nvPicPr>
          <p:blipFill>
            <a:blip r:embed="rId3"/>
            <a:stretch>
              <a:fillRect/>
            </a:stretch>
          </p:blipFill>
          <p:spPr>
            <a:xfrm>
              <a:off x="1600233" y="4469627"/>
              <a:ext cx="4948451" cy="2339100"/>
            </a:xfrm>
            <a:prstGeom prst="rect">
              <a:avLst/>
            </a:prstGeom>
          </p:spPr>
        </p:pic>
      </p:grpSp>
      <p:sp>
        <p:nvSpPr>
          <p:cNvPr id="8" name="テキスト ボックス 7"/>
          <p:cNvSpPr txBox="1"/>
          <p:nvPr/>
        </p:nvSpPr>
        <p:spPr>
          <a:xfrm>
            <a:off x="6240432" y="1542746"/>
            <a:ext cx="227491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HEP 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srgbClr val="FF0000"/>
                </a:solidFill>
                <a:effectLst/>
                <a:uLnTx/>
                <a:uFillTx/>
                <a:latin typeface="Calibri"/>
                <a:ea typeface="ＭＳ Ｐゴシック" panose="020B0600070205080204" pitchFamily="50" charset="-128"/>
                <a:cs typeface="+mn-cs"/>
              </a:rPr>
              <a:t>Acc</a:t>
            </a:r>
            <a:r>
              <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tech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Detector for HEP</a:t>
            </a:r>
            <a:endPar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cxnSp>
        <p:nvCxnSpPr>
          <p:cNvPr id="11" name="直線コネクタ 10"/>
          <p:cNvCxnSpPr/>
          <p:nvPr/>
        </p:nvCxnSpPr>
        <p:spPr>
          <a:xfrm flipV="1">
            <a:off x="3630706" y="3623982"/>
            <a:ext cx="4740088" cy="75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996453" y="4982135"/>
            <a:ext cx="3532094" cy="52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3630706" y="5667935"/>
            <a:ext cx="3092823" cy="30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5511447" y="6024282"/>
            <a:ext cx="2859347" cy="7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2799624" y="6311899"/>
            <a:ext cx="3365852" cy="93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12435" y="6024282"/>
            <a:ext cx="1418271"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491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grpSp>
        <p:nvGrpSpPr>
          <p:cNvPr id="6" name="グループ化 5"/>
          <p:cNvGrpSpPr/>
          <p:nvPr/>
        </p:nvGrpSpPr>
        <p:grpSpPr>
          <a:xfrm>
            <a:off x="389479" y="820473"/>
            <a:ext cx="8673838" cy="4638835"/>
            <a:chOff x="2130874" y="2907360"/>
            <a:chExt cx="5240662" cy="2802746"/>
          </a:xfrm>
        </p:grpSpPr>
        <p:pic>
          <p:nvPicPr>
            <p:cNvPr id="4" name="図 3"/>
            <p:cNvPicPr>
              <a:picLocks noChangeAspect="1"/>
            </p:cNvPicPr>
            <p:nvPr/>
          </p:nvPicPr>
          <p:blipFill>
            <a:blip r:embed="rId2"/>
            <a:stretch>
              <a:fillRect/>
            </a:stretch>
          </p:blipFill>
          <p:spPr>
            <a:xfrm>
              <a:off x="2130874" y="2907360"/>
              <a:ext cx="4882251" cy="1043280"/>
            </a:xfrm>
            <a:prstGeom prst="rect">
              <a:avLst/>
            </a:prstGeom>
          </p:spPr>
        </p:pic>
        <p:pic>
          <p:nvPicPr>
            <p:cNvPr id="5" name="図 4"/>
            <p:cNvPicPr>
              <a:picLocks noChangeAspect="1"/>
            </p:cNvPicPr>
            <p:nvPr/>
          </p:nvPicPr>
          <p:blipFill>
            <a:blip r:embed="rId3"/>
            <a:stretch>
              <a:fillRect/>
            </a:stretch>
          </p:blipFill>
          <p:spPr>
            <a:xfrm>
              <a:off x="2191385" y="4041686"/>
              <a:ext cx="5180151" cy="1668420"/>
            </a:xfrm>
            <a:prstGeom prst="rect">
              <a:avLst/>
            </a:prstGeom>
          </p:spPr>
        </p:pic>
      </p:grpSp>
      <p:cxnSp>
        <p:nvCxnSpPr>
          <p:cNvPr id="7" name="直線コネクタ 6"/>
          <p:cNvCxnSpPr/>
          <p:nvPr/>
        </p:nvCxnSpPr>
        <p:spPr>
          <a:xfrm flipV="1">
            <a:off x="1067194" y="1445558"/>
            <a:ext cx="2859347" cy="7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4025547" y="1765637"/>
            <a:ext cx="1985288" cy="7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3386812" y="2193101"/>
            <a:ext cx="1185188" cy="7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078071" y="2124863"/>
            <a:ext cx="1727946" cy="211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5929986" y="2505261"/>
            <a:ext cx="806990" cy="7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3655752" y="3274359"/>
            <a:ext cx="4251875" cy="356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3830564" y="4001294"/>
            <a:ext cx="5004154" cy="7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5661212" y="4729505"/>
            <a:ext cx="3093309" cy="7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3279612" y="5056369"/>
            <a:ext cx="3007645" cy="162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2129885" y="4729504"/>
            <a:ext cx="1418271"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55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片側の 2 つの角を丸めた四角形 5"/>
          <p:cNvSpPr/>
          <p:nvPr/>
        </p:nvSpPr>
        <p:spPr>
          <a:xfrm>
            <a:off x="3121066" y="5827926"/>
            <a:ext cx="2779103" cy="769426"/>
          </a:xfrm>
          <a:prstGeom prst="round2SameRect">
            <a:avLst>
              <a:gd name="adj1" fmla="val 0"/>
              <a:gd name="adj2" fmla="val 0"/>
            </a:avLst>
          </a:prstGeom>
          <a:noFill/>
          <a:ln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7" name="AutoShape 7"/>
          <p:cNvSpPr>
            <a:spLocks noChangeArrowheads="1"/>
          </p:cNvSpPr>
          <p:nvPr/>
        </p:nvSpPr>
        <p:spPr bwMode="auto">
          <a:xfrm>
            <a:off x="1003625" y="1376772"/>
            <a:ext cx="1872208" cy="286241"/>
          </a:xfrm>
          <a:prstGeom prst="roundRect">
            <a:avLst>
              <a:gd name="adj" fmla="val 16667"/>
            </a:avLst>
          </a:prstGeom>
          <a:noFill/>
          <a:ln w="19050">
            <a:solidFill>
              <a:srgbClr val="0000FF"/>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US gov.</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8" name="AutoShape 8"/>
          <p:cNvSpPr>
            <a:spLocks noChangeArrowheads="1"/>
          </p:cNvSpPr>
          <p:nvPr/>
        </p:nvSpPr>
        <p:spPr bwMode="auto">
          <a:xfrm>
            <a:off x="1003625" y="2044589"/>
            <a:ext cx="1872208" cy="303361"/>
          </a:xfrm>
          <a:prstGeom prst="roundRect">
            <a:avLst>
              <a:gd name="adj" fmla="val 16667"/>
            </a:avLst>
          </a:prstGeom>
          <a:noFill/>
          <a:ln w="19050">
            <a:solidFill>
              <a:srgbClr val="0000FF"/>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DOE</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9" name="AutoShape 9"/>
          <p:cNvSpPr>
            <a:spLocks noChangeArrowheads="1"/>
          </p:cNvSpPr>
          <p:nvPr/>
        </p:nvSpPr>
        <p:spPr bwMode="auto">
          <a:xfrm>
            <a:off x="6296212" y="1375588"/>
            <a:ext cx="1722341" cy="296361"/>
          </a:xfrm>
          <a:prstGeom prst="roundRect">
            <a:avLst>
              <a:gd name="adj" fmla="val 16667"/>
            </a:avLst>
          </a:prstGeom>
          <a:noFill/>
          <a:ln w="19050">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Japanese gov.</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0" name="AutoShape 10"/>
          <p:cNvSpPr>
            <a:spLocks noChangeArrowheads="1"/>
          </p:cNvSpPr>
          <p:nvPr/>
        </p:nvSpPr>
        <p:spPr bwMode="auto">
          <a:xfrm>
            <a:off x="6296212" y="2044589"/>
            <a:ext cx="1722341" cy="304291"/>
          </a:xfrm>
          <a:prstGeom prst="roundRect">
            <a:avLst>
              <a:gd name="adj" fmla="val 16667"/>
            </a:avLst>
          </a:prstGeom>
          <a:noFill/>
          <a:ln w="19050">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MEXT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1" name="Line 11"/>
          <p:cNvSpPr>
            <a:spLocks noChangeShapeType="1"/>
          </p:cNvSpPr>
          <p:nvPr/>
        </p:nvSpPr>
        <p:spPr bwMode="auto">
          <a:xfrm>
            <a:off x="2875834" y="1556792"/>
            <a:ext cx="3418940" cy="0"/>
          </a:xfrm>
          <a:prstGeom prst="line">
            <a:avLst/>
          </a:prstGeom>
          <a:noFill/>
          <a:ln w="317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 name="Line 12"/>
          <p:cNvSpPr>
            <a:spLocks noChangeShapeType="1"/>
          </p:cNvSpPr>
          <p:nvPr/>
        </p:nvSpPr>
        <p:spPr bwMode="auto">
          <a:xfrm>
            <a:off x="2875834" y="2204864"/>
            <a:ext cx="3420379" cy="0"/>
          </a:xfrm>
          <a:prstGeom prst="line">
            <a:avLst/>
          </a:prstGeom>
          <a:noFill/>
          <a:ln w="317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 name="AutoShape 16"/>
          <p:cNvSpPr>
            <a:spLocks noChangeArrowheads="1"/>
          </p:cNvSpPr>
          <p:nvPr/>
        </p:nvSpPr>
        <p:spPr bwMode="auto">
          <a:xfrm>
            <a:off x="6296213" y="2636912"/>
            <a:ext cx="1722341" cy="324643"/>
          </a:xfrm>
          <a:prstGeom prst="roundRect">
            <a:avLst>
              <a:gd name="adj" fmla="val 16667"/>
            </a:avLst>
          </a:prstGeom>
          <a:noFill/>
          <a:ln w="19050">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KEK</a:t>
            </a:r>
          </a:p>
        </p:txBody>
      </p:sp>
      <p:sp>
        <p:nvSpPr>
          <p:cNvPr id="134" name="AutoShape 19"/>
          <p:cNvSpPr>
            <a:spLocks noChangeArrowheads="1"/>
          </p:cNvSpPr>
          <p:nvPr/>
        </p:nvSpPr>
        <p:spPr bwMode="auto">
          <a:xfrm>
            <a:off x="6294774" y="3243071"/>
            <a:ext cx="1723780" cy="329945"/>
          </a:xfrm>
          <a:prstGeom prst="roundRect">
            <a:avLst>
              <a:gd name="adj" fmla="val 16667"/>
            </a:avLst>
          </a:prstGeom>
          <a:noFill/>
          <a:ln w="19050">
            <a:solidFill>
              <a:srgbClr val="FF0000"/>
            </a:solidFill>
            <a:prstDash val="dash"/>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Japanese Project Leaders</a:t>
            </a:r>
            <a:endPar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5" name="AutoShape 25"/>
          <p:cNvSpPr>
            <a:spLocks noChangeArrowheads="1"/>
          </p:cNvSpPr>
          <p:nvPr/>
        </p:nvSpPr>
        <p:spPr bwMode="auto">
          <a:xfrm>
            <a:off x="6296213" y="3861048"/>
            <a:ext cx="2127881" cy="684076"/>
          </a:xfrm>
          <a:prstGeom prst="roundRect">
            <a:avLst>
              <a:gd name="adj" fmla="val 16667"/>
            </a:avLst>
          </a:prstGeom>
          <a:noFill/>
          <a:ln w="19050">
            <a:solidFill>
              <a:srgbClr val="008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US-J Research Planning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Chair: Yasuhiro Okada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prstClr val="black"/>
                </a:solidFill>
                <a:latin typeface="Calibri"/>
                <a:ea typeface="ＭＳ Ｐゴシック" panose="020B0600070205080204" pitchFamily="50" charset="-128"/>
              </a:rPr>
              <a:t>(recommendation of approval)</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9" name="Line 44"/>
          <p:cNvSpPr>
            <a:spLocks noChangeShapeType="1"/>
          </p:cNvSpPr>
          <p:nvPr/>
        </p:nvSpPr>
        <p:spPr bwMode="auto">
          <a:xfrm>
            <a:off x="1903725" y="1664804"/>
            <a:ext cx="0" cy="37978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141" name="Picture 33" descr="国旗"/>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504" y="1138808"/>
            <a:ext cx="752105" cy="50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2" name="オブジェクト 141"/>
          <p:cNvGraphicFramePr>
            <a:graphicFrameLocks noChangeAspect="1"/>
          </p:cNvGraphicFramePr>
          <p:nvPr>
            <p:extLst/>
          </p:nvPr>
        </p:nvGraphicFramePr>
        <p:xfrm>
          <a:off x="8265437" y="1138808"/>
          <a:ext cx="756084" cy="481209"/>
        </p:xfrm>
        <a:graphic>
          <a:graphicData uri="http://schemas.openxmlformats.org/presentationml/2006/ole">
            <mc:AlternateContent xmlns:mc="http://schemas.openxmlformats.org/markup-compatibility/2006">
              <mc:Choice xmlns:v="urn:schemas-microsoft-com:vml" Requires="v">
                <p:oleObj spid="_x0000_s1055" r:id="rId5" imgW="1066667" imgH="714286" progId="">
                  <p:embed/>
                </p:oleObj>
              </mc:Choice>
              <mc:Fallback>
                <p:oleObj r:id="rId5" imgW="1066667" imgH="714286" progId="">
                  <p:embed/>
                  <p:pic>
                    <p:nvPicPr>
                      <p:cNvPr id="142" name="オブジェクト 1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5437" y="1138808"/>
                        <a:ext cx="756084" cy="481209"/>
                      </a:xfrm>
                      <a:prstGeom prst="rect">
                        <a:avLst/>
                      </a:prstGeom>
                      <a:noFill/>
                      <a:ln>
                        <a:noFill/>
                      </a:ln>
                      <a:effectLst/>
                    </p:spPr>
                  </p:pic>
                </p:oleObj>
              </mc:Fallback>
            </mc:AlternateContent>
          </a:graphicData>
        </a:graphic>
      </p:graphicFrame>
      <p:sp>
        <p:nvSpPr>
          <p:cNvPr id="144" name="Text Box 1"/>
          <p:cNvSpPr txBox="1">
            <a:spLocks noChangeArrowheads="1"/>
          </p:cNvSpPr>
          <p:nvPr/>
        </p:nvSpPr>
        <p:spPr bwMode="auto">
          <a:xfrm>
            <a:off x="3328210" y="3716402"/>
            <a:ext cx="2407613" cy="743885"/>
          </a:xfrm>
          <a:prstGeom prst="rect">
            <a:avLst/>
          </a:prstGeom>
          <a:solidFill>
            <a:srgbClr val="FFFFFF"/>
          </a:solidFill>
          <a:ln w="25400">
            <a:solidFill>
              <a:srgbClr val="000000"/>
            </a:solidFill>
            <a:miter lim="800000"/>
            <a:headEnd/>
            <a:tailEnd/>
          </a:ln>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200" b="1" i="0" u="none" strike="noStrike" kern="1200" cap="none" spc="0" normalizeH="0" baseline="0" noProof="0" dirty="0">
                <a:ln>
                  <a:noFill/>
                </a:ln>
                <a:solidFill>
                  <a:srgbClr val="000000"/>
                </a:solidFill>
                <a:effectLst/>
                <a:uLnTx/>
                <a:uFillTx/>
                <a:latin typeface="ＭＳ Ｐゴシック"/>
                <a:ea typeface="ＭＳ Ｐゴシック"/>
                <a:cs typeface="+mn-cs"/>
              </a:rPr>
              <a:t>Joint committee meeting</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200" b="0" i="0" u="none" strike="noStrike" kern="1200" cap="none" spc="0" normalizeH="0" baseline="0" noProof="0" dirty="0">
                <a:ln>
                  <a:noFill/>
                </a:ln>
                <a:solidFill>
                  <a:srgbClr val="000000"/>
                </a:solidFill>
                <a:effectLst/>
                <a:uLnTx/>
                <a:uFillTx/>
                <a:latin typeface="ＭＳ Ｐゴシック"/>
                <a:ea typeface="ＭＳ Ｐゴシック"/>
                <a:cs typeface="+mn-cs"/>
              </a:rPr>
              <a:t>(Final approval of funding allocation)</a:t>
            </a:r>
            <a:endParaRPr kumimoji="1" lang="ja-JP" altLang="en-US" sz="12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46" name="Line 44"/>
          <p:cNvSpPr>
            <a:spLocks noChangeShapeType="1"/>
          </p:cNvSpPr>
          <p:nvPr/>
        </p:nvSpPr>
        <p:spPr bwMode="auto">
          <a:xfrm>
            <a:off x="7196313" y="1671950"/>
            <a:ext cx="0" cy="372640"/>
          </a:xfrm>
          <a:prstGeom prst="line">
            <a:avLst/>
          </a:prstGeom>
          <a:noFill/>
          <a:ln w="19050">
            <a:solidFill>
              <a:schemeClr val="tx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6" name="AutoShape 34"/>
          <p:cNvSpPr>
            <a:spLocks noChangeArrowheads="1"/>
          </p:cNvSpPr>
          <p:nvPr/>
        </p:nvSpPr>
        <p:spPr bwMode="auto">
          <a:xfrm>
            <a:off x="1003624" y="2638413"/>
            <a:ext cx="1872209" cy="323815"/>
          </a:xfrm>
          <a:prstGeom prst="roundRect">
            <a:avLst>
              <a:gd name="adj" fmla="val 16667"/>
            </a:avLst>
          </a:prstGeom>
          <a:noFill/>
          <a:ln w="19050">
            <a:solidFill>
              <a:srgbClr val="0000F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Office of High Energy Physics</a:t>
            </a:r>
          </a:p>
        </p:txBody>
      </p:sp>
      <p:sp>
        <p:nvSpPr>
          <p:cNvPr id="158" name="AutoShape 5"/>
          <p:cNvSpPr>
            <a:spLocks noChangeArrowheads="1"/>
          </p:cNvSpPr>
          <p:nvPr/>
        </p:nvSpPr>
        <p:spPr bwMode="auto">
          <a:xfrm rot="5400000">
            <a:off x="4029714" y="4808653"/>
            <a:ext cx="937249" cy="333378"/>
          </a:xfrm>
          <a:custGeom>
            <a:avLst/>
            <a:gdLst>
              <a:gd name="T0" fmla="*/ 6665803 w 21600"/>
              <a:gd name="T1" fmla="*/ 0 h 21600"/>
              <a:gd name="T2" fmla="*/ 0 w 21600"/>
              <a:gd name="T3" fmla="*/ 2572667 h 21600"/>
              <a:gd name="T4" fmla="*/ 6665803 w 21600"/>
              <a:gd name="T5" fmla="*/ 5145319 h 21600"/>
              <a:gd name="T6" fmla="*/ 8887750 w 21600"/>
              <a:gd name="T7" fmla="*/ 257266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9" name="Text Box 6"/>
          <p:cNvSpPr txBox="1">
            <a:spLocks noChangeArrowheads="1"/>
          </p:cNvSpPr>
          <p:nvPr/>
        </p:nvSpPr>
        <p:spPr bwMode="auto">
          <a:xfrm>
            <a:off x="5703465" y="4184454"/>
            <a:ext cx="625107" cy="322261"/>
          </a:xfrm>
          <a:prstGeom prst="rect">
            <a:avLst/>
          </a:prstGeom>
          <a:noFill/>
          <a:ln w="9525">
            <a:noFill/>
            <a:miter lim="800000"/>
            <a:headEnd/>
            <a:tailEnd/>
          </a:ln>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000" b="0" i="1" u="none" strike="noStrike" kern="1200" cap="none" spc="0" normalizeH="0" baseline="0" noProof="0" dirty="0">
                <a:ln>
                  <a:noFill/>
                </a:ln>
                <a:solidFill>
                  <a:srgbClr val="000000"/>
                </a:solidFill>
                <a:effectLst/>
                <a:uLnTx/>
                <a:uFillTx/>
                <a:latin typeface="ＭＳ Ｐゴシック"/>
                <a:ea typeface="ＭＳ Ｐゴシック"/>
                <a:cs typeface="+mn-cs"/>
              </a:rPr>
              <a:t>Annual plan</a:t>
            </a:r>
            <a:endParaRPr kumimoji="1" lang="ja-JP" altLang="en-US" sz="1000" b="0" i="1"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cxnSp>
        <p:nvCxnSpPr>
          <p:cNvPr id="161" name="直線矢印コネクタ 160"/>
          <p:cNvCxnSpPr/>
          <p:nvPr/>
        </p:nvCxnSpPr>
        <p:spPr>
          <a:xfrm>
            <a:off x="7196313" y="3573016"/>
            <a:ext cx="0" cy="2917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2" name="テキスト ボックス 161"/>
          <p:cNvSpPr txBox="1"/>
          <p:nvPr/>
        </p:nvSpPr>
        <p:spPr>
          <a:xfrm>
            <a:off x="7160309" y="3548045"/>
            <a:ext cx="12241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Proposal</a:t>
            </a:r>
            <a:endPar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63" name="直線矢印コネクタ 162"/>
          <p:cNvCxnSpPr/>
          <p:nvPr/>
        </p:nvCxnSpPr>
        <p:spPr>
          <a:xfrm flipH="1">
            <a:off x="5703465" y="4220458"/>
            <a:ext cx="59274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Line 44"/>
          <p:cNvSpPr>
            <a:spLocks noChangeShapeType="1"/>
          </p:cNvSpPr>
          <p:nvPr/>
        </p:nvSpPr>
        <p:spPr bwMode="auto">
          <a:xfrm>
            <a:off x="1903725" y="2347951"/>
            <a:ext cx="0" cy="288961"/>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2" name="Line 44"/>
          <p:cNvSpPr>
            <a:spLocks noChangeShapeType="1"/>
          </p:cNvSpPr>
          <p:nvPr/>
        </p:nvSpPr>
        <p:spPr bwMode="auto">
          <a:xfrm>
            <a:off x="7196313" y="2347951"/>
            <a:ext cx="0" cy="288962"/>
          </a:xfrm>
          <a:prstGeom prst="line">
            <a:avLst/>
          </a:prstGeom>
          <a:noFill/>
          <a:ln w="19050">
            <a:solidFill>
              <a:schemeClr val="tx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3" name="Line 12"/>
          <p:cNvSpPr>
            <a:spLocks noChangeShapeType="1"/>
          </p:cNvSpPr>
          <p:nvPr/>
        </p:nvSpPr>
        <p:spPr bwMode="auto">
          <a:xfrm>
            <a:off x="2875833" y="2816932"/>
            <a:ext cx="3420379" cy="0"/>
          </a:xfrm>
          <a:prstGeom prst="line">
            <a:avLst/>
          </a:prstGeom>
          <a:noFill/>
          <a:ln w="317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3" name="Text Box 6"/>
          <p:cNvSpPr txBox="1">
            <a:spLocks noChangeArrowheads="1"/>
          </p:cNvSpPr>
          <p:nvPr/>
        </p:nvSpPr>
        <p:spPr bwMode="auto">
          <a:xfrm>
            <a:off x="3681730" y="4796522"/>
            <a:ext cx="742275" cy="233139"/>
          </a:xfrm>
          <a:prstGeom prst="rect">
            <a:avLst/>
          </a:prstGeom>
          <a:noFill/>
          <a:ln w="9525">
            <a:noFill/>
            <a:miter lim="800000"/>
            <a:headEnd/>
            <a:tailEnd/>
          </a:ln>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ja-JP" altLang="en-US" sz="1000" b="0" i="1" u="none" strike="noStrike" kern="1200" cap="none" spc="0" normalizeH="0" baseline="0" noProof="0" dirty="0">
                <a:ln>
                  <a:noFill/>
                </a:ln>
                <a:solidFill>
                  <a:srgbClr val="000000"/>
                </a:solidFill>
                <a:effectLst/>
                <a:uLnTx/>
                <a:uFillTx/>
                <a:latin typeface="ＭＳ Ｐゴシック"/>
                <a:ea typeface="ＭＳ Ｐゴシック"/>
                <a:cs typeface="+mn-cs"/>
              </a:rPr>
              <a:t>結果通知</a:t>
            </a:r>
          </a:p>
        </p:txBody>
      </p:sp>
      <p:sp>
        <p:nvSpPr>
          <p:cNvPr id="71" name="AutoShape 34"/>
          <p:cNvSpPr>
            <a:spLocks noChangeArrowheads="1"/>
          </p:cNvSpPr>
          <p:nvPr/>
        </p:nvSpPr>
        <p:spPr bwMode="auto">
          <a:xfrm>
            <a:off x="3271879" y="6093296"/>
            <a:ext cx="1138576" cy="430980"/>
          </a:xfrm>
          <a:prstGeom prst="roundRect">
            <a:avLst>
              <a:gd name="adj" fmla="val 16667"/>
            </a:avLst>
          </a:prstGeom>
          <a:noFill/>
          <a:ln w="19050">
            <a:solidFill>
              <a:srgbClr val="0000F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DOE lab/univ.</a:t>
            </a:r>
          </a:p>
        </p:txBody>
      </p:sp>
      <p:sp>
        <p:nvSpPr>
          <p:cNvPr id="73" name="AutoShape 16"/>
          <p:cNvSpPr>
            <a:spLocks noChangeArrowheads="1"/>
          </p:cNvSpPr>
          <p:nvPr/>
        </p:nvSpPr>
        <p:spPr bwMode="auto">
          <a:xfrm>
            <a:off x="4604025" y="6093296"/>
            <a:ext cx="1082611" cy="430980"/>
          </a:xfrm>
          <a:prstGeom prst="roundRect">
            <a:avLst>
              <a:gd name="adj" fmla="val 16667"/>
            </a:avLst>
          </a:prstGeom>
          <a:noFill/>
          <a:ln w="19050">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Japanese inst.</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4" name="Text Box 6"/>
          <p:cNvSpPr txBox="1">
            <a:spLocks noChangeArrowheads="1"/>
          </p:cNvSpPr>
          <p:nvPr/>
        </p:nvSpPr>
        <p:spPr bwMode="auto">
          <a:xfrm>
            <a:off x="4099969" y="5861780"/>
            <a:ext cx="1204653" cy="233139"/>
          </a:xfrm>
          <a:prstGeom prst="rect">
            <a:avLst/>
          </a:prstGeom>
          <a:noFill/>
          <a:ln w="9525">
            <a:noFill/>
            <a:miter lim="800000"/>
            <a:headEnd/>
            <a:tailEnd/>
          </a:ln>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000" b="0" i="1" u="none" strike="noStrike" kern="1200" cap="none" spc="0" normalizeH="0" baseline="0" noProof="0" dirty="0">
                <a:ln>
                  <a:noFill/>
                </a:ln>
                <a:solidFill>
                  <a:srgbClr val="000000"/>
                </a:solidFill>
                <a:effectLst/>
                <a:uLnTx/>
                <a:uFillTx/>
                <a:latin typeface="ＭＳ Ｐゴシック"/>
                <a:ea typeface="ＭＳ Ｐゴシック"/>
                <a:cs typeface="+mn-cs"/>
              </a:rPr>
              <a:t>Research/budget</a:t>
            </a:r>
            <a:endParaRPr kumimoji="1" lang="ja-JP" altLang="en-US" sz="1000" b="0" i="1"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2" name="角丸四角形吹き出し 1"/>
          <p:cNvSpPr/>
          <p:nvPr/>
        </p:nvSpPr>
        <p:spPr>
          <a:xfrm>
            <a:off x="8132417" y="2852936"/>
            <a:ext cx="954197" cy="648652"/>
          </a:xfrm>
          <a:prstGeom prst="wedgeRoundRectCallout">
            <a:avLst>
              <a:gd name="adj1" fmla="val -46686"/>
              <a:gd name="adj2" fmla="val 78873"/>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Only from Japanese side</a:t>
            </a:r>
            <a:endParaRPr kumimoji="1" lang="ja-JP" altLang="en-US"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7" name="角丸四角形吹き出し 46"/>
          <p:cNvSpPr/>
          <p:nvPr/>
        </p:nvSpPr>
        <p:spPr>
          <a:xfrm>
            <a:off x="5408273" y="4969186"/>
            <a:ext cx="1183132" cy="612648"/>
          </a:xfrm>
          <a:prstGeom prst="wedgeRoundRectCallout">
            <a:avLst>
              <a:gd name="adj1" fmla="val -53634"/>
              <a:gd name="adj2" fmla="val -8740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prstClr val="black"/>
                </a:solidFill>
                <a:latin typeface="Calibri"/>
                <a:ea typeface="ＭＳ Ｐゴシック" panose="020B0600070205080204" pitchFamily="50" charset="-128"/>
              </a:rPr>
              <a:t>Fund only from Japan</a:t>
            </a:r>
            <a:endParaRPr kumimoji="1" lang="ja-JP" altLang="en-US"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片側の 2 つの角を丸めた四角形 2"/>
          <p:cNvSpPr/>
          <p:nvPr/>
        </p:nvSpPr>
        <p:spPr>
          <a:xfrm>
            <a:off x="3818734" y="5552606"/>
            <a:ext cx="1440160" cy="288662"/>
          </a:xfrm>
          <a:prstGeom prst="round2SameRect">
            <a:avLst/>
          </a:prstGeom>
          <a:solidFill>
            <a:schemeClr val="bg1"/>
          </a:solidFill>
          <a:ln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Japanese PI</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4" name="グループ化 3"/>
          <p:cNvGrpSpPr/>
          <p:nvPr/>
        </p:nvGrpSpPr>
        <p:grpSpPr>
          <a:xfrm>
            <a:off x="894538" y="2967064"/>
            <a:ext cx="1877889" cy="3416259"/>
            <a:chOff x="395536" y="3217110"/>
            <a:chExt cx="1877889" cy="3416259"/>
          </a:xfrm>
        </p:grpSpPr>
        <p:sp>
          <p:nvSpPr>
            <p:cNvPr id="39" name="AutoShape 33"/>
            <p:cNvSpPr>
              <a:spLocks noChangeArrowheads="1"/>
            </p:cNvSpPr>
            <p:nvPr/>
          </p:nvSpPr>
          <p:spPr bwMode="auto">
            <a:xfrm>
              <a:off x="766086" y="4665137"/>
              <a:ext cx="579799" cy="554095"/>
            </a:xfrm>
            <a:prstGeom prst="roundRect">
              <a:avLst>
                <a:gd name="adj" fmla="val 16667"/>
              </a:avLst>
            </a:prstGeom>
            <a:noFill/>
            <a:ln w="19050">
              <a:solidFill>
                <a:srgbClr val="0000F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SLAC</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0" name="AutoShape 34"/>
            <p:cNvSpPr>
              <a:spLocks noChangeArrowheads="1"/>
            </p:cNvSpPr>
            <p:nvPr/>
          </p:nvSpPr>
          <p:spPr bwMode="auto">
            <a:xfrm>
              <a:off x="755576" y="5301208"/>
              <a:ext cx="583661" cy="576064"/>
            </a:xfrm>
            <a:prstGeom prst="roundRect">
              <a:avLst>
                <a:gd name="adj" fmla="val 16667"/>
              </a:avLst>
            </a:prstGeom>
            <a:noFill/>
            <a:ln w="19050">
              <a:solidFill>
                <a:srgbClr val="0000F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LBNL</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41" name="Picture 39" descr="Aerial photograph of the SLAC property"/>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39653" y="4653136"/>
              <a:ext cx="766097" cy="60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31"/>
            <p:cNvSpPr>
              <a:spLocks noChangeArrowheads="1"/>
            </p:cNvSpPr>
            <p:nvPr/>
          </p:nvSpPr>
          <p:spPr bwMode="auto">
            <a:xfrm>
              <a:off x="755924" y="3439804"/>
              <a:ext cx="583532" cy="565260"/>
            </a:xfrm>
            <a:prstGeom prst="roundRect">
              <a:avLst>
                <a:gd name="adj" fmla="val 16667"/>
              </a:avLst>
            </a:prstGeom>
            <a:noFill/>
            <a:ln w="19050">
              <a:solidFill>
                <a:srgbClr val="0000F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BNL</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3" name="AutoShape 32"/>
            <p:cNvSpPr>
              <a:spLocks noChangeArrowheads="1"/>
            </p:cNvSpPr>
            <p:nvPr/>
          </p:nvSpPr>
          <p:spPr bwMode="auto">
            <a:xfrm>
              <a:off x="755576" y="4070386"/>
              <a:ext cx="583532" cy="546170"/>
            </a:xfrm>
            <a:prstGeom prst="roundRect">
              <a:avLst>
                <a:gd name="adj" fmla="val 16667"/>
              </a:avLst>
            </a:prstGeom>
            <a:noFill/>
            <a:ln w="19050">
              <a:solidFill>
                <a:srgbClr val="0000F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FNAL</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4" name="Line 35"/>
            <p:cNvSpPr>
              <a:spLocks noChangeShapeType="1"/>
            </p:cNvSpPr>
            <p:nvPr/>
          </p:nvSpPr>
          <p:spPr bwMode="auto">
            <a:xfrm flipH="1">
              <a:off x="611435" y="3217110"/>
              <a:ext cx="0" cy="3033411"/>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5" name="Line 36"/>
            <p:cNvSpPr>
              <a:spLocks noChangeShapeType="1"/>
            </p:cNvSpPr>
            <p:nvPr/>
          </p:nvSpPr>
          <p:spPr bwMode="auto">
            <a:xfrm>
              <a:off x="611437" y="3717032"/>
              <a:ext cx="215900" cy="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6" name="Line 37"/>
            <p:cNvSpPr>
              <a:spLocks noChangeShapeType="1"/>
            </p:cNvSpPr>
            <p:nvPr/>
          </p:nvSpPr>
          <p:spPr bwMode="auto">
            <a:xfrm>
              <a:off x="611437" y="4293096"/>
              <a:ext cx="215900" cy="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8" name="Line 38"/>
            <p:cNvSpPr>
              <a:spLocks noChangeShapeType="1"/>
            </p:cNvSpPr>
            <p:nvPr/>
          </p:nvSpPr>
          <p:spPr bwMode="auto">
            <a:xfrm>
              <a:off x="611437" y="4945177"/>
              <a:ext cx="215900" cy="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9" name="Rectangle 39"/>
            <p:cNvSpPr>
              <a:spLocks noChangeArrowheads="1"/>
            </p:cNvSpPr>
            <p:nvPr/>
          </p:nvSpPr>
          <p:spPr bwMode="auto">
            <a:xfrm>
              <a:off x="395536" y="3356992"/>
              <a:ext cx="1877889" cy="3276377"/>
            </a:xfrm>
            <a:prstGeom prst="rect">
              <a:avLst/>
            </a:prstGeom>
            <a:noFill/>
            <a:ln w="12700">
              <a:solidFill>
                <a:schemeClr val="tx1"/>
              </a:solidFill>
              <a:prstDash val="dash"/>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4" name="Line 40"/>
            <p:cNvSpPr>
              <a:spLocks noChangeShapeType="1"/>
            </p:cNvSpPr>
            <p:nvPr/>
          </p:nvSpPr>
          <p:spPr bwMode="auto">
            <a:xfrm>
              <a:off x="611437" y="5589240"/>
              <a:ext cx="215900" cy="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55" name="Picture 41" descr="ALS"/>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439653" y="5335416"/>
              <a:ext cx="766097" cy="54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utoShape 34"/>
            <p:cNvSpPr>
              <a:spLocks noChangeArrowheads="1"/>
            </p:cNvSpPr>
            <p:nvPr/>
          </p:nvSpPr>
          <p:spPr bwMode="auto">
            <a:xfrm>
              <a:off x="755925" y="5950164"/>
              <a:ext cx="575715" cy="575180"/>
            </a:xfrm>
            <a:prstGeom prst="roundRect">
              <a:avLst>
                <a:gd name="adj" fmla="val 16667"/>
              </a:avLst>
            </a:prstGeom>
            <a:noFill/>
            <a:ln w="19050">
              <a:solidFill>
                <a:srgbClr val="0000F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PNNL</a:t>
              </a:r>
              <a:endPar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8" name="Line 40"/>
            <p:cNvSpPr>
              <a:spLocks noChangeShapeType="1"/>
            </p:cNvSpPr>
            <p:nvPr/>
          </p:nvSpPr>
          <p:spPr bwMode="auto">
            <a:xfrm>
              <a:off x="611560" y="6237312"/>
              <a:ext cx="215900" cy="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60" name="Picture 37" descr="Aerial view of BNL"/>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439653" y="3439804"/>
              <a:ext cx="778000" cy="54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8" descr="96_1023_11"/>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439652" y="4077072"/>
              <a:ext cx="786577" cy="53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27" descr="PNNL Aerial 1"/>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439653" y="5950164"/>
              <a:ext cx="766097" cy="57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4" name="直線矢印コネクタ 63"/>
          <p:cNvCxnSpPr>
            <a:endCxn id="134" idx="1"/>
          </p:cNvCxnSpPr>
          <p:nvPr/>
        </p:nvCxnSpPr>
        <p:spPr>
          <a:xfrm>
            <a:off x="2762025" y="3368347"/>
            <a:ext cx="3532749" cy="39697"/>
          </a:xfrm>
          <a:prstGeom prst="straightConnector1">
            <a:avLst/>
          </a:prstGeom>
          <a:ln w="19050">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65" name="円/楕円 169"/>
          <p:cNvSpPr/>
          <p:nvPr/>
        </p:nvSpPr>
        <p:spPr>
          <a:xfrm>
            <a:off x="3323490" y="3165201"/>
            <a:ext cx="2379975" cy="3577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Collaboration Projects</a:t>
            </a:r>
            <a:endPar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6" name="タイトル 1"/>
          <p:cNvSpPr>
            <a:spLocks noGrp="1"/>
          </p:cNvSpPr>
          <p:nvPr>
            <p:ph type="title"/>
          </p:nvPr>
        </p:nvSpPr>
        <p:spPr>
          <a:xfrm>
            <a:off x="44603" y="146863"/>
            <a:ext cx="9148973" cy="713253"/>
          </a:xfrm>
        </p:spPr>
        <p:txBody>
          <a:bodyPr anchor="t" anchorCtr="0">
            <a:normAutofit/>
          </a:bodyPr>
          <a:lstStyle/>
          <a:p>
            <a:pPr algn="l"/>
            <a:r>
              <a:rPr kumimoji="1" lang="en-US" altLang="ja-JP" sz="4000" b="1" dirty="0">
                <a:solidFill>
                  <a:schemeClr val="accent3">
                    <a:lumMod val="50000"/>
                  </a:schemeClr>
                </a:solidFill>
                <a:effectLst>
                  <a:outerShdw blurRad="38100" dist="38100" dir="2700000" algn="tl">
                    <a:srgbClr val="000000">
                      <a:alpha val="43137"/>
                    </a:srgbClr>
                  </a:outerShdw>
                </a:effectLst>
              </a:rPr>
              <a:t>Framework of US-Japan program</a:t>
            </a:r>
            <a:r>
              <a:rPr lang="ja-JP" altLang="en-US" sz="4000" b="1" dirty="0">
                <a:solidFill>
                  <a:schemeClr val="accent3">
                    <a:lumMod val="50000"/>
                  </a:schemeClr>
                </a:solidFill>
                <a:effectLst>
                  <a:outerShdw blurRad="38100" dist="38100" dir="2700000" algn="tl">
                    <a:srgbClr val="000000">
                      <a:alpha val="43137"/>
                    </a:srgbClr>
                  </a:outerShdw>
                </a:effectLst>
              </a:rPr>
              <a:t>（</a:t>
            </a:r>
            <a:r>
              <a:rPr lang="en-US" altLang="ja-JP" sz="4000" b="1" dirty="0">
                <a:solidFill>
                  <a:schemeClr val="accent3">
                    <a:lumMod val="50000"/>
                  </a:schemeClr>
                </a:solidFill>
                <a:effectLst>
                  <a:outerShdw blurRad="38100" dist="38100" dir="2700000" algn="tl">
                    <a:srgbClr val="000000">
                      <a:alpha val="43137"/>
                    </a:srgbClr>
                  </a:outerShdw>
                </a:effectLst>
              </a:rPr>
              <a:t>~2016</a:t>
            </a:r>
            <a:r>
              <a:rPr lang="ja-JP" altLang="en-US" sz="4000" b="1" dirty="0">
                <a:solidFill>
                  <a:schemeClr val="accent3">
                    <a:lumMod val="50000"/>
                  </a:schemeClr>
                </a:solidFill>
                <a:effectLst>
                  <a:outerShdw blurRad="38100" dist="38100" dir="2700000" algn="tl">
                    <a:srgbClr val="000000">
                      <a:alpha val="43137"/>
                    </a:srgbClr>
                  </a:outerShdw>
                </a:effectLst>
              </a:rPr>
              <a:t>）</a:t>
            </a:r>
            <a:endParaRPr kumimoji="1" lang="ja-JP" altLang="en-US" sz="4000" b="1" dirty="0">
              <a:solidFill>
                <a:schemeClr val="accent3">
                  <a:lumMod val="50000"/>
                </a:schemeClr>
              </a:solidFill>
              <a:effectLst>
                <a:outerShdw blurRad="38100" dist="38100" dir="2700000" algn="tl">
                  <a:srgbClr val="000000">
                    <a:alpha val="43137"/>
                  </a:srgbClr>
                </a:outerShdw>
              </a:effectLst>
            </a:endParaRPr>
          </a:p>
        </p:txBody>
      </p:sp>
      <p:sp>
        <p:nvSpPr>
          <p:cNvPr id="75" name="AutoShape 26"/>
          <p:cNvSpPr>
            <a:spLocks noChangeArrowheads="1"/>
          </p:cNvSpPr>
          <p:nvPr/>
        </p:nvSpPr>
        <p:spPr bwMode="auto">
          <a:xfrm>
            <a:off x="6876256" y="4820301"/>
            <a:ext cx="2033690" cy="1800200"/>
          </a:xfrm>
          <a:prstGeom prst="roundRect">
            <a:avLst>
              <a:gd name="adj" fmla="val 16667"/>
            </a:avLst>
          </a:prstGeom>
          <a:noFill/>
          <a:ln w="19050">
            <a:solidFill>
              <a:srgbClr val="008000"/>
            </a:solidFill>
            <a:round/>
            <a:headEnd/>
            <a:tailEnd/>
          </a:ln>
        </p:spPr>
        <p:txBody>
          <a:bodyPr wrap="none"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External review (every 5yr)</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6" name="Text Box 48"/>
          <p:cNvSpPr txBox="1">
            <a:spLocks noChangeArrowheads="1"/>
          </p:cNvSpPr>
          <p:nvPr/>
        </p:nvSpPr>
        <p:spPr bwMode="auto">
          <a:xfrm>
            <a:off x="7080385" y="5176376"/>
            <a:ext cx="1533028" cy="1347900"/>
          </a:xfrm>
          <a:prstGeom prst="rect">
            <a:avLst/>
          </a:prstGeom>
          <a:noFill/>
          <a:ln w="9525">
            <a:solidFill>
              <a:schemeClr val="tx1"/>
            </a:solidFill>
            <a:miter lim="800000"/>
            <a:headEnd/>
            <a:tailEnd/>
          </a:ln>
        </p:spPr>
        <p:txBody>
          <a:bodyPr wrap="square" lIns="27432" tIns="18288" rIns="0" bIns="0" anchor="t" upright="1">
            <a:noAutofit/>
          </a:bodyPr>
          <a:lstStyle/>
          <a:p>
            <a:pPr marL="0" marR="0" lvl="0" indent="0" algn="l" defTabSz="914400" rtl="0" eaLnBrk="1" fontAlgn="base" latinLnBrk="0" hangingPunct="1">
              <a:lnSpc>
                <a:spcPts val="1000"/>
              </a:lnSpc>
              <a:spcBef>
                <a:spcPts val="20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l" defTabSz="914400" rtl="0" eaLnBrk="1" fontAlgn="base" latinLnBrk="0" hangingPunct="1">
              <a:lnSpc>
                <a:spcPts val="1000"/>
              </a:lnSpc>
              <a:spcBef>
                <a:spcPts val="20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ja-JP"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1st</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1987.5 </a:t>
            </a: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base" latinLnBrk="0" hangingPunct="1">
              <a:lnSpc>
                <a:spcPts val="1000"/>
              </a:lnSpc>
              <a:spcBef>
                <a:spcPts val="10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2nd</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1994.1</a:t>
            </a: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base" latinLnBrk="0" hangingPunct="1">
              <a:lnSpc>
                <a:spcPts val="1000"/>
              </a:lnSpc>
              <a:spcBef>
                <a:spcPts val="10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3rd</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1999.2</a:t>
            </a: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base" latinLnBrk="0" hangingPunct="1">
              <a:lnSpc>
                <a:spcPts val="1000"/>
              </a:lnSpc>
              <a:spcBef>
                <a:spcPts val="10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4th</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2004.1</a:t>
            </a: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base" latinLnBrk="0" hangingPunct="1">
              <a:lnSpc>
                <a:spcPts val="1000"/>
              </a:lnSpc>
              <a:spcBef>
                <a:spcPts val="10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5th</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2008.2</a:t>
            </a: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base" latinLnBrk="0" hangingPunct="1">
              <a:lnSpc>
                <a:spcPts val="1000"/>
              </a:lnSpc>
              <a:spcBef>
                <a:spcPts val="100"/>
              </a:spcBef>
              <a:spcAft>
                <a:spcPts val="3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6th</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kumimoji="1" 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2014.2</a:t>
            </a:r>
          </a:p>
        </p:txBody>
      </p:sp>
      <p:sp>
        <p:nvSpPr>
          <p:cNvPr id="77" name="Line 44"/>
          <p:cNvSpPr>
            <a:spLocks noChangeShapeType="1"/>
          </p:cNvSpPr>
          <p:nvPr/>
        </p:nvSpPr>
        <p:spPr bwMode="auto">
          <a:xfrm>
            <a:off x="8122327" y="4552484"/>
            <a:ext cx="0" cy="262172"/>
          </a:xfrm>
          <a:prstGeom prst="line">
            <a:avLst/>
          </a:prstGeom>
          <a:noFill/>
          <a:ln w="19050">
            <a:solidFill>
              <a:schemeClr val="tx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正方形/長方形 4">
            <a:extLst>
              <a:ext uri="{FF2B5EF4-FFF2-40B4-BE49-F238E27FC236}">
                <a16:creationId xmlns:a16="http://schemas.microsoft.com/office/drawing/2014/main" id="{7ECEA014-94F0-46F4-9689-C669A92263DB}"/>
              </a:ext>
            </a:extLst>
          </p:cNvPr>
          <p:cNvSpPr/>
          <p:nvPr/>
        </p:nvSpPr>
        <p:spPr>
          <a:xfrm>
            <a:off x="2497910" y="956339"/>
            <a:ext cx="4572000" cy="430887"/>
          </a:xfrm>
          <a:prstGeom prst="rect">
            <a:avLst/>
          </a:prstGeom>
        </p:spPr>
        <p:txBody>
          <a:bodyPr>
            <a:spAutoFit/>
          </a:bodyPr>
          <a:lstStyle/>
          <a:p>
            <a:r>
              <a:rPr lang="en-US" altLang="ja-JP" sz="11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“Agreement .. on Cooperation in R. and D. in Energy and Related Fields” (1979-2005)</a:t>
            </a:r>
            <a:endParaRPr lang="ja-JP" altLang="en-US" sz="1100" dirty="0"/>
          </a:p>
        </p:txBody>
      </p:sp>
      <p:sp>
        <p:nvSpPr>
          <p:cNvPr id="7" name="正方形/長方形 6">
            <a:extLst>
              <a:ext uri="{FF2B5EF4-FFF2-40B4-BE49-F238E27FC236}">
                <a16:creationId xmlns:a16="http://schemas.microsoft.com/office/drawing/2014/main" id="{C18E4E70-C510-414C-B55D-70BC55A9530F}"/>
              </a:ext>
            </a:extLst>
          </p:cNvPr>
          <p:cNvSpPr/>
          <p:nvPr/>
        </p:nvSpPr>
        <p:spPr>
          <a:xfrm>
            <a:off x="2556244" y="1676116"/>
            <a:ext cx="4572000" cy="253916"/>
          </a:xfrm>
          <a:prstGeom prst="rect">
            <a:avLst/>
          </a:prstGeom>
        </p:spPr>
        <p:txBody>
          <a:bodyPr>
            <a:spAutoFit/>
          </a:bodyPr>
          <a:lstStyle/>
          <a:p>
            <a:r>
              <a:rPr lang="en-US" altLang="ja-JP" sz="105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"the Agreement .. on Cooperation in R. and D. in S. and T.“ (1986~)</a:t>
            </a:r>
            <a:endParaRPr lang="ja-JP" altLang="en-US" sz="1050" dirty="0"/>
          </a:p>
        </p:txBody>
      </p:sp>
      <p:sp>
        <p:nvSpPr>
          <p:cNvPr id="8" name="矢印: 下 7">
            <a:extLst>
              <a:ext uri="{FF2B5EF4-FFF2-40B4-BE49-F238E27FC236}">
                <a16:creationId xmlns:a16="http://schemas.microsoft.com/office/drawing/2014/main" id="{5A3B6A3C-54B0-4ED3-A96E-8B602D6740EF}"/>
              </a:ext>
            </a:extLst>
          </p:cNvPr>
          <p:cNvSpPr/>
          <p:nvPr/>
        </p:nvSpPr>
        <p:spPr>
          <a:xfrm>
            <a:off x="4498338" y="1233889"/>
            <a:ext cx="166688" cy="453844"/>
          </a:xfrm>
          <a:prstGeom prst="down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F16F853-5A4B-4524-B352-ACA6B3A63373}"/>
              </a:ext>
            </a:extLst>
          </p:cNvPr>
          <p:cNvSpPr/>
          <p:nvPr/>
        </p:nvSpPr>
        <p:spPr>
          <a:xfrm>
            <a:off x="2497910" y="2227755"/>
            <a:ext cx="4572000" cy="400110"/>
          </a:xfrm>
          <a:prstGeom prst="rect">
            <a:avLst/>
          </a:prstGeom>
        </p:spPr>
        <p:txBody>
          <a:bodyPr>
            <a:spAutoFit/>
          </a:bodyPr>
          <a:lstStyle/>
          <a:p>
            <a:r>
              <a:rPr lang="en-US" altLang="ja-JP" sz="10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Implementing Arrangement .. Concerning Cooperation in R. and D. in Energy and Related Fields (Apr30,2013)</a:t>
            </a:r>
            <a:endParaRPr lang="ja-JP" altLang="en-US" sz="1000" dirty="0"/>
          </a:p>
        </p:txBody>
      </p:sp>
      <p:sp>
        <p:nvSpPr>
          <p:cNvPr id="10" name="正方形/長方形 9">
            <a:extLst>
              <a:ext uri="{FF2B5EF4-FFF2-40B4-BE49-F238E27FC236}">
                <a16:creationId xmlns:a16="http://schemas.microsoft.com/office/drawing/2014/main" id="{912AE374-D914-40E1-A3AA-19B3E225CAD9}"/>
              </a:ext>
            </a:extLst>
          </p:cNvPr>
          <p:cNvSpPr/>
          <p:nvPr/>
        </p:nvSpPr>
        <p:spPr>
          <a:xfrm>
            <a:off x="2523042" y="2777804"/>
            <a:ext cx="4572000" cy="400110"/>
          </a:xfrm>
          <a:prstGeom prst="rect">
            <a:avLst/>
          </a:prstGeom>
        </p:spPr>
        <p:txBody>
          <a:bodyPr>
            <a:spAutoFit/>
          </a:bodyPr>
          <a:lstStyle/>
          <a:p>
            <a:r>
              <a:rPr lang="en-US" altLang="ja-JP" sz="10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Project Arrangement .. Concerning Cooperation in R. and D. in Energy and Related Field Concerning H. E. P. (Oct.6 2015)</a:t>
            </a:r>
            <a:endParaRPr lang="ja-JP" altLang="en-US" sz="1000" dirty="0"/>
          </a:p>
        </p:txBody>
      </p:sp>
    </p:spTree>
    <p:extLst>
      <p:ext uri="{BB962C8B-B14F-4D97-AF65-F5344CB8AC3E}">
        <p14:creationId xmlns:p14="http://schemas.microsoft.com/office/powerpoint/2010/main" val="2813509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AutoShape 7"/>
          <p:cNvSpPr>
            <a:spLocks noChangeArrowheads="1"/>
          </p:cNvSpPr>
          <p:nvPr/>
        </p:nvSpPr>
        <p:spPr bwMode="auto">
          <a:xfrm>
            <a:off x="1043608" y="1630162"/>
            <a:ext cx="1872208" cy="286241"/>
          </a:xfrm>
          <a:prstGeom prst="roundRect">
            <a:avLst>
              <a:gd name="adj" fmla="val 16667"/>
            </a:avLst>
          </a:prstGeom>
          <a:noFill/>
          <a:ln w="19050">
            <a:solidFill>
              <a:srgbClr val="0000FF"/>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US gov</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8" name="AutoShape 8"/>
          <p:cNvSpPr>
            <a:spLocks noChangeArrowheads="1"/>
          </p:cNvSpPr>
          <p:nvPr/>
        </p:nvSpPr>
        <p:spPr bwMode="auto">
          <a:xfrm>
            <a:off x="1043608" y="2098214"/>
            <a:ext cx="1872208" cy="303361"/>
          </a:xfrm>
          <a:prstGeom prst="roundRect">
            <a:avLst>
              <a:gd name="adj" fmla="val 16667"/>
            </a:avLst>
          </a:prstGeom>
          <a:noFill/>
          <a:ln w="19050">
            <a:solidFill>
              <a:srgbClr val="0000FF"/>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DOE</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9" name="AutoShape 9"/>
          <p:cNvSpPr>
            <a:spLocks noChangeArrowheads="1"/>
          </p:cNvSpPr>
          <p:nvPr/>
        </p:nvSpPr>
        <p:spPr bwMode="auto">
          <a:xfrm>
            <a:off x="6336196" y="1630162"/>
            <a:ext cx="1722341" cy="296361"/>
          </a:xfrm>
          <a:prstGeom prst="roundRect">
            <a:avLst>
              <a:gd name="adj" fmla="val 16667"/>
            </a:avLst>
          </a:prstGeom>
          <a:noFill/>
          <a:ln w="19050">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JP gov</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0" name="AutoShape 10"/>
          <p:cNvSpPr>
            <a:spLocks noChangeArrowheads="1"/>
          </p:cNvSpPr>
          <p:nvPr/>
        </p:nvSpPr>
        <p:spPr bwMode="auto">
          <a:xfrm>
            <a:off x="6336195" y="2098214"/>
            <a:ext cx="1722341" cy="304291"/>
          </a:xfrm>
          <a:prstGeom prst="roundRect">
            <a:avLst>
              <a:gd name="adj" fmla="val 16667"/>
            </a:avLst>
          </a:prstGeom>
          <a:noFill/>
          <a:ln w="19050">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MEXT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1" name="Line 11"/>
          <p:cNvSpPr>
            <a:spLocks noChangeShapeType="1"/>
          </p:cNvSpPr>
          <p:nvPr/>
        </p:nvSpPr>
        <p:spPr bwMode="auto">
          <a:xfrm>
            <a:off x="2915817" y="1790313"/>
            <a:ext cx="3384375" cy="0"/>
          </a:xfrm>
          <a:prstGeom prst="line">
            <a:avLst/>
          </a:prstGeom>
          <a:noFill/>
          <a:ln w="127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 name="Line 12"/>
          <p:cNvSpPr>
            <a:spLocks noChangeShapeType="1"/>
          </p:cNvSpPr>
          <p:nvPr/>
        </p:nvSpPr>
        <p:spPr bwMode="auto">
          <a:xfrm>
            <a:off x="2915817" y="2242230"/>
            <a:ext cx="3420379" cy="0"/>
          </a:xfrm>
          <a:prstGeom prst="line">
            <a:avLst/>
          </a:prstGeom>
          <a:noFill/>
          <a:ln w="127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 name="AutoShape 16"/>
          <p:cNvSpPr>
            <a:spLocks noChangeArrowheads="1"/>
          </p:cNvSpPr>
          <p:nvPr/>
        </p:nvSpPr>
        <p:spPr bwMode="auto">
          <a:xfrm>
            <a:off x="6336196" y="2566266"/>
            <a:ext cx="1722341" cy="324643"/>
          </a:xfrm>
          <a:prstGeom prst="roundRect">
            <a:avLst>
              <a:gd name="adj" fmla="val 16667"/>
            </a:avLst>
          </a:prstGeom>
          <a:noFill/>
          <a:ln w="19050">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KEK</a:t>
            </a:r>
          </a:p>
        </p:txBody>
      </p:sp>
      <p:sp>
        <p:nvSpPr>
          <p:cNvPr id="134" name="AutoShape 19"/>
          <p:cNvSpPr>
            <a:spLocks noChangeArrowheads="1"/>
          </p:cNvSpPr>
          <p:nvPr/>
        </p:nvSpPr>
        <p:spPr bwMode="auto">
          <a:xfrm>
            <a:off x="6340608" y="3027047"/>
            <a:ext cx="1723780" cy="329945"/>
          </a:xfrm>
          <a:prstGeom prst="roundRect">
            <a:avLst>
              <a:gd name="adj" fmla="val 16667"/>
            </a:avLst>
          </a:prstGeom>
          <a:noFill/>
          <a:ln w="19050">
            <a:solidFill>
              <a:srgbClr val="FF0000"/>
            </a:solidFill>
            <a:prstDash val="dash"/>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JP side Project Leaders</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5" name="AutoShape 25"/>
          <p:cNvSpPr>
            <a:spLocks noChangeArrowheads="1"/>
          </p:cNvSpPr>
          <p:nvPr/>
        </p:nvSpPr>
        <p:spPr bwMode="auto">
          <a:xfrm>
            <a:off x="6300192" y="3670482"/>
            <a:ext cx="1953136" cy="545283"/>
          </a:xfrm>
          <a:prstGeom prst="roundRect">
            <a:avLst>
              <a:gd name="adj" fmla="val 16667"/>
            </a:avLst>
          </a:prstGeom>
          <a:noFill/>
          <a:ln w="19050">
            <a:solidFill>
              <a:srgbClr val="008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US-JP research 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committee</a:t>
            </a:r>
          </a:p>
        </p:txBody>
      </p:sp>
      <p:sp>
        <p:nvSpPr>
          <p:cNvPr id="139" name="Line 44"/>
          <p:cNvSpPr>
            <a:spLocks noChangeShapeType="1"/>
          </p:cNvSpPr>
          <p:nvPr/>
        </p:nvSpPr>
        <p:spPr bwMode="auto">
          <a:xfrm>
            <a:off x="1943708" y="1918194"/>
            <a:ext cx="0" cy="190823"/>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141" name="Picture 33" descr="国旗"/>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3491" y="1628800"/>
            <a:ext cx="752105" cy="50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2" name="オブジェクト 141"/>
          <p:cNvGraphicFramePr>
            <a:graphicFrameLocks noChangeAspect="1"/>
          </p:cNvGraphicFramePr>
          <p:nvPr>
            <p:extLst/>
          </p:nvPr>
        </p:nvGraphicFramePr>
        <p:xfrm>
          <a:off x="8172400" y="1628800"/>
          <a:ext cx="756084" cy="481209"/>
        </p:xfrm>
        <a:graphic>
          <a:graphicData uri="http://schemas.openxmlformats.org/presentationml/2006/ole">
            <mc:AlternateContent xmlns:mc="http://schemas.openxmlformats.org/markup-compatibility/2006">
              <mc:Choice xmlns:v="urn:schemas-microsoft-com:vml" Requires="v">
                <p:oleObj spid="_x0000_s2077" r:id="rId5" imgW="1066667" imgH="714286" progId="">
                  <p:embed/>
                </p:oleObj>
              </mc:Choice>
              <mc:Fallback>
                <p:oleObj r:id="rId5" imgW="1066667" imgH="714286" progId="">
                  <p:embed/>
                  <p:pic>
                    <p:nvPicPr>
                      <p:cNvPr id="142" name="オブジェクト 1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2400" y="1628800"/>
                        <a:ext cx="756084" cy="481209"/>
                      </a:xfrm>
                      <a:prstGeom prst="rect">
                        <a:avLst/>
                      </a:prstGeom>
                      <a:noFill/>
                      <a:ln>
                        <a:noFill/>
                      </a:ln>
                      <a:effectLst/>
                    </p:spPr>
                  </p:pic>
                </p:oleObj>
              </mc:Fallback>
            </mc:AlternateContent>
          </a:graphicData>
        </a:graphic>
      </p:graphicFrame>
      <p:sp>
        <p:nvSpPr>
          <p:cNvPr id="144" name="Text Box 1"/>
          <p:cNvSpPr txBox="1">
            <a:spLocks noChangeArrowheads="1"/>
          </p:cNvSpPr>
          <p:nvPr/>
        </p:nvSpPr>
        <p:spPr bwMode="auto">
          <a:xfrm>
            <a:off x="3383868" y="4509120"/>
            <a:ext cx="2407613" cy="553849"/>
          </a:xfrm>
          <a:prstGeom prst="rect">
            <a:avLst/>
          </a:prstGeom>
          <a:solidFill>
            <a:srgbClr val="FFFFFF"/>
          </a:solidFill>
          <a:ln w="25400">
            <a:solidFill>
              <a:srgbClr val="000000"/>
            </a:solidFill>
            <a:miter lim="800000"/>
            <a:headEnd/>
            <a:tailEnd/>
          </a:ln>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200" b="1" i="0" u="none" strike="noStrike" kern="1200" cap="none" spc="0" normalizeH="0" baseline="0" noProof="0" dirty="0">
                <a:ln>
                  <a:noFill/>
                </a:ln>
                <a:solidFill>
                  <a:srgbClr val="000000"/>
                </a:solidFill>
                <a:effectLst/>
                <a:uLnTx/>
                <a:uFillTx/>
                <a:latin typeface="Calibri"/>
                <a:ea typeface="ＭＳ Ｐゴシック"/>
                <a:cs typeface="+mn-cs"/>
              </a:rPr>
              <a:t>US-Japan Joint Committee Meeting</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000" b="0" i="0" u="none" strike="noStrike" kern="1200" cap="none" spc="0" normalizeH="0" baseline="0" noProof="0" dirty="0">
                <a:ln>
                  <a:noFill/>
                </a:ln>
                <a:solidFill>
                  <a:srgbClr val="000000"/>
                </a:solidFill>
                <a:effectLst/>
                <a:uLnTx/>
                <a:uFillTx/>
                <a:latin typeface="Calibri"/>
                <a:ea typeface="ＭＳ Ｐゴシック"/>
                <a:cs typeface="+mn-cs"/>
              </a:rPr>
              <a:t>(1/</a:t>
            </a:r>
            <a:r>
              <a:rPr kumimoji="1" lang="en-US" altLang="ja-JP" sz="1000" b="0" i="0" u="none" strike="noStrike" kern="1200" cap="none" spc="0" normalizeH="0" baseline="0" noProof="0" dirty="0" err="1">
                <a:ln>
                  <a:noFill/>
                </a:ln>
                <a:solidFill>
                  <a:srgbClr val="000000"/>
                </a:solidFill>
                <a:effectLst/>
                <a:uLnTx/>
                <a:uFillTx/>
                <a:latin typeface="Calibri"/>
                <a:ea typeface="ＭＳ Ｐゴシック"/>
                <a:cs typeface="+mn-cs"/>
              </a:rPr>
              <a:t>yr</a:t>
            </a:r>
            <a:r>
              <a:rPr kumimoji="1" lang="en-US" altLang="ja-JP" sz="1000" b="0" i="0" u="none" strike="noStrike" kern="1200" cap="none" spc="0" normalizeH="0" baseline="0" noProof="0" dirty="0">
                <a:ln>
                  <a:noFill/>
                </a:ln>
                <a:solidFill>
                  <a:srgbClr val="000000"/>
                </a:solidFill>
                <a:effectLst/>
                <a:uLnTx/>
                <a:uFillTx/>
                <a:latin typeface="Calibri"/>
                <a:ea typeface="ＭＳ Ｐゴシック"/>
                <a:cs typeface="+mn-cs"/>
              </a:rPr>
              <a:t>, endorse JPM recommendation) </a:t>
            </a:r>
          </a:p>
        </p:txBody>
      </p:sp>
      <p:sp>
        <p:nvSpPr>
          <p:cNvPr id="146" name="Line 44"/>
          <p:cNvSpPr>
            <a:spLocks noChangeShapeType="1"/>
          </p:cNvSpPr>
          <p:nvPr/>
        </p:nvSpPr>
        <p:spPr bwMode="auto">
          <a:xfrm>
            <a:off x="7236296" y="1918194"/>
            <a:ext cx="0" cy="179089"/>
          </a:xfrm>
          <a:prstGeom prst="line">
            <a:avLst/>
          </a:prstGeom>
          <a:noFill/>
          <a:ln w="19050">
            <a:solidFill>
              <a:schemeClr val="tx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6" name="AutoShape 34"/>
          <p:cNvSpPr>
            <a:spLocks noChangeArrowheads="1"/>
          </p:cNvSpPr>
          <p:nvPr/>
        </p:nvSpPr>
        <p:spPr bwMode="auto">
          <a:xfrm>
            <a:off x="1043607" y="2602491"/>
            <a:ext cx="1872209" cy="323815"/>
          </a:xfrm>
          <a:prstGeom prst="roundRect">
            <a:avLst>
              <a:gd name="adj" fmla="val 16667"/>
            </a:avLst>
          </a:prstGeom>
          <a:noFill/>
          <a:ln w="19050">
            <a:solidFill>
              <a:srgbClr val="0000F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Office of High Energy Physics</a:t>
            </a:r>
          </a:p>
        </p:txBody>
      </p:sp>
      <p:sp>
        <p:nvSpPr>
          <p:cNvPr id="158" name="AutoShape 5"/>
          <p:cNvSpPr>
            <a:spLocks noChangeArrowheads="1"/>
          </p:cNvSpPr>
          <p:nvPr/>
        </p:nvSpPr>
        <p:spPr bwMode="auto">
          <a:xfrm rot="5400000">
            <a:off x="4572406" y="5377085"/>
            <a:ext cx="751809" cy="320572"/>
          </a:xfrm>
          <a:custGeom>
            <a:avLst/>
            <a:gdLst>
              <a:gd name="T0" fmla="*/ 6665803 w 21600"/>
              <a:gd name="T1" fmla="*/ 0 h 21600"/>
              <a:gd name="T2" fmla="*/ 0 w 21600"/>
              <a:gd name="T3" fmla="*/ 2572667 h 21600"/>
              <a:gd name="T4" fmla="*/ 6665803 w 21600"/>
              <a:gd name="T5" fmla="*/ 5145319 h 21600"/>
              <a:gd name="T6" fmla="*/ 8887750 w 21600"/>
              <a:gd name="T7" fmla="*/ 257266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9" name="Text Box 6"/>
          <p:cNvSpPr txBox="1">
            <a:spLocks noChangeArrowheads="1"/>
          </p:cNvSpPr>
          <p:nvPr/>
        </p:nvSpPr>
        <p:spPr bwMode="auto">
          <a:xfrm>
            <a:off x="5724128" y="3862622"/>
            <a:ext cx="625107" cy="322261"/>
          </a:xfrm>
          <a:prstGeom prst="rect">
            <a:avLst/>
          </a:prstGeom>
          <a:noFill/>
          <a:ln w="9525">
            <a:noFill/>
            <a:miter lim="800000"/>
            <a:headEnd/>
            <a:tailEnd/>
          </a:ln>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000" b="0" i="1" u="none" strike="noStrike" kern="1200" cap="none" spc="0" normalizeH="0" baseline="0" noProof="0" dirty="0">
                <a:ln>
                  <a:noFill/>
                </a:ln>
                <a:solidFill>
                  <a:srgbClr val="000000"/>
                </a:solidFill>
                <a:effectLst/>
                <a:uLnTx/>
                <a:uFillTx/>
                <a:latin typeface="ＭＳ Ｐゴシック"/>
                <a:ea typeface="ＭＳ Ｐゴシック"/>
                <a:cs typeface="+mn-cs"/>
              </a:rPr>
              <a:t>Annual plan</a:t>
            </a:r>
            <a:endParaRPr kumimoji="1" lang="ja-JP" altLang="en-US" sz="1000" b="0" i="1"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cxnSp>
        <p:nvCxnSpPr>
          <p:cNvPr id="161" name="直線矢印コネクタ 160"/>
          <p:cNvCxnSpPr/>
          <p:nvPr/>
        </p:nvCxnSpPr>
        <p:spPr>
          <a:xfrm>
            <a:off x="7236296" y="3383875"/>
            <a:ext cx="0" cy="2917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2" name="テキスト ボックス 161"/>
          <p:cNvSpPr txBox="1"/>
          <p:nvPr/>
        </p:nvSpPr>
        <p:spPr>
          <a:xfrm>
            <a:off x="7272300" y="3450049"/>
            <a:ext cx="12241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Proposal</a:t>
            </a:r>
            <a:endPar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63" name="直線矢印コネクタ 162"/>
          <p:cNvCxnSpPr/>
          <p:nvPr/>
        </p:nvCxnSpPr>
        <p:spPr>
          <a:xfrm flipH="1">
            <a:off x="5832140" y="3824843"/>
            <a:ext cx="44873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4" name="直線矢印コネクタ 163"/>
          <p:cNvCxnSpPr/>
          <p:nvPr/>
        </p:nvCxnSpPr>
        <p:spPr>
          <a:xfrm flipV="1">
            <a:off x="2931358" y="3196602"/>
            <a:ext cx="3404838" cy="16374"/>
          </a:xfrm>
          <a:prstGeom prst="straightConnector1">
            <a:avLst/>
          </a:prstGeom>
          <a:ln w="19050">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51" name="Line 44"/>
          <p:cNvSpPr>
            <a:spLocks noChangeShapeType="1"/>
          </p:cNvSpPr>
          <p:nvPr/>
        </p:nvSpPr>
        <p:spPr bwMode="auto">
          <a:xfrm>
            <a:off x="1943708" y="2411447"/>
            <a:ext cx="0" cy="190823"/>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2" name="Line 44"/>
          <p:cNvSpPr>
            <a:spLocks noChangeShapeType="1"/>
          </p:cNvSpPr>
          <p:nvPr/>
        </p:nvSpPr>
        <p:spPr bwMode="auto">
          <a:xfrm>
            <a:off x="7236296" y="2386246"/>
            <a:ext cx="0" cy="179089"/>
          </a:xfrm>
          <a:prstGeom prst="line">
            <a:avLst/>
          </a:prstGeom>
          <a:noFill/>
          <a:ln w="19050">
            <a:solidFill>
              <a:schemeClr val="tx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3" name="Line 12"/>
          <p:cNvSpPr>
            <a:spLocks noChangeShapeType="1"/>
          </p:cNvSpPr>
          <p:nvPr/>
        </p:nvSpPr>
        <p:spPr bwMode="auto">
          <a:xfrm>
            <a:off x="2915816" y="2746286"/>
            <a:ext cx="3420379" cy="0"/>
          </a:xfrm>
          <a:prstGeom prst="line">
            <a:avLst/>
          </a:prstGeom>
          <a:noFill/>
          <a:ln w="127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3" name="Text Box 6"/>
          <p:cNvSpPr txBox="1">
            <a:spLocks noChangeArrowheads="1"/>
          </p:cNvSpPr>
          <p:nvPr/>
        </p:nvSpPr>
        <p:spPr bwMode="auto">
          <a:xfrm>
            <a:off x="4167236" y="5294217"/>
            <a:ext cx="742275" cy="233139"/>
          </a:xfrm>
          <a:prstGeom prst="rect">
            <a:avLst/>
          </a:prstGeom>
          <a:noFill/>
          <a:ln w="9525">
            <a:noFill/>
            <a:miter lim="800000"/>
            <a:headEnd/>
            <a:tailEnd/>
          </a:ln>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ja-JP" altLang="en-US" sz="1000" b="0" i="1" u="none" strike="noStrike" kern="1200" cap="none" spc="0" normalizeH="0" baseline="0" noProof="0" dirty="0">
                <a:ln>
                  <a:noFill/>
                </a:ln>
                <a:solidFill>
                  <a:srgbClr val="000000"/>
                </a:solidFill>
                <a:effectLst/>
                <a:uLnTx/>
                <a:uFillTx/>
                <a:latin typeface="ＭＳ Ｐゴシック"/>
                <a:ea typeface="ＭＳ Ｐゴシック"/>
                <a:cs typeface="+mn-cs"/>
              </a:rPr>
              <a:t>結果通知</a:t>
            </a:r>
          </a:p>
        </p:txBody>
      </p:sp>
      <p:sp>
        <p:nvSpPr>
          <p:cNvPr id="75" name="Text Box 6"/>
          <p:cNvSpPr txBox="1">
            <a:spLocks noChangeArrowheads="1"/>
          </p:cNvSpPr>
          <p:nvPr/>
        </p:nvSpPr>
        <p:spPr bwMode="auto">
          <a:xfrm>
            <a:off x="4009942" y="6220197"/>
            <a:ext cx="1195528" cy="233139"/>
          </a:xfrm>
          <a:prstGeom prst="rect">
            <a:avLst/>
          </a:prstGeom>
          <a:noFill/>
          <a:ln w="9525">
            <a:noFill/>
            <a:miter lim="800000"/>
            <a:headEnd/>
            <a:tailEnd/>
          </a:ln>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000" b="0" i="1" u="none" strike="noStrike" kern="1200" cap="none" spc="0" normalizeH="0" baseline="0" noProof="0" dirty="0">
                <a:ln>
                  <a:noFill/>
                </a:ln>
                <a:solidFill>
                  <a:srgbClr val="000000"/>
                </a:solidFill>
                <a:effectLst/>
                <a:uLnTx/>
                <a:uFillTx/>
                <a:latin typeface="ＭＳ Ｐゴシック"/>
                <a:ea typeface="ＭＳ Ｐゴシック"/>
                <a:cs typeface="+mn-cs"/>
              </a:rPr>
              <a:t>Execute program</a:t>
            </a:r>
            <a:endParaRPr kumimoji="1" lang="ja-JP" altLang="en-US" sz="1000" b="0" i="1"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76" name="AutoShape 34"/>
          <p:cNvSpPr>
            <a:spLocks noChangeArrowheads="1"/>
          </p:cNvSpPr>
          <p:nvPr/>
        </p:nvSpPr>
        <p:spPr bwMode="auto">
          <a:xfrm>
            <a:off x="1049460" y="3049169"/>
            <a:ext cx="1861976" cy="307823"/>
          </a:xfrm>
          <a:prstGeom prst="roundRect">
            <a:avLst>
              <a:gd name="adj" fmla="val 16667"/>
            </a:avLst>
          </a:prstGeom>
          <a:noFill/>
          <a:ln w="19050">
            <a:solidFill>
              <a:srgbClr val="0000FF"/>
            </a:solidFill>
            <a:prstDash val="dash"/>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US-side Project Leaders</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45" name="直線矢印コネクタ 44"/>
          <p:cNvCxnSpPr/>
          <p:nvPr/>
        </p:nvCxnSpPr>
        <p:spPr>
          <a:xfrm>
            <a:off x="1951414" y="3347871"/>
            <a:ext cx="0" cy="2917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863588" y="3378041"/>
            <a:ext cx="12241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Proposal</a:t>
            </a:r>
            <a:endPar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7" name="AutoShape 34"/>
          <p:cNvSpPr>
            <a:spLocks noChangeArrowheads="1"/>
          </p:cNvSpPr>
          <p:nvPr/>
        </p:nvSpPr>
        <p:spPr bwMode="auto">
          <a:xfrm>
            <a:off x="1064308" y="3643399"/>
            <a:ext cx="1872209" cy="284284"/>
          </a:xfrm>
          <a:prstGeom prst="roundRect">
            <a:avLst>
              <a:gd name="adj" fmla="val 16667"/>
            </a:avLst>
          </a:prstGeom>
          <a:noFill/>
          <a:ln w="19050">
            <a:solidFill>
              <a:srgbClr val="0000FF"/>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Office of High Energy Physics</a:t>
            </a:r>
          </a:p>
        </p:txBody>
      </p:sp>
      <p:sp>
        <p:nvSpPr>
          <p:cNvPr id="48" name="Text Box 1"/>
          <p:cNvSpPr txBox="1">
            <a:spLocks noChangeArrowheads="1"/>
          </p:cNvSpPr>
          <p:nvPr/>
        </p:nvSpPr>
        <p:spPr bwMode="auto">
          <a:xfrm>
            <a:off x="3419872" y="3565971"/>
            <a:ext cx="2407613" cy="584683"/>
          </a:xfrm>
          <a:prstGeom prst="rect">
            <a:avLst/>
          </a:prstGeom>
          <a:solidFill>
            <a:srgbClr val="FFFFFF"/>
          </a:solidFill>
          <a:ln w="25400">
            <a:solidFill>
              <a:srgbClr val="000000"/>
            </a:solidFill>
            <a:miter lim="800000"/>
            <a:headEnd/>
            <a:tailEnd/>
          </a:ln>
        </p:spPr>
        <p:txBody>
          <a:bodyPr wrap="square" lIns="27432"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200" b="1" i="0" u="none" strike="noStrike" kern="1200" cap="none" spc="0" normalizeH="0" baseline="0" noProof="0" dirty="0" err="1">
                <a:ln>
                  <a:noFill/>
                </a:ln>
                <a:solidFill>
                  <a:srgbClr val="000000"/>
                </a:solidFill>
                <a:effectLst/>
                <a:uLnTx/>
                <a:uFillTx/>
                <a:latin typeface="Calibri"/>
                <a:ea typeface="ＭＳ Ｐゴシック"/>
                <a:cs typeface="+mn-cs"/>
              </a:rPr>
              <a:t>USJapan</a:t>
            </a:r>
            <a:r>
              <a:rPr kumimoji="1" lang="en-US" altLang="ja-JP" sz="1200" b="1" i="0" u="none" strike="noStrike" kern="1200" cap="none" spc="0" normalizeH="0" baseline="0" noProof="0" dirty="0">
                <a:ln>
                  <a:noFill/>
                </a:ln>
                <a:solidFill>
                  <a:srgbClr val="000000"/>
                </a:solidFill>
                <a:effectLst/>
                <a:uLnTx/>
                <a:uFillTx/>
                <a:latin typeface="Calibri"/>
                <a:ea typeface="ＭＳ Ｐゴシック"/>
                <a:cs typeface="+mn-cs"/>
              </a:rPr>
              <a:t> Joint Panel Meeting</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000" b="0" i="0" u="none" strike="noStrike" kern="1200" cap="none" spc="0" normalizeH="0" baseline="0" noProof="0" dirty="0">
                <a:ln>
                  <a:noFill/>
                </a:ln>
                <a:solidFill>
                  <a:srgbClr val="000000"/>
                </a:solidFill>
                <a:effectLst/>
                <a:uLnTx/>
                <a:uFillTx/>
                <a:latin typeface="Calibri"/>
                <a:ea typeface="ＭＳ Ｐゴシック"/>
                <a:cs typeface="+mn-cs"/>
              </a:rPr>
              <a:t>(1/</a:t>
            </a:r>
            <a:r>
              <a:rPr kumimoji="1" lang="en-US" altLang="ja-JP" sz="1000" b="0" i="0" u="none" strike="noStrike" kern="1200" cap="none" spc="0" normalizeH="0" baseline="0" noProof="0" dirty="0" err="1">
                <a:ln>
                  <a:noFill/>
                </a:ln>
                <a:solidFill>
                  <a:srgbClr val="000000"/>
                </a:solidFill>
                <a:effectLst/>
                <a:uLnTx/>
                <a:uFillTx/>
                <a:latin typeface="Calibri"/>
                <a:ea typeface="ＭＳ Ｐゴシック"/>
                <a:cs typeface="+mn-cs"/>
              </a:rPr>
              <a:t>yr</a:t>
            </a:r>
            <a:r>
              <a:rPr kumimoji="1" lang="en-US" altLang="ja-JP" sz="1000" b="0" i="0" u="none" strike="noStrike" kern="1200" cap="none" spc="0" normalizeH="0" baseline="0" noProof="0" dirty="0">
                <a:ln>
                  <a:noFill/>
                </a:ln>
                <a:solidFill>
                  <a:srgbClr val="000000"/>
                </a:solidFill>
                <a:effectLst/>
                <a:uLnTx/>
                <a:uFillTx/>
                <a:latin typeface="Calibri"/>
                <a:ea typeface="ＭＳ Ｐゴシック"/>
                <a:cs typeface="+mn-cs"/>
              </a:rPr>
              <a:t>, 3 from each) </a:t>
            </a:r>
          </a:p>
        </p:txBody>
      </p:sp>
      <p:sp>
        <p:nvSpPr>
          <p:cNvPr id="54" name="Text Box 6"/>
          <p:cNvSpPr txBox="1">
            <a:spLocks noChangeArrowheads="1"/>
          </p:cNvSpPr>
          <p:nvPr/>
        </p:nvSpPr>
        <p:spPr bwMode="auto">
          <a:xfrm>
            <a:off x="2807804" y="3896851"/>
            <a:ext cx="625107" cy="322261"/>
          </a:xfrm>
          <a:prstGeom prst="rect">
            <a:avLst/>
          </a:prstGeom>
          <a:noFill/>
          <a:ln w="9525">
            <a:noFill/>
            <a:miter lim="800000"/>
            <a:headEnd/>
            <a:tailEnd/>
          </a:ln>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000" b="0" i="1" u="none" strike="noStrike" kern="1200" cap="none" spc="0" normalizeH="0" baseline="0" noProof="0" dirty="0">
                <a:ln>
                  <a:noFill/>
                </a:ln>
                <a:solidFill>
                  <a:srgbClr val="000000"/>
                </a:solidFill>
                <a:effectLst/>
                <a:uLnTx/>
                <a:uFillTx/>
                <a:latin typeface="ＭＳ Ｐゴシック"/>
                <a:ea typeface="ＭＳ Ｐゴシック"/>
                <a:cs typeface="+mn-cs"/>
              </a:rPr>
              <a:t>Annual plan</a:t>
            </a:r>
            <a:endParaRPr kumimoji="1" lang="ja-JP" altLang="en-US" sz="1000" b="0" i="1"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cxnSp>
        <p:nvCxnSpPr>
          <p:cNvPr id="55" name="直線矢印コネクタ 54"/>
          <p:cNvCxnSpPr/>
          <p:nvPr/>
        </p:nvCxnSpPr>
        <p:spPr>
          <a:xfrm>
            <a:off x="2942321" y="3860847"/>
            <a:ext cx="44154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AutoShape 5"/>
          <p:cNvSpPr>
            <a:spLocks noChangeArrowheads="1"/>
          </p:cNvSpPr>
          <p:nvPr/>
        </p:nvSpPr>
        <p:spPr bwMode="auto">
          <a:xfrm rot="5400000">
            <a:off x="4404980" y="4159278"/>
            <a:ext cx="313870" cy="293474"/>
          </a:xfrm>
          <a:custGeom>
            <a:avLst/>
            <a:gdLst>
              <a:gd name="T0" fmla="*/ 6665803 w 21600"/>
              <a:gd name="T1" fmla="*/ 0 h 21600"/>
              <a:gd name="T2" fmla="*/ 0 w 21600"/>
              <a:gd name="T3" fmla="*/ 2572667 h 21600"/>
              <a:gd name="T4" fmla="*/ 6665803 w 21600"/>
              <a:gd name="T5" fmla="*/ 5145319 h 21600"/>
              <a:gd name="T6" fmla="*/ 8887750 w 21600"/>
              <a:gd name="T7" fmla="*/ 257266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7" name="Text Box 6"/>
          <p:cNvSpPr txBox="1">
            <a:spLocks noChangeArrowheads="1"/>
          </p:cNvSpPr>
          <p:nvPr/>
        </p:nvSpPr>
        <p:spPr bwMode="auto">
          <a:xfrm>
            <a:off x="3232860" y="4191510"/>
            <a:ext cx="1285383" cy="233139"/>
          </a:xfrm>
          <a:prstGeom prst="rect">
            <a:avLst/>
          </a:prstGeom>
          <a:noFill/>
          <a:ln w="9525">
            <a:noFill/>
            <a:miter lim="800000"/>
            <a:headEnd/>
            <a:tailEnd/>
          </a:ln>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1" lang="en-US" altLang="ja-JP" sz="1000" b="0" i="1" u="none" strike="noStrike" kern="1200" cap="none" spc="0" normalizeH="0" baseline="0" noProof="0" dirty="0">
                <a:ln>
                  <a:noFill/>
                </a:ln>
                <a:solidFill>
                  <a:srgbClr val="000000"/>
                </a:solidFill>
                <a:effectLst/>
                <a:uLnTx/>
                <a:uFillTx/>
                <a:latin typeface="ＭＳ Ｐゴシック"/>
                <a:ea typeface="ＭＳ Ｐゴシック"/>
                <a:cs typeface="+mn-cs"/>
              </a:rPr>
              <a:t>Recommendation</a:t>
            </a:r>
            <a:endParaRPr kumimoji="1" lang="ja-JP" altLang="en-US" sz="1000" b="0" i="1"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60" name="メモ 59"/>
          <p:cNvSpPr/>
          <p:nvPr/>
        </p:nvSpPr>
        <p:spPr>
          <a:xfrm>
            <a:off x="283873" y="755869"/>
            <a:ext cx="3004661" cy="370220"/>
          </a:xfrm>
          <a:prstGeom prst="foldedCorner">
            <a:avLst/>
          </a:prstGeom>
          <a:gradFill>
            <a:gsLst>
              <a:gs pos="0">
                <a:srgbClr val="FFBDBD"/>
              </a:gs>
              <a:gs pos="0">
                <a:schemeClr val="accent2">
                  <a:tint val="37000"/>
                  <a:satMod val="300000"/>
                </a:schemeClr>
              </a:gs>
              <a:gs pos="100000">
                <a:schemeClr val="accent2">
                  <a:tint val="15000"/>
                  <a:satMod val="350000"/>
                </a:schemeClr>
              </a:gs>
            </a:gsLst>
          </a:gra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ts val="1100"/>
              </a:lnSpc>
              <a:spcBef>
                <a:spcPct val="5000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Started bi-lateral funding</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2" name="AutoShape 16"/>
          <p:cNvSpPr>
            <a:spLocks noChangeArrowheads="1"/>
          </p:cNvSpPr>
          <p:nvPr/>
        </p:nvSpPr>
        <p:spPr bwMode="auto">
          <a:xfrm>
            <a:off x="3622065" y="2920108"/>
            <a:ext cx="1886039" cy="5809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DOE</a:t>
            </a:r>
            <a:r>
              <a:rPr kumimoji="1" lang="ja-JP" altLang="en-US" sz="14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en-US" altLang="ja-JP" sz="14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KEK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Parallel call for proposal</a:t>
            </a:r>
          </a:p>
        </p:txBody>
      </p:sp>
      <p:sp>
        <p:nvSpPr>
          <p:cNvPr id="5" name="片側の 2 つの角を丸めた四角形 4"/>
          <p:cNvSpPr/>
          <p:nvPr/>
        </p:nvSpPr>
        <p:spPr>
          <a:xfrm>
            <a:off x="4582543" y="5959670"/>
            <a:ext cx="1296144" cy="241638"/>
          </a:xfrm>
          <a:prstGeom prst="round2SameRect">
            <a:avLst/>
          </a:prstGeom>
          <a:noFill/>
          <a:ln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prstClr val="black"/>
                </a:solidFill>
                <a:latin typeface="Calibri"/>
                <a:ea typeface="ＭＳ Ｐゴシック" panose="020B0600070205080204" pitchFamily="50" charset="-128"/>
              </a:rPr>
              <a:t>JP</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Project Leaders</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7" name="片側の 2 つの角を丸めた四角形 56"/>
          <p:cNvSpPr/>
          <p:nvPr/>
        </p:nvSpPr>
        <p:spPr>
          <a:xfrm>
            <a:off x="3178387" y="5959670"/>
            <a:ext cx="1262467" cy="241638"/>
          </a:xfrm>
          <a:prstGeom prst="round2SameRect">
            <a:avLst/>
          </a:prstGeom>
          <a:noFill/>
          <a:ln cmpd="dbl">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US</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Project Leaders</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正方形/長方形 1"/>
          <p:cNvSpPr/>
          <p:nvPr/>
        </p:nvSpPr>
        <p:spPr>
          <a:xfrm>
            <a:off x="3101630" y="6190918"/>
            <a:ext cx="2838522" cy="622458"/>
          </a:xfrm>
          <a:prstGeom prst="rect">
            <a:avLst/>
          </a:prstGeom>
          <a:noFill/>
          <a:ln cmpd="dbl">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JP </a:t>
            </a:r>
            <a:r>
              <a:rPr kumimoji="1" lang="en-US" altLang="ja-JP" sz="11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inst</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DOE labs/univ</a:t>
            </a:r>
          </a:p>
        </p:txBody>
      </p:sp>
      <p:sp>
        <p:nvSpPr>
          <p:cNvPr id="61" name="AutoShape 5"/>
          <p:cNvSpPr>
            <a:spLocks noChangeArrowheads="1"/>
          </p:cNvSpPr>
          <p:nvPr/>
        </p:nvSpPr>
        <p:spPr bwMode="auto">
          <a:xfrm rot="5400000">
            <a:off x="3754471" y="5383779"/>
            <a:ext cx="738421" cy="320572"/>
          </a:xfrm>
          <a:custGeom>
            <a:avLst/>
            <a:gdLst>
              <a:gd name="T0" fmla="*/ 6665803 w 21600"/>
              <a:gd name="T1" fmla="*/ 0 h 21600"/>
              <a:gd name="T2" fmla="*/ 0 w 21600"/>
              <a:gd name="T3" fmla="*/ 2572667 h 21600"/>
              <a:gd name="T4" fmla="*/ 6665803 w 21600"/>
              <a:gd name="T5" fmla="*/ 5145319 h 21600"/>
              <a:gd name="T6" fmla="*/ 8887750 w 21600"/>
              <a:gd name="T7" fmla="*/ 257266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0" name="Text Box 9"/>
          <p:cNvSpPr txBox="1">
            <a:spLocks noChangeArrowheads="1"/>
          </p:cNvSpPr>
          <p:nvPr/>
        </p:nvSpPr>
        <p:spPr bwMode="auto">
          <a:xfrm>
            <a:off x="5133464" y="5095200"/>
            <a:ext cx="1886808" cy="68480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en-US" altLang="ja-JP" sz="1100"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JP budget (FY2017)</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Equip.</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302,940kYen</a:t>
            </a:r>
            <a:b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Travel:</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46,751kyen</a:t>
            </a:r>
            <a:endPar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1" name="Text Box 9"/>
          <p:cNvSpPr txBox="1">
            <a:spLocks noChangeArrowheads="1"/>
          </p:cNvSpPr>
          <p:nvPr/>
        </p:nvSpPr>
        <p:spPr bwMode="auto">
          <a:xfrm>
            <a:off x="2310075" y="5078400"/>
            <a:ext cx="1953329" cy="51552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en-US" altLang="ja-JP" sz="1100" b="1" i="0" u="sng"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DOE budget (FY2017)</a:t>
            </a:r>
            <a:endParaRPr kumimoji="1" lang="ja-JP" altLang="en-US" sz="1100" b="1" i="0" u="sng"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en-US" altLang="zh-TW" sz="1100" b="0"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1,830,000 USD</a:t>
            </a:r>
            <a:endParaRPr kumimoji="1" lang="zh-TW" altLang="en-US" sz="1100" b="0"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endParaRPr>
          </a:p>
        </p:txBody>
      </p:sp>
      <p:sp>
        <p:nvSpPr>
          <p:cNvPr id="68" name="タイトル 1"/>
          <p:cNvSpPr>
            <a:spLocks noGrp="1"/>
          </p:cNvSpPr>
          <p:nvPr>
            <p:ph type="title"/>
          </p:nvPr>
        </p:nvSpPr>
        <p:spPr>
          <a:xfrm>
            <a:off x="135412" y="0"/>
            <a:ext cx="8853005" cy="621105"/>
          </a:xfrm>
        </p:spPr>
        <p:txBody>
          <a:bodyPr anchor="t" anchorCtr="0">
            <a:normAutofit fontScale="90000"/>
          </a:bodyPr>
          <a:lstStyle/>
          <a:p>
            <a:pPr algn="l"/>
            <a:r>
              <a:rPr lang="en-US" altLang="ja-JP" sz="4000" b="1" dirty="0">
                <a:solidFill>
                  <a:srgbClr val="FF5050"/>
                </a:solidFill>
                <a:effectLst>
                  <a:outerShdw blurRad="38100" dist="38100" dir="2700000" algn="tl">
                    <a:srgbClr val="000000">
                      <a:alpha val="43137"/>
                    </a:srgbClr>
                  </a:outerShdw>
                </a:effectLst>
              </a:rPr>
              <a:t>New framework</a:t>
            </a:r>
            <a:r>
              <a:rPr lang="ja-JP" altLang="en-US" sz="4000" b="1" dirty="0">
                <a:solidFill>
                  <a:srgbClr val="FF5050"/>
                </a:solidFill>
                <a:effectLst>
                  <a:outerShdw blurRad="38100" dist="38100" dir="2700000" algn="tl">
                    <a:srgbClr val="000000">
                      <a:alpha val="43137"/>
                    </a:srgbClr>
                  </a:outerShdw>
                </a:effectLst>
              </a:rPr>
              <a:t>（</a:t>
            </a:r>
            <a:r>
              <a:rPr lang="en-US" altLang="ja-JP" sz="4000" b="1" dirty="0">
                <a:solidFill>
                  <a:srgbClr val="FF5050"/>
                </a:solidFill>
                <a:effectLst>
                  <a:outerShdw blurRad="38100" dist="38100" dir="2700000" algn="tl">
                    <a:srgbClr val="000000">
                      <a:alpha val="43137"/>
                    </a:srgbClr>
                  </a:outerShdw>
                </a:effectLst>
              </a:rPr>
              <a:t>2017</a:t>
            </a:r>
            <a:r>
              <a:rPr lang="ja-JP" altLang="en-US" sz="4000" b="1" dirty="0">
                <a:solidFill>
                  <a:srgbClr val="FF5050"/>
                </a:solidFill>
                <a:effectLst>
                  <a:outerShdw blurRad="38100" dist="38100" dir="2700000" algn="tl">
                    <a:srgbClr val="000000">
                      <a:alpha val="43137"/>
                    </a:srgbClr>
                  </a:outerShdw>
                </a:effectLst>
              </a:rPr>
              <a:t>～）</a:t>
            </a:r>
            <a:endParaRPr kumimoji="1" lang="ja-JP" altLang="en-US" sz="4000" b="1" dirty="0">
              <a:solidFill>
                <a:srgbClr val="FF5050"/>
              </a:solidFill>
              <a:effectLst>
                <a:outerShdw blurRad="38100" dist="38100" dir="2700000" algn="tl">
                  <a:srgbClr val="000000">
                    <a:alpha val="43137"/>
                  </a:srgbClr>
                </a:outerShdw>
              </a:effectLst>
            </a:endParaRPr>
          </a:p>
        </p:txBody>
      </p:sp>
      <p:sp>
        <p:nvSpPr>
          <p:cNvPr id="74" name="AutoShape 26"/>
          <p:cNvSpPr>
            <a:spLocks noChangeArrowheads="1"/>
          </p:cNvSpPr>
          <p:nvPr/>
        </p:nvSpPr>
        <p:spPr bwMode="auto">
          <a:xfrm>
            <a:off x="7047742" y="4629110"/>
            <a:ext cx="2033690" cy="2040250"/>
          </a:xfrm>
          <a:prstGeom prst="roundRect">
            <a:avLst>
              <a:gd name="adj" fmla="val 16667"/>
            </a:avLst>
          </a:prstGeom>
          <a:noFill/>
          <a:ln w="19050">
            <a:solidFill>
              <a:srgbClr val="008000"/>
            </a:solidFill>
            <a:round/>
            <a:headEnd/>
            <a:tailEnd/>
          </a:ln>
        </p:spPr>
        <p:txBody>
          <a:bodyPr wrap="none"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External review (report)</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7" name="Text Box 48"/>
          <p:cNvSpPr txBox="1">
            <a:spLocks noChangeArrowheads="1"/>
          </p:cNvSpPr>
          <p:nvPr/>
        </p:nvSpPr>
        <p:spPr bwMode="auto">
          <a:xfrm>
            <a:off x="7134927" y="4985184"/>
            <a:ext cx="1829561" cy="1540159"/>
          </a:xfrm>
          <a:prstGeom prst="rect">
            <a:avLst/>
          </a:prstGeom>
          <a:noFill/>
          <a:ln w="9525">
            <a:solidFill>
              <a:schemeClr val="tx1"/>
            </a:solidFill>
            <a:miter lim="800000"/>
            <a:headEnd/>
            <a:tailEnd/>
          </a:ln>
        </p:spPr>
        <p:txBody>
          <a:bodyPr wrap="square" lIns="27432" tIns="18288" rIns="0" bIns="0" anchor="t" upright="1">
            <a:noAutofit/>
          </a:bodyPr>
          <a:lstStyle/>
          <a:p>
            <a:pPr marL="0" marR="0" lvl="0" indent="0" algn="l" defTabSz="914400" rtl="0" eaLnBrk="1" fontAlgn="base" latinLnBrk="0" hangingPunct="1">
              <a:lnSpc>
                <a:spcPts val="1000"/>
              </a:lnSpc>
              <a:spcBef>
                <a:spcPts val="20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defTabSz="914400" fontAlgn="base">
              <a:lnSpc>
                <a:spcPts val="1000"/>
              </a:lnSpc>
              <a:spcBef>
                <a:spcPts val="200"/>
              </a:spcBef>
              <a:spcAft>
                <a:spcPts val="300"/>
              </a:spcAf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ja-JP"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cs typeface="Times New Roman" panose="02020603050405020304" pitchFamily="18" charset="0"/>
              </a:rPr>
              <a:t> 1st</a:t>
            </a:r>
            <a:r>
              <a:rPr kumimoji="1" lang="ja-JP" altLang="en-US" sz="1400" dirty="0">
                <a:solidFill>
                  <a:srgbClr val="000000"/>
                </a:solidFill>
                <a:latin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cs typeface="Times New Roman" panose="02020603050405020304" pitchFamily="18" charset="0"/>
              </a:rPr>
              <a:t>1987.5 </a:t>
            </a:r>
            <a:endParaRPr kumimoji="1" lang="ja-JP" altLang="en-US" sz="2400" dirty="0">
              <a:solidFill>
                <a:prstClr val="black"/>
              </a:solidFill>
              <a:latin typeface="ＭＳ Ｐゴシック" panose="020B0600070205080204" pitchFamily="50" charset="-128"/>
              <a:cs typeface="ＭＳ Ｐゴシック" panose="020B0600070205080204" pitchFamily="50" charset="-128"/>
            </a:endParaRPr>
          </a:p>
          <a:p>
            <a:pPr lvl="0" defTabSz="914400" fontAlgn="base">
              <a:lnSpc>
                <a:spcPts val="1000"/>
              </a:lnSpc>
              <a:spcBef>
                <a:spcPts val="100"/>
              </a:spcBef>
              <a:spcAft>
                <a:spcPts val="300"/>
              </a:spcAft>
              <a:defRPr/>
            </a:pPr>
            <a:r>
              <a:rPr kumimoji="1" lang="ja-JP" altLang="en-US" sz="1400" dirty="0">
                <a:solidFill>
                  <a:srgbClr val="000000"/>
                </a:solidFill>
                <a:latin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cs typeface="Times New Roman" panose="02020603050405020304" pitchFamily="18" charset="0"/>
              </a:rPr>
              <a:t>2nd</a:t>
            </a:r>
            <a:r>
              <a:rPr kumimoji="1" lang="ja-JP" altLang="en-US" sz="1400" dirty="0">
                <a:solidFill>
                  <a:srgbClr val="000000"/>
                </a:solidFill>
                <a:latin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cs typeface="Times New Roman" panose="02020603050405020304" pitchFamily="18" charset="0"/>
              </a:rPr>
              <a:t>1994.1</a:t>
            </a:r>
            <a:endParaRPr kumimoji="1" lang="ja-JP" altLang="en-US" sz="2400" dirty="0">
              <a:solidFill>
                <a:prstClr val="black"/>
              </a:solidFill>
              <a:latin typeface="ＭＳ Ｐゴシック" panose="020B0600070205080204" pitchFamily="50" charset="-128"/>
              <a:cs typeface="ＭＳ Ｐゴシック" panose="020B0600070205080204" pitchFamily="50" charset="-128"/>
            </a:endParaRPr>
          </a:p>
          <a:p>
            <a:pPr lvl="0" defTabSz="914400" fontAlgn="base">
              <a:lnSpc>
                <a:spcPts val="1000"/>
              </a:lnSpc>
              <a:spcBef>
                <a:spcPts val="100"/>
              </a:spcBef>
              <a:spcAft>
                <a:spcPts val="300"/>
              </a:spcAft>
              <a:defRPr/>
            </a:pPr>
            <a:r>
              <a:rPr kumimoji="1" lang="ja-JP" altLang="en-US" sz="1400" dirty="0">
                <a:solidFill>
                  <a:srgbClr val="000000"/>
                </a:solidFill>
                <a:latin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cs typeface="Times New Roman" panose="02020603050405020304" pitchFamily="18" charset="0"/>
              </a:rPr>
              <a:t>3rd</a:t>
            </a:r>
            <a:r>
              <a:rPr kumimoji="1" lang="ja-JP" altLang="en-US" sz="1400" dirty="0">
                <a:solidFill>
                  <a:srgbClr val="000000"/>
                </a:solidFill>
                <a:latin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cs typeface="Times New Roman" panose="02020603050405020304" pitchFamily="18" charset="0"/>
              </a:rPr>
              <a:t>1999.2</a:t>
            </a:r>
            <a:endParaRPr kumimoji="1" lang="ja-JP" altLang="en-US" sz="2400" dirty="0">
              <a:solidFill>
                <a:prstClr val="black"/>
              </a:solidFill>
              <a:latin typeface="ＭＳ Ｐゴシック" panose="020B0600070205080204" pitchFamily="50" charset="-128"/>
              <a:cs typeface="ＭＳ Ｐゴシック" panose="020B0600070205080204" pitchFamily="50" charset="-128"/>
            </a:endParaRPr>
          </a:p>
          <a:p>
            <a:pPr lvl="0" defTabSz="914400" fontAlgn="base">
              <a:lnSpc>
                <a:spcPts val="1000"/>
              </a:lnSpc>
              <a:spcBef>
                <a:spcPts val="100"/>
              </a:spcBef>
              <a:spcAft>
                <a:spcPts val="300"/>
              </a:spcAft>
              <a:defRPr/>
            </a:pPr>
            <a:r>
              <a:rPr kumimoji="1" lang="ja-JP" altLang="en-US" sz="1400" dirty="0">
                <a:solidFill>
                  <a:srgbClr val="000000"/>
                </a:solidFill>
                <a:latin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cs typeface="Times New Roman" panose="02020603050405020304" pitchFamily="18" charset="0"/>
              </a:rPr>
              <a:t>4th</a:t>
            </a:r>
            <a:r>
              <a:rPr kumimoji="1" lang="ja-JP" altLang="en-US" sz="1400" dirty="0">
                <a:solidFill>
                  <a:srgbClr val="000000"/>
                </a:solidFill>
                <a:latin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cs typeface="Times New Roman" panose="02020603050405020304" pitchFamily="18" charset="0"/>
              </a:rPr>
              <a:t>2004.1</a:t>
            </a:r>
            <a:endParaRPr kumimoji="1" lang="ja-JP" altLang="en-US" sz="2400" dirty="0">
              <a:solidFill>
                <a:prstClr val="black"/>
              </a:solidFill>
              <a:latin typeface="ＭＳ Ｐゴシック" panose="020B0600070205080204" pitchFamily="50" charset="-128"/>
              <a:cs typeface="ＭＳ Ｐゴシック" panose="020B0600070205080204" pitchFamily="50" charset="-128"/>
            </a:endParaRPr>
          </a:p>
          <a:p>
            <a:pPr lvl="0" defTabSz="914400" fontAlgn="base">
              <a:lnSpc>
                <a:spcPts val="1000"/>
              </a:lnSpc>
              <a:spcBef>
                <a:spcPts val="100"/>
              </a:spcBef>
              <a:spcAft>
                <a:spcPts val="300"/>
              </a:spcAft>
              <a:defRPr/>
            </a:pPr>
            <a:r>
              <a:rPr kumimoji="1" lang="ja-JP" altLang="en-US" sz="1400" dirty="0">
                <a:solidFill>
                  <a:srgbClr val="000000"/>
                </a:solidFill>
                <a:latin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cs typeface="Times New Roman" panose="02020603050405020304" pitchFamily="18" charset="0"/>
              </a:rPr>
              <a:t>5th</a:t>
            </a:r>
            <a:r>
              <a:rPr kumimoji="1" lang="ja-JP" altLang="en-US" sz="1400" dirty="0">
                <a:solidFill>
                  <a:srgbClr val="000000"/>
                </a:solidFill>
                <a:latin typeface="ＭＳ Ｐゴシック" panose="020B0600070205080204" pitchFamily="50" charset="-128"/>
                <a:cs typeface="Times New Roman" panose="02020603050405020304" pitchFamily="18" charset="0"/>
              </a:rPr>
              <a:t>　</a:t>
            </a:r>
            <a:r>
              <a:rPr kumimoji="1" lang="en-US" altLang="ja-JP" sz="1400" dirty="0">
                <a:solidFill>
                  <a:srgbClr val="000000"/>
                </a:solidFill>
                <a:latin typeface="ＭＳ Ｐゴシック" panose="020B0600070205080204" pitchFamily="50" charset="-128"/>
                <a:cs typeface="Times New Roman" panose="02020603050405020304" pitchFamily="18" charset="0"/>
              </a:rPr>
              <a:t>2008.2</a:t>
            </a:r>
            <a:endParaRPr kumimoji="1" lang="ja-JP" altLang="en-US" sz="2400" dirty="0">
              <a:solidFill>
                <a:prstClr val="black"/>
              </a:solidFill>
              <a:latin typeface="ＭＳ Ｐゴシック" panose="020B0600070205080204" pitchFamily="50" charset="-128"/>
              <a:cs typeface="ＭＳ Ｐゴシック" panose="020B0600070205080204" pitchFamily="50" charset="-128"/>
            </a:endParaRPr>
          </a:p>
          <a:p>
            <a:pPr lvl="0" defTabSz="914400" fontAlgn="base">
              <a:lnSpc>
                <a:spcPts val="1000"/>
              </a:lnSpc>
              <a:spcBef>
                <a:spcPts val="100"/>
              </a:spcBef>
              <a:spcAft>
                <a:spcPts val="300"/>
              </a:spcAft>
              <a:defRPr/>
            </a:pPr>
            <a:r>
              <a:rPr kumimoji="1" lang="ja-JP" altLang="en-US" sz="1400" dirty="0">
                <a:solidFill>
                  <a:prstClr val="black"/>
                </a:solidFill>
                <a:latin typeface="ＭＳ Ｐゴシック" panose="020B0600070205080204" pitchFamily="50" charset="-128"/>
                <a:cs typeface="ＭＳ Ｐゴシック" panose="020B0600070205080204" pitchFamily="50" charset="-128"/>
              </a:rPr>
              <a:t>　　</a:t>
            </a:r>
            <a:r>
              <a:rPr kumimoji="1" lang="en-US" altLang="ja-JP" sz="1400" dirty="0">
                <a:solidFill>
                  <a:prstClr val="black"/>
                </a:solidFill>
                <a:latin typeface="ＭＳ Ｐゴシック" panose="020B0600070205080204" pitchFamily="50" charset="-128"/>
                <a:cs typeface="ＭＳ Ｐゴシック" panose="020B0600070205080204" pitchFamily="50" charset="-128"/>
              </a:rPr>
              <a:t>6th</a:t>
            </a:r>
            <a:r>
              <a:rPr kumimoji="1" lang="ja-JP" altLang="en-US" sz="1400" dirty="0">
                <a:solidFill>
                  <a:prstClr val="black"/>
                </a:solidFill>
                <a:latin typeface="ＭＳ Ｐゴシック" panose="020B0600070205080204" pitchFamily="50" charset="-128"/>
                <a:cs typeface="ＭＳ Ｐゴシック" panose="020B0600070205080204" pitchFamily="50" charset="-128"/>
              </a:rPr>
              <a:t>　</a:t>
            </a:r>
            <a:r>
              <a:rPr kumimoji="1" lang="en-US" altLang="ja-JP" sz="1400" dirty="0">
                <a:solidFill>
                  <a:prstClr val="black"/>
                </a:solidFill>
                <a:latin typeface="ＭＳ Ｐゴシック" panose="020B0600070205080204" pitchFamily="50" charset="-128"/>
                <a:cs typeface="ＭＳ Ｐゴシック" panose="020B0600070205080204" pitchFamily="50" charset="-128"/>
              </a:rPr>
              <a:t>2014.2 </a:t>
            </a:r>
          </a:p>
          <a:p>
            <a:pPr lvl="0" defTabSz="914400" fontAlgn="base">
              <a:lnSpc>
                <a:spcPts val="1000"/>
              </a:lnSpc>
              <a:spcBef>
                <a:spcPts val="100"/>
              </a:spcBef>
              <a:spcAft>
                <a:spcPts val="300"/>
              </a:spcAft>
              <a:defRPr/>
            </a:pP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     7th</a:t>
            </a:r>
            <a:r>
              <a:rPr kumimoji="1" lang="ja-JP" altLang="ja-JP" sz="1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kumimoji="1" lang="en-US" altLang="ja-JP" sz="1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2019</a:t>
            </a:r>
            <a:endPar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base" latinLnBrk="0" hangingPunct="1">
              <a:lnSpc>
                <a:spcPts val="1000"/>
              </a:lnSpc>
              <a:spcBef>
                <a:spcPts val="100"/>
              </a:spcBef>
              <a:spcAft>
                <a:spcPts val="300"/>
              </a:spcAft>
              <a:buClrTx/>
              <a:buSzTx/>
              <a:buFontTx/>
              <a:buNone/>
              <a:tabLst/>
              <a:defRPr/>
            </a:pPr>
            <a:endParaRPr kumimoji="1" 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78" name="Line 44"/>
          <p:cNvSpPr>
            <a:spLocks noChangeShapeType="1"/>
          </p:cNvSpPr>
          <p:nvPr/>
        </p:nvSpPr>
        <p:spPr bwMode="auto">
          <a:xfrm>
            <a:off x="7488233" y="4205747"/>
            <a:ext cx="0" cy="402348"/>
          </a:xfrm>
          <a:prstGeom prst="line">
            <a:avLst/>
          </a:prstGeom>
          <a:noFill/>
          <a:ln w="19050">
            <a:solidFill>
              <a:schemeClr val="tx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0" name="正方形/長方形 79">
            <a:extLst>
              <a:ext uri="{FF2B5EF4-FFF2-40B4-BE49-F238E27FC236}">
                <a16:creationId xmlns:a16="http://schemas.microsoft.com/office/drawing/2014/main" id="{5D5057C6-6BD0-4A46-A661-B65824E5CA49}"/>
              </a:ext>
            </a:extLst>
          </p:cNvPr>
          <p:cNvSpPr/>
          <p:nvPr/>
        </p:nvSpPr>
        <p:spPr>
          <a:xfrm>
            <a:off x="2502024" y="1311890"/>
            <a:ext cx="4572000" cy="253916"/>
          </a:xfrm>
          <a:prstGeom prst="rect">
            <a:avLst/>
          </a:prstGeom>
        </p:spPr>
        <p:txBody>
          <a:bodyPr>
            <a:spAutoFit/>
          </a:bodyPr>
          <a:lstStyle/>
          <a:p>
            <a:r>
              <a:rPr lang="en-US" altLang="ja-JP" sz="105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"the Agreement .. on Cooperation in R. and D. in S. and T.“ (1986~)</a:t>
            </a:r>
            <a:endParaRPr lang="ja-JP" altLang="en-US" sz="1050" dirty="0"/>
          </a:p>
        </p:txBody>
      </p:sp>
      <p:sp>
        <p:nvSpPr>
          <p:cNvPr id="83" name="正方形/長方形 82">
            <a:extLst>
              <a:ext uri="{FF2B5EF4-FFF2-40B4-BE49-F238E27FC236}">
                <a16:creationId xmlns:a16="http://schemas.microsoft.com/office/drawing/2014/main" id="{A02CCEAE-950B-4610-8EDD-828FFE84CA75}"/>
              </a:ext>
            </a:extLst>
          </p:cNvPr>
          <p:cNvSpPr/>
          <p:nvPr/>
        </p:nvSpPr>
        <p:spPr>
          <a:xfrm>
            <a:off x="2623623" y="2541504"/>
            <a:ext cx="4106832" cy="400110"/>
          </a:xfrm>
          <a:prstGeom prst="rect">
            <a:avLst/>
          </a:prstGeom>
        </p:spPr>
        <p:txBody>
          <a:bodyPr wrap="square">
            <a:spAutoFit/>
          </a:bodyPr>
          <a:lstStyle/>
          <a:p>
            <a:pPr algn="ctr"/>
            <a:r>
              <a:rPr lang="en-US" altLang="ja-JP" sz="10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Project Arrangement .. Concerning Cooperation in R. and D. in Energy and Related Field Concerning H. E. P. (Oct.6 2015)</a:t>
            </a:r>
            <a:endParaRPr lang="ja-JP" altLang="en-US" sz="1000" dirty="0"/>
          </a:p>
        </p:txBody>
      </p:sp>
      <p:sp>
        <p:nvSpPr>
          <p:cNvPr id="84" name="正方形/長方形 83">
            <a:extLst>
              <a:ext uri="{FF2B5EF4-FFF2-40B4-BE49-F238E27FC236}">
                <a16:creationId xmlns:a16="http://schemas.microsoft.com/office/drawing/2014/main" id="{8EE1CDDC-76F2-44F5-83B6-36D23D1705E4}"/>
              </a:ext>
            </a:extLst>
          </p:cNvPr>
          <p:cNvSpPr/>
          <p:nvPr/>
        </p:nvSpPr>
        <p:spPr>
          <a:xfrm>
            <a:off x="2911436" y="2028389"/>
            <a:ext cx="3531206" cy="400110"/>
          </a:xfrm>
          <a:prstGeom prst="rect">
            <a:avLst/>
          </a:prstGeom>
        </p:spPr>
        <p:txBody>
          <a:bodyPr wrap="square">
            <a:spAutoFit/>
          </a:bodyPr>
          <a:lstStyle/>
          <a:p>
            <a:r>
              <a:rPr lang="en-US" altLang="ja-JP" sz="10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Implementing Arrangement .. Concerning Cooperation in R. and D. in Energy and Related Fields (Apr30,2013)</a:t>
            </a:r>
            <a:endParaRPr lang="ja-JP" altLang="en-US" sz="1000" dirty="0"/>
          </a:p>
        </p:txBody>
      </p:sp>
    </p:spTree>
    <p:extLst>
      <p:ext uri="{BB962C8B-B14F-4D97-AF65-F5344CB8AC3E}">
        <p14:creationId xmlns:p14="http://schemas.microsoft.com/office/powerpoint/2010/main" val="150719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5496" y="44624"/>
            <a:ext cx="6984776" cy="1371600"/>
          </a:xfrm>
        </p:spPr>
        <p:txBody>
          <a:bodyPr anchor="t" anchorCtr="0">
            <a:noAutofit/>
          </a:bodyPr>
          <a:lstStyle/>
          <a:p>
            <a:pPr algn="l"/>
            <a:r>
              <a:rPr lang="en-US" altLang="ja-JP" sz="4000" b="1" dirty="0">
                <a:solidFill>
                  <a:schemeClr val="accent3">
                    <a:lumMod val="50000"/>
                  </a:schemeClr>
                </a:solidFill>
                <a:effectLst>
                  <a:outerShdw blurRad="38100" dist="38100" dir="2700000" algn="tl">
                    <a:srgbClr val="000000">
                      <a:alpha val="43137"/>
                    </a:srgbClr>
                  </a:outerShdw>
                </a:effectLst>
              </a:rPr>
              <a:t>Joint panel meeting</a:t>
            </a:r>
            <a:r>
              <a:rPr lang="ja-JP" altLang="en-US" sz="4000" b="1" dirty="0">
                <a:solidFill>
                  <a:schemeClr val="accent3">
                    <a:lumMod val="50000"/>
                  </a:schemeClr>
                </a:solidFill>
                <a:effectLst>
                  <a:outerShdw blurRad="38100" dist="38100" dir="2700000" algn="tl">
                    <a:srgbClr val="000000">
                      <a:alpha val="43137"/>
                    </a:srgbClr>
                  </a:outerShdw>
                </a:effectLst>
              </a:rPr>
              <a:t>（</a:t>
            </a:r>
            <a:r>
              <a:rPr lang="en-US" altLang="ja-JP" sz="4000" b="1" dirty="0">
                <a:solidFill>
                  <a:schemeClr val="accent3">
                    <a:lumMod val="50000"/>
                  </a:schemeClr>
                </a:solidFill>
                <a:effectLst>
                  <a:outerShdw blurRad="38100" dist="38100" dir="2700000" algn="tl">
                    <a:srgbClr val="000000">
                      <a:alpha val="43137"/>
                    </a:srgbClr>
                  </a:outerShdw>
                </a:effectLst>
              </a:rPr>
              <a:t>2017~</a:t>
            </a:r>
            <a:r>
              <a:rPr lang="ja-JP" altLang="en-US" sz="4000" b="1" dirty="0">
                <a:solidFill>
                  <a:schemeClr val="accent3">
                    <a:lumMod val="50000"/>
                  </a:schemeClr>
                </a:solidFill>
                <a:effectLst>
                  <a:outerShdw blurRad="38100" dist="38100" dir="2700000" algn="tl">
                    <a:srgbClr val="000000">
                      <a:alpha val="43137"/>
                    </a:srgbClr>
                  </a:outerShdw>
                </a:effectLst>
              </a:rPr>
              <a:t>）</a:t>
            </a:r>
            <a:endParaRPr kumimoji="1" lang="ja-JP" altLang="en-US" sz="4000" b="1" dirty="0">
              <a:solidFill>
                <a:schemeClr val="accent3">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44144-3BC8-4A05-9BF5-60DE6AF0601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7584" y="3836422"/>
            <a:ext cx="3174496" cy="2380872"/>
          </a:xfrm>
          <a:prstGeom prst="rect">
            <a:avLst/>
          </a:prstGeom>
        </p:spPr>
      </p:pic>
      <p:pic>
        <p:nvPicPr>
          <p:cNvPr id="3" name="図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61306" y="3808210"/>
            <a:ext cx="3583787" cy="2409084"/>
          </a:xfrm>
          <a:prstGeom prst="rect">
            <a:avLst/>
          </a:prstGeom>
        </p:spPr>
      </p:pic>
      <p:sp>
        <p:nvSpPr>
          <p:cNvPr id="8" name="テキスト ボックス 7"/>
          <p:cNvSpPr txBox="1"/>
          <p:nvPr/>
        </p:nvSpPr>
        <p:spPr>
          <a:xfrm>
            <a:off x="179512" y="853549"/>
            <a:ext cx="8856984" cy="267765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Guideline of the U.S.-Japan Joint Review 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This is the guideline for the U.S.-Japan Joint Review Panel on High Energy Physics (hereinafter referred to as “the Panel”) decided to be established for the proposals review of the joint call at the special meeting of  U.S.-Japan Joint Committee on October 25, 2016 (EST) / October 26, 2016 (JST) </a:t>
            </a:r>
            <a:endPar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2075"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(Tasks)</a:t>
            </a:r>
            <a:endPar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207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The Tasks of the Panel are: </a:t>
            </a:r>
            <a:endPar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66700" marR="0" lvl="0" indent="0" algn="l" defTabSz="914400" rtl="0" eaLnBrk="1" fontAlgn="auto" latinLnBrk="0" hangingPunct="1">
              <a:lnSpc>
                <a:spcPct val="100000"/>
              </a:lnSpc>
              <a:spcBef>
                <a:spcPts val="0"/>
              </a:spcBef>
              <a:spcAft>
                <a:spcPts val="0"/>
              </a:spcAft>
              <a:buClrTx/>
              <a:buSzTx/>
              <a:buFontTx/>
              <a:buAutoNum type="alphaLcParenBoth"/>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to submit a draft of the list of activities to the U.S.-Japan Joint Committee;</a:t>
            </a:r>
          </a:p>
          <a:p>
            <a:pPr marL="266700" marR="0" lvl="0" indent="0" algn="l" defTabSz="914400" rtl="0" eaLnBrk="1" fontAlgn="auto" latinLnBrk="0" hangingPunct="1">
              <a:lnSpc>
                <a:spcPct val="100000"/>
              </a:lnSpc>
              <a:spcBef>
                <a:spcPts val="0"/>
              </a:spcBef>
              <a:spcAft>
                <a:spcPts val="0"/>
              </a:spcAft>
              <a:buClrTx/>
              <a:buSzTx/>
              <a:buFontTx/>
              <a:buAutoNum type="alphaLcParenBoth"/>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to submit review comments on the proposals to U.S.-Japan Joint Committee; </a:t>
            </a:r>
            <a:endPar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2075"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(Organization)</a:t>
            </a:r>
            <a:endPar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207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The Panel is composed of the representatives of both parties.  Each party appoints at members as Panel members and notifies the names of its members to the other party.</a:t>
            </a:r>
            <a:endPar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589169" y="6361310"/>
            <a:ext cx="38579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US-Japan Joint Review Panel in KEK, US, April 2017</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テキスト ボックス 9"/>
          <p:cNvSpPr txBox="1"/>
          <p:nvPr/>
        </p:nvSpPr>
        <p:spPr>
          <a:xfrm>
            <a:off x="4644008" y="6361583"/>
            <a:ext cx="42261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US-Japan Joint Review Panel in Rockville, US, April 2018</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60768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45831" y="1462299"/>
            <a:ext cx="8280920" cy="181588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(Duties)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The Committee is established in order to facilitate the implementation and coordination of cooperative activities in the area of high energy physics under the Project Arrangement. As stipulated in the paragraph E of Section 5 of the Project Arrangement, the duties of the Committee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lphaLcParenBoth"/>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to monitor progress of cooperative activities under the Project Arrangement;</a:t>
            </a:r>
          </a:p>
          <a:p>
            <a:pPr marL="342900" marR="0" lvl="0" indent="-342900" algn="l" defTabSz="914400" rtl="0" eaLnBrk="1" fontAlgn="auto" latinLnBrk="0" hangingPunct="1">
              <a:lnSpc>
                <a:spcPct val="100000"/>
              </a:lnSpc>
              <a:spcBef>
                <a:spcPts val="0"/>
              </a:spcBef>
              <a:spcAft>
                <a:spcPts val="0"/>
              </a:spcAft>
              <a:buClrTx/>
              <a:buSzTx/>
              <a:buFontTx/>
              <a:buAutoNum type="alphaLcParenBoth"/>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to review and to formulate proposals for new cooperative activities under the</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Project Arrangement;</a:t>
            </a:r>
          </a:p>
          <a:p>
            <a:pPr marL="342900" marR="0" lvl="0" indent="-342900" algn="l" defTabSz="914400" rtl="0" eaLnBrk="1" fontAlgn="auto" latinLnBrk="0" hangingPunct="1">
              <a:lnSpc>
                <a:spcPct val="100000"/>
              </a:lnSpc>
              <a:spcBef>
                <a:spcPts val="0"/>
              </a:spcBef>
              <a:spcAft>
                <a:spcPts val="0"/>
              </a:spcAft>
              <a:buClrTx/>
              <a:buSzTx/>
              <a:buFontTx/>
              <a:buAutoNum type="alphaLcParenBoth"/>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to take such other action to ensure the efficient and effective implementation of the Project Arrangement.</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589169" y="6093296"/>
            <a:ext cx="33347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US-Japan Committee in BNL, US, April 2017</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タイトル 1"/>
          <p:cNvSpPr>
            <a:spLocks noGrp="1"/>
          </p:cNvSpPr>
          <p:nvPr>
            <p:ph type="title"/>
          </p:nvPr>
        </p:nvSpPr>
        <p:spPr>
          <a:xfrm>
            <a:off x="35496" y="341784"/>
            <a:ext cx="8229600" cy="1143000"/>
          </a:xfrm>
        </p:spPr>
        <p:txBody>
          <a:bodyPr anchor="t" anchorCtr="0">
            <a:noAutofit/>
          </a:bodyPr>
          <a:lstStyle/>
          <a:p>
            <a:pPr algn="l"/>
            <a:r>
              <a:rPr kumimoji="1" lang="en-US" altLang="ja-JP" sz="4000" b="1" dirty="0">
                <a:solidFill>
                  <a:schemeClr val="accent3">
                    <a:lumMod val="50000"/>
                  </a:schemeClr>
                </a:solidFill>
                <a:effectLst>
                  <a:outerShdw blurRad="38100" dist="38100" dir="2700000" algn="tl">
                    <a:srgbClr val="000000">
                      <a:alpha val="43137"/>
                    </a:srgbClr>
                  </a:outerShdw>
                </a:effectLst>
              </a:rPr>
              <a:t>Joint committee meeting</a:t>
            </a:r>
            <a:endParaRPr kumimoji="1" lang="ja-JP" altLang="en-US" sz="4000" b="1" dirty="0">
              <a:solidFill>
                <a:schemeClr val="accent3">
                  <a:lumMod val="50000"/>
                </a:schemeClr>
              </a:solidFill>
              <a:effectLst>
                <a:outerShdw blurRad="38100" dist="38100" dir="2700000" algn="tl">
                  <a:srgbClr val="000000">
                    <a:alpha val="43137"/>
                  </a:srgbClr>
                </a:outerShdw>
              </a:effectLst>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44144-3BC8-4A05-9BF5-60DE6AF0601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4969994" y="6093296"/>
            <a:ext cx="36870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US-Japan Committee in Tokyo, Japan, April 2018</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4692313" y="3789040"/>
            <a:ext cx="4242396" cy="2232248"/>
          </a:xfrm>
          <a:prstGeom prst="rect">
            <a:avLst/>
          </a:prstGeom>
        </p:spPr>
      </p:pic>
      <p:pic>
        <p:nvPicPr>
          <p:cNvPr id="3" name="図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1520" y="3788508"/>
            <a:ext cx="4176464" cy="2231131"/>
          </a:xfrm>
          <a:prstGeom prst="rect">
            <a:avLst/>
          </a:prstGeom>
        </p:spPr>
      </p:pic>
    </p:spTree>
    <p:extLst>
      <p:ext uri="{BB962C8B-B14F-4D97-AF65-F5344CB8AC3E}">
        <p14:creationId xmlns:p14="http://schemas.microsoft.com/office/powerpoint/2010/main" val="579103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E62DF8-D2F9-4207-9701-5A183008CD2B}"/>
              </a:ext>
            </a:extLst>
          </p:cNvPr>
          <p:cNvSpPr>
            <a:spLocks noGrp="1"/>
          </p:cNvSpPr>
          <p:nvPr>
            <p:ph type="title"/>
          </p:nvPr>
        </p:nvSpPr>
        <p:spPr>
          <a:xfrm>
            <a:off x="457200" y="75286"/>
            <a:ext cx="8229600" cy="1143000"/>
          </a:xfrm>
        </p:spPr>
        <p:txBody>
          <a:bodyPr>
            <a:normAutofit fontScale="90000"/>
          </a:bodyPr>
          <a:lstStyle/>
          <a:p>
            <a:r>
              <a:rPr kumimoji="1" lang="en-US" altLang="ja-JP" dirty="0"/>
              <a:t>Programs executed during 2003-2007</a:t>
            </a:r>
            <a:br>
              <a:rPr kumimoji="1" lang="en-US" altLang="ja-JP" dirty="0"/>
            </a:br>
            <a:r>
              <a:rPr kumimoji="1" lang="en-US" altLang="ja-JP" dirty="0"/>
              <a:t>(reviewed by 5</a:t>
            </a:r>
            <a:r>
              <a:rPr kumimoji="1" lang="en-US" altLang="ja-JP" baseline="30000" dirty="0"/>
              <a:t>th</a:t>
            </a:r>
            <a:r>
              <a:rPr kumimoji="1" lang="en-US" altLang="ja-JP" dirty="0"/>
              <a:t> </a:t>
            </a:r>
            <a:r>
              <a:rPr kumimoji="1" lang="en-US" altLang="ja-JP" dirty="0" err="1"/>
              <a:t>exernal</a:t>
            </a:r>
            <a:r>
              <a:rPr kumimoji="1" lang="en-US" altLang="ja-JP" dirty="0"/>
              <a:t> reviews)</a:t>
            </a:r>
            <a:endParaRPr kumimoji="1" lang="ja-JP" altLang="en-US" dirty="0"/>
          </a:p>
        </p:txBody>
      </p:sp>
      <p:sp>
        <p:nvSpPr>
          <p:cNvPr id="3" name="コンテンツ プレースホルダー 2">
            <a:extLst>
              <a:ext uri="{FF2B5EF4-FFF2-40B4-BE49-F238E27FC236}">
                <a16:creationId xmlns:a16="http://schemas.microsoft.com/office/drawing/2014/main" id="{F3A51218-6309-4146-AF8C-FC3615A8C8CB}"/>
              </a:ext>
            </a:extLst>
          </p:cNvPr>
          <p:cNvSpPr>
            <a:spLocks noGrp="1"/>
          </p:cNvSpPr>
          <p:nvPr>
            <p:ph idx="1"/>
          </p:nvPr>
        </p:nvSpPr>
        <p:spPr>
          <a:xfrm>
            <a:off x="512397" y="5136077"/>
            <a:ext cx="8229600" cy="1721924"/>
          </a:xfrm>
        </p:spPr>
        <p:txBody>
          <a:bodyPr>
            <a:normAutofit fontScale="77500" lnSpcReduction="20000"/>
          </a:bodyPr>
          <a:lstStyle/>
          <a:p>
            <a:r>
              <a:rPr kumimoji="1" lang="en-US" altLang="ja-JP" dirty="0">
                <a:solidFill>
                  <a:srgbClr val="FF0000"/>
                </a:solidFill>
              </a:rPr>
              <a:t>Traditional US-Japan style support to experiments in US: 7</a:t>
            </a:r>
          </a:p>
          <a:p>
            <a:r>
              <a:rPr lang="en-US" altLang="ja-JP" dirty="0"/>
              <a:t>Detector development: 6</a:t>
            </a:r>
          </a:p>
          <a:p>
            <a:r>
              <a:rPr kumimoji="1" lang="en-US" altLang="ja-JP" dirty="0"/>
              <a:t>Accelerator/beam development: 11</a:t>
            </a:r>
          </a:p>
          <a:p>
            <a:r>
              <a:rPr kumimoji="1" lang="en-US" altLang="ja-JP" dirty="0"/>
              <a:t>Soft dev.: 1</a:t>
            </a:r>
            <a:endParaRPr kumimoji="1" lang="ja-JP" altLang="en-US" dirty="0"/>
          </a:p>
        </p:txBody>
      </p:sp>
      <p:sp>
        <p:nvSpPr>
          <p:cNvPr id="4" name="スライド番号プレースホルダー 3">
            <a:extLst>
              <a:ext uri="{FF2B5EF4-FFF2-40B4-BE49-F238E27FC236}">
                <a16:creationId xmlns:a16="http://schemas.microsoft.com/office/drawing/2014/main" id="{6E51092D-0634-4006-9716-729A6250278B}"/>
              </a:ext>
            </a:extLst>
          </p:cNvPr>
          <p:cNvSpPr>
            <a:spLocks noGrp="1"/>
          </p:cNvSpPr>
          <p:nvPr>
            <p:ph type="sldNum" sz="quarter" idx="12"/>
          </p:nvPr>
        </p:nvSpPr>
        <p:spPr/>
        <p:txBody>
          <a:bodyPr/>
          <a:lstStyle/>
          <a:p>
            <a:fld id="{1E744144-3BC8-4A05-9BF5-60DE6AF06016}" type="slidenum">
              <a:rPr kumimoji="1" lang="ja-JP" altLang="en-US" smtClean="0"/>
              <a:t>19</a:t>
            </a:fld>
            <a:endParaRPr kumimoji="1" lang="ja-JP" altLang="en-US"/>
          </a:p>
        </p:txBody>
      </p:sp>
      <p:grpSp>
        <p:nvGrpSpPr>
          <p:cNvPr id="7" name="グループ化 6">
            <a:extLst>
              <a:ext uri="{FF2B5EF4-FFF2-40B4-BE49-F238E27FC236}">
                <a16:creationId xmlns:a16="http://schemas.microsoft.com/office/drawing/2014/main" id="{A6755FFE-8957-45A0-AE5D-C9E106495D92}"/>
              </a:ext>
            </a:extLst>
          </p:cNvPr>
          <p:cNvGrpSpPr/>
          <p:nvPr/>
        </p:nvGrpSpPr>
        <p:grpSpPr>
          <a:xfrm>
            <a:off x="75712" y="1218286"/>
            <a:ext cx="8992575" cy="3886431"/>
            <a:chOff x="335339" y="393622"/>
            <a:chExt cx="7284661" cy="3148301"/>
          </a:xfrm>
        </p:grpSpPr>
        <p:pic>
          <p:nvPicPr>
            <p:cNvPr id="5" name="図 4">
              <a:extLst>
                <a:ext uri="{FF2B5EF4-FFF2-40B4-BE49-F238E27FC236}">
                  <a16:creationId xmlns:a16="http://schemas.microsoft.com/office/drawing/2014/main" id="{87226CB8-5891-4106-B65E-A1C53422EA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6085"/>
            <a:stretch/>
          </p:blipFill>
          <p:spPr>
            <a:xfrm>
              <a:off x="335339" y="393622"/>
              <a:ext cx="3658950" cy="3148301"/>
            </a:xfrm>
            <a:prstGeom prst="rect">
              <a:avLst/>
            </a:prstGeom>
          </p:spPr>
        </p:pic>
        <p:pic>
          <p:nvPicPr>
            <p:cNvPr id="6" name="図 5">
              <a:extLst>
                <a:ext uri="{FF2B5EF4-FFF2-40B4-BE49-F238E27FC236}">
                  <a16:creationId xmlns:a16="http://schemas.microsoft.com/office/drawing/2014/main" id="{BA4D7720-5BC0-4FF1-A19C-BAD16EEA23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3774"/>
            <a:stretch/>
          </p:blipFill>
          <p:spPr>
            <a:xfrm>
              <a:off x="3961050" y="618105"/>
              <a:ext cx="3658950" cy="2699333"/>
            </a:xfrm>
            <a:prstGeom prst="rect">
              <a:avLst/>
            </a:prstGeom>
          </p:spPr>
        </p:pic>
      </p:grpSp>
      <p:sp>
        <p:nvSpPr>
          <p:cNvPr id="8" name="テキスト ボックス 7">
            <a:extLst>
              <a:ext uri="{FF2B5EF4-FFF2-40B4-BE49-F238E27FC236}">
                <a16:creationId xmlns:a16="http://schemas.microsoft.com/office/drawing/2014/main" id="{12E4F299-41CE-44E9-9CF9-EF778E07077E}"/>
              </a:ext>
            </a:extLst>
          </p:cNvPr>
          <p:cNvSpPr txBox="1"/>
          <p:nvPr/>
        </p:nvSpPr>
        <p:spPr>
          <a:xfrm>
            <a:off x="2203373" y="1834308"/>
            <a:ext cx="809837" cy="369332"/>
          </a:xfrm>
          <a:prstGeom prst="rect">
            <a:avLst/>
          </a:prstGeom>
          <a:noFill/>
        </p:spPr>
        <p:txBody>
          <a:bodyPr wrap="none" rtlCol="0">
            <a:spAutoFit/>
          </a:bodyPr>
          <a:lstStyle/>
          <a:p>
            <a:r>
              <a:rPr kumimoji="1" lang="en-US" altLang="ja-JP" dirty="0">
                <a:solidFill>
                  <a:srgbClr val="00B050"/>
                </a:solidFill>
              </a:rPr>
              <a:t>E(CDF)</a:t>
            </a:r>
            <a:endParaRPr kumimoji="1" lang="ja-JP" altLang="en-US" dirty="0">
              <a:solidFill>
                <a:srgbClr val="00B050"/>
              </a:solidFill>
            </a:endParaRPr>
          </a:p>
        </p:txBody>
      </p:sp>
      <p:sp>
        <p:nvSpPr>
          <p:cNvPr id="9" name="テキスト ボックス 8">
            <a:extLst>
              <a:ext uri="{FF2B5EF4-FFF2-40B4-BE49-F238E27FC236}">
                <a16:creationId xmlns:a16="http://schemas.microsoft.com/office/drawing/2014/main" id="{9C8ACC8B-37AF-4F1C-9900-D00204E0353E}"/>
              </a:ext>
            </a:extLst>
          </p:cNvPr>
          <p:cNvSpPr txBox="1"/>
          <p:nvPr/>
        </p:nvSpPr>
        <p:spPr>
          <a:xfrm>
            <a:off x="2192357" y="2098302"/>
            <a:ext cx="1140056" cy="369332"/>
          </a:xfrm>
          <a:prstGeom prst="rect">
            <a:avLst/>
          </a:prstGeom>
          <a:noFill/>
        </p:spPr>
        <p:txBody>
          <a:bodyPr wrap="none" rtlCol="0">
            <a:spAutoFit/>
          </a:bodyPr>
          <a:lstStyle/>
          <a:p>
            <a:r>
              <a:rPr kumimoji="1" lang="en-US" altLang="ja-JP" dirty="0">
                <a:solidFill>
                  <a:srgbClr val="00B050"/>
                </a:solidFill>
              </a:rPr>
              <a:t>E(PHENIX)</a:t>
            </a:r>
            <a:endParaRPr kumimoji="1" lang="ja-JP" altLang="en-US" dirty="0">
              <a:solidFill>
                <a:srgbClr val="00B050"/>
              </a:solidFill>
            </a:endParaRPr>
          </a:p>
        </p:txBody>
      </p:sp>
      <p:sp>
        <p:nvSpPr>
          <p:cNvPr id="10" name="テキスト ボックス 9">
            <a:extLst>
              <a:ext uri="{FF2B5EF4-FFF2-40B4-BE49-F238E27FC236}">
                <a16:creationId xmlns:a16="http://schemas.microsoft.com/office/drawing/2014/main" id="{744BE021-43A3-483B-8FEC-0AD3EEFCA159}"/>
              </a:ext>
            </a:extLst>
          </p:cNvPr>
          <p:cNvSpPr txBox="1"/>
          <p:nvPr/>
        </p:nvSpPr>
        <p:spPr>
          <a:xfrm>
            <a:off x="1512983" y="2450330"/>
            <a:ext cx="1733360" cy="369332"/>
          </a:xfrm>
          <a:prstGeom prst="rect">
            <a:avLst/>
          </a:prstGeom>
          <a:noFill/>
        </p:spPr>
        <p:txBody>
          <a:bodyPr wrap="none" rtlCol="0">
            <a:spAutoFit/>
          </a:bodyPr>
          <a:lstStyle/>
          <a:p>
            <a:r>
              <a:rPr kumimoji="1" lang="en-US" altLang="ja-JP" dirty="0">
                <a:solidFill>
                  <a:srgbClr val="00B050"/>
                </a:solidFill>
              </a:rPr>
              <a:t>E(K </a:t>
            </a:r>
            <a:r>
              <a:rPr kumimoji="1" lang="en-US" altLang="ja-JP" dirty="0" err="1">
                <a:solidFill>
                  <a:srgbClr val="00B050"/>
                </a:solidFill>
              </a:rPr>
              <a:t>decay@BNL</a:t>
            </a:r>
            <a:r>
              <a:rPr kumimoji="1" lang="en-US" altLang="ja-JP" dirty="0">
                <a:solidFill>
                  <a:srgbClr val="00B050"/>
                </a:solidFill>
              </a:rPr>
              <a:t>)</a:t>
            </a:r>
            <a:endParaRPr kumimoji="1" lang="ja-JP" altLang="en-US" dirty="0">
              <a:solidFill>
                <a:srgbClr val="00B050"/>
              </a:solidFill>
            </a:endParaRPr>
          </a:p>
        </p:txBody>
      </p:sp>
      <p:sp>
        <p:nvSpPr>
          <p:cNvPr id="11" name="テキスト ボックス 10">
            <a:extLst>
              <a:ext uri="{FF2B5EF4-FFF2-40B4-BE49-F238E27FC236}">
                <a16:creationId xmlns:a16="http://schemas.microsoft.com/office/drawing/2014/main" id="{70E32E22-6847-4CAD-9526-B380E9633448}"/>
              </a:ext>
            </a:extLst>
          </p:cNvPr>
          <p:cNvSpPr txBox="1"/>
          <p:nvPr/>
        </p:nvSpPr>
        <p:spPr>
          <a:xfrm>
            <a:off x="1529509" y="2679360"/>
            <a:ext cx="1964192" cy="369332"/>
          </a:xfrm>
          <a:prstGeom prst="rect">
            <a:avLst/>
          </a:prstGeom>
          <a:noFill/>
        </p:spPr>
        <p:txBody>
          <a:bodyPr wrap="none" rtlCol="0">
            <a:spAutoFit/>
          </a:bodyPr>
          <a:lstStyle/>
          <a:p>
            <a:r>
              <a:rPr kumimoji="1" lang="en-US" altLang="ja-JP" dirty="0">
                <a:solidFill>
                  <a:srgbClr val="00B050"/>
                </a:solidFill>
              </a:rPr>
              <a:t>E(K0 </a:t>
            </a:r>
            <a:r>
              <a:rPr kumimoji="1" lang="en-US" altLang="ja-JP" dirty="0" err="1">
                <a:solidFill>
                  <a:srgbClr val="00B050"/>
                </a:solidFill>
              </a:rPr>
              <a:t>decay@FNAL</a:t>
            </a:r>
            <a:r>
              <a:rPr kumimoji="1" lang="en-US" altLang="ja-JP" dirty="0">
                <a:solidFill>
                  <a:srgbClr val="00B050"/>
                </a:solidFill>
              </a:rPr>
              <a:t>)</a:t>
            </a:r>
            <a:endParaRPr kumimoji="1" lang="ja-JP" altLang="en-US" dirty="0">
              <a:solidFill>
                <a:srgbClr val="00B050"/>
              </a:solidFill>
            </a:endParaRPr>
          </a:p>
        </p:txBody>
      </p:sp>
      <p:sp>
        <p:nvSpPr>
          <p:cNvPr id="12" name="テキスト ボックス 11">
            <a:extLst>
              <a:ext uri="{FF2B5EF4-FFF2-40B4-BE49-F238E27FC236}">
                <a16:creationId xmlns:a16="http://schemas.microsoft.com/office/drawing/2014/main" id="{79F0E5A4-88C0-4A53-89D8-EE670AC1341A}"/>
              </a:ext>
            </a:extLst>
          </p:cNvPr>
          <p:cNvSpPr txBox="1"/>
          <p:nvPr/>
        </p:nvSpPr>
        <p:spPr>
          <a:xfrm>
            <a:off x="1529509" y="2941648"/>
            <a:ext cx="1779846" cy="369332"/>
          </a:xfrm>
          <a:prstGeom prst="rect">
            <a:avLst/>
          </a:prstGeom>
          <a:noFill/>
        </p:spPr>
        <p:txBody>
          <a:bodyPr wrap="none" rtlCol="0">
            <a:spAutoFit/>
          </a:bodyPr>
          <a:lstStyle/>
          <a:p>
            <a:r>
              <a:rPr kumimoji="1" lang="en-US" altLang="ja-JP" dirty="0">
                <a:solidFill>
                  <a:srgbClr val="00B050"/>
                </a:solidFill>
              </a:rPr>
              <a:t>E(K0 </a:t>
            </a:r>
            <a:r>
              <a:rPr kumimoji="1" lang="en-US" altLang="ja-JP" dirty="0" err="1">
                <a:solidFill>
                  <a:srgbClr val="00B050"/>
                </a:solidFill>
              </a:rPr>
              <a:t>decay@BNL</a:t>
            </a:r>
            <a:endParaRPr kumimoji="1" lang="ja-JP" altLang="en-US" dirty="0">
              <a:solidFill>
                <a:srgbClr val="00B050"/>
              </a:solidFill>
            </a:endParaRPr>
          </a:p>
        </p:txBody>
      </p:sp>
      <p:sp>
        <p:nvSpPr>
          <p:cNvPr id="13" name="テキスト ボックス 12">
            <a:extLst>
              <a:ext uri="{FF2B5EF4-FFF2-40B4-BE49-F238E27FC236}">
                <a16:creationId xmlns:a16="http://schemas.microsoft.com/office/drawing/2014/main" id="{6D4E68FE-A240-4C53-A855-A23A193FF9C2}"/>
              </a:ext>
            </a:extLst>
          </p:cNvPr>
          <p:cNvSpPr txBox="1"/>
          <p:nvPr/>
        </p:nvSpPr>
        <p:spPr>
          <a:xfrm>
            <a:off x="1423675" y="3163518"/>
            <a:ext cx="1773242" cy="369332"/>
          </a:xfrm>
          <a:prstGeom prst="rect">
            <a:avLst/>
          </a:prstGeom>
          <a:noFill/>
        </p:spPr>
        <p:txBody>
          <a:bodyPr wrap="none" rtlCol="0">
            <a:spAutoFit/>
          </a:bodyPr>
          <a:lstStyle/>
          <a:p>
            <a:r>
              <a:rPr kumimoji="1" lang="en-US" altLang="ja-JP" dirty="0">
                <a:solidFill>
                  <a:srgbClr val="00B050"/>
                </a:solidFill>
              </a:rPr>
              <a:t>E(</a:t>
            </a:r>
            <a:r>
              <a:rPr kumimoji="1" lang="en-US" altLang="ja-JP" dirty="0" err="1">
                <a:solidFill>
                  <a:srgbClr val="00B050"/>
                </a:solidFill>
              </a:rPr>
              <a:t>DONut@FNAL</a:t>
            </a:r>
            <a:r>
              <a:rPr kumimoji="1" lang="en-US" altLang="ja-JP" dirty="0">
                <a:solidFill>
                  <a:srgbClr val="00B050"/>
                </a:solidFill>
              </a:rPr>
              <a:t>)</a:t>
            </a:r>
            <a:endParaRPr kumimoji="1" lang="ja-JP" altLang="en-US" dirty="0">
              <a:solidFill>
                <a:srgbClr val="00B050"/>
              </a:solidFill>
            </a:endParaRPr>
          </a:p>
        </p:txBody>
      </p:sp>
      <p:sp>
        <p:nvSpPr>
          <p:cNvPr id="14" name="テキスト ボックス 13">
            <a:extLst>
              <a:ext uri="{FF2B5EF4-FFF2-40B4-BE49-F238E27FC236}">
                <a16:creationId xmlns:a16="http://schemas.microsoft.com/office/drawing/2014/main" id="{06723849-3949-45C3-A0E6-8318AFE4C1A9}"/>
              </a:ext>
            </a:extLst>
          </p:cNvPr>
          <p:cNvSpPr txBox="1"/>
          <p:nvPr/>
        </p:nvSpPr>
        <p:spPr>
          <a:xfrm>
            <a:off x="1630433" y="3525316"/>
            <a:ext cx="788999" cy="369332"/>
          </a:xfrm>
          <a:prstGeom prst="rect">
            <a:avLst/>
          </a:prstGeom>
          <a:noFill/>
        </p:spPr>
        <p:txBody>
          <a:bodyPr wrap="none" rtlCol="0">
            <a:spAutoFit/>
          </a:bodyPr>
          <a:lstStyle/>
          <a:p>
            <a:r>
              <a:rPr kumimoji="1" lang="en-US" altLang="ja-JP" dirty="0">
                <a:solidFill>
                  <a:srgbClr val="7030A0"/>
                </a:solidFill>
              </a:rPr>
              <a:t>D(LBL)</a:t>
            </a:r>
            <a:endParaRPr kumimoji="1" lang="ja-JP" altLang="en-US" dirty="0">
              <a:solidFill>
                <a:srgbClr val="7030A0"/>
              </a:solidFill>
            </a:endParaRPr>
          </a:p>
        </p:txBody>
      </p:sp>
      <p:sp>
        <p:nvSpPr>
          <p:cNvPr id="15" name="テキスト ボックス 14">
            <a:extLst>
              <a:ext uri="{FF2B5EF4-FFF2-40B4-BE49-F238E27FC236}">
                <a16:creationId xmlns:a16="http://schemas.microsoft.com/office/drawing/2014/main" id="{F9CB62B3-70AF-4401-B120-183EBE776F34}"/>
              </a:ext>
            </a:extLst>
          </p:cNvPr>
          <p:cNvSpPr txBox="1"/>
          <p:nvPr/>
        </p:nvSpPr>
        <p:spPr>
          <a:xfrm>
            <a:off x="1624676" y="3777996"/>
            <a:ext cx="1286891" cy="369332"/>
          </a:xfrm>
          <a:prstGeom prst="rect">
            <a:avLst/>
          </a:prstGeom>
          <a:noFill/>
        </p:spPr>
        <p:txBody>
          <a:bodyPr wrap="none" rtlCol="0">
            <a:spAutoFit/>
          </a:bodyPr>
          <a:lstStyle/>
          <a:p>
            <a:r>
              <a:rPr kumimoji="1" lang="en-US" altLang="ja-JP" dirty="0">
                <a:solidFill>
                  <a:srgbClr val="7030A0"/>
                </a:solidFill>
              </a:rPr>
              <a:t>D(</a:t>
            </a:r>
            <a:r>
              <a:rPr kumimoji="1" lang="en-US" altLang="ja-JP" dirty="0" err="1">
                <a:solidFill>
                  <a:srgbClr val="7030A0"/>
                </a:solidFill>
              </a:rPr>
              <a:t>Kamland</a:t>
            </a:r>
            <a:r>
              <a:rPr kumimoji="1" lang="en-US" altLang="ja-JP" dirty="0">
                <a:solidFill>
                  <a:srgbClr val="7030A0"/>
                </a:solidFill>
              </a:rPr>
              <a:t>)</a:t>
            </a:r>
            <a:endParaRPr kumimoji="1" lang="ja-JP" altLang="en-US" dirty="0">
              <a:solidFill>
                <a:srgbClr val="7030A0"/>
              </a:solidFill>
            </a:endParaRPr>
          </a:p>
        </p:txBody>
      </p:sp>
      <p:sp>
        <p:nvSpPr>
          <p:cNvPr id="16" name="テキスト ボックス 15">
            <a:extLst>
              <a:ext uri="{FF2B5EF4-FFF2-40B4-BE49-F238E27FC236}">
                <a16:creationId xmlns:a16="http://schemas.microsoft.com/office/drawing/2014/main" id="{779FA7CA-930D-4B7F-84A2-156042A2CB49}"/>
              </a:ext>
            </a:extLst>
          </p:cNvPr>
          <p:cNvSpPr txBox="1"/>
          <p:nvPr/>
        </p:nvSpPr>
        <p:spPr>
          <a:xfrm>
            <a:off x="1624676" y="4019365"/>
            <a:ext cx="1061509" cy="369332"/>
          </a:xfrm>
          <a:prstGeom prst="rect">
            <a:avLst/>
          </a:prstGeom>
          <a:noFill/>
        </p:spPr>
        <p:txBody>
          <a:bodyPr wrap="none" rtlCol="0">
            <a:spAutoFit/>
          </a:bodyPr>
          <a:lstStyle/>
          <a:p>
            <a:r>
              <a:rPr kumimoji="1" lang="en-US" altLang="ja-JP" dirty="0">
                <a:solidFill>
                  <a:srgbClr val="7030A0"/>
                </a:solidFill>
              </a:rPr>
              <a:t>D(GLAST)</a:t>
            </a:r>
            <a:endParaRPr kumimoji="1" lang="ja-JP" altLang="en-US" dirty="0">
              <a:solidFill>
                <a:srgbClr val="7030A0"/>
              </a:solidFill>
            </a:endParaRPr>
          </a:p>
        </p:txBody>
      </p:sp>
      <p:sp>
        <p:nvSpPr>
          <p:cNvPr id="17" name="テキスト ボックス 16">
            <a:extLst>
              <a:ext uri="{FF2B5EF4-FFF2-40B4-BE49-F238E27FC236}">
                <a16:creationId xmlns:a16="http://schemas.microsoft.com/office/drawing/2014/main" id="{4E77EF0A-BDB9-42DE-99C9-A3B3F7ECA551}"/>
              </a:ext>
            </a:extLst>
          </p:cNvPr>
          <p:cNvSpPr txBox="1"/>
          <p:nvPr/>
        </p:nvSpPr>
        <p:spPr>
          <a:xfrm>
            <a:off x="1423675" y="4272045"/>
            <a:ext cx="1556836" cy="369332"/>
          </a:xfrm>
          <a:prstGeom prst="rect">
            <a:avLst/>
          </a:prstGeom>
          <a:noFill/>
        </p:spPr>
        <p:txBody>
          <a:bodyPr wrap="none" rtlCol="0">
            <a:spAutoFit/>
          </a:bodyPr>
          <a:lstStyle/>
          <a:p>
            <a:r>
              <a:rPr kumimoji="1" lang="en-US" altLang="ja-JP" dirty="0">
                <a:solidFill>
                  <a:srgbClr val="7030A0"/>
                </a:solidFill>
              </a:rPr>
              <a:t>D</a:t>
            </a:r>
            <a:r>
              <a:rPr kumimoji="1" lang="en-US" altLang="ja-JP" dirty="0"/>
              <a:t>/</a:t>
            </a:r>
            <a:r>
              <a:rPr kumimoji="1" lang="en-US" altLang="ja-JP" dirty="0">
                <a:solidFill>
                  <a:srgbClr val="00B050"/>
                </a:solidFill>
              </a:rPr>
              <a:t>E</a:t>
            </a:r>
            <a:r>
              <a:rPr kumimoji="1" lang="en-US" altLang="ja-JP" dirty="0"/>
              <a:t>(</a:t>
            </a:r>
            <a:r>
              <a:rPr kumimoji="1" lang="en-US" altLang="ja-JP" dirty="0" err="1"/>
              <a:t>SciBooNE</a:t>
            </a:r>
            <a:r>
              <a:rPr kumimoji="1" lang="en-US" altLang="ja-JP" dirty="0"/>
              <a:t>)</a:t>
            </a:r>
            <a:endParaRPr kumimoji="1" lang="ja-JP" altLang="en-US" dirty="0"/>
          </a:p>
        </p:txBody>
      </p:sp>
      <p:sp>
        <p:nvSpPr>
          <p:cNvPr id="18" name="テキスト ボックス 17">
            <a:extLst>
              <a:ext uri="{FF2B5EF4-FFF2-40B4-BE49-F238E27FC236}">
                <a16:creationId xmlns:a16="http://schemas.microsoft.com/office/drawing/2014/main" id="{01CB619F-5C77-4395-9CC1-9D779CF19AB5}"/>
              </a:ext>
            </a:extLst>
          </p:cNvPr>
          <p:cNvSpPr txBox="1"/>
          <p:nvPr/>
        </p:nvSpPr>
        <p:spPr>
          <a:xfrm>
            <a:off x="1346437" y="4517191"/>
            <a:ext cx="1866729" cy="369332"/>
          </a:xfrm>
          <a:prstGeom prst="rect">
            <a:avLst/>
          </a:prstGeom>
          <a:noFill/>
        </p:spPr>
        <p:txBody>
          <a:bodyPr wrap="none" rtlCol="0">
            <a:spAutoFit/>
          </a:bodyPr>
          <a:lstStyle/>
          <a:p>
            <a:r>
              <a:rPr kumimoji="1" lang="en-US" altLang="ja-JP" dirty="0">
                <a:solidFill>
                  <a:srgbClr val="7030A0"/>
                </a:solidFill>
              </a:rPr>
              <a:t>D (KOTO@J-PARC)</a:t>
            </a:r>
            <a:endParaRPr kumimoji="1" lang="ja-JP" altLang="en-US" dirty="0">
              <a:solidFill>
                <a:srgbClr val="7030A0"/>
              </a:solidFill>
            </a:endParaRPr>
          </a:p>
        </p:txBody>
      </p:sp>
      <p:sp>
        <p:nvSpPr>
          <p:cNvPr id="19" name="テキスト ボックス 18">
            <a:extLst>
              <a:ext uri="{FF2B5EF4-FFF2-40B4-BE49-F238E27FC236}">
                <a16:creationId xmlns:a16="http://schemas.microsoft.com/office/drawing/2014/main" id="{81D5F4E7-7D8D-4AAB-9F18-71306BDB7EF5}"/>
              </a:ext>
            </a:extLst>
          </p:cNvPr>
          <p:cNvSpPr txBox="1"/>
          <p:nvPr/>
        </p:nvSpPr>
        <p:spPr>
          <a:xfrm>
            <a:off x="1334756" y="4807714"/>
            <a:ext cx="1659621" cy="369332"/>
          </a:xfrm>
          <a:prstGeom prst="rect">
            <a:avLst/>
          </a:prstGeom>
          <a:noFill/>
        </p:spPr>
        <p:txBody>
          <a:bodyPr wrap="none" rtlCol="0">
            <a:spAutoFit/>
          </a:bodyPr>
          <a:lstStyle/>
          <a:p>
            <a:r>
              <a:rPr kumimoji="1" lang="en-US" altLang="ja-JP" dirty="0">
                <a:solidFill>
                  <a:srgbClr val="7030A0"/>
                </a:solidFill>
              </a:rPr>
              <a:t>D (</a:t>
            </a:r>
            <a:r>
              <a:rPr kumimoji="1" lang="en-US" altLang="ja-JP" dirty="0" err="1">
                <a:solidFill>
                  <a:srgbClr val="7030A0"/>
                </a:solidFill>
              </a:rPr>
              <a:t>mu@J-PARC</a:t>
            </a:r>
            <a:r>
              <a:rPr kumimoji="1" lang="en-US" altLang="ja-JP" dirty="0">
                <a:solidFill>
                  <a:srgbClr val="7030A0"/>
                </a:solidFill>
              </a:rPr>
              <a:t>)</a:t>
            </a:r>
            <a:endParaRPr kumimoji="1" lang="ja-JP" altLang="en-US" dirty="0">
              <a:solidFill>
                <a:srgbClr val="7030A0"/>
              </a:solidFill>
            </a:endParaRPr>
          </a:p>
        </p:txBody>
      </p:sp>
      <p:sp>
        <p:nvSpPr>
          <p:cNvPr id="20" name="テキスト ボックス 19">
            <a:extLst>
              <a:ext uri="{FF2B5EF4-FFF2-40B4-BE49-F238E27FC236}">
                <a16:creationId xmlns:a16="http://schemas.microsoft.com/office/drawing/2014/main" id="{7C9FFD18-BC79-416E-BAFA-F0741A89A63D}"/>
              </a:ext>
            </a:extLst>
          </p:cNvPr>
          <p:cNvSpPr txBox="1"/>
          <p:nvPr/>
        </p:nvSpPr>
        <p:spPr>
          <a:xfrm>
            <a:off x="5980074" y="1547211"/>
            <a:ext cx="788101" cy="369332"/>
          </a:xfrm>
          <a:prstGeom prst="rect">
            <a:avLst/>
          </a:prstGeom>
          <a:noFill/>
        </p:spPr>
        <p:txBody>
          <a:bodyPr wrap="none" rtlCol="0">
            <a:spAutoFit/>
          </a:bodyPr>
          <a:lstStyle/>
          <a:p>
            <a:r>
              <a:rPr kumimoji="1" lang="en-US" altLang="ja-JP" dirty="0">
                <a:solidFill>
                  <a:srgbClr val="FF0000"/>
                </a:solidFill>
              </a:rPr>
              <a:t>A (ILC)</a:t>
            </a:r>
            <a:endParaRPr kumimoji="1" lang="ja-JP" altLang="en-US" dirty="0">
              <a:solidFill>
                <a:srgbClr val="FF0000"/>
              </a:solidFill>
            </a:endParaRPr>
          </a:p>
        </p:txBody>
      </p:sp>
      <p:sp>
        <p:nvSpPr>
          <p:cNvPr id="21" name="テキスト ボックス 20">
            <a:extLst>
              <a:ext uri="{FF2B5EF4-FFF2-40B4-BE49-F238E27FC236}">
                <a16:creationId xmlns:a16="http://schemas.microsoft.com/office/drawing/2014/main" id="{A6FA754A-4CEE-4D27-8893-425D1631E6D5}"/>
              </a:ext>
            </a:extLst>
          </p:cNvPr>
          <p:cNvSpPr txBox="1"/>
          <p:nvPr/>
        </p:nvSpPr>
        <p:spPr>
          <a:xfrm>
            <a:off x="6256624" y="1783688"/>
            <a:ext cx="317716" cy="369332"/>
          </a:xfrm>
          <a:prstGeom prst="rect">
            <a:avLst/>
          </a:prstGeom>
          <a:noFill/>
        </p:spPr>
        <p:txBody>
          <a:bodyPr wrap="none" rtlCol="0">
            <a:spAutoFit/>
          </a:bodyPr>
          <a:lstStyle/>
          <a:p>
            <a:r>
              <a:rPr kumimoji="1" lang="en-US" altLang="ja-JP" dirty="0">
                <a:solidFill>
                  <a:srgbClr val="FF0000"/>
                </a:solidFill>
              </a:rPr>
              <a:t>A</a:t>
            </a:r>
            <a:endParaRPr kumimoji="1" lang="ja-JP" altLang="en-US" dirty="0">
              <a:solidFill>
                <a:srgbClr val="FF0000"/>
              </a:solidFill>
            </a:endParaRPr>
          </a:p>
        </p:txBody>
      </p:sp>
      <p:sp>
        <p:nvSpPr>
          <p:cNvPr id="22" name="テキスト ボックス 21">
            <a:extLst>
              <a:ext uri="{FF2B5EF4-FFF2-40B4-BE49-F238E27FC236}">
                <a16:creationId xmlns:a16="http://schemas.microsoft.com/office/drawing/2014/main" id="{4888157B-2B16-41FB-9CBA-E0B5C33B54CB}"/>
              </a:ext>
            </a:extLst>
          </p:cNvPr>
          <p:cNvSpPr txBox="1"/>
          <p:nvPr/>
        </p:nvSpPr>
        <p:spPr>
          <a:xfrm>
            <a:off x="7097579" y="2080998"/>
            <a:ext cx="317716" cy="369332"/>
          </a:xfrm>
          <a:prstGeom prst="rect">
            <a:avLst/>
          </a:prstGeom>
          <a:noFill/>
        </p:spPr>
        <p:txBody>
          <a:bodyPr wrap="none" rtlCol="0">
            <a:spAutoFit/>
          </a:bodyPr>
          <a:lstStyle/>
          <a:p>
            <a:r>
              <a:rPr kumimoji="1" lang="en-US" altLang="ja-JP" dirty="0">
                <a:solidFill>
                  <a:srgbClr val="FF0000"/>
                </a:solidFill>
              </a:rPr>
              <a:t>A</a:t>
            </a:r>
            <a:endParaRPr kumimoji="1" lang="ja-JP" altLang="en-US" dirty="0">
              <a:solidFill>
                <a:srgbClr val="FF0000"/>
              </a:solidFill>
            </a:endParaRPr>
          </a:p>
        </p:txBody>
      </p:sp>
      <p:sp>
        <p:nvSpPr>
          <p:cNvPr id="23" name="テキスト ボックス 22">
            <a:extLst>
              <a:ext uri="{FF2B5EF4-FFF2-40B4-BE49-F238E27FC236}">
                <a16:creationId xmlns:a16="http://schemas.microsoft.com/office/drawing/2014/main" id="{05571CBA-86FB-4E35-8639-470C1B9FA8DE}"/>
              </a:ext>
            </a:extLst>
          </p:cNvPr>
          <p:cNvSpPr txBox="1"/>
          <p:nvPr/>
        </p:nvSpPr>
        <p:spPr>
          <a:xfrm>
            <a:off x="7057184" y="2292336"/>
            <a:ext cx="317716" cy="369332"/>
          </a:xfrm>
          <a:prstGeom prst="rect">
            <a:avLst/>
          </a:prstGeom>
          <a:noFill/>
        </p:spPr>
        <p:txBody>
          <a:bodyPr wrap="none" rtlCol="0">
            <a:spAutoFit/>
          </a:bodyPr>
          <a:lstStyle/>
          <a:p>
            <a:r>
              <a:rPr kumimoji="1" lang="en-US" altLang="ja-JP" dirty="0">
                <a:solidFill>
                  <a:srgbClr val="FF0000"/>
                </a:solidFill>
              </a:rPr>
              <a:t>A</a:t>
            </a:r>
            <a:endParaRPr kumimoji="1" lang="ja-JP" altLang="en-US" dirty="0">
              <a:solidFill>
                <a:srgbClr val="FF0000"/>
              </a:solidFill>
            </a:endParaRPr>
          </a:p>
        </p:txBody>
      </p:sp>
      <p:sp>
        <p:nvSpPr>
          <p:cNvPr id="24" name="テキスト ボックス 23">
            <a:extLst>
              <a:ext uri="{FF2B5EF4-FFF2-40B4-BE49-F238E27FC236}">
                <a16:creationId xmlns:a16="http://schemas.microsoft.com/office/drawing/2014/main" id="{3C230B37-DDC8-429D-AA69-B6B510D33547}"/>
              </a:ext>
            </a:extLst>
          </p:cNvPr>
          <p:cNvSpPr txBox="1"/>
          <p:nvPr/>
        </p:nvSpPr>
        <p:spPr>
          <a:xfrm>
            <a:off x="6978230" y="2542778"/>
            <a:ext cx="317716" cy="369332"/>
          </a:xfrm>
          <a:prstGeom prst="rect">
            <a:avLst/>
          </a:prstGeom>
          <a:noFill/>
        </p:spPr>
        <p:txBody>
          <a:bodyPr wrap="none" rtlCol="0">
            <a:spAutoFit/>
          </a:bodyPr>
          <a:lstStyle/>
          <a:p>
            <a:r>
              <a:rPr kumimoji="1" lang="en-US" altLang="ja-JP" dirty="0">
                <a:solidFill>
                  <a:srgbClr val="FF0000"/>
                </a:solidFill>
              </a:rPr>
              <a:t>A</a:t>
            </a:r>
            <a:endParaRPr kumimoji="1" lang="ja-JP" altLang="en-US" dirty="0">
              <a:solidFill>
                <a:srgbClr val="FF0000"/>
              </a:solidFill>
            </a:endParaRPr>
          </a:p>
        </p:txBody>
      </p:sp>
      <p:sp>
        <p:nvSpPr>
          <p:cNvPr id="25" name="テキスト ボックス 24">
            <a:extLst>
              <a:ext uri="{FF2B5EF4-FFF2-40B4-BE49-F238E27FC236}">
                <a16:creationId xmlns:a16="http://schemas.microsoft.com/office/drawing/2014/main" id="{FD002213-4610-4392-AFC9-E8B00FE751E5}"/>
              </a:ext>
            </a:extLst>
          </p:cNvPr>
          <p:cNvSpPr txBox="1"/>
          <p:nvPr/>
        </p:nvSpPr>
        <p:spPr>
          <a:xfrm>
            <a:off x="7017707" y="2781920"/>
            <a:ext cx="317716" cy="369332"/>
          </a:xfrm>
          <a:prstGeom prst="rect">
            <a:avLst/>
          </a:prstGeom>
          <a:noFill/>
        </p:spPr>
        <p:txBody>
          <a:bodyPr wrap="none" rtlCol="0">
            <a:spAutoFit/>
          </a:bodyPr>
          <a:lstStyle/>
          <a:p>
            <a:r>
              <a:rPr kumimoji="1" lang="en-US" altLang="ja-JP" dirty="0">
                <a:solidFill>
                  <a:srgbClr val="FF0000"/>
                </a:solidFill>
              </a:rPr>
              <a:t>A</a:t>
            </a:r>
            <a:endParaRPr kumimoji="1" lang="ja-JP" altLang="en-US" dirty="0">
              <a:solidFill>
                <a:srgbClr val="FF0000"/>
              </a:solidFill>
            </a:endParaRPr>
          </a:p>
        </p:txBody>
      </p:sp>
      <p:sp>
        <p:nvSpPr>
          <p:cNvPr id="26" name="テキスト ボックス 25">
            <a:extLst>
              <a:ext uri="{FF2B5EF4-FFF2-40B4-BE49-F238E27FC236}">
                <a16:creationId xmlns:a16="http://schemas.microsoft.com/office/drawing/2014/main" id="{5D9AED55-1019-4223-96AF-4A1A6209ABA2}"/>
              </a:ext>
            </a:extLst>
          </p:cNvPr>
          <p:cNvSpPr txBox="1"/>
          <p:nvPr/>
        </p:nvSpPr>
        <p:spPr>
          <a:xfrm>
            <a:off x="6978230" y="3021062"/>
            <a:ext cx="317716" cy="369332"/>
          </a:xfrm>
          <a:prstGeom prst="rect">
            <a:avLst/>
          </a:prstGeom>
          <a:noFill/>
        </p:spPr>
        <p:txBody>
          <a:bodyPr wrap="none" rtlCol="0">
            <a:spAutoFit/>
          </a:bodyPr>
          <a:lstStyle/>
          <a:p>
            <a:r>
              <a:rPr kumimoji="1" lang="en-US" altLang="ja-JP" dirty="0">
                <a:solidFill>
                  <a:srgbClr val="FF0000"/>
                </a:solidFill>
              </a:rPr>
              <a:t>A</a:t>
            </a:r>
            <a:endParaRPr kumimoji="1" lang="ja-JP" altLang="en-US" dirty="0">
              <a:solidFill>
                <a:srgbClr val="FF0000"/>
              </a:solidFill>
            </a:endParaRPr>
          </a:p>
        </p:txBody>
      </p:sp>
      <p:sp>
        <p:nvSpPr>
          <p:cNvPr id="27" name="テキスト ボックス 26">
            <a:extLst>
              <a:ext uri="{FF2B5EF4-FFF2-40B4-BE49-F238E27FC236}">
                <a16:creationId xmlns:a16="http://schemas.microsoft.com/office/drawing/2014/main" id="{92E449AB-2201-41B5-89A2-3A3BE204F26A}"/>
              </a:ext>
            </a:extLst>
          </p:cNvPr>
          <p:cNvSpPr txBox="1"/>
          <p:nvPr/>
        </p:nvSpPr>
        <p:spPr>
          <a:xfrm>
            <a:off x="7216042" y="3325989"/>
            <a:ext cx="317716" cy="369332"/>
          </a:xfrm>
          <a:prstGeom prst="rect">
            <a:avLst/>
          </a:prstGeom>
          <a:noFill/>
        </p:spPr>
        <p:txBody>
          <a:bodyPr wrap="none" rtlCol="0">
            <a:spAutoFit/>
          </a:bodyPr>
          <a:lstStyle/>
          <a:p>
            <a:r>
              <a:rPr kumimoji="1" lang="en-US" altLang="ja-JP" dirty="0">
                <a:solidFill>
                  <a:srgbClr val="FF0000"/>
                </a:solidFill>
              </a:rPr>
              <a:t>A</a:t>
            </a:r>
            <a:endParaRPr kumimoji="1" lang="ja-JP" altLang="en-US" dirty="0">
              <a:solidFill>
                <a:srgbClr val="FF0000"/>
              </a:solidFill>
            </a:endParaRPr>
          </a:p>
        </p:txBody>
      </p:sp>
      <p:sp>
        <p:nvSpPr>
          <p:cNvPr id="28" name="テキスト ボックス 27">
            <a:extLst>
              <a:ext uri="{FF2B5EF4-FFF2-40B4-BE49-F238E27FC236}">
                <a16:creationId xmlns:a16="http://schemas.microsoft.com/office/drawing/2014/main" id="{67FE1F02-68ED-434B-BF03-5D2D047262A9}"/>
              </a:ext>
            </a:extLst>
          </p:cNvPr>
          <p:cNvSpPr txBox="1"/>
          <p:nvPr/>
        </p:nvSpPr>
        <p:spPr>
          <a:xfrm>
            <a:off x="7051116" y="3587457"/>
            <a:ext cx="317716" cy="369332"/>
          </a:xfrm>
          <a:prstGeom prst="rect">
            <a:avLst/>
          </a:prstGeom>
          <a:noFill/>
        </p:spPr>
        <p:txBody>
          <a:bodyPr wrap="none" rtlCol="0">
            <a:spAutoFit/>
          </a:bodyPr>
          <a:lstStyle/>
          <a:p>
            <a:r>
              <a:rPr kumimoji="1" lang="en-US" altLang="ja-JP" dirty="0">
                <a:solidFill>
                  <a:srgbClr val="FF0000"/>
                </a:solidFill>
              </a:rPr>
              <a:t>A</a:t>
            </a:r>
            <a:endParaRPr kumimoji="1" lang="ja-JP" altLang="en-US" dirty="0">
              <a:solidFill>
                <a:srgbClr val="FF0000"/>
              </a:solidFill>
            </a:endParaRPr>
          </a:p>
        </p:txBody>
      </p:sp>
      <p:sp>
        <p:nvSpPr>
          <p:cNvPr id="29" name="テキスト ボックス 28">
            <a:extLst>
              <a:ext uri="{FF2B5EF4-FFF2-40B4-BE49-F238E27FC236}">
                <a16:creationId xmlns:a16="http://schemas.microsoft.com/office/drawing/2014/main" id="{E3E63E9B-6C16-46FD-95AF-0ED9364CFE9E}"/>
              </a:ext>
            </a:extLst>
          </p:cNvPr>
          <p:cNvSpPr txBox="1"/>
          <p:nvPr/>
        </p:nvSpPr>
        <p:spPr>
          <a:xfrm>
            <a:off x="7069686" y="3848925"/>
            <a:ext cx="317716" cy="369332"/>
          </a:xfrm>
          <a:prstGeom prst="rect">
            <a:avLst/>
          </a:prstGeom>
          <a:noFill/>
        </p:spPr>
        <p:txBody>
          <a:bodyPr wrap="none" rtlCol="0">
            <a:spAutoFit/>
          </a:bodyPr>
          <a:lstStyle/>
          <a:p>
            <a:r>
              <a:rPr kumimoji="1" lang="en-US" altLang="ja-JP" dirty="0">
                <a:solidFill>
                  <a:srgbClr val="FF0000"/>
                </a:solidFill>
              </a:rPr>
              <a:t>A</a:t>
            </a:r>
            <a:endParaRPr kumimoji="1" lang="ja-JP" altLang="en-US" dirty="0">
              <a:solidFill>
                <a:srgbClr val="FF0000"/>
              </a:solidFill>
            </a:endParaRPr>
          </a:p>
        </p:txBody>
      </p:sp>
      <p:sp>
        <p:nvSpPr>
          <p:cNvPr id="30" name="テキスト ボックス 29">
            <a:extLst>
              <a:ext uri="{FF2B5EF4-FFF2-40B4-BE49-F238E27FC236}">
                <a16:creationId xmlns:a16="http://schemas.microsoft.com/office/drawing/2014/main" id="{B51EEA5F-49D8-44AB-B0DC-4142263B26CD}"/>
              </a:ext>
            </a:extLst>
          </p:cNvPr>
          <p:cNvSpPr txBox="1"/>
          <p:nvPr/>
        </p:nvSpPr>
        <p:spPr>
          <a:xfrm>
            <a:off x="7049337" y="4073368"/>
            <a:ext cx="317716" cy="369332"/>
          </a:xfrm>
          <a:prstGeom prst="rect">
            <a:avLst/>
          </a:prstGeom>
          <a:noFill/>
        </p:spPr>
        <p:txBody>
          <a:bodyPr wrap="none" rtlCol="0">
            <a:spAutoFit/>
          </a:bodyPr>
          <a:lstStyle/>
          <a:p>
            <a:r>
              <a:rPr kumimoji="1" lang="en-US" altLang="ja-JP" dirty="0">
                <a:solidFill>
                  <a:srgbClr val="FF0000"/>
                </a:solidFill>
              </a:rPr>
              <a:t>A</a:t>
            </a:r>
            <a:endParaRPr kumimoji="1" lang="ja-JP" altLang="en-US" dirty="0">
              <a:solidFill>
                <a:srgbClr val="FF0000"/>
              </a:solidFill>
            </a:endParaRPr>
          </a:p>
        </p:txBody>
      </p:sp>
      <p:sp>
        <p:nvSpPr>
          <p:cNvPr id="31" name="テキスト ボックス 30">
            <a:extLst>
              <a:ext uri="{FF2B5EF4-FFF2-40B4-BE49-F238E27FC236}">
                <a16:creationId xmlns:a16="http://schemas.microsoft.com/office/drawing/2014/main" id="{25AD41F7-62E2-4EE6-86AA-E1BC3C0109E6}"/>
              </a:ext>
            </a:extLst>
          </p:cNvPr>
          <p:cNvSpPr txBox="1"/>
          <p:nvPr/>
        </p:nvSpPr>
        <p:spPr>
          <a:xfrm>
            <a:off x="6739780" y="4442700"/>
            <a:ext cx="1107996" cy="369332"/>
          </a:xfrm>
          <a:prstGeom prst="rect">
            <a:avLst/>
          </a:prstGeom>
          <a:noFill/>
        </p:spPr>
        <p:txBody>
          <a:bodyPr wrap="none" rtlCol="0">
            <a:spAutoFit/>
          </a:bodyPr>
          <a:lstStyle/>
          <a:p>
            <a:r>
              <a:rPr kumimoji="1" lang="en-US" altLang="ja-JP" dirty="0"/>
              <a:t>Soft(PDG)</a:t>
            </a:r>
            <a:endParaRPr kumimoji="1" lang="ja-JP" altLang="en-US" dirty="0"/>
          </a:p>
        </p:txBody>
      </p:sp>
    </p:spTree>
    <p:extLst>
      <p:ext uri="{BB962C8B-B14F-4D97-AF65-F5344CB8AC3E}">
        <p14:creationId xmlns:p14="http://schemas.microsoft.com/office/powerpoint/2010/main" val="1093386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2ADABB-FAA6-46D6-A2E3-976F7D05AEDC}"/>
              </a:ext>
            </a:extLst>
          </p:cNvPr>
          <p:cNvSpPr>
            <a:spLocks noGrp="1"/>
          </p:cNvSpPr>
          <p:nvPr>
            <p:ph type="title"/>
          </p:nvPr>
        </p:nvSpPr>
        <p:spPr>
          <a:xfrm>
            <a:off x="628650" y="111739"/>
            <a:ext cx="7886700" cy="780628"/>
          </a:xfrm>
        </p:spPr>
        <p:txBody>
          <a:bodyPr/>
          <a:lstStyle/>
          <a:p>
            <a:r>
              <a:rPr kumimoji="1" lang="en-US" altLang="ja-JP" dirty="0"/>
              <a:t>Contents</a:t>
            </a:r>
            <a:endParaRPr kumimoji="1" lang="ja-JP" altLang="en-US" dirty="0"/>
          </a:p>
        </p:txBody>
      </p:sp>
      <p:sp>
        <p:nvSpPr>
          <p:cNvPr id="3" name="コンテンツ プレースホルダー 2">
            <a:extLst>
              <a:ext uri="{FF2B5EF4-FFF2-40B4-BE49-F238E27FC236}">
                <a16:creationId xmlns:a16="http://schemas.microsoft.com/office/drawing/2014/main" id="{92BAA4F0-43FF-4366-96B7-07C70AAAE2AF}"/>
              </a:ext>
            </a:extLst>
          </p:cNvPr>
          <p:cNvSpPr>
            <a:spLocks noGrp="1"/>
          </p:cNvSpPr>
          <p:nvPr>
            <p:ph idx="1"/>
          </p:nvPr>
        </p:nvSpPr>
        <p:spPr>
          <a:xfrm>
            <a:off x="628650" y="1118212"/>
            <a:ext cx="7886700" cy="5058751"/>
          </a:xfrm>
        </p:spPr>
        <p:txBody>
          <a:bodyPr>
            <a:normAutofit fontScale="92500" lnSpcReduction="10000"/>
          </a:bodyPr>
          <a:lstStyle/>
          <a:p>
            <a:r>
              <a:rPr kumimoji="1" lang="en-US" altLang="ja-JP" dirty="0"/>
              <a:t>Look back 30</a:t>
            </a:r>
            <a:r>
              <a:rPr kumimoji="1" lang="en-US" altLang="ja-JP" baseline="30000" dirty="0"/>
              <a:t>th</a:t>
            </a:r>
            <a:r>
              <a:rPr kumimoji="1" lang="en-US" altLang="ja-JP" dirty="0"/>
              <a:t> anniversary in 2010</a:t>
            </a:r>
          </a:p>
          <a:p>
            <a:r>
              <a:rPr lang="en-US" altLang="ja-JP" dirty="0"/>
              <a:t>Development of the US-Japan program since then</a:t>
            </a:r>
          </a:p>
          <a:p>
            <a:pPr lvl="1"/>
            <a:r>
              <a:rPr lang="en-US" altLang="ja-JP" dirty="0"/>
              <a:t>Reformulated the program under new chain of agreements/arrangements</a:t>
            </a:r>
          </a:p>
          <a:p>
            <a:pPr lvl="1"/>
            <a:r>
              <a:rPr lang="en-US" altLang="ja-JP" dirty="0"/>
              <a:t>Completion of participations to (big) experiments in US</a:t>
            </a:r>
          </a:p>
          <a:p>
            <a:pPr lvl="2"/>
            <a:r>
              <a:rPr kumimoji="1" lang="en-US" altLang="ja-JP" dirty="0"/>
              <a:t>SLAC(SLD,..), BNL(nu, K, </a:t>
            </a:r>
            <a:r>
              <a:rPr kumimoji="1" lang="en-US" altLang="ja-JP" dirty="0">
                <a:solidFill>
                  <a:srgbClr val="FF0000"/>
                </a:solidFill>
              </a:rPr>
              <a:t>R</a:t>
            </a:r>
            <a:r>
              <a:rPr lang="en-US" altLang="ja-JP" dirty="0">
                <a:solidFill>
                  <a:srgbClr val="FF0000"/>
                </a:solidFill>
              </a:rPr>
              <a:t>HIC</a:t>
            </a:r>
            <a:r>
              <a:rPr lang="en-US" altLang="ja-JP" dirty="0"/>
              <a:t>), FNAL (</a:t>
            </a:r>
            <a:r>
              <a:rPr lang="en-US" altLang="ja-JP" dirty="0">
                <a:solidFill>
                  <a:srgbClr val="FF0000"/>
                </a:solidFill>
              </a:rPr>
              <a:t>CDF</a:t>
            </a:r>
            <a:r>
              <a:rPr lang="en-US" altLang="ja-JP" dirty="0"/>
              <a:t>, </a:t>
            </a:r>
            <a:r>
              <a:rPr lang="en-US" altLang="ja-JP" dirty="0">
                <a:solidFill>
                  <a:srgbClr val="FF0000"/>
                </a:solidFill>
              </a:rPr>
              <a:t>K</a:t>
            </a:r>
            <a:r>
              <a:rPr lang="en-US" altLang="ja-JP" dirty="0"/>
              <a:t>, </a:t>
            </a:r>
            <a:r>
              <a:rPr lang="en-US" altLang="ja-JP" dirty="0">
                <a:solidFill>
                  <a:srgbClr val="FF0000"/>
                </a:solidFill>
              </a:rPr>
              <a:t>nu</a:t>
            </a:r>
            <a:r>
              <a:rPr lang="en-US" altLang="ja-JP" dirty="0"/>
              <a:t>)</a:t>
            </a:r>
          </a:p>
          <a:p>
            <a:pPr lvl="1"/>
            <a:r>
              <a:rPr kumimoji="1" lang="en-US" altLang="ja-JP" dirty="0"/>
              <a:t>Shift from “traditional” contributions to construction/operation of experiments in US to</a:t>
            </a:r>
          </a:p>
          <a:p>
            <a:pPr lvl="2"/>
            <a:r>
              <a:rPr lang="en-US" altLang="ja-JP" dirty="0"/>
              <a:t>Pillar type</a:t>
            </a:r>
          </a:p>
          <a:p>
            <a:pPr lvl="2"/>
            <a:r>
              <a:rPr kumimoji="1" lang="en-US" altLang="ja-JP" dirty="0"/>
              <a:t>Seed type R&amp;D</a:t>
            </a:r>
          </a:p>
          <a:p>
            <a:pPr lvl="1"/>
            <a:r>
              <a:rPr kumimoji="1" lang="en-US" altLang="ja-JP" dirty="0"/>
              <a:t>Start of the bi-lateral funding</a:t>
            </a:r>
            <a:r>
              <a:rPr lang="en-US" altLang="ja-JP" dirty="0"/>
              <a:t> from FY2017</a:t>
            </a:r>
          </a:p>
          <a:p>
            <a:pPr lvl="2"/>
            <a:r>
              <a:rPr kumimoji="1" lang="en-US" altLang="ja-JP" dirty="0"/>
              <a:t>Funding for the US-Japan program from DOE started</a:t>
            </a:r>
          </a:p>
          <a:p>
            <a:pPr lvl="1"/>
            <a:r>
              <a:rPr lang="en-US" altLang="ja-JP" dirty="0"/>
              <a:t>Had two external reviews in Japan (FY2013, FY2018)</a:t>
            </a:r>
          </a:p>
          <a:p>
            <a:pPr lvl="1"/>
            <a:r>
              <a:rPr lang="en-US" altLang="ja-JP" dirty="0"/>
              <a:t>Started “special fund” to foster new proposals</a:t>
            </a:r>
          </a:p>
          <a:p>
            <a:pPr lvl="1"/>
            <a:r>
              <a:rPr lang="en-US" altLang="ja-JP" dirty="0"/>
              <a:t>Started Ozaki Exchange Program from JFY2019</a:t>
            </a:r>
          </a:p>
        </p:txBody>
      </p:sp>
    </p:spTree>
    <p:extLst>
      <p:ext uri="{BB962C8B-B14F-4D97-AF65-F5344CB8AC3E}">
        <p14:creationId xmlns:p14="http://schemas.microsoft.com/office/powerpoint/2010/main" val="564821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a:ext>
            </a:extLst>
          </a:blip>
          <a:srcRect r="10000"/>
          <a:stretch/>
        </p:blipFill>
        <p:spPr>
          <a:xfrm>
            <a:off x="952959" y="736251"/>
            <a:ext cx="7094863" cy="4716715"/>
          </a:xfrm>
          <a:prstGeom prst="rect">
            <a:avLst/>
          </a:prstGeom>
        </p:spPr>
      </p:pic>
      <p:sp>
        <p:nvSpPr>
          <p:cNvPr id="2" name="タイトル 1"/>
          <p:cNvSpPr>
            <a:spLocks noGrp="1"/>
          </p:cNvSpPr>
          <p:nvPr>
            <p:ph type="title"/>
          </p:nvPr>
        </p:nvSpPr>
        <p:spPr>
          <a:xfrm>
            <a:off x="457200" y="-7121"/>
            <a:ext cx="8229600" cy="930273"/>
          </a:xfrm>
        </p:spPr>
        <p:txBody>
          <a:bodyPr>
            <a:noAutofit/>
          </a:bodyPr>
          <a:lstStyle/>
          <a:p>
            <a:r>
              <a:rPr kumimoji="1" lang="en-US" altLang="ja-JP" sz="2800" dirty="0"/>
              <a:t>Research programs (2008-2012)</a:t>
            </a:r>
            <a:br>
              <a:rPr kumimoji="1" lang="en-US" altLang="ja-JP" sz="2800" dirty="0"/>
            </a:br>
            <a:r>
              <a:rPr kumimoji="1" lang="en-US" altLang="ja-JP" sz="2800" dirty="0"/>
              <a:t>(reviewed by 6</a:t>
            </a:r>
            <a:r>
              <a:rPr kumimoji="1" lang="en-US" altLang="ja-JP" sz="2800" baseline="30000" dirty="0"/>
              <a:t>th</a:t>
            </a:r>
            <a:r>
              <a:rPr kumimoji="1" lang="en-US" altLang="ja-JP" sz="2800" dirty="0"/>
              <a:t> </a:t>
            </a:r>
            <a:r>
              <a:rPr kumimoji="1" lang="en-US" altLang="ja-JP" sz="2800" dirty="0" err="1"/>
              <a:t>exeternal</a:t>
            </a:r>
            <a:r>
              <a:rPr kumimoji="1" lang="en-US" altLang="ja-JP" sz="2800" dirty="0"/>
              <a:t> review)</a:t>
            </a:r>
            <a:endParaRPr kumimoji="1" lang="ja-JP" altLang="en-US" sz="2800" dirty="0"/>
          </a:p>
        </p:txBody>
      </p:sp>
      <p:sp>
        <p:nvSpPr>
          <p:cNvPr id="42" name="コンテンツ プレースホルダー 41">
            <a:extLst>
              <a:ext uri="{FF2B5EF4-FFF2-40B4-BE49-F238E27FC236}">
                <a16:creationId xmlns:a16="http://schemas.microsoft.com/office/drawing/2014/main" id="{667475F8-2A63-4524-9ACB-777FE03E5FBF}"/>
              </a:ext>
            </a:extLst>
          </p:cNvPr>
          <p:cNvSpPr>
            <a:spLocks noGrp="1"/>
          </p:cNvSpPr>
          <p:nvPr>
            <p:ph idx="1"/>
          </p:nvPr>
        </p:nvSpPr>
        <p:spPr>
          <a:xfrm>
            <a:off x="479234" y="5506644"/>
            <a:ext cx="8229600" cy="1270082"/>
          </a:xfrm>
        </p:spPr>
        <p:txBody>
          <a:bodyPr>
            <a:normAutofit/>
          </a:bodyPr>
          <a:lstStyle/>
          <a:p>
            <a:r>
              <a:rPr kumimoji="1" lang="en-US" altLang="ja-JP" dirty="0">
                <a:solidFill>
                  <a:srgbClr val="FF0000"/>
                </a:solidFill>
              </a:rPr>
              <a:t>US-based HEP experiment decreased (4)</a:t>
            </a:r>
          </a:p>
          <a:p>
            <a:r>
              <a:rPr lang="en-US" altLang="ja-JP" dirty="0"/>
              <a:t>Acc/beam: 6, Detector dev: 12, Soft: 2</a:t>
            </a:r>
            <a:endParaRPr kumimoji="1" lang="ja-JP" altLang="en-US" dirty="0"/>
          </a:p>
        </p:txBody>
      </p:sp>
      <p:sp>
        <p:nvSpPr>
          <p:cNvPr id="4" name="スライド番号プレースホルダー 3"/>
          <p:cNvSpPr>
            <a:spLocks noGrp="1"/>
          </p:cNvSpPr>
          <p:nvPr>
            <p:ph type="sldNum" sz="quarter" idx="12"/>
          </p:nvPr>
        </p:nvSpPr>
        <p:spPr/>
        <p:txBody>
          <a:bodyPr/>
          <a:lstStyle/>
          <a:p>
            <a:fld id="{1E744144-3BC8-4A05-9BF5-60DE6AF06016}" type="slidenum">
              <a:rPr kumimoji="1" lang="ja-JP" altLang="en-US" smtClean="0"/>
              <a:t>20</a:t>
            </a:fld>
            <a:endParaRPr kumimoji="1" lang="ja-JP" altLang="en-US"/>
          </a:p>
        </p:txBody>
      </p:sp>
      <p:sp>
        <p:nvSpPr>
          <p:cNvPr id="5" name="テキスト ボックス 4">
            <a:extLst>
              <a:ext uri="{FF2B5EF4-FFF2-40B4-BE49-F238E27FC236}">
                <a16:creationId xmlns:a16="http://schemas.microsoft.com/office/drawing/2014/main" id="{A61D2D75-3F9F-4A52-8325-C5E6393C82F9}"/>
              </a:ext>
            </a:extLst>
          </p:cNvPr>
          <p:cNvSpPr txBox="1"/>
          <p:nvPr/>
        </p:nvSpPr>
        <p:spPr>
          <a:xfrm>
            <a:off x="3641212" y="1351356"/>
            <a:ext cx="566181" cy="261610"/>
          </a:xfrm>
          <a:prstGeom prst="rect">
            <a:avLst/>
          </a:prstGeom>
          <a:noFill/>
        </p:spPr>
        <p:txBody>
          <a:bodyPr wrap="none" rtlCol="0">
            <a:spAutoFit/>
          </a:bodyPr>
          <a:lstStyle/>
          <a:p>
            <a:r>
              <a:rPr kumimoji="1" lang="en-US" altLang="ja-JP" sz="1100" dirty="0">
                <a:solidFill>
                  <a:srgbClr val="00B050"/>
                </a:solidFill>
              </a:rPr>
              <a:t>E(CDF)</a:t>
            </a:r>
            <a:endParaRPr kumimoji="1" lang="ja-JP" altLang="en-US" sz="1100" dirty="0">
              <a:solidFill>
                <a:srgbClr val="00B050"/>
              </a:solidFill>
            </a:endParaRPr>
          </a:p>
        </p:txBody>
      </p:sp>
      <p:sp>
        <p:nvSpPr>
          <p:cNvPr id="6" name="テキスト ボックス 5">
            <a:extLst>
              <a:ext uri="{FF2B5EF4-FFF2-40B4-BE49-F238E27FC236}">
                <a16:creationId xmlns:a16="http://schemas.microsoft.com/office/drawing/2014/main" id="{14416885-3F02-4165-B310-3E086E7F8D0E}"/>
              </a:ext>
            </a:extLst>
          </p:cNvPr>
          <p:cNvSpPr txBox="1"/>
          <p:nvPr/>
        </p:nvSpPr>
        <p:spPr>
          <a:xfrm>
            <a:off x="3401596" y="1483322"/>
            <a:ext cx="769763" cy="261610"/>
          </a:xfrm>
          <a:prstGeom prst="rect">
            <a:avLst/>
          </a:prstGeom>
          <a:noFill/>
        </p:spPr>
        <p:txBody>
          <a:bodyPr wrap="none" rtlCol="0">
            <a:spAutoFit/>
          </a:bodyPr>
          <a:lstStyle/>
          <a:p>
            <a:r>
              <a:rPr kumimoji="1" lang="en-US" altLang="ja-JP" sz="1100" dirty="0">
                <a:solidFill>
                  <a:srgbClr val="00B050"/>
                </a:solidFill>
              </a:rPr>
              <a:t>E(PHENIX)</a:t>
            </a:r>
            <a:endParaRPr kumimoji="1" lang="ja-JP" altLang="en-US" sz="1100" dirty="0">
              <a:solidFill>
                <a:srgbClr val="00B050"/>
              </a:solidFill>
            </a:endParaRPr>
          </a:p>
        </p:txBody>
      </p:sp>
      <p:sp>
        <p:nvSpPr>
          <p:cNvPr id="11" name="テキスト ボックス 10">
            <a:extLst>
              <a:ext uri="{FF2B5EF4-FFF2-40B4-BE49-F238E27FC236}">
                <a16:creationId xmlns:a16="http://schemas.microsoft.com/office/drawing/2014/main" id="{F9BB17B2-57D4-48E6-BB4A-431B0B9BF5B5}"/>
              </a:ext>
            </a:extLst>
          </p:cNvPr>
          <p:cNvSpPr txBox="1"/>
          <p:nvPr/>
        </p:nvSpPr>
        <p:spPr>
          <a:xfrm>
            <a:off x="3549649" y="2923468"/>
            <a:ext cx="628698" cy="261610"/>
          </a:xfrm>
          <a:prstGeom prst="rect">
            <a:avLst/>
          </a:prstGeom>
          <a:noFill/>
        </p:spPr>
        <p:txBody>
          <a:bodyPr wrap="none" rtlCol="0">
            <a:spAutoFit/>
          </a:bodyPr>
          <a:lstStyle/>
          <a:p>
            <a:r>
              <a:rPr kumimoji="1" lang="en-US" altLang="ja-JP" sz="1100" dirty="0">
                <a:solidFill>
                  <a:srgbClr val="7030A0"/>
                </a:solidFill>
              </a:rPr>
              <a:t>D/</a:t>
            </a:r>
            <a:r>
              <a:rPr kumimoji="1" lang="en-US" altLang="ja-JP" sz="1100" dirty="0">
                <a:solidFill>
                  <a:srgbClr val="00B050"/>
                </a:solidFill>
              </a:rPr>
              <a:t>E</a:t>
            </a:r>
            <a:r>
              <a:rPr kumimoji="1" lang="en-US" altLang="ja-JP" sz="1100" dirty="0">
                <a:solidFill>
                  <a:srgbClr val="7030A0"/>
                </a:solidFill>
              </a:rPr>
              <a:t>(nu)</a:t>
            </a:r>
            <a:endParaRPr kumimoji="1" lang="ja-JP" altLang="en-US" sz="1100" dirty="0">
              <a:solidFill>
                <a:srgbClr val="7030A0"/>
              </a:solidFill>
            </a:endParaRPr>
          </a:p>
        </p:txBody>
      </p:sp>
      <p:sp>
        <p:nvSpPr>
          <p:cNvPr id="13" name="テキスト ボックス 12">
            <a:extLst>
              <a:ext uri="{FF2B5EF4-FFF2-40B4-BE49-F238E27FC236}">
                <a16:creationId xmlns:a16="http://schemas.microsoft.com/office/drawing/2014/main" id="{E2EE1E5A-1AF5-4406-A759-A7F7A0DE2EC3}"/>
              </a:ext>
            </a:extLst>
          </p:cNvPr>
          <p:cNvSpPr txBox="1"/>
          <p:nvPr/>
        </p:nvSpPr>
        <p:spPr>
          <a:xfrm>
            <a:off x="3370617" y="1651247"/>
            <a:ext cx="704039" cy="261610"/>
          </a:xfrm>
          <a:prstGeom prst="rect">
            <a:avLst/>
          </a:prstGeom>
          <a:noFill/>
        </p:spPr>
        <p:txBody>
          <a:bodyPr wrap="none" rtlCol="0">
            <a:spAutoFit/>
          </a:bodyPr>
          <a:lstStyle/>
          <a:p>
            <a:r>
              <a:rPr kumimoji="1" lang="en-US" altLang="ja-JP" sz="1100" dirty="0">
                <a:solidFill>
                  <a:srgbClr val="00B050"/>
                </a:solidFill>
              </a:rPr>
              <a:t>E(GLAST)</a:t>
            </a:r>
            <a:endParaRPr kumimoji="1" lang="ja-JP" altLang="en-US" sz="1100" dirty="0">
              <a:solidFill>
                <a:srgbClr val="00B050"/>
              </a:solidFill>
            </a:endParaRPr>
          </a:p>
        </p:txBody>
      </p:sp>
      <p:sp>
        <p:nvSpPr>
          <p:cNvPr id="15" name="テキスト ボックス 14">
            <a:extLst>
              <a:ext uri="{FF2B5EF4-FFF2-40B4-BE49-F238E27FC236}">
                <a16:creationId xmlns:a16="http://schemas.microsoft.com/office/drawing/2014/main" id="{376D6B18-8FB7-4F0E-90A3-08FF09312102}"/>
              </a:ext>
            </a:extLst>
          </p:cNvPr>
          <p:cNvSpPr txBox="1"/>
          <p:nvPr/>
        </p:nvSpPr>
        <p:spPr>
          <a:xfrm>
            <a:off x="3418428" y="3221944"/>
            <a:ext cx="1239442" cy="261610"/>
          </a:xfrm>
          <a:prstGeom prst="rect">
            <a:avLst/>
          </a:prstGeom>
          <a:noFill/>
        </p:spPr>
        <p:txBody>
          <a:bodyPr wrap="none" rtlCol="0">
            <a:spAutoFit/>
          </a:bodyPr>
          <a:lstStyle/>
          <a:p>
            <a:r>
              <a:rPr kumimoji="1" lang="en-US" altLang="ja-JP" sz="1100" dirty="0">
                <a:solidFill>
                  <a:srgbClr val="7030A0"/>
                </a:solidFill>
              </a:rPr>
              <a:t>D (KOTO@J-PARC)</a:t>
            </a:r>
            <a:endParaRPr kumimoji="1" lang="ja-JP" altLang="en-US" sz="1100" dirty="0">
              <a:solidFill>
                <a:srgbClr val="7030A0"/>
              </a:solidFill>
            </a:endParaRPr>
          </a:p>
        </p:txBody>
      </p:sp>
      <p:sp>
        <p:nvSpPr>
          <p:cNvPr id="18" name="テキスト ボックス 17">
            <a:extLst>
              <a:ext uri="{FF2B5EF4-FFF2-40B4-BE49-F238E27FC236}">
                <a16:creationId xmlns:a16="http://schemas.microsoft.com/office/drawing/2014/main" id="{9A2DA2C0-A8DC-40A6-AB38-6A506F39C68C}"/>
              </a:ext>
            </a:extLst>
          </p:cNvPr>
          <p:cNvSpPr txBox="1"/>
          <p:nvPr/>
        </p:nvSpPr>
        <p:spPr>
          <a:xfrm>
            <a:off x="3598243" y="1938077"/>
            <a:ext cx="266420" cy="261610"/>
          </a:xfrm>
          <a:prstGeom prst="rect">
            <a:avLst/>
          </a:prstGeom>
          <a:noFill/>
        </p:spPr>
        <p:txBody>
          <a:bodyPr wrap="none" rtlCol="0">
            <a:spAutoFit/>
          </a:bodyPr>
          <a:lstStyle/>
          <a:p>
            <a:r>
              <a:rPr kumimoji="1" lang="en-US" altLang="ja-JP" sz="1100" dirty="0">
                <a:solidFill>
                  <a:srgbClr val="FF0000"/>
                </a:solidFill>
              </a:rPr>
              <a:t>A</a:t>
            </a:r>
            <a:endParaRPr kumimoji="1" lang="ja-JP" altLang="en-US" sz="1100" dirty="0">
              <a:solidFill>
                <a:srgbClr val="FF0000"/>
              </a:solidFill>
            </a:endParaRPr>
          </a:p>
        </p:txBody>
      </p:sp>
      <p:sp>
        <p:nvSpPr>
          <p:cNvPr id="19" name="テキスト ボックス 18">
            <a:extLst>
              <a:ext uri="{FF2B5EF4-FFF2-40B4-BE49-F238E27FC236}">
                <a16:creationId xmlns:a16="http://schemas.microsoft.com/office/drawing/2014/main" id="{E6088E9D-3B94-4D84-8C3A-E06522D1BF48}"/>
              </a:ext>
            </a:extLst>
          </p:cNvPr>
          <p:cNvSpPr txBox="1"/>
          <p:nvPr/>
        </p:nvSpPr>
        <p:spPr>
          <a:xfrm>
            <a:off x="3661254" y="2082646"/>
            <a:ext cx="519694" cy="261610"/>
          </a:xfrm>
          <a:prstGeom prst="rect">
            <a:avLst/>
          </a:prstGeom>
          <a:noFill/>
        </p:spPr>
        <p:txBody>
          <a:bodyPr wrap="none" rtlCol="0">
            <a:spAutoFit/>
          </a:bodyPr>
          <a:lstStyle/>
          <a:p>
            <a:r>
              <a:rPr kumimoji="1" lang="en-US" altLang="ja-JP" sz="1100" dirty="0">
                <a:solidFill>
                  <a:srgbClr val="FF0000"/>
                </a:solidFill>
              </a:rPr>
              <a:t>A (LC)</a:t>
            </a:r>
            <a:endParaRPr kumimoji="1" lang="ja-JP" altLang="en-US" sz="1100" dirty="0">
              <a:solidFill>
                <a:srgbClr val="FF0000"/>
              </a:solidFill>
            </a:endParaRPr>
          </a:p>
        </p:txBody>
      </p:sp>
      <p:sp>
        <p:nvSpPr>
          <p:cNvPr id="20" name="テキスト ボックス 19">
            <a:extLst>
              <a:ext uri="{FF2B5EF4-FFF2-40B4-BE49-F238E27FC236}">
                <a16:creationId xmlns:a16="http://schemas.microsoft.com/office/drawing/2014/main" id="{D8560949-CE32-4F42-AA3E-82676D0E4E55}"/>
              </a:ext>
            </a:extLst>
          </p:cNvPr>
          <p:cNvSpPr txBox="1"/>
          <p:nvPr/>
        </p:nvSpPr>
        <p:spPr>
          <a:xfrm>
            <a:off x="3663110" y="2224907"/>
            <a:ext cx="266420" cy="261610"/>
          </a:xfrm>
          <a:prstGeom prst="rect">
            <a:avLst/>
          </a:prstGeom>
          <a:noFill/>
        </p:spPr>
        <p:txBody>
          <a:bodyPr wrap="none" rtlCol="0">
            <a:spAutoFit/>
          </a:bodyPr>
          <a:lstStyle/>
          <a:p>
            <a:r>
              <a:rPr kumimoji="1" lang="en-US" altLang="ja-JP" sz="1100" dirty="0">
                <a:solidFill>
                  <a:srgbClr val="FF0000"/>
                </a:solidFill>
              </a:rPr>
              <a:t>A</a:t>
            </a:r>
            <a:endParaRPr kumimoji="1" lang="ja-JP" altLang="en-US" sz="1100" dirty="0">
              <a:solidFill>
                <a:srgbClr val="FF0000"/>
              </a:solidFill>
            </a:endParaRPr>
          </a:p>
        </p:txBody>
      </p:sp>
      <p:sp>
        <p:nvSpPr>
          <p:cNvPr id="21" name="テキスト ボックス 20">
            <a:extLst>
              <a:ext uri="{FF2B5EF4-FFF2-40B4-BE49-F238E27FC236}">
                <a16:creationId xmlns:a16="http://schemas.microsoft.com/office/drawing/2014/main" id="{A222A123-BA1A-4D5F-939F-6D688845B0A1}"/>
              </a:ext>
            </a:extLst>
          </p:cNvPr>
          <p:cNvSpPr txBox="1"/>
          <p:nvPr/>
        </p:nvSpPr>
        <p:spPr>
          <a:xfrm>
            <a:off x="3693118" y="2373260"/>
            <a:ext cx="266420" cy="261610"/>
          </a:xfrm>
          <a:prstGeom prst="rect">
            <a:avLst/>
          </a:prstGeom>
          <a:noFill/>
        </p:spPr>
        <p:txBody>
          <a:bodyPr wrap="none" rtlCol="0">
            <a:spAutoFit/>
          </a:bodyPr>
          <a:lstStyle/>
          <a:p>
            <a:r>
              <a:rPr kumimoji="1" lang="en-US" altLang="ja-JP" sz="1100" dirty="0">
                <a:solidFill>
                  <a:srgbClr val="FF0000"/>
                </a:solidFill>
              </a:rPr>
              <a:t>A</a:t>
            </a:r>
            <a:endParaRPr kumimoji="1" lang="ja-JP" altLang="en-US" sz="1100" dirty="0">
              <a:solidFill>
                <a:srgbClr val="FF0000"/>
              </a:solidFill>
            </a:endParaRPr>
          </a:p>
        </p:txBody>
      </p:sp>
      <p:sp>
        <p:nvSpPr>
          <p:cNvPr id="22" name="テキスト ボックス 21">
            <a:extLst>
              <a:ext uri="{FF2B5EF4-FFF2-40B4-BE49-F238E27FC236}">
                <a16:creationId xmlns:a16="http://schemas.microsoft.com/office/drawing/2014/main" id="{077F96C4-6200-48C8-BCE1-0F76E26D8D49}"/>
              </a:ext>
            </a:extLst>
          </p:cNvPr>
          <p:cNvSpPr txBox="1"/>
          <p:nvPr/>
        </p:nvSpPr>
        <p:spPr>
          <a:xfrm>
            <a:off x="3924302" y="2519559"/>
            <a:ext cx="266420" cy="261610"/>
          </a:xfrm>
          <a:prstGeom prst="rect">
            <a:avLst/>
          </a:prstGeom>
          <a:noFill/>
        </p:spPr>
        <p:txBody>
          <a:bodyPr wrap="none" rtlCol="0">
            <a:spAutoFit/>
          </a:bodyPr>
          <a:lstStyle/>
          <a:p>
            <a:r>
              <a:rPr kumimoji="1" lang="en-US" altLang="ja-JP" sz="1100" dirty="0">
                <a:solidFill>
                  <a:srgbClr val="FF0000"/>
                </a:solidFill>
              </a:rPr>
              <a:t>A</a:t>
            </a:r>
            <a:endParaRPr kumimoji="1" lang="ja-JP" altLang="en-US" sz="1100" dirty="0">
              <a:solidFill>
                <a:srgbClr val="FF0000"/>
              </a:solidFill>
            </a:endParaRPr>
          </a:p>
        </p:txBody>
      </p:sp>
      <p:sp>
        <p:nvSpPr>
          <p:cNvPr id="23" name="テキスト ボックス 22">
            <a:extLst>
              <a:ext uri="{FF2B5EF4-FFF2-40B4-BE49-F238E27FC236}">
                <a16:creationId xmlns:a16="http://schemas.microsoft.com/office/drawing/2014/main" id="{4D107F34-F031-493F-93F4-06C1DA00D40A}"/>
              </a:ext>
            </a:extLst>
          </p:cNvPr>
          <p:cNvSpPr txBox="1"/>
          <p:nvPr/>
        </p:nvSpPr>
        <p:spPr>
          <a:xfrm>
            <a:off x="3904939" y="2651149"/>
            <a:ext cx="266420" cy="261610"/>
          </a:xfrm>
          <a:prstGeom prst="rect">
            <a:avLst/>
          </a:prstGeom>
          <a:noFill/>
        </p:spPr>
        <p:txBody>
          <a:bodyPr wrap="none" rtlCol="0">
            <a:spAutoFit/>
          </a:bodyPr>
          <a:lstStyle/>
          <a:p>
            <a:r>
              <a:rPr kumimoji="1" lang="en-US" altLang="ja-JP" sz="1100" dirty="0">
                <a:solidFill>
                  <a:srgbClr val="FF0000"/>
                </a:solidFill>
              </a:rPr>
              <a:t>A</a:t>
            </a:r>
            <a:endParaRPr kumimoji="1" lang="ja-JP" altLang="en-US" sz="1100" dirty="0">
              <a:solidFill>
                <a:srgbClr val="FF0000"/>
              </a:solidFill>
            </a:endParaRPr>
          </a:p>
        </p:txBody>
      </p:sp>
      <p:sp>
        <p:nvSpPr>
          <p:cNvPr id="28" name="テキスト ボックス 27">
            <a:extLst>
              <a:ext uri="{FF2B5EF4-FFF2-40B4-BE49-F238E27FC236}">
                <a16:creationId xmlns:a16="http://schemas.microsoft.com/office/drawing/2014/main" id="{6BC07646-705B-4F69-B6C6-501F3082D076}"/>
              </a:ext>
            </a:extLst>
          </p:cNvPr>
          <p:cNvSpPr txBox="1"/>
          <p:nvPr/>
        </p:nvSpPr>
        <p:spPr>
          <a:xfrm>
            <a:off x="3355389" y="4495444"/>
            <a:ext cx="660758" cy="261610"/>
          </a:xfrm>
          <a:prstGeom prst="rect">
            <a:avLst/>
          </a:prstGeom>
          <a:noFill/>
        </p:spPr>
        <p:txBody>
          <a:bodyPr wrap="none" rtlCol="0">
            <a:spAutoFit/>
          </a:bodyPr>
          <a:lstStyle/>
          <a:p>
            <a:r>
              <a:rPr kumimoji="1" lang="en-US" altLang="ja-JP" sz="1100" dirty="0"/>
              <a:t>Soft(G4)</a:t>
            </a:r>
            <a:endParaRPr kumimoji="1" lang="ja-JP" altLang="en-US" sz="1100" dirty="0"/>
          </a:p>
        </p:txBody>
      </p:sp>
      <p:sp>
        <p:nvSpPr>
          <p:cNvPr id="29" name="テキスト ボックス 28">
            <a:extLst>
              <a:ext uri="{FF2B5EF4-FFF2-40B4-BE49-F238E27FC236}">
                <a16:creationId xmlns:a16="http://schemas.microsoft.com/office/drawing/2014/main" id="{BEB56F47-847F-4863-9CC9-F5086BE946DD}"/>
              </a:ext>
            </a:extLst>
          </p:cNvPr>
          <p:cNvSpPr txBox="1"/>
          <p:nvPr/>
        </p:nvSpPr>
        <p:spPr>
          <a:xfrm>
            <a:off x="3533843" y="3062587"/>
            <a:ext cx="543739" cy="261610"/>
          </a:xfrm>
          <a:prstGeom prst="rect">
            <a:avLst/>
          </a:prstGeom>
          <a:noFill/>
        </p:spPr>
        <p:txBody>
          <a:bodyPr wrap="none" rtlCol="0">
            <a:spAutoFit/>
          </a:bodyPr>
          <a:lstStyle/>
          <a:p>
            <a:r>
              <a:rPr kumimoji="1" lang="en-US" altLang="ja-JP" sz="1100" dirty="0">
                <a:solidFill>
                  <a:srgbClr val="7030A0"/>
                </a:solidFill>
              </a:rPr>
              <a:t>D(mu)</a:t>
            </a:r>
            <a:endParaRPr kumimoji="1" lang="ja-JP" altLang="en-US" sz="1100" dirty="0">
              <a:solidFill>
                <a:srgbClr val="7030A0"/>
              </a:solidFill>
            </a:endParaRPr>
          </a:p>
        </p:txBody>
      </p:sp>
      <p:sp>
        <p:nvSpPr>
          <p:cNvPr id="30" name="テキスト ボックス 29">
            <a:extLst>
              <a:ext uri="{FF2B5EF4-FFF2-40B4-BE49-F238E27FC236}">
                <a16:creationId xmlns:a16="http://schemas.microsoft.com/office/drawing/2014/main" id="{0BE3DFE9-5969-4776-AD31-234A20D5617C}"/>
              </a:ext>
            </a:extLst>
          </p:cNvPr>
          <p:cNvSpPr txBox="1"/>
          <p:nvPr/>
        </p:nvSpPr>
        <p:spPr>
          <a:xfrm>
            <a:off x="3370617" y="3361166"/>
            <a:ext cx="1239442" cy="261610"/>
          </a:xfrm>
          <a:prstGeom prst="rect">
            <a:avLst/>
          </a:prstGeom>
          <a:noFill/>
        </p:spPr>
        <p:txBody>
          <a:bodyPr wrap="none" rtlCol="0">
            <a:spAutoFit/>
          </a:bodyPr>
          <a:lstStyle/>
          <a:p>
            <a:r>
              <a:rPr kumimoji="1" lang="en-US" altLang="ja-JP" sz="1100" dirty="0">
                <a:solidFill>
                  <a:srgbClr val="00B050"/>
                </a:solidFill>
              </a:rPr>
              <a:t>E (KOTO@J-PARC)</a:t>
            </a:r>
            <a:endParaRPr kumimoji="1" lang="ja-JP" altLang="en-US" sz="1100" dirty="0">
              <a:solidFill>
                <a:srgbClr val="00B050"/>
              </a:solidFill>
            </a:endParaRPr>
          </a:p>
        </p:txBody>
      </p:sp>
      <p:sp>
        <p:nvSpPr>
          <p:cNvPr id="31" name="テキスト ボックス 30">
            <a:extLst>
              <a:ext uri="{FF2B5EF4-FFF2-40B4-BE49-F238E27FC236}">
                <a16:creationId xmlns:a16="http://schemas.microsoft.com/office/drawing/2014/main" id="{13023EAE-BBCF-4336-A55F-6B9B2F63F47B}"/>
              </a:ext>
            </a:extLst>
          </p:cNvPr>
          <p:cNvSpPr txBox="1"/>
          <p:nvPr/>
        </p:nvSpPr>
        <p:spPr>
          <a:xfrm>
            <a:off x="3494410" y="3491224"/>
            <a:ext cx="965329" cy="261610"/>
          </a:xfrm>
          <a:prstGeom prst="rect">
            <a:avLst/>
          </a:prstGeom>
          <a:noFill/>
        </p:spPr>
        <p:txBody>
          <a:bodyPr wrap="none" rtlCol="0">
            <a:spAutoFit/>
          </a:bodyPr>
          <a:lstStyle/>
          <a:p>
            <a:r>
              <a:rPr kumimoji="1" lang="en-US" altLang="ja-JP" sz="1100" dirty="0">
                <a:solidFill>
                  <a:srgbClr val="7030A0"/>
                </a:solidFill>
              </a:rPr>
              <a:t>D (pix sensor)</a:t>
            </a:r>
            <a:endParaRPr kumimoji="1" lang="ja-JP" altLang="en-US" sz="1100" dirty="0">
              <a:solidFill>
                <a:srgbClr val="7030A0"/>
              </a:solidFill>
            </a:endParaRPr>
          </a:p>
        </p:txBody>
      </p:sp>
      <p:sp>
        <p:nvSpPr>
          <p:cNvPr id="32" name="テキスト ボックス 31">
            <a:extLst>
              <a:ext uri="{FF2B5EF4-FFF2-40B4-BE49-F238E27FC236}">
                <a16:creationId xmlns:a16="http://schemas.microsoft.com/office/drawing/2014/main" id="{E024E6E3-CAB9-445C-85E8-6E21E12E7271}"/>
              </a:ext>
            </a:extLst>
          </p:cNvPr>
          <p:cNvSpPr txBox="1"/>
          <p:nvPr/>
        </p:nvSpPr>
        <p:spPr>
          <a:xfrm>
            <a:off x="3593435" y="3639532"/>
            <a:ext cx="965329" cy="261610"/>
          </a:xfrm>
          <a:prstGeom prst="rect">
            <a:avLst/>
          </a:prstGeom>
          <a:noFill/>
        </p:spPr>
        <p:txBody>
          <a:bodyPr wrap="none" rtlCol="0">
            <a:spAutoFit/>
          </a:bodyPr>
          <a:lstStyle/>
          <a:p>
            <a:r>
              <a:rPr kumimoji="1" lang="en-US" altLang="ja-JP" sz="1100" dirty="0">
                <a:solidFill>
                  <a:srgbClr val="7030A0"/>
                </a:solidFill>
              </a:rPr>
              <a:t>D (pix sensor)</a:t>
            </a:r>
            <a:endParaRPr kumimoji="1" lang="ja-JP" altLang="en-US" sz="1100" dirty="0">
              <a:solidFill>
                <a:srgbClr val="7030A0"/>
              </a:solidFill>
            </a:endParaRPr>
          </a:p>
        </p:txBody>
      </p:sp>
      <p:sp>
        <p:nvSpPr>
          <p:cNvPr id="33" name="テキスト ボックス 32">
            <a:extLst>
              <a:ext uri="{FF2B5EF4-FFF2-40B4-BE49-F238E27FC236}">
                <a16:creationId xmlns:a16="http://schemas.microsoft.com/office/drawing/2014/main" id="{02236729-63A3-446A-A32A-CCE5790D8DE3}"/>
              </a:ext>
            </a:extLst>
          </p:cNvPr>
          <p:cNvSpPr txBox="1"/>
          <p:nvPr/>
        </p:nvSpPr>
        <p:spPr>
          <a:xfrm>
            <a:off x="3637633" y="3784600"/>
            <a:ext cx="788999" cy="261610"/>
          </a:xfrm>
          <a:prstGeom prst="rect">
            <a:avLst/>
          </a:prstGeom>
          <a:noFill/>
        </p:spPr>
        <p:txBody>
          <a:bodyPr wrap="none" rtlCol="0">
            <a:spAutoFit/>
          </a:bodyPr>
          <a:lstStyle/>
          <a:p>
            <a:r>
              <a:rPr kumimoji="1" lang="en-US" altLang="ja-JP" sz="1100" dirty="0">
                <a:solidFill>
                  <a:srgbClr val="7030A0"/>
                </a:solidFill>
              </a:rPr>
              <a:t>D (mu g-2)</a:t>
            </a:r>
            <a:endParaRPr kumimoji="1" lang="ja-JP" altLang="en-US" sz="1100" dirty="0">
              <a:solidFill>
                <a:srgbClr val="7030A0"/>
              </a:solidFill>
            </a:endParaRPr>
          </a:p>
        </p:txBody>
      </p:sp>
      <p:sp>
        <p:nvSpPr>
          <p:cNvPr id="34" name="テキスト ボックス 33">
            <a:extLst>
              <a:ext uri="{FF2B5EF4-FFF2-40B4-BE49-F238E27FC236}">
                <a16:creationId xmlns:a16="http://schemas.microsoft.com/office/drawing/2014/main" id="{961B94A5-CFCA-4BEF-B012-FF18AF5C383C}"/>
              </a:ext>
            </a:extLst>
          </p:cNvPr>
          <p:cNvSpPr txBox="1"/>
          <p:nvPr/>
        </p:nvSpPr>
        <p:spPr>
          <a:xfrm>
            <a:off x="3309359" y="3928305"/>
            <a:ext cx="1491114" cy="261610"/>
          </a:xfrm>
          <a:prstGeom prst="rect">
            <a:avLst/>
          </a:prstGeom>
          <a:noFill/>
        </p:spPr>
        <p:txBody>
          <a:bodyPr wrap="none" rtlCol="0">
            <a:spAutoFit/>
          </a:bodyPr>
          <a:lstStyle/>
          <a:p>
            <a:r>
              <a:rPr kumimoji="1" lang="en-US" altLang="ja-JP" sz="1100" dirty="0">
                <a:solidFill>
                  <a:srgbClr val="7030A0"/>
                </a:solidFill>
              </a:rPr>
              <a:t>D (SC camera for CMB)</a:t>
            </a:r>
            <a:endParaRPr kumimoji="1" lang="ja-JP" altLang="en-US" sz="1100" dirty="0">
              <a:solidFill>
                <a:srgbClr val="7030A0"/>
              </a:solidFill>
            </a:endParaRPr>
          </a:p>
        </p:txBody>
      </p:sp>
      <p:sp>
        <p:nvSpPr>
          <p:cNvPr id="35" name="テキスト ボックス 34">
            <a:extLst>
              <a:ext uri="{FF2B5EF4-FFF2-40B4-BE49-F238E27FC236}">
                <a16:creationId xmlns:a16="http://schemas.microsoft.com/office/drawing/2014/main" id="{EBF1F672-6FD9-4E0A-BEEC-0F090618B3B9}"/>
              </a:ext>
            </a:extLst>
          </p:cNvPr>
          <p:cNvSpPr txBox="1"/>
          <p:nvPr/>
        </p:nvSpPr>
        <p:spPr>
          <a:xfrm>
            <a:off x="3618382" y="4072010"/>
            <a:ext cx="612668" cy="261610"/>
          </a:xfrm>
          <a:prstGeom prst="rect">
            <a:avLst/>
          </a:prstGeom>
          <a:noFill/>
        </p:spPr>
        <p:txBody>
          <a:bodyPr wrap="none" rtlCol="0">
            <a:spAutoFit/>
          </a:bodyPr>
          <a:lstStyle/>
          <a:p>
            <a:r>
              <a:rPr kumimoji="1" lang="en-US" altLang="ja-JP" sz="1100" dirty="0">
                <a:solidFill>
                  <a:srgbClr val="00B050"/>
                </a:solidFill>
              </a:rPr>
              <a:t>E(CMB)</a:t>
            </a:r>
            <a:endParaRPr kumimoji="1" lang="ja-JP" altLang="en-US" sz="1100" dirty="0">
              <a:solidFill>
                <a:srgbClr val="00B050"/>
              </a:solidFill>
            </a:endParaRPr>
          </a:p>
        </p:txBody>
      </p:sp>
      <p:sp>
        <p:nvSpPr>
          <p:cNvPr id="36" name="テキスト ボックス 35">
            <a:extLst>
              <a:ext uri="{FF2B5EF4-FFF2-40B4-BE49-F238E27FC236}">
                <a16:creationId xmlns:a16="http://schemas.microsoft.com/office/drawing/2014/main" id="{17AE691D-A9D9-4AE0-8392-2A623542A432}"/>
              </a:ext>
            </a:extLst>
          </p:cNvPr>
          <p:cNvSpPr txBox="1"/>
          <p:nvPr/>
        </p:nvSpPr>
        <p:spPr>
          <a:xfrm>
            <a:off x="3583642" y="4211232"/>
            <a:ext cx="963725" cy="261610"/>
          </a:xfrm>
          <a:prstGeom prst="rect">
            <a:avLst/>
          </a:prstGeom>
          <a:noFill/>
        </p:spPr>
        <p:txBody>
          <a:bodyPr wrap="none" rtlCol="0">
            <a:spAutoFit/>
          </a:bodyPr>
          <a:lstStyle/>
          <a:p>
            <a:r>
              <a:rPr kumimoji="1" lang="en-US" altLang="ja-JP" sz="1100" dirty="0">
                <a:solidFill>
                  <a:srgbClr val="7030A0"/>
                </a:solidFill>
              </a:rPr>
              <a:t>D (PID for B2)</a:t>
            </a:r>
            <a:endParaRPr kumimoji="1" lang="ja-JP" altLang="en-US" sz="1100" dirty="0">
              <a:solidFill>
                <a:srgbClr val="7030A0"/>
              </a:solidFill>
            </a:endParaRPr>
          </a:p>
        </p:txBody>
      </p:sp>
      <p:sp>
        <p:nvSpPr>
          <p:cNvPr id="37" name="テキスト ボックス 36">
            <a:extLst>
              <a:ext uri="{FF2B5EF4-FFF2-40B4-BE49-F238E27FC236}">
                <a16:creationId xmlns:a16="http://schemas.microsoft.com/office/drawing/2014/main" id="{C69C416C-A2F8-4213-AB1E-A38CC9A40FF4}"/>
              </a:ext>
            </a:extLst>
          </p:cNvPr>
          <p:cNvSpPr txBox="1"/>
          <p:nvPr/>
        </p:nvSpPr>
        <p:spPr>
          <a:xfrm>
            <a:off x="3614460" y="4342267"/>
            <a:ext cx="575799" cy="261610"/>
          </a:xfrm>
          <a:prstGeom prst="rect">
            <a:avLst/>
          </a:prstGeom>
          <a:noFill/>
        </p:spPr>
        <p:txBody>
          <a:bodyPr wrap="none" rtlCol="0">
            <a:spAutoFit/>
          </a:bodyPr>
          <a:lstStyle/>
          <a:p>
            <a:r>
              <a:rPr kumimoji="1" lang="en-US" altLang="ja-JP" sz="1100" dirty="0">
                <a:solidFill>
                  <a:srgbClr val="7030A0"/>
                </a:solidFill>
              </a:rPr>
              <a:t>D (mu)</a:t>
            </a:r>
            <a:endParaRPr kumimoji="1" lang="ja-JP" altLang="en-US" sz="1100" dirty="0">
              <a:solidFill>
                <a:srgbClr val="7030A0"/>
              </a:solidFill>
            </a:endParaRPr>
          </a:p>
        </p:txBody>
      </p:sp>
      <p:sp>
        <p:nvSpPr>
          <p:cNvPr id="38" name="テキスト ボックス 37">
            <a:extLst>
              <a:ext uri="{FF2B5EF4-FFF2-40B4-BE49-F238E27FC236}">
                <a16:creationId xmlns:a16="http://schemas.microsoft.com/office/drawing/2014/main" id="{D8034DBD-2B18-4134-9FF2-9AE470188558}"/>
              </a:ext>
            </a:extLst>
          </p:cNvPr>
          <p:cNvSpPr txBox="1"/>
          <p:nvPr/>
        </p:nvSpPr>
        <p:spPr>
          <a:xfrm>
            <a:off x="4038149" y="4633284"/>
            <a:ext cx="543739" cy="261610"/>
          </a:xfrm>
          <a:prstGeom prst="rect">
            <a:avLst/>
          </a:prstGeom>
          <a:noFill/>
        </p:spPr>
        <p:txBody>
          <a:bodyPr wrap="none" rtlCol="0">
            <a:spAutoFit/>
          </a:bodyPr>
          <a:lstStyle/>
          <a:p>
            <a:r>
              <a:rPr kumimoji="1" lang="en-US" altLang="ja-JP" sz="1100" dirty="0">
                <a:solidFill>
                  <a:srgbClr val="7030A0"/>
                </a:solidFill>
              </a:rPr>
              <a:t>D(mu)</a:t>
            </a:r>
            <a:endParaRPr kumimoji="1" lang="ja-JP" altLang="en-US" sz="1100" dirty="0">
              <a:solidFill>
                <a:srgbClr val="7030A0"/>
              </a:solidFill>
            </a:endParaRPr>
          </a:p>
        </p:txBody>
      </p:sp>
      <p:sp>
        <p:nvSpPr>
          <p:cNvPr id="39" name="テキスト ボックス 38">
            <a:extLst>
              <a:ext uri="{FF2B5EF4-FFF2-40B4-BE49-F238E27FC236}">
                <a16:creationId xmlns:a16="http://schemas.microsoft.com/office/drawing/2014/main" id="{49A6CBEC-F833-4816-AF74-203254EBD8BA}"/>
              </a:ext>
            </a:extLst>
          </p:cNvPr>
          <p:cNvSpPr txBox="1"/>
          <p:nvPr/>
        </p:nvSpPr>
        <p:spPr>
          <a:xfrm>
            <a:off x="3685768" y="4762488"/>
            <a:ext cx="505267" cy="261610"/>
          </a:xfrm>
          <a:prstGeom prst="rect">
            <a:avLst/>
          </a:prstGeom>
          <a:noFill/>
        </p:spPr>
        <p:txBody>
          <a:bodyPr wrap="none" rtlCol="0">
            <a:spAutoFit/>
          </a:bodyPr>
          <a:lstStyle/>
          <a:p>
            <a:r>
              <a:rPr kumimoji="1" lang="en-US" altLang="ja-JP" sz="1100" dirty="0">
                <a:solidFill>
                  <a:srgbClr val="7030A0"/>
                </a:solidFill>
              </a:rPr>
              <a:t>D(nu)</a:t>
            </a:r>
            <a:endParaRPr kumimoji="1" lang="ja-JP" altLang="en-US" sz="1100" dirty="0">
              <a:solidFill>
                <a:srgbClr val="7030A0"/>
              </a:solidFill>
            </a:endParaRPr>
          </a:p>
        </p:txBody>
      </p:sp>
      <p:sp>
        <p:nvSpPr>
          <p:cNvPr id="40" name="テキスト ボックス 39">
            <a:extLst>
              <a:ext uri="{FF2B5EF4-FFF2-40B4-BE49-F238E27FC236}">
                <a16:creationId xmlns:a16="http://schemas.microsoft.com/office/drawing/2014/main" id="{7EAEDD60-33DA-48DB-ACB0-BA09C699A571}"/>
              </a:ext>
            </a:extLst>
          </p:cNvPr>
          <p:cNvSpPr txBox="1"/>
          <p:nvPr/>
        </p:nvSpPr>
        <p:spPr>
          <a:xfrm>
            <a:off x="3693118" y="4918878"/>
            <a:ext cx="646331" cy="261610"/>
          </a:xfrm>
          <a:prstGeom prst="rect">
            <a:avLst/>
          </a:prstGeom>
          <a:noFill/>
        </p:spPr>
        <p:txBody>
          <a:bodyPr wrap="none" rtlCol="0">
            <a:spAutoFit/>
          </a:bodyPr>
          <a:lstStyle/>
          <a:p>
            <a:r>
              <a:rPr kumimoji="1" lang="en-US" altLang="ja-JP" sz="1050" dirty="0"/>
              <a:t>Soft(BII)</a:t>
            </a:r>
            <a:endParaRPr kumimoji="1" lang="ja-JP" altLang="en-US" sz="1050" dirty="0"/>
          </a:p>
        </p:txBody>
      </p:sp>
      <p:sp>
        <p:nvSpPr>
          <p:cNvPr id="41" name="テキスト ボックス 40">
            <a:extLst>
              <a:ext uri="{FF2B5EF4-FFF2-40B4-BE49-F238E27FC236}">
                <a16:creationId xmlns:a16="http://schemas.microsoft.com/office/drawing/2014/main" id="{F01B208F-777D-4104-AE48-465589FA860E}"/>
              </a:ext>
            </a:extLst>
          </p:cNvPr>
          <p:cNvSpPr txBox="1"/>
          <p:nvPr/>
        </p:nvSpPr>
        <p:spPr>
          <a:xfrm>
            <a:off x="3085469" y="5188376"/>
            <a:ext cx="800219" cy="276999"/>
          </a:xfrm>
          <a:prstGeom prst="rect">
            <a:avLst/>
          </a:prstGeom>
          <a:noFill/>
        </p:spPr>
        <p:txBody>
          <a:bodyPr wrap="none" rtlCol="0">
            <a:spAutoFit/>
          </a:bodyPr>
          <a:lstStyle/>
          <a:p>
            <a:r>
              <a:rPr kumimoji="1" lang="en-US" altLang="ja-JP" sz="1200" dirty="0"/>
              <a:t>Soft(PDG)</a:t>
            </a:r>
            <a:endParaRPr kumimoji="1" lang="ja-JP" altLang="en-US" sz="1200" dirty="0"/>
          </a:p>
        </p:txBody>
      </p:sp>
    </p:spTree>
    <p:extLst>
      <p:ext uri="{BB962C8B-B14F-4D97-AF65-F5344CB8AC3E}">
        <p14:creationId xmlns:p14="http://schemas.microsoft.com/office/powerpoint/2010/main" val="1500276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4CD56D-0C69-4ED5-A8D3-F3F0A4B0799A}"/>
              </a:ext>
            </a:extLst>
          </p:cNvPr>
          <p:cNvSpPr>
            <a:spLocks noGrp="1"/>
          </p:cNvSpPr>
          <p:nvPr>
            <p:ph type="title"/>
          </p:nvPr>
        </p:nvSpPr>
        <p:spPr>
          <a:xfrm>
            <a:off x="457200" y="0"/>
            <a:ext cx="8229600" cy="731837"/>
          </a:xfrm>
        </p:spPr>
        <p:txBody>
          <a:bodyPr>
            <a:normAutofit fontScale="90000"/>
          </a:bodyPr>
          <a:lstStyle/>
          <a:p>
            <a:r>
              <a:rPr kumimoji="1" lang="en-US" altLang="ja-JP" dirty="0"/>
              <a:t>Recent research programs (FY2014)</a:t>
            </a:r>
            <a:endParaRPr kumimoji="1" lang="ja-JP" altLang="en-US" dirty="0"/>
          </a:p>
        </p:txBody>
      </p:sp>
      <p:sp>
        <p:nvSpPr>
          <p:cNvPr id="3" name="コンテンツ プレースホルダー 2">
            <a:extLst>
              <a:ext uri="{FF2B5EF4-FFF2-40B4-BE49-F238E27FC236}">
                <a16:creationId xmlns:a16="http://schemas.microsoft.com/office/drawing/2014/main" id="{75B9A92B-062A-4F75-9852-D1FD7EF15719}"/>
              </a:ext>
            </a:extLst>
          </p:cNvPr>
          <p:cNvSpPr>
            <a:spLocks noGrp="1"/>
          </p:cNvSpPr>
          <p:nvPr>
            <p:ph idx="1"/>
          </p:nvPr>
        </p:nvSpPr>
        <p:spPr>
          <a:xfrm>
            <a:off x="5440166" y="1022279"/>
            <a:ext cx="3631588" cy="5546161"/>
          </a:xfrm>
        </p:spPr>
        <p:txBody>
          <a:bodyPr>
            <a:normAutofit/>
          </a:bodyPr>
          <a:lstStyle/>
          <a:p>
            <a:r>
              <a:rPr kumimoji="1" lang="en-US" altLang="ja-JP" dirty="0">
                <a:solidFill>
                  <a:srgbClr val="FF0000"/>
                </a:solidFill>
              </a:rPr>
              <a:t>CDF finished</a:t>
            </a:r>
          </a:p>
          <a:p>
            <a:r>
              <a:rPr kumimoji="1" lang="en-US" altLang="ja-JP" dirty="0"/>
              <a:t>Total 19 approved programs</a:t>
            </a:r>
          </a:p>
          <a:p>
            <a:pPr lvl="1"/>
            <a:r>
              <a:rPr kumimoji="1" lang="en-US" altLang="ja-JP" dirty="0"/>
              <a:t>Acc/beam development: 6</a:t>
            </a:r>
          </a:p>
          <a:p>
            <a:pPr lvl="1"/>
            <a:r>
              <a:rPr lang="en-US" altLang="ja-JP" dirty="0"/>
              <a:t>Detector </a:t>
            </a:r>
            <a:r>
              <a:rPr lang="en-US" altLang="ja-JP" dirty="0" err="1"/>
              <a:t>devel</a:t>
            </a:r>
            <a:r>
              <a:rPr lang="en-US" altLang="ja-JP" dirty="0"/>
              <a:t>: 6</a:t>
            </a:r>
          </a:p>
          <a:p>
            <a:pPr lvl="1"/>
            <a:r>
              <a:rPr kumimoji="1" lang="en-US" altLang="ja-JP" dirty="0"/>
              <a:t>Soft </a:t>
            </a:r>
            <a:r>
              <a:rPr kumimoji="1" lang="en-US" altLang="ja-JP" dirty="0" err="1"/>
              <a:t>devel</a:t>
            </a:r>
            <a:r>
              <a:rPr lang="en-US" altLang="ja-JP" dirty="0"/>
              <a:t>: 3</a:t>
            </a:r>
          </a:p>
          <a:p>
            <a:pPr lvl="1"/>
            <a:r>
              <a:rPr kumimoji="1" lang="en-US" altLang="ja-JP" dirty="0"/>
              <a:t>Running/constructing experiments:5</a:t>
            </a:r>
          </a:p>
          <a:p>
            <a:pPr lvl="1"/>
            <a:r>
              <a:rPr lang="en-US" altLang="ja-JP" dirty="0"/>
              <a:t>Theory: 0</a:t>
            </a:r>
          </a:p>
        </p:txBody>
      </p:sp>
      <p:sp>
        <p:nvSpPr>
          <p:cNvPr id="39" name="テキスト ボックス 38">
            <a:extLst>
              <a:ext uri="{FF2B5EF4-FFF2-40B4-BE49-F238E27FC236}">
                <a16:creationId xmlns:a16="http://schemas.microsoft.com/office/drawing/2014/main" id="{B2A81A23-D1CE-4E3D-8827-398D3B2D8F96}"/>
              </a:ext>
            </a:extLst>
          </p:cNvPr>
          <p:cNvSpPr txBox="1"/>
          <p:nvPr/>
        </p:nvSpPr>
        <p:spPr>
          <a:xfrm>
            <a:off x="1000793" y="5645066"/>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1" name="テキスト ボックス 40">
            <a:extLst>
              <a:ext uri="{FF2B5EF4-FFF2-40B4-BE49-F238E27FC236}">
                <a16:creationId xmlns:a16="http://schemas.microsoft.com/office/drawing/2014/main" id="{21F5D5D7-47A7-4776-B411-5932EC158D57}"/>
              </a:ext>
            </a:extLst>
          </p:cNvPr>
          <p:cNvSpPr txBox="1"/>
          <p:nvPr/>
        </p:nvSpPr>
        <p:spPr>
          <a:xfrm>
            <a:off x="991207" y="2361152"/>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2" name="テキスト ボックス 41">
            <a:extLst>
              <a:ext uri="{FF2B5EF4-FFF2-40B4-BE49-F238E27FC236}">
                <a16:creationId xmlns:a16="http://schemas.microsoft.com/office/drawing/2014/main" id="{BE9A599A-5C10-46C1-AEC8-D4509E0A979F}"/>
              </a:ext>
            </a:extLst>
          </p:cNvPr>
          <p:cNvSpPr txBox="1"/>
          <p:nvPr/>
        </p:nvSpPr>
        <p:spPr>
          <a:xfrm>
            <a:off x="1027746" y="1902040"/>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3" name="テキスト ボックス 42">
            <a:extLst>
              <a:ext uri="{FF2B5EF4-FFF2-40B4-BE49-F238E27FC236}">
                <a16:creationId xmlns:a16="http://schemas.microsoft.com/office/drawing/2014/main" id="{475DFBFD-B893-41E8-8E98-9FF3661CE669}"/>
              </a:ext>
            </a:extLst>
          </p:cNvPr>
          <p:cNvSpPr txBox="1"/>
          <p:nvPr/>
        </p:nvSpPr>
        <p:spPr>
          <a:xfrm>
            <a:off x="1027746" y="6234033"/>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4" name="テキスト ボックス 43">
            <a:extLst>
              <a:ext uri="{FF2B5EF4-FFF2-40B4-BE49-F238E27FC236}">
                <a16:creationId xmlns:a16="http://schemas.microsoft.com/office/drawing/2014/main" id="{988655C6-0DB0-4BF5-AD44-6D3EAD37D7FC}"/>
              </a:ext>
            </a:extLst>
          </p:cNvPr>
          <p:cNvSpPr txBox="1"/>
          <p:nvPr/>
        </p:nvSpPr>
        <p:spPr>
          <a:xfrm>
            <a:off x="507755" y="983205"/>
            <a:ext cx="843885" cy="307777"/>
          </a:xfrm>
          <a:prstGeom prst="rect">
            <a:avLst/>
          </a:prstGeom>
          <a:noFill/>
        </p:spPr>
        <p:txBody>
          <a:bodyPr wrap="none" rtlCol="0">
            <a:spAutoFit/>
          </a:bodyPr>
          <a:lstStyle/>
          <a:p>
            <a:r>
              <a:rPr kumimoji="1" lang="en-US" altLang="ja-JP" sz="1400" dirty="0">
                <a:solidFill>
                  <a:srgbClr val="00B050"/>
                </a:solidFill>
              </a:rPr>
              <a:t>E(GLAST)</a:t>
            </a:r>
            <a:endParaRPr kumimoji="1" lang="ja-JP" altLang="en-US" sz="1400" dirty="0">
              <a:solidFill>
                <a:srgbClr val="00B050"/>
              </a:solidFill>
            </a:endParaRPr>
          </a:p>
        </p:txBody>
      </p:sp>
      <p:sp>
        <p:nvSpPr>
          <p:cNvPr id="45" name="テキスト ボックス 44">
            <a:extLst>
              <a:ext uri="{FF2B5EF4-FFF2-40B4-BE49-F238E27FC236}">
                <a16:creationId xmlns:a16="http://schemas.microsoft.com/office/drawing/2014/main" id="{707B5DFC-CA3F-49FC-A8A5-0E0957249D7C}"/>
              </a:ext>
            </a:extLst>
          </p:cNvPr>
          <p:cNvSpPr txBox="1"/>
          <p:nvPr/>
        </p:nvSpPr>
        <p:spPr>
          <a:xfrm>
            <a:off x="617686" y="4496163"/>
            <a:ext cx="772969" cy="307777"/>
          </a:xfrm>
          <a:prstGeom prst="rect">
            <a:avLst/>
          </a:prstGeom>
          <a:noFill/>
        </p:spPr>
        <p:txBody>
          <a:bodyPr wrap="none" rtlCol="0">
            <a:spAutoFit/>
          </a:bodyPr>
          <a:lstStyle/>
          <a:p>
            <a:r>
              <a:rPr kumimoji="1" lang="en-US" altLang="ja-JP" sz="1400" dirty="0"/>
              <a:t>Soft(BII)</a:t>
            </a:r>
            <a:endParaRPr kumimoji="1" lang="ja-JP" altLang="en-US" sz="1400" dirty="0"/>
          </a:p>
        </p:txBody>
      </p:sp>
      <p:sp>
        <p:nvSpPr>
          <p:cNvPr id="48" name="テキスト ボックス 47">
            <a:extLst>
              <a:ext uri="{FF2B5EF4-FFF2-40B4-BE49-F238E27FC236}">
                <a16:creationId xmlns:a16="http://schemas.microsoft.com/office/drawing/2014/main" id="{8E767D86-2780-422A-8D57-3547AD54AA5F}"/>
              </a:ext>
            </a:extLst>
          </p:cNvPr>
          <p:cNvSpPr txBox="1"/>
          <p:nvPr/>
        </p:nvSpPr>
        <p:spPr>
          <a:xfrm>
            <a:off x="729396" y="4942513"/>
            <a:ext cx="633315" cy="307777"/>
          </a:xfrm>
          <a:prstGeom prst="rect">
            <a:avLst/>
          </a:prstGeom>
          <a:noFill/>
        </p:spPr>
        <p:txBody>
          <a:bodyPr wrap="none" rtlCol="0">
            <a:spAutoFit/>
          </a:bodyPr>
          <a:lstStyle/>
          <a:p>
            <a:r>
              <a:rPr kumimoji="1" lang="en-US" altLang="ja-JP" sz="1400" dirty="0"/>
              <a:t>“Soft”</a:t>
            </a:r>
            <a:endParaRPr kumimoji="1" lang="ja-JP" altLang="en-US" sz="1400" dirty="0"/>
          </a:p>
        </p:txBody>
      </p:sp>
      <p:sp>
        <p:nvSpPr>
          <p:cNvPr id="50" name="テキスト ボックス 49">
            <a:extLst>
              <a:ext uri="{FF2B5EF4-FFF2-40B4-BE49-F238E27FC236}">
                <a16:creationId xmlns:a16="http://schemas.microsoft.com/office/drawing/2014/main" id="{AB0413F7-83FB-459D-96CE-5F3B9EF74F23}"/>
              </a:ext>
            </a:extLst>
          </p:cNvPr>
          <p:cNvSpPr txBox="1"/>
          <p:nvPr/>
        </p:nvSpPr>
        <p:spPr>
          <a:xfrm>
            <a:off x="561039" y="3037476"/>
            <a:ext cx="790601" cy="307777"/>
          </a:xfrm>
          <a:prstGeom prst="rect">
            <a:avLst/>
          </a:prstGeom>
          <a:noFill/>
        </p:spPr>
        <p:txBody>
          <a:bodyPr wrap="none" rtlCol="0">
            <a:spAutoFit/>
          </a:bodyPr>
          <a:lstStyle/>
          <a:p>
            <a:r>
              <a:rPr kumimoji="1" lang="en-US" altLang="ja-JP" sz="1400" dirty="0"/>
              <a:t>Soft(G4)</a:t>
            </a:r>
            <a:endParaRPr kumimoji="1" lang="ja-JP" altLang="en-US" sz="1400" dirty="0"/>
          </a:p>
        </p:txBody>
      </p:sp>
      <p:sp>
        <p:nvSpPr>
          <p:cNvPr id="51" name="テキスト ボックス 50">
            <a:extLst>
              <a:ext uri="{FF2B5EF4-FFF2-40B4-BE49-F238E27FC236}">
                <a16:creationId xmlns:a16="http://schemas.microsoft.com/office/drawing/2014/main" id="{FD49B67E-B5DE-4872-A09A-6D034EC01EAD}"/>
              </a:ext>
            </a:extLst>
          </p:cNvPr>
          <p:cNvSpPr txBox="1"/>
          <p:nvPr/>
        </p:nvSpPr>
        <p:spPr>
          <a:xfrm>
            <a:off x="576029" y="3771286"/>
            <a:ext cx="781817" cy="307777"/>
          </a:xfrm>
          <a:prstGeom prst="rect">
            <a:avLst/>
          </a:prstGeom>
          <a:noFill/>
        </p:spPr>
        <p:txBody>
          <a:bodyPr wrap="none" rtlCol="0">
            <a:spAutoFit/>
          </a:bodyPr>
          <a:lstStyle/>
          <a:p>
            <a:r>
              <a:rPr kumimoji="1" lang="en-US" altLang="ja-JP" sz="1400" dirty="0">
                <a:solidFill>
                  <a:srgbClr val="00B050"/>
                </a:solidFill>
              </a:rPr>
              <a:t>E(KOTO)</a:t>
            </a:r>
            <a:endParaRPr kumimoji="1" lang="ja-JP" altLang="en-US" sz="1400" dirty="0">
              <a:solidFill>
                <a:srgbClr val="00B050"/>
              </a:solidFill>
            </a:endParaRPr>
          </a:p>
        </p:txBody>
      </p:sp>
      <p:sp>
        <p:nvSpPr>
          <p:cNvPr id="53" name="テキスト ボックス 52">
            <a:extLst>
              <a:ext uri="{FF2B5EF4-FFF2-40B4-BE49-F238E27FC236}">
                <a16:creationId xmlns:a16="http://schemas.microsoft.com/office/drawing/2014/main" id="{37FE5C36-70C0-498B-AE3C-54EB5937FAF0}"/>
              </a:ext>
            </a:extLst>
          </p:cNvPr>
          <p:cNvSpPr txBox="1"/>
          <p:nvPr/>
        </p:nvSpPr>
        <p:spPr>
          <a:xfrm>
            <a:off x="563251" y="780577"/>
            <a:ext cx="732893" cy="307777"/>
          </a:xfrm>
          <a:prstGeom prst="rect">
            <a:avLst/>
          </a:prstGeom>
          <a:noFill/>
        </p:spPr>
        <p:txBody>
          <a:bodyPr wrap="none" rtlCol="0">
            <a:spAutoFit/>
          </a:bodyPr>
          <a:lstStyle/>
          <a:p>
            <a:r>
              <a:rPr kumimoji="1" lang="en-US" altLang="ja-JP" sz="1400" dirty="0">
                <a:solidFill>
                  <a:srgbClr val="00B050"/>
                </a:solidFill>
              </a:rPr>
              <a:t>E(RHIC)</a:t>
            </a:r>
            <a:endParaRPr kumimoji="1" lang="ja-JP" altLang="en-US" sz="1400" dirty="0">
              <a:solidFill>
                <a:srgbClr val="00B050"/>
              </a:solidFill>
            </a:endParaRPr>
          </a:p>
        </p:txBody>
      </p:sp>
      <p:sp>
        <p:nvSpPr>
          <p:cNvPr id="55" name="テキスト ボックス 54">
            <a:extLst>
              <a:ext uri="{FF2B5EF4-FFF2-40B4-BE49-F238E27FC236}">
                <a16:creationId xmlns:a16="http://schemas.microsoft.com/office/drawing/2014/main" id="{9B7B74F4-C57E-4DAF-B3C1-B8EED80BC569}"/>
              </a:ext>
            </a:extLst>
          </p:cNvPr>
          <p:cNvSpPr txBox="1"/>
          <p:nvPr/>
        </p:nvSpPr>
        <p:spPr>
          <a:xfrm>
            <a:off x="1007282" y="1596816"/>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56" name="テキスト ボックス 55">
            <a:extLst>
              <a:ext uri="{FF2B5EF4-FFF2-40B4-BE49-F238E27FC236}">
                <a16:creationId xmlns:a16="http://schemas.microsoft.com/office/drawing/2014/main" id="{200D5077-47AF-453F-A735-0EF95A0F9BC2}"/>
              </a:ext>
            </a:extLst>
          </p:cNvPr>
          <p:cNvSpPr txBox="1"/>
          <p:nvPr/>
        </p:nvSpPr>
        <p:spPr>
          <a:xfrm>
            <a:off x="894313" y="5940731"/>
            <a:ext cx="468398" cy="307777"/>
          </a:xfrm>
          <a:prstGeom prst="rect">
            <a:avLst/>
          </a:prstGeom>
          <a:noFill/>
        </p:spPr>
        <p:txBody>
          <a:bodyPr wrap="none" rtlCol="0">
            <a:spAutoFit/>
          </a:bodyPr>
          <a:lstStyle/>
          <a:p>
            <a:r>
              <a:rPr kumimoji="1" lang="en-US" altLang="ja-JP" sz="1400" dirty="0">
                <a:solidFill>
                  <a:srgbClr val="FF0000"/>
                </a:solidFill>
              </a:rPr>
              <a:t>A/</a:t>
            </a:r>
            <a:r>
              <a:rPr kumimoji="1" lang="en-US" altLang="ja-JP" sz="1400" dirty="0">
                <a:solidFill>
                  <a:srgbClr val="7030A0"/>
                </a:solidFill>
              </a:rPr>
              <a:t>D</a:t>
            </a:r>
            <a:endParaRPr kumimoji="1" lang="ja-JP" altLang="en-US" sz="1400" dirty="0">
              <a:solidFill>
                <a:srgbClr val="7030A0"/>
              </a:solidFill>
            </a:endParaRPr>
          </a:p>
        </p:txBody>
      </p:sp>
      <p:sp>
        <p:nvSpPr>
          <p:cNvPr id="57" name="テキスト ボックス 56">
            <a:extLst>
              <a:ext uri="{FF2B5EF4-FFF2-40B4-BE49-F238E27FC236}">
                <a16:creationId xmlns:a16="http://schemas.microsoft.com/office/drawing/2014/main" id="{0D2F5E2D-E2FB-45F3-B96F-410CDEAB3052}"/>
              </a:ext>
            </a:extLst>
          </p:cNvPr>
          <p:cNvSpPr txBox="1"/>
          <p:nvPr/>
        </p:nvSpPr>
        <p:spPr>
          <a:xfrm>
            <a:off x="1004171" y="2834848"/>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58" name="テキスト ボックス 57">
            <a:extLst>
              <a:ext uri="{FF2B5EF4-FFF2-40B4-BE49-F238E27FC236}">
                <a16:creationId xmlns:a16="http://schemas.microsoft.com/office/drawing/2014/main" id="{90DB75D9-D5C8-4C03-B144-579724F2FD25}"/>
              </a:ext>
            </a:extLst>
          </p:cNvPr>
          <p:cNvSpPr txBox="1"/>
          <p:nvPr/>
        </p:nvSpPr>
        <p:spPr>
          <a:xfrm>
            <a:off x="1007744" y="3407896"/>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0" name="テキスト ボックス 59">
            <a:extLst>
              <a:ext uri="{FF2B5EF4-FFF2-40B4-BE49-F238E27FC236}">
                <a16:creationId xmlns:a16="http://schemas.microsoft.com/office/drawing/2014/main" id="{BA10DB22-77BC-4864-8B68-A7B71BB8D9DE}"/>
              </a:ext>
            </a:extLst>
          </p:cNvPr>
          <p:cNvSpPr txBox="1"/>
          <p:nvPr/>
        </p:nvSpPr>
        <p:spPr>
          <a:xfrm>
            <a:off x="1022816" y="4033643"/>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2" name="テキスト ボックス 61">
            <a:extLst>
              <a:ext uri="{FF2B5EF4-FFF2-40B4-BE49-F238E27FC236}">
                <a16:creationId xmlns:a16="http://schemas.microsoft.com/office/drawing/2014/main" id="{EECA647C-F179-4B0D-BFC5-041E6B243095}"/>
              </a:ext>
            </a:extLst>
          </p:cNvPr>
          <p:cNvSpPr txBox="1"/>
          <p:nvPr/>
        </p:nvSpPr>
        <p:spPr>
          <a:xfrm>
            <a:off x="535073" y="5329673"/>
            <a:ext cx="832279" cy="307777"/>
          </a:xfrm>
          <a:prstGeom prst="rect">
            <a:avLst/>
          </a:prstGeom>
          <a:noFill/>
        </p:spPr>
        <p:txBody>
          <a:bodyPr wrap="none" rtlCol="0">
            <a:spAutoFit/>
          </a:bodyPr>
          <a:lstStyle/>
          <a:p>
            <a:r>
              <a:rPr kumimoji="1" lang="en-US" altLang="ja-JP" sz="1400" dirty="0">
                <a:solidFill>
                  <a:srgbClr val="00B050"/>
                </a:solidFill>
              </a:rPr>
              <a:t>E(</a:t>
            </a:r>
            <a:r>
              <a:rPr kumimoji="1" lang="en-US" altLang="ja-JP" sz="1400" dirty="0" err="1">
                <a:solidFill>
                  <a:srgbClr val="00B050"/>
                </a:solidFill>
              </a:rPr>
              <a:t>BelleII</a:t>
            </a:r>
            <a:r>
              <a:rPr kumimoji="1" lang="en-US" altLang="ja-JP" sz="1400" dirty="0">
                <a:solidFill>
                  <a:srgbClr val="00B050"/>
                </a:solidFill>
              </a:rPr>
              <a:t>)</a:t>
            </a:r>
            <a:endParaRPr kumimoji="1" lang="ja-JP" altLang="en-US" sz="1400" dirty="0">
              <a:solidFill>
                <a:srgbClr val="00B050"/>
              </a:solidFill>
            </a:endParaRPr>
          </a:p>
        </p:txBody>
      </p:sp>
      <p:sp>
        <p:nvSpPr>
          <p:cNvPr id="68" name="テキスト ボックス 67">
            <a:extLst>
              <a:ext uri="{FF2B5EF4-FFF2-40B4-BE49-F238E27FC236}">
                <a16:creationId xmlns:a16="http://schemas.microsoft.com/office/drawing/2014/main" id="{2FE5F871-19D3-437F-9E06-82FAB9DFD824}"/>
              </a:ext>
            </a:extLst>
          </p:cNvPr>
          <p:cNvSpPr txBox="1"/>
          <p:nvPr/>
        </p:nvSpPr>
        <p:spPr>
          <a:xfrm>
            <a:off x="566457" y="1234573"/>
            <a:ext cx="729687" cy="307777"/>
          </a:xfrm>
          <a:prstGeom prst="rect">
            <a:avLst/>
          </a:prstGeom>
          <a:noFill/>
        </p:spPr>
        <p:txBody>
          <a:bodyPr wrap="none" rtlCol="0">
            <a:spAutoFit/>
          </a:bodyPr>
          <a:lstStyle/>
          <a:p>
            <a:r>
              <a:rPr kumimoji="1" lang="en-US" altLang="ja-JP" sz="1400" dirty="0">
                <a:solidFill>
                  <a:srgbClr val="00B050"/>
                </a:solidFill>
              </a:rPr>
              <a:t>E(CMB)</a:t>
            </a:r>
            <a:endParaRPr kumimoji="1" lang="ja-JP" altLang="en-US" sz="1400" dirty="0">
              <a:solidFill>
                <a:srgbClr val="00B050"/>
              </a:solidFill>
            </a:endParaRPr>
          </a:p>
        </p:txBody>
      </p:sp>
      <p:graphicFrame>
        <p:nvGraphicFramePr>
          <p:cNvPr id="5" name="オブジェクト 4">
            <a:extLst>
              <a:ext uri="{FF2B5EF4-FFF2-40B4-BE49-F238E27FC236}">
                <a16:creationId xmlns:a16="http://schemas.microsoft.com/office/drawing/2014/main" id="{B638B592-3A66-483B-AF68-58B6830A9701}"/>
              </a:ext>
            </a:extLst>
          </p:cNvPr>
          <p:cNvGraphicFramePr>
            <a:graphicFrameLocks noChangeAspect="1"/>
          </p:cNvGraphicFramePr>
          <p:nvPr>
            <p:extLst>
              <p:ext uri="{D42A27DB-BD31-4B8C-83A1-F6EECF244321}">
                <p14:modId xmlns:p14="http://schemas.microsoft.com/office/powerpoint/2010/main" val="2504168392"/>
              </p:ext>
            </p:extLst>
          </p:nvPr>
        </p:nvGraphicFramePr>
        <p:xfrm>
          <a:off x="1296144" y="780577"/>
          <a:ext cx="4017590" cy="5787863"/>
        </p:xfrm>
        <a:graphic>
          <a:graphicData uri="http://schemas.openxmlformats.org/presentationml/2006/ole">
            <mc:AlternateContent xmlns:mc="http://schemas.openxmlformats.org/markup-compatibility/2006">
              <mc:Choice xmlns:v="urn:schemas-microsoft-com:vml" Requires="v">
                <p:oleObj spid="_x0000_s10265" name="Worksheet" r:id="rId3" imgW="7010752" imgH="10103743" progId="Excel.Sheet.8">
                  <p:embed/>
                </p:oleObj>
              </mc:Choice>
              <mc:Fallback>
                <p:oleObj name="Worksheet" r:id="rId3" imgW="7010752" imgH="10103743" progId="Excel.Sheet.8">
                  <p:embed/>
                  <p:pic>
                    <p:nvPicPr>
                      <p:cNvPr id="0" name=""/>
                      <p:cNvPicPr/>
                      <p:nvPr/>
                    </p:nvPicPr>
                    <p:blipFill>
                      <a:blip r:embed="rId4"/>
                      <a:stretch>
                        <a:fillRect/>
                      </a:stretch>
                    </p:blipFill>
                    <p:spPr>
                      <a:xfrm>
                        <a:off x="1296144" y="780577"/>
                        <a:ext cx="4017590" cy="5787863"/>
                      </a:xfrm>
                      <a:prstGeom prst="rect">
                        <a:avLst/>
                      </a:prstGeom>
                    </p:spPr>
                  </p:pic>
                </p:oleObj>
              </mc:Fallback>
            </mc:AlternateContent>
          </a:graphicData>
        </a:graphic>
      </p:graphicFrame>
      <p:sp>
        <p:nvSpPr>
          <p:cNvPr id="27" name="テキスト ボックス 26">
            <a:extLst>
              <a:ext uri="{FF2B5EF4-FFF2-40B4-BE49-F238E27FC236}">
                <a16:creationId xmlns:a16="http://schemas.microsoft.com/office/drawing/2014/main" id="{57EC81F5-5B56-454A-B671-E2ED5F965927}"/>
              </a:ext>
            </a:extLst>
          </p:cNvPr>
          <p:cNvSpPr txBox="1"/>
          <p:nvPr/>
        </p:nvSpPr>
        <p:spPr>
          <a:xfrm>
            <a:off x="1016476" y="4293535"/>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28" name="テキスト ボックス 27">
            <a:extLst>
              <a:ext uri="{FF2B5EF4-FFF2-40B4-BE49-F238E27FC236}">
                <a16:creationId xmlns:a16="http://schemas.microsoft.com/office/drawing/2014/main" id="{1096E8DB-227E-4954-9990-EBAC8B5974D6}"/>
              </a:ext>
            </a:extLst>
          </p:cNvPr>
          <p:cNvSpPr txBox="1"/>
          <p:nvPr/>
        </p:nvSpPr>
        <p:spPr>
          <a:xfrm>
            <a:off x="1030481" y="4712694"/>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Tree>
    <p:extLst>
      <p:ext uri="{BB962C8B-B14F-4D97-AF65-F5344CB8AC3E}">
        <p14:creationId xmlns:p14="http://schemas.microsoft.com/office/powerpoint/2010/main" val="1191432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A2AC217-7501-4D6E-86A9-6B90C7998B09}"/>
              </a:ext>
            </a:extLst>
          </p:cNvPr>
          <p:cNvGraphicFramePr>
            <a:graphicFrameLocks noChangeAspect="1"/>
          </p:cNvGraphicFramePr>
          <p:nvPr>
            <p:extLst>
              <p:ext uri="{D42A27DB-BD31-4B8C-83A1-F6EECF244321}">
                <p14:modId xmlns:p14="http://schemas.microsoft.com/office/powerpoint/2010/main" val="1305633626"/>
              </p:ext>
            </p:extLst>
          </p:nvPr>
        </p:nvGraphicFramePr>
        <p:xfrm>
          <a:off x="1560196" y="943356"/>
          <a:ext cx="3885324" cy="5193812"/>
        </p:xfrm>
        <a:graphic>
          <a:graphicData uri="http://schemas.openxmlformats.org/presentationml/2006/ole">
            <mc:AlternateContent xmlns:mc="http://schemas.openxmlformats.org/markup-compatibility/2006">
              <mc:Choice xmlns:v="urn:schemas-microsoft-com:vml" Requires="v">
                <p:oleObj spid="_x0000_s9238" name="Worksheet" r:id="rId3" imgW="5288086" imgH="5052296" progId="Excel.Sheet.12">
                  <p:embed/>
                </p:oleObj>
              </mc:Choice>
              <mc:Fallback>
                <p:oleObj name="Worksheet" r:id="rId3" imgW="5288086" imgH="5052296" progId="Excel.Sheet.12">
                  <p:embed/>
                  <p:pic>
                    <p:nvPicPr>
                      <p:cNvPr id="0" name=""/>
                      <p:cNvPicPr/>
                      <p:nvPr/>
                    </p:nvPicPr>
                    <p:blipFill>
                      <a:blip r:embed="rId4"/>
                      <a:stretch>
                        <a:fillRect/>
                      </a:stretch>
                    </p:blipFill>
                    <p:spPr>
                      <a:xfrm>
                        <a:off x="1560196" y="943356"/>
                        <a:ext cx="3885324" cy="5193812"/>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954CD56D-0C69-4ED5-A8D3-F3F0A4B0799A}"/>
              </a:ext>
            </a:extLst>
          </p:cNvPr>
          <p:cNvSpPr>
            <a:spLocks noGrp="1"/>
          </p:cNvSpPr>
          <p:nvPr>
            <p:ph type="title"/>
          </p:nvPr>
        </p:nvSpPr>
        <p:spPr>
          <a:xfrm>
            <a:off x="457200" y="0"/>
            <a:ext cx="8229600" cy="731837"/>
          </a:xfrm>
        </p:spPr>
        <p:txBody>
          <a:bodyPr>
            <a:normAutofit fontScale="90000"/>
          </a:bodyPr>
          <a:lstStyle/>
          <a:p>
            <a:r>
              <a:rPr kumimoji="1" lang="en-US" altLang="ja-JP" dirty="0"/>
              <a:t>Recent research programs (FY2015)</a:t>
            </a:r>
            <a:endParaRPr kumimoji="1" lang="ja-JP" altLang="en-US" dirty="0"/>
          </a:p>
        </p:txBody>
      </p:sp>
      <p:sp>
        <p:nvSpPr>
          <p:cNvPr id="3" name="コンテンツ プレースホルダー 2">
            <a:extLst>
              <a:ext uri="{FF2B5EF4-FFF2-40B4-BE49-F238E27FC236}">
                <a16:creationId xmlns:a16="http://schemas.microsoft.com/office/drawing/2014/main" id="{75B9A92B-062A-4F75-9852-D1FD7EF15719}"/>
              </a:ext>
            </a:extLst>
          </p:cNvPr>
          <p:cNvSpPr>
            <a:spLocks noGrp="1"/>
          </p:cNvSpPr>
          <p:nvPr>
            <p:ph idx="1"/>
          </p:nvPr>
        </p:nvSpPr>
        <p:spPr>
          <a:xfrm>
            <a:off x="5440166" y="1022279"/>
            <a:ext cx="3631588" cy="5546161"/>
          </a:xfrm>
        </p:spPr>
        <p:txBody>
          <a:bodyPr>
            <a:normAutofit/>
          </a:bodyPr>
          <a:lstStyle/>
          <a:p>
            <a:r>
              <a:rPr kumimoji="1" lang="en-US" altLang="ja-JP" dirty="0"/>
              <a:t>Total 20 approved programs</a:t>
            </a:r>
          </a:p>
          <a:p>
            <a:pPr lvl="1"/>
            <a:r>
              <a:rPr kumimoji="1" lang="en-US" altLang="ja-JP" dirty="0"/>
              <a:t>Acc/beam development: 7</a:t>
            </a:r>
          </a:p>
          <a:p>
            <a:pPr lvl="1"/>
            <a:r>
              <a:rPr lang="en-US" altLang="ja-JP" dirty="0"/>
              <a:t>Detector </a:t>
            </a:r>
            <a:r>
              <a:rPr lang="en-US" altLang="ja-JP" dirty="0" err="1"/>
              <a:t>devel</a:t>
            </a:r>
            <a:r>
              <a:rPr lang="en-US" altLang="ja-JP" dirty="0"/>
              <a:t>: 4</a:t>
            </a:r>
          </a:p>
          <a:p>
            <a:pPr lvl="1"/>
            <a:r>
              <a:rPr kumimoji="1" lang="en-US" altLang="ja-JP" dirty="0"/>
              <a:t>Soft </a:t>
            </a:r>
            <a:r>
              <a:rPr kumimoji="1" lang="en-US" altLang="ja-JP" dirty="0" err="1"/>
              <a:t>devel</a:t>
            </a:r>
            <a:r>
              <a:rPr lang="en-US" altLang="ja-JP" dirty="0"/>
              <a:t>: 4</a:t>
            </a:r>
          </a:p>
          <a:p>
            <a:pPr lvl="1"/>
            <a:r>
              <a:rPr kumimoji="1" lang="en-US" altLang="ja-JP" dirty="0"/>
              <a:t>Running/constructing experiments:5</a:t>
            </a:r>
          </a:p>
          <a:p>
            <a:pPr lvl="1"/>
            <a:r>
              <a:rPr lang="en-US" altLang="ja-JP" dirty="0"/>
              <a:t>Theory: 1</a:t>
            </a:r>
          </a:p>
        </p:txBody>
      </p:sp>
      <p:sp>
        <p:nvSpPr>
          <p:cNvPr id="39" name="テキスト ボックス 38">
            <a:extLst>
              <a:ext uri="{FF2B5EF4-FFF2-40B4-BE49-F238E27FC236}">
                <a16:creationId xmlns:a16="http://schemas.microsoft.com/office/drawing/2014/main" id="{B2A81A23-D1CE-4E3D-8827-398D3B2D8F96}"/>
              </a:ext>
            </a:extLst>
          </p:cNvPr>
          <p:cNvSpPr txBox="1"/>
          <p:nvPr/>
        </p:nvSpPr>
        <p:spPr>
          <a:xfrm>
            <a:off x="787640" y="4889566"/>
            <a:ext cx="607539" cy="307777"/>
          </a:xfrm>
          <a:prstGeom prst="rect">
            <a:avLst/>
          </a:prstGeom>
          <a:noFill/>
        </p:spPr>
        <p:txBody>
          <a:bodyPr wrap="none" rtlCol="0">
            <a:spAutoFit/>
          </a:bodyPr>
          <a:lstStyle/>
          <a:p>
            <a:r>
              <a:rPr kumimoji="1" lang="en-US" altLang="ja-JP" sz="1400" dirty="0">
                <a:solidFill>
                  <a:srgbClr val="FF0000"/>
                </a:solidFill>
              </a:rPr>
              <a:t>A (LC)</a:t>
            </a:r>
            <a:endParaRPr kumimoji="1" lang="ja-JP" altLang="en-US" sz="1400" dirty="0">
              <a:solidFill>
                <a:srgbClr val="FF0000"/>
              </a:solidFill>
            </a:endParaRPr>
          </a:p>
        </p:txBody>
      </p:sp>
      <p:sp>
        <p:nvSpPr>
          <p:cNvPr id="40" name="テキスト ボックス 39">
            <a:extLst>
              <a:ext uri="{FF2B5EF4-FFF2-40B4-BE49-F238E27FC236}">
                <a16:creationId xmlns:a16="http://schemas.microsoft.com/office/drawing/2014/main" id="{CA7DEF53-86C1-45A1-9C61-F74B6D2054C3}"/>
              </a:ext>
            </a:extLst>
          </p:cNvPr>
          <p:cNvSpPr txBox="1"/>
          <p:nvPr/>
        </p:nvSpPr>
        <p:spPr>
          <a:xfrm>
            <a:off x="1149702" y="2812577"/>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1" name="テキスト ボックス 40">
            <a:extLst>
              <a:ext uri="{FF2B5EF4-FFF2-40B4-BE49-F238E27FC236}">
                <a16:creationId xmlns:a16="http://schemas.microsoft.com/office/drawing/2014/main" id="{21F5D5D7-47A7-4776-B411-5932EC158D57}"/>
              </a:ext>
            </a:extLst>
          </p:cNvPr>
          <p:cNvSpPr txBox="1"/>
          <p:nvPr/>
        </p:nvSpPr>
        <p:spPr>
          <a:xfrm>
            <a:off x="1144281" y="2571844"/>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2" name="テキスト ボックス 41">
            <a:extLst>
              <a:ext uri="{FF2B5EF4-FFF2-40B4-BE49-F238E27FC236}">
                <a16:creationId xmlns:a16="http://schemas.microsoft.com/office/drawing/2014/main" id="{BE9A599A-5C10-46C1-AEC8-D4509E0A979F}"/>
              </a:ext>
            </a:extLst>
          </p:cNvPr>
          <p:cNvSpPr txBox="1"/>
          <p:nvPr/>
        </p:nvSpPr>
        <p:spPr>
          <a:xfrm>
            <a:off x="1124516" y="2338681"/>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3" name="テキスト ボックス 42">
            <a:extLst>
              <a:ext uri="{FF2B5EF4-FFF2-40B4-BE49-F238E27FC236}">
                <a16:creationId xmlns:a16="http://schemas.microsoft.com/office/drawing/2014/main" id="{475DFBFD-B893-41E8-8E98-9FF3661CE669}"/>
              </a:ext>
            </a:extLst>
          </p:cNvPr>
          <p:cNvSpPr txBox="1"/>
          <p:nvPr/>
        </p:nvSpPr>
        <p:spPr>
          <a:xfrm>
            <a:off x="833675" y="5878941"/>
            <a:ext cx="784189" cy="307777"/>
          </a:xfrm>
          <a:prstGeom prst="rect">
            <a:avLst/>
          </a:prstGeom>
          <a:noFill/>
        </p:spPr>
        <p:txBody>
          <a:bodyPr wrap="none" rtlCol="0">
            <a:spAutoFit/>
          </a:bodyPr>
          <a:lstStyle/>
          <a:p>
            <a:r>
              <a:rPr kumimoji="1" lang="en-US" altLang="ja-JP" sz="1400" dirty="0">
                <a:solidFill>
                  <a:srgbClr val="FF0000"/>
                </a:solidFill>
              </a:rPr>
              <a:t>A (horn)</a:t>
            </a:r>
            <a:endParaRPr kumimoji="1" lang="ja-JP" altLang="en-US" sz="1400" dirty="0">
              <a:solidFill>
                <a:srgbClr val="FF0000"/>
              </a:solidFill>
            </a:endParaRPr>
          </a:p>
        </p:txBody>
      </p:sp>
      <p:sp>
        <p:nvSpPr>
          <p:cNvPr id="44" name="テキスト ボックス 43">
            <a:extLst>
              <a:ext uri="{FF2B5EF4-FFF2-40B4-BE49-F238E27FC236}">
                <a16:creationId xmlns:a16="http://schemas.microsoft.com/office/drawing/2014/main" id="{988655C6-0DB0-4BF5-AD44-6D3EAD37D7FC}"/>
              </a:ext>
            </a:extLst>
          </p:cNvPr>
          <p:cNvSpPr txBox="1"/>
          <p:nvPr/>
        </p:nvSpPr>
        <p:spPr>
          <a:xfrm>
            <a:off x="644326" y="1625400"/>
            <a:ext cx="843885" cy="307777"/>
          </a:xfrm>
          <a:prstGeom prst="rect">
            <a:avLst/>
          </a:prstGeom>
          <a:noFill/>
        </p:spPr>
        <p:txBody>
          <a:bodyPr wrap="none" rtlCol="0">
            <a:spAutoFit/>
          </a:bodyPr>
          <a:lstStyle/>
          <a:p>
            <a:r>
              <a:rPr kumimoji="1" lang="en-US" altLang="ja-JP" sz="1400" dirty="0">
                <a:solidFill>
                  <a:srgbClr val="00B050"/>
                </a:solidFill>
              </a:rPr>
              <a:t>E(GLAST)</a:t>
            </a:r>
            <a:endParaRPr kumimoji="1" lang="ja-JP" altLang="en-US" sz="1400" dirty="0">
              <a:solidFill>
                <a:srgbClr val="00B050"/>
              </a:solidFill>
            </a:endParaRPr>
          </a:p>
        </p:txBody>
      </p:sp>
      <p:sp>
        <p:nvSpPr>
          <p:cNvPr id="45" name="テキスト ボックス 44">
            <a:extLst>
              <a:ext uri="{FF2B5EF4-FFF2-40B4-BE49-F238E27FC236}">
                <a16:creationId xmlns:a16="http://schemas.microsoft.com/office/drawing/2014/main" id="{707B5DFC-CA3F-49FC-A8A5-0E0957249D7C}"/>
              </a:ext>
            </a:extLst>
          </p:cNvPr>
          <p:cNvSpPr txBox="1"/>
          <p:nvPr/>
        </p:nvSpPr>
        <p:spPr>
          <a:xfrm>
            <a:off x="694021" y="3741193"/>
            <a:ext cx="772969" cy="307777"/>
          </a:xfrm>
          <a:prstGeom prst="rect">
            <a:avLst/>
          </a:prstGeom>
          <a:noFill/>
        </p:spPr>
        <p:txBody>
          <a:bodyPr wrap="none" rtlCol="0">
            <a:spAutoFit/>
          </a:bodyPr>
          <a:lstStyle/>
          <a:p>
            <a:r>
              <a:rPr kumimoji="1" lang="en-US" altLang="ja-JP" sz="1400" dirty="0"/>
              <a:t>Soft(BII)</a:t>
            </a:r>
            <a:endParaRPr kumimoji="1" lang="ja-JP" altLang="en-US" sz="1400" dirty="0"/>
          </a:p>
        </p:txBody>
      </p:sp>
      <p:sp>
        <p:nvSpPr>
          <p:cNvPr id="48" name="テキスト ボックス 47">
            <a:extLst>
              <a:ext uri="{FF2B5EF4-FFF2-40B4-BE49-F238E27FC236}">
                <a16:creationId xmlns:a16="http://schemas.microsoft.com/office/drawing/2014/main" id="{8E767D86-2780-422A-8D57-3547AD54AA5F}"/>
              </a:ext>
            </a:extLst>
          </p:cNvPr>
          <p:cNvSpPr txBox="1"/>
          <p:nvPr/>
        </p:nvSpPr>
        <p:spPr>
          <a:xfrm>
            <a:off x="833675" y="4676181"/>
            <a:ext cx="633315" cy="307777"/>
          </a:xfrm>
          <a:prstGeom prst="rect">
            <a:avLst/>
          </a:prstGeom>
          <a:noFill/>
        </p:spPr>
        <p:txBody>
          <a:bodyPr wrap="none" rtlCol="0">
            <a:spAutoFit/>
          </a:bodyPr>
          <a:lstStyle/>
          <a:p>
            <a:r>
              <a:rPr kumimoji="1" lang="en-US" altLang="ja-JP" sz="1400" dirty="0"/>
              <a:t>“Soft”</a:t>
            </a:r>
            <a:endParaRPr kumimoji="1" lang="ja-JP" altLang="en-US" sz="1400" dirty="0"/>
          </a:p>
        </p:txBody>
      </p:sp>
      <p:sp>
        <p:nvSpPr>
          <p:cNvPr id="50" name="テキスト ボックス 49">
            <a:extLst>
              <a:ext uri="{FF2B5EF4-FFF2-40B4-BE49-F238E27FC236}">
                <a16:creationId xmlns:a16="http://schemas.microsoft.com/office/drawing/2014/main" id="{AB0413F7-83FB-459D-96CE-5F3B9EF74F23}"/>
              </a:ext>
            </a:extLst>
          </p:cNvPr>
          <p:cNvSpPr txBox="1"/>
          <p:nvPr/>
        </p:nvSpPr>
        <p:spPr>
          <a:xfrm>
            <a:off x="679690" y="3039937"/>
            <a:ext cx="790601" cy="307777"/>
          </a:xfrm>
          <a:prstGeom prst="rect">
            <a:avLst/>
          </a:prstGeom>
          <a:noFill/>
        </p:spPr>
        <p:txBody>
          <a:bodyPr wrap="none" rtlCol="0">
            <a:spAutoFit/>
          </a:bodyPr>
          <a:lstStyle/>
          <a:p>
            <a:r>
              <a:rPr kumimoji="1" lang="en-US" altLang="ja-JP" sz="1400" dirty="0"/>
              <a:t>Soft(G4)</a:t>
            </a:r>
            <a:endParaRPr kumimoji="1" lang="ja-JP" altLang="en-US" sz="1400" dirty="0"/>
          </a:p>
        </p:txBody>
      </p:sp>
      <p:sp>
        <p:nvSpPr>
          <p:cNvPr id="51" name="テキスト ボックス 50">
            <a:extLst>
              <a:ext uri="{FF2B5EF4-FFF2-40B4-BE49-F238E27FC236}">
                <a16:creationId xmlns:a16="http://schemas.microsoft.com/office/drawing/2014/main" id="{FD49B67E-B5DE-4872-A09A-6D034EC01EAD}"/>
              </a:ext>
            </a:extLst>
          </p:cNvPr>
          <p:cNvSpPr txBox="1"/>
          <p:nvPr/>
        </p:nvSpPr>
        <p:spPr>
          <a:xfrm>
            <a:off x="706394" y="3271276"/>
            <a:ext cx="781817" cy="307777"/>
          </a:xfrm>
          <a:prstGeom prst="rect">
            <a:avLst/>
          </a:prstGeom>
          <a:noFill/>
        </p:spPr>
        <p:txBody>
          <a:bodyPr wrap="none" rtlCol="0">
            <a:spAutoFit/>
          </a:bodyPr>
          <a:lstStyle/>
          <a:p>
            <a:r>
              <a:rPr kumimoji="1" lang="en-US" altLang="ja-JP" sz="1400" dirty="0">
                <a:solidFill>
                  <a:srgbClr val="00B050"/>
                </a:solidFill>
              </a:rPr>
              <a:t>E(KOTO)</a:t>
            </a:r>
            <a:endParaRPr kumimoji="1" lang="ja-JP" altLang="en-US" sz="1400" dirty="0">
              <a:solidFill>
                <a:srgbClr val="00B050"/>
              </a:solidFill>
            </a:endParaRPr>
          </a:p>
        </p:txBody>
      </p:sp>
      <p:sp>
        <p:nvSpPr>
          <p:cNvPr id="53" name="テキスト ボックス 52">
            <a:extLst>
              <a:ext uri="{FF2B5EF4-FFF2-40B4-BE49-F238E27FC236}">
                <a16:creationId xmlns:a16="http://schemas.microsoft.com/office/drawing/2014/main" id="{37FE5C36-70C0-498B-AE3C-54EB5937FAF0}"/>
              </a:ext>
            </a:extLst>
          </p:cNvPr>
          <p:cNvSpPr txBox="1"/>
          <p:nvPr/>
        </p:nvSpPr>
        <p:spPr>
          <a:xfrm>
            <a:off x="734097" y="1398727"/>
            <a:ext cx="732893" cy="307777"/>
          </a:xfrm>
          <a:prstGeom prst="rect">
            <a:avLst/>
          </a:prstGeom>
          <a:noFill/>
        </p:spPr>
        <p:txBody>
          <a:bodyPr wrap="none" rtlCol="0">
            <a:spAutoFit/>
          </a:bodyPr>
          <a:lstStyle/>
          <a:p>
            <a:r>
              <a:rPr kumimoji="1" lang="en-US" altLang="ja-JP" sz="1400" dirty="0">
                <a:solidFill>
                  <a:srgbClr val="00B050"/>
                </a:solidFill>
              </a:rPr>
              <a:t>E(RHIC)</a:t>
            </a:r>
            <a:endParaRPr kumimoji="1" lang="ja-JP" altLang="en-US" sz="1400" dirty="0">
              <a:solidFill>
                <a:srgbClr val="00B050"/>
              </a:solidFill>
            </a:endParaRPr>
          </a:p>
        </p:txBody>
      </p:sp>
      <p:sp>
        <p:nvSpPr>
          <p:cNvPr id="55" name="テキスト ボックス 54">
            <a:extLst>
              <a:ext uri="{FF2B5EF4-FFF2-40B4-BE49-F238E27FC236}">
                <a16:creationId xmlns:a16="http://schemas.microsoft.com/office/drawing/2014/main" id="{9B7B74F4-C57E-4DAF-B3C1-B8EED80BC569}"/>
              </a:ext>
            </a:extLst>
          </p:cNvPr>
          <p:cNvSpPr txBox="1"/>
          <p:nvPr/>
        </p:nvSpPr>
        <p:spPr>
          <a:xfrm>
            <a:off x="1126631" y="2097710"/>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56" name="テキスト ボックス 55">
            <a:extLst>
              <a:ext uri="{FF2B5EF4-FFF2-40B4-BE49-F238E27FC236}">
                <a16:creationId xmlns:a16="http://schemas.microsoft.com/office/drawing/2014/main" id="{200D5077-47AF-453F-A735-0EF95A0F9BC2}"/>
              </a:ext>
            </a:extLst>
          </p:cNvPr>
          <p:cNvSpPr txBox="1"/>
          <p:nvPr/>
        </p:nvSpPr>
        <p:spPr>
          <a:xfrm>
            <a:off x="706394" y="4436630"/>
            <a:ext cx="806631" cy="307777"/>
          </a:xfrm>
          <a:prstGeom prst="rect">
            <a:avLst/>
          </a:prstGeom>
          <a:noFill/>
        </p:spPr>
        <p:txBody>
          <a:bodyPr wrap="none" rtlCol="0">
            <a:spAutoFit/>
          </a:bodyPr>
          <a:lstStyle/>
          <a:p>
            <a:r>
              <a:rPr kumimoji="1" lang="en-US" altLang="ja-JP" sz="1400" dirty="0">
                <a:solidFill>
                  <a:srgbClr val="FF0000"/>
                </a:solidFill>
              </a:rPr>
              <a:t>A/</a:t>
            </a:r>
            <a:r>
              <a:rPr kumimoji="1" lang="en-US" altLang="ja-JP" sz="1400" dirty="0">
                <a:solidFill>
                  <a:srgbClr val="7030A0"/>
                </a:solidFill>
              </a:rPr>
              <a:t>D (nu)</a:t>
            </a:r>
            <a:endParaRPr kumimoji="1" lang="ja-JP" altLang="en-US" sz="1400" dirty="0">
              <a:solidFill>
                <a:srgbClr val="7030A0"/>
              </a:solidFill>
            </a:endParaRPr>
          </a:p>
        </p:txBody>
      </p:sp>
      <p:sp>
        <p:nvSpPr>
          <p:cNvPr id="57" name="テキスト ボックス 56">
            <a:extLst>
              <a:ext uri="{FF2B5EF4-FFF2-40B4-BE49-F238E27FC236}">
                <a16:creationId xmlns:a16="http://schemas.microsoft.com/office/drawing/2014/main" id="{0D2F5E2D-E2FB-45F3-B96F-410CDEAB3052}"/>
              </a:ext>
            </a:extLst>
          </p:cNvPr>
          <p:cNvSpPr txBox="1"/>
          <p:nvPr/>
        </p:nvSpPr>
        <p:spPr>
          <a:xfrm>
            <a:off x="745507" y="3505425"/>
            <a:ext cx="641522" cy="307777"/>
          </a:xfrm>
          <a:prstGeom prst="rect">
            <a:avLst/>
          </a:prstGeom>
          <a:noFill/>
        </p:spPr>
        <p:txBody>
          <a:bodyPr wrap="none" rtlCol="0">
            <a:spAutoFit/>
          </a:bodyPr>
          <a:lstStyle/>
          <a:p>
            <a:r>
              <a:rPr kumimoji="1" lang="en-US" altLang="ja-JP" sz="1400" dirty="0">
                <a:solidFill>
                  <a:srgbClr val="7030A0"/>
                </a:solidFill>
              </a:rPr>
              <a:t>D(mu)</a:t>
            </a:r>
            <a:endParaRPr kumimoji="1" lang="ja-JP" altLang="en-US" sz="1400" dirty="0">
              <a:solidFill>
                <a:srgbClr val="7030A0"/>
              </a:solidFill>
            </a:endParaRPr>
          </a:p>
        </p:txBody>
      </p:sp>
      <p:sp>
        <p:nvSpPr>
          <p:cNvPr id="58" name="テキスト ボックス 57">
            <a:extLst>
              <a:ext uri="{FF2B5EF4-FFF2-40B4-BE49-F238E27FC236}">
                <a16:creationId xmlns:a16="http://schemas.microsoft.com/office/drawing/2014/main" id="{90DB75D9-D5C8-4C03-B144-579724F2FD25}"/>
              </a:ext>
            </a:extLst>
          </p:cNvPr>
          <p:cNvSpPr txBox="1"/>
          <p:nvPr/>
        </p:nvSpPr>
        <p:spPr>
          <a:xfrm>
            <a:off x="750849" y="3981008"/>
            <a:ext cx="678391" cy="307777"/>
          </a:xfrm>
          <a:prstGeom prst="rect">
            <a:avLst/>
          </a:prstGeom>
          <a:noFill/>
        </p:spPr>
        <p:txBody>
          <a:bodyPr wrap="none" rtlCol="0">
            <a:spAutoFit/>
          </a:bodyPr>
          <a:lstStyle/>
          <a:p>
            <a:r>
              <a:rPr kumimoji="1" lang="en-US" altLang="ja-JP" sz="1400" dirty="0">
                <a:solidFill>
                  <a:srgbClr val="7030A0"/>
                </a:solidFill>
              </a:rPr>
              <a:t>D (</a:t>
            </a:r>
            <a:r>
              <a:rPr kumimoji="1" lang="en-US" altLang="ja-JP" sz="1400" dirty="0" err="1">
                <a:solidFill>
                  <a:srgbClr val="7030A0"/>
                </a:solidFill>
              </a:rPr>
              <a:t>SiD</a:t>
            </a:r>
            <a:r>
              <a:rPr kumimoji="1" lang="en-US" altLang="ja-JP" sz="1400" dirty="0">
                <a:solidFill>
                  <a:srgbClr val="7030A0"/>
                </a:solidFill>
              </a:rPr>
              <a:t>)</a:t>
            </a:r>
            <a:endParaRPr kumimoji="1" lang="ja-JP" altLang="en-US" sz="1400" dirty="0">
              <a:solidFill>
                <a:srgbClr val="7030A0"/>
              </a:solidFill>
            </a:endParaRPr>
          </a:p>
        </p:txBody>
      </p:sp>
      <p:sp>
        <p:nvSpPr>
          <p:cNvPr id="60" name="テキスト ボックス 59">
            <a:extLst>
              <a:ext uri="{FF2B5EF4-FFF2-40B4-BE49-F238E27FC236}">
                <a16:creationId xmlns:a16="http://schemas.microsoft.com/office/drawing/2014/main" id="{BA10DB22-77BC-4864-8B68-A7B71BB8D9DE}"/>
              </a:ext>
            </a:extLst>
          </p:cNvPr>
          <p:cNvSpPr txBox="1"/>
          <p:nvPr/>
        </p:nvSpPr>
        <p:spPr>
          <a:xfrm>
            <a:off x="0" y="5623807"/>
            <a:ext cx="1775358" cy="307777"/>
          </a:xfrm>
          <a:prstGeom prst="rect">
            <a:avLst/>
          </a:prstGeom>
          <a:noFill/>
        </p:spPr>
        <p:txBody>
          <a:bodyPr wrap="none" rtlCol="0">
            <a:spAutoFit/>
          </a:bodyPr>
          <a:lstStyle/>
          <a:p>
            <a:r>
              <a:rPr kumimoji="1" lang="en-US" altLang="ja-JP" sz="1400" dirty="0">
                <a:solidFill>
                  <a:srgbClr val="7030A0"/>
                </a:solidFill>
              </a:rPr>
              <a:t>D (sterile </a:t>
            </a:r>
            <a:r>
              <a:rPr kumimoji="1" lang="en-US" altLang="ja-JP" sz="1400" dirty="0" err="1">
                <a:solidFill>
                  <a:srgbClr val="7030A0"/>
                </a:solidFill>
              </a:rPr>
              <a:t>nu@J-PARC</a:t>
            </a:r>
            <a:r>
              <a:rPr kumimoji="1" lang="en-US" altLang="ja-JP" sz="1400" dirty="0">
                <a:solidFill>
                  <a:srgbClr val="7030A0"/>
                </a:solidFill>
              </a:rPr>
              <a:t>)</a:t>
            </a:r>
            <a:endParaRPr kumimoji="1" lang="ja-JP" altLang="en-US" sz="1400" dirty="0">
              <a:solidFill>
                <a:srgbClr val="7030A0"/>
              </a:solidFill>
            </a:endParaRPr>
          </a:p>
        </p:txBody>
      </p:sp>
      <p:sp>
        <p:nvSpPr>
          <p:cNvPr id="62" name="テキスト ボックス 61">
            <a:extLst>
              <a:ext uri="{FF2B5EF4-FFF2-40B4-BE49-F238E27FC236}">
                <a16:creationId xmlns:a16="http://schemas.microsoft.com/office/drawing/2014/main" id="{EECA647C-F179-4B0D-BFC5-041E6B243095}"/>
              </a:ext>
            </a:extLst>
          </p:cNvPr>
          <p:cNvSpPr txBox="1"/>
          <p:nvPr/>
        </p:nvSpPr>
        <p:spPr>
          <a:xfrm>
            <a:off x="639506" y="4209490"/>
            <a:ext cx="832279" cy="307777"/>
          </a:xfrm>
          <a:prstGeom prst="rect">
            <a:avLst/>
          </a:prstGeom>
          <a:noFill/>
        </p:spPr>
        <p:txBody>
          <a:bodyPr wrap="none" rtlCol="0">
            <a:spAutoFit/>
          </a:bodyPr>
          <a:lstStyle/>
          <a:p>
            <a:r>
              <a:rPr kumimoji="1" lang="en-US" altLang="ja-JP" sz="1400" dirty="0">
                <a:solidFill>
                  <a:srgbClr val="00B050"/>
                </a:solidFill>
              </a:rPr>
              <a:t>E(</a:t>
            </a:r>
            <a:r>
              <a:rPr kumimoji="1" lang="en-US" altLang="ja-JP" sz="1400" dirty="0" err="1">
                <a:solidFill>
                  <a:srgbClr val="00B050"/>
                </a:solidFill>
              </a:rPr>
              <a:t>BelleII</a:t>
            </a:r>
            <a:r>
              <a:rPr kumimoji="1" lang="en-US" altLang="ja-JP" sz="1400" dirty="0">
                <a:solidFill>
                  <a:srgbClr val="00B050"/>
                </a:solidFill>
              </a:rPr>
              <a:t>)</a:t>
            </a:r>
            <a:endParaRPr kumimoji="1" lang="ja-JP" altLang="en-US" sz="1400" dirty="0">
              <a:solidFill>
                <a:srgbClr val="00B050"/>
              </a:solidFill>
            </a:endParaRPr>
          </a:p>
        </p:txBody>
      </p:sp>
      <p:sp>
        <p:nvSpPr>
          <p:cNvPr id="68" name="テキスト ボックス 67">
            <a:extLst>
              <a:ext uri="{FF2B5EF4-FFF2-40B4-BE49-F238E27FC236}">
                <a16:creationId xmlns:a16="http://schemas.microsoft.com/office/drawing/2014/main" id="{2FE5F871-19D3-437F-9E06-82FAB9DFD824}"/>
              </a:ext>
            </a:extLst>
          </p:cNvPr>
          <p:cNvSpPr txBox="1"/>
          <p:nvPr/>
        </p:nvSpPr>
        <p:spPr>
          <a:xfrm>
            <a:off x="737303" y="1866371"/>
            <a:ext cx="729687" cy="307777"/>
          </a:xfrm>
          <a:prstGeom prst="rect">
            <a:avLst/>
          </a:prstGeom>
          <a:noFill/>
        </p:spPr>
        <p:txBody>
          <a:bodyPr wrap="none" rtlCol="0">
            <a:spAutoFit/>
          </a:bodyPr>
          <a:lstStyle/>
          <a:p>
            <a:r>
              <a:rPr kumimoji="1" lang="en-US" altLang="ja-JP" sz="1400" dirty="0">
                <a:solidFill>
                  <a:srgbClr val="00B050"/>
                </a:solidFill>
              </a:rPr>
              <a:t>E(CMB)</a:t>
            </a:r>
            <a:endParaRPr kumimoji="1" lang="ja-JP" altLang="en-US" sz="1400" dirty="0">
              <a:solidFill>
                <a:srgbClr val="00B050"/>
              </a:solidFill>
            </a:endParaRPr>
          </a:p>
        </p:txBody>
      </p:sp>
      <p:sp>
        <p:nvSpPr>
          <p:cNvPr id="70" name="テキスト ボックス 69">
            <a:extLst>
              <a:ext uri="{FF2B5EF4-FFF2-40B4-BE49-F238E27FC236}">
                <a16:creationId xmlns:a16="http://schemas.microsoft.com/office/drawing/2014/main" id="{52335C8B-66DB-474A-981F-3887BCF04CDD}"/>
              </a:ext>
            </a:extLst>
          </p:cNvPr>
          <p:cNvSpPr txBox="1"/>
          <p:nvPr/>
        </p:nvSpPr>
        <p:spPr>
          <a:xfrm>
            <a:off x="1149702" y="5170783"/>
            <a:ext cx="272832" cy="307777"/>
          </a:xfrm>
          <a:prstGeom prst="rect">
            <a:avLst/>
          </a:prstGeom>
          <a:noFill/>
        </p:spPr>
        <p:txBody>
          <a:bodyPr wrap="none" rtlCol="0">
            <a:spAutoFit/>
          </a:bodyPr>
          <a:lstStyle/>
          <a:p>
            <a:r>
              <a:rPr kumimoji="1" lang="en-US" altLang="ja-JP" sz="1400" dirty="0">
                <a:solidFill>
                  <a:srgbClr val="0070C0"/>
                </a:solidFill>
              </a:rPr>
              <a:t>T</a:t>
            </a:r>
            <a:endParaRPr kumimoji="1" lang="ja-JP" altLang="en-US" sz="1400" dirty="0">
              <a:solidFill>
                <a:srgbClr val="0070C0"/>
              </a:solidFill>
            </a:endParaRPr>
          </a:p>
        </p:txBody>
      </p:sp>
      <p:sp>
        <p:nvSpPr>
          <p:cNvPr id="31" name="テキスト ボックス 30">
            <a:extLst>
              <a:ext uri="{FF2B5EF4-FFF2-40B4-BE49-F238E27FC236}">
                <a16:creationId xmlns:a16="http://schemas.microsoft.com/office/drawing/2014/main" id="{9B9572A1-1716-42B8-9FB9-6B51DBAB6886}"/>
              </a:ext>
            </a:extLst>
          </p:cNvPr>
          <p:cNvSpPr txBox="1"/>
          <p:nvPr/>
        </p:nvSpPr>
        <p:spPr>
          <a:xfrm>
            <a:off x="681670" y="5374844"/>
            <a:ext cx="772969" cy="307777"/>
          </a:xfrm>
          <a:prstGeom prst="rect">
            <a:avLst/>
          </a:prstGeom>
          <a:noFill/>
        </p:spPr>
        <p:txBody>
          <a:bodyPr wrap="none" rtlCol="0">
            <a:spAutoFit/>
          </a:bodyPr>
          <a:lstStyle/>
          <a:p>
            <a:r>
              <a:rPr kumimoji="1" lang="en-US" altLang="ja-JP" sz="1400" dirty="0"/>
              <a:t>Soft(BII)</a:t>
            </a:r>
            <a:endParaRPr kumimoji="1" lang="ja-JP" altLang="en-US" sz="1400" dirty="0"/>
          </a:p>
        </p:txBody>
      </p:sp>
    </p:spTree>
    <p:extLst>
      <p:ext uri="{BB962C8B-B14F-4D97-AF65-F5344CB8AC3E}">
        <p14:creationId xmlns:p14="http://schemas.microsoft.com/office/powerpoint/2010/main" val="1561733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AED8C3B-52EE-4B06-B346-D93F51CE6C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8646" y="520883"/>
            <a:ext cx="4472287" cy="6227514"/>
          </a:xfrm>
          <a:prstGeom prst="rect">
            <a:avLst/>
          </a:prstGeom>
        </p:spPr>
      </p:pic>
      <p:sp>
        <p:nvSpPr>
          <p:cNvPr id="2" name="タイトル 1">
            <a:extLst>
              <a:ext uri="{FF2B5EF4-FFF2-40B4-BE49-F238E27FC236}">
                <a16:creationId xmlns:a16="http://schemas.microsoft.com/office/drawing/2014/main" id="{954CD56D-0C69-4ED5-A8D3-F3F0A4B0799A}"/>
              </a:ext>
            </a:extLst>
          </p:cNvPr>
          <p:cNvSpPr>
            <a:spLocks noGrp="1"/>
          </p:cNvSpPr>
          <p:nvPr>
            <p:ph type="title"/>
          </p:nvPr>
        </p:nvSpPr>
        <p:spPr>
          <a:xfrm>
            <a:off x="457200" y="0"/>
            <a:ext cx="8229600" cy="731837"/>
          </a:xfrm>
        </p:spPr>
        <p:txBody>
          <a:bodyPr>
            <a:normAutofit fontScale="90000"/>
          </a:bodyPr>
          <a:lstStyle/>
          <a:p>
            <a:r>
              <a:rPr kumimoji="1" lang="en-US" altLang="ja-JP" dirty="0"/>
              <a:t>Recent research programs (FY2016)</a:t>
            </a:r>
            <a:endParaRPr kumimoji="1" lang="ja-JP" altLang="en-US" dirty="0"/>
          </a:p>
        </p:txBody>
      </p:sp>
      <p:sp>
        <p:nvSpPr>
          <p:cNvPr id="3" name="コンテンツ プレースホルダー 2">
            <a:extLst>
              <a:ext uri="{FF2B5EF4-FFF2-40B4-BE49-F238E27FC236}">
                <a16:creationId xmlns:a16="http://schemas.microsoft.com/office/drawing/2014/main" id="{75B9A92B-062A-4F75-9852-D1FD7EF15719}"/>
              </a:ext>
            </a:extLst>
          </p:cNvPr>
          <p:cNvSpPr>
            <a:spLocks noGrp="1"/>
          </p:cNvSpPr>
          <p:nvPr>
            <p:ph idx="1"/>
          </p:nvPr>
        </p:nvSpPr>
        <p:spPr>
          <a:xfrm>
            <a:off x="5440166" y="1022279"/>
            <a:ext cx="3631588" cy="5546161"/>
          </a:xfrm>
        </p:spPr>
        <p:txBody>
          <a:bodyPr>
            <a:normAutofit fontScale="92500" lnSpcReduction="20000"/>
          </a:bodyPr>
          <a:lstStyle/>
          <a:p>
            <a:r>
              <a:rPr lang="en-US" altLang="ja-JP" dirty="0">
                <a:solidFill>
                  <a:srgbClr val="FF0000"/>
                </a:solidFill>
              </a:rPr>
              <a:t>Last year of only Japanese-side funding</a:t>
            </a:r>
            <a:endParaRPr kumimoji="1" lang="en-US" altLang="ja-JP" dirty="0">
              <a:solidFill>
                <a:srgbClr val="FF0000"/>
              </a:solidFill>
            </a:endParaRPr>
          </a:p>
          <a:p>
            <a:r>
              <a:rPr kumimoji="1" lang="en-US" altLang="ja-JP" dirty="0"/>
              <a:t>Total 24 approved programs</a:t>
            </a:r>
          </a:p>
          <a:p>
            <a:pPr lvl="1"/>
            <a:r>
              <a:rPr kumimoji="1" lang="en-US" altLang="ja-JP" dirty="0"/>
              <a:t>Acc/beam development: 8</a:t>
            </a:r>
          </a:p>
          <a:p>
            <a:pPr lvl="1"/>
            <a:r>
              <a:rPr lang="en-US" altLang="ja-JP" dirty="0"/>
              <a:t>Detector </a:t>
            </a:r>
            <a:r>
              <a:rPr lang="en-US" altLang="ja-JP" dirty="0" err="1"/>
              <a:t>devel</a:t>
            </a:r>
            <a:r>
              <a:rPr lang="en-US" altLang="ja-JP" dirty="0"/>
              <a:t>: 6</a:t>
            </a:r>
          </a:p>
          <a:p>
            <a:pPr lvl="1"/>
            <a:r>
              <a:rPr kumimoji="1" lang="en-US" altLang="ja-JP" dirty="0"/>
              <a:t>Soft </a:t>
            </a:r>
            <a:r>
              <a:rPr kumimoji="1" lang="en-US" altLang="ja-JP" dirty="0" err="1"/>
              <a:t>devel</a:t>
            </a:r>
            <a:r>
              <a:rPr lang="en-US" altLang="ja-JP" dirty="0"/>
              <a:t>: 3</a:t>
            </a:r>
          </a:p>
          <a:p>
            <a:pPr lvl="1"/>
            <a:r>
              <a:rPr kumimoji="1" lang="en-US" altLang="ja-JP" dirty="0"/>
              <a:t>Running/constructing experiments: 5</a:t>
            </a:r>
          </a:p>
          <a:p>
            <a:pPr lvl="1"/>
            <a:r>
              <a:rPr lang="en-US" altLang="ja-JP" dirty="0"/>
              <a:t>Theory: 2</a:t>
            </a:r>
          </a:p>
          <a:p>
            <a:r>
              <a:rPr lang="en-US" altLang="ja-JP" dirty="0"/>
              <a:t>More R&amp;D type programs</a:t>
            </a:r>
          </a:p>
        </p:txBody>
      </p:sp>
      <p:sp>
        <p:nvSpPr>
          <p:cNvPr id="39" name="テキスト ボックス 38">
            <a:extLst>
              <a:ext uri="{FF2B5EF4-FFF2-40B4-BE49-F238E27FC236}">
                <a16:creationId xmlns:a16="http://schemas.microsoft.com/office/drawing/2014/main" id="{B2A81A23-D1CE-4E3D-8827-398D3B2D8F96}"/>
              </a:ext>
            </a:extLst>
          </p:cNvPr>
          <p:cNvSpPr txBox="1"/>
          <p:nvPr/>
        </p:nvSpPr>
        <p:spPr>
          <a:xfrm>
            <a:off x="835262" y="3971628"/>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0" name="テキスト ボックス 39">
            <a:extLst>
              <a:ext uri="{FF2B5EF4-FFF2-40B4-BE49-F238E27FC236}">
                <a16:creationId xmlns:a16="http://schemas.microsoft.com/office/drawing/2014/main" id="{CA7DEF53-86C1-45A1-9C61-F74B6D2054C3}"/>
              </a:ext>
            </a:extLst>
          </p:cNvPr>
          <p:cNvSpPr txBox="1"/>
          <p:nvPr/>
        </p:nvSpPr>
        <p:spPr>
          <a:xfrm>
            <a:off x="825487" y="2612298"/>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1" name="テキスト ボックス 40">
            <a:extLst>
              <a:ext uri="{FF2B5EF4-FFF2-40B4-BE49-F238E27FC236}">
                <a16:creationId xmlns:a16="http://schemas.microsoft.com/office/drawing/2014/main" id="{21F5D5D7-47A7-4776-B411-5932EC158D57}"/>
              </a:ext>
            </a:extLst>
          </p:cNvPr>
          <p:cNvSpPr txBox="1"/>
          <p:nvPr/>
        </p:nvSpPr>
        <p:spPr>
          <a:xfrm>
            <a:off x="822375" y="2423108"/>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2" name="テキスト ボックス 41">
            <a:extLst>
              <a:ext uri="{FF2B5EF4-FFF2-40B4-BE49-F238E27FC236}">
                <a16:creationId xmlns:a16="http://schemas.microsoft.com/office/drawing/2014/main" id="{BE9A599A-5C10-46C1-AEC8-D4509E0A979F}"/>
              </a:ext>
            </a:extLst>
          </p:cNvPr>
          <p:cNvSpPr txBox="1"/>
          <p:nvPr/>
        </p:nvSpPr>
        <p:spPr>
          <a:xfrm>
            <a:off x="824400" y="2226007"/>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3" name="テキスト ボックス 42">
            <a:extLst>
              <a:ext uri="{FF2B5EF4-FFF2-40B4-BE49-F238E27FC236}">
                <a16:creationId xmlns:a16="http://schemas.microsoft.com/office/drawing/2014/main" id="{475DFBFD-B893-41E8-8E98-9FF3661CE669}"/>
              </a:ext>
            </a:extLst>
          </p:cNvPr>
          <p:cNvSpPr txBox="1"/>
          <p:nvPr/>
        </p:nvSpPr>
        <p:spPr>
          <a:xfrm>
            <a:off x="816963" y="6488681"/>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4" name="テキスト ボックス 43">
            <a:extLst>
              <a:ext uri="{FF2B5EF4-FFF2-40B4-BE49-F238E27FC236}">
                <a16:creationId xmlns:a16="http://schemas.microsoft.com/office/drawing/2014/main" id="{988655C6-0DB0-4BF5-AD44-6D3EAD37D7FC}"/>
              </a:ext>
            </a:extLst>
          </p:cNvPr>
          <p:cNvSpPr txBox="1"/>
          <p:nvPr/>
        </p:nvSpPr>
        <p:spPr>
          <a:xfrm>
            <a:off x="321429" y="1260591"/>
            <a:ext cx="843885" cy="307777"/>
          </a:xfrm>
          <a:prstGeom prst="rect">
            <a:avLst/>
          </a:prstGeom>
          <a:noFill/>
        </p:spPr>
        <p:txBody>
          <a:bodyPr wrap="none" rtlCol="0">
            <a:spAutoFit/>
          </a:bodyPr>
          <a:lstStyle/>
          <a:p>
            <a:r>
              <a:rPr kumimoji="1" lang="en-US" altLang="ja-JP" sz="1400" dirty="0">
                <a:solidFill>
                  <a:srgbClr val="00B050"/>
                </a:solidFill>
              </a:rPr>
              <a:t>E(GLAST)</a:t>
            </a:r>
            <a:endParaRPr kumimoji="1" lang="ja-JP" altLang="en-US" sz="1400" dirty="0">
              <a:solidFill>
                <a:srgbClr val="00B050"/>
              </a:solidFill>
            </a:endParaRPr>
          </a:p>
        </p:txBody>
      </p:sp>
      <p:sp>
        <p:nvSpPr>
          <p:cNvPr id="45" name="テキスト ボックス 44">
            <a:extLst>
              <a:ext uri="{FF2B5EF4-FFF2-40B4-BE49-F238E27FC236}">
                <a16:creationId xmlns:a16="http://schemas.microsoft.com/office/drawing/2014/main" id="{707B5DFC-CA3F-49FC-A8A5-0E0957249D7C}"/>
              </a:ext>
            </a:extLst>
          </p:cNvPr>
          <p:cNvSpPr txBox="1"/>
          <p:nvPr/>
        </p:nvSpPr>
        <p:spPr>
          <a:xfrm>
            <a:off x="374492" y="5893649"/>
            <a:ext cx="772969" cy="307777"/>
          </a:xfrm>
          <a:prstGeom prst="rect">
            <a:avLst/>
          </a:prstGeom>
          <a:noFill/>
        </p:spPr>
        <p:txBody>
          <a:bodyPr wrap="none" rtlCol="0">
            <a:spAutoFit/>
          </a:bodyPr>
          <a:lstStyle/>
          <a:p>
            <a:r>
              <a:rPr kumimoji="1" lang="en-US" altLang="ja-JP" sz="1400" dirty="0"/>
              <a:t>Soft(BII)</a:t>
            </a:r>
            <a:endParaRPr kumimoji="1" lang="ja-JP" altLang="en-US" sz="1400" dirty="0"/>
          </a:p>
        </p:txBody>
      </p:sp>
      <p:sp>
        <p:nvSpPr>
          <p:cNvPr id="47" name="テキスト ボックス 46">
            <a:extLst>
              <a:ext uri="{FF2B5EF4-FFF2-40B4-BE49-F238E27FC236}">
                <a16:creationId xmlns:a16="http://schemas.microsoft.com/office/drawing/2014/main" id="{71648770-9229-41E0-A720-1F0AD9B08E8D}"/>
              </a:ext>
            </a:extLst>
          </p:cNvPr>
          <p:cNvSpPr txBox="1"/>
          <p:nvPr/>
        </p:nvSpPr>
        <p:spPr>
          <a:xfrm>
            <a:off x="824978" y="4321747"/>
            <a:ext cx="272832" cy="307777"/>
          </a:xfrm>
          <a:prstGeom prst="rect">
            <a:avLst/>
          </a:prstGeom>
          <a:noFill/>
        </p:spPr>
        <p:txBody>
          <a:bodyPr wrap="none" rtlCol="0">
            <a:spAutoFit/>
          </a:bodyPr>
          <a:lstStyle/>
          <a:p>
            <a:r>
              <a:rPr kumimoji="1" lang="en-US" altLang="ja-JP" sz="1400" dirty="0">
                <a:solidFill>
                  <a:srgbClr val="0070C0"/>
                </a:solidFill>
              </a:rPr>
              <a:t>T</a:t>
            </a:r>
            <a:endParaRPr kumimoji="1" lang="ja-JP" altLang="en-US" sz="1400" dirty="0">
              <a:solidFill>
                <a:srgbClr val="0070C0"/>
              </a:solidFill>
            </a:endParaRPr>
          </a:p>
        </p:txBody>
      </p:sp>
      <p:sp>
        <p:nvSpPr>
          <p:cNvPr id="48" name="テキスト ボックス 47">
            <a:extLst>
              <a:ext uri="{FF2B5EF4-FFF2-40B4-BE49-F238E27FC236}">
                <a16:creationId xmlns:a16="http://schemas.microsoft.com/office/drawing/2014/main" id="{8E767D86-2780-422A-8D57-3547AD54AA5F}"/>
              </a:ext>
            </a:extLst>
          </p:cNvPr>
          <p:cNvSpPr txBox="1"/>
          <p:nvPr/>
        </p:nvSpPr>
        <p:spPr>
          <a:xfrm>
            <a:off x="518604" y="5106667"/>
            <a:ext cx="633315" cy="307777"/>
          </a:xfrm>
          <a:prstGeom prst="rect">
            <a:avLst/>
          </a:prstGeom>
          <a:noFill/>
        </p:spPr>
        <p:txBody>
          <a:bodyPr wrap="none" rtlCol="0">
            <a:spAutoFit/>
          </a:bodyPr>
          <a:lstStyle/>
          <a:p>
            <a:r>
              <a:rPr kumimoji="1" lang="en-US" altLang="ja-JP" sz="1400" dirty="0"/>
              <a:t>“Soft”</a:t>
            </a:r>
            <a:endParaRPr kumimoji="1" lang="ja-JP" altLang="en-US" sz="1400" dirty="0"/>
          </a:p>
        </p:txBody>
      </p:sp>
      <p:sp>
        <p:nvSpPr>
          <p:cNvPr id="50" name="テキスト ボックス 49">
            <a:extLst>
              <a:ext uri="{FF2B5EF4-FFF2-40B4-BE49-F238E27FC236}">
                <a16:creationId xmlns:a16="http://schemas.microsoft.com/office/drawing/2014/main" id="{AB0413F7-83FB-459D-96CE-5F3B9EF74F23}"/>
              </a:ext>
            </a:extLst>
          </p:cNvPr>
          <p:cNvSpPr txBox="1"/>
          <p:nvPr/>
        </p:nvSpPr>
        <p:spPr>
          <a:xfrm>
            <a:off x="374492" y="2799210"/>
            <a:ext cx="790601" cy="307777"/>
          </a:xfrm>
          <a:prstGeom prst="rect">
            <a:avLst/>
          </a:prstGeom>
          <a:noFill/>
        </p:spPr>
        <p:txBody>
          <a:bodyPr wrap="none" rtlCol="0">
            <a:spAutoFit/>
          </a:bodyPr>
          <a:lstStyle/>
          <a:p>
            <a:r>
              <a:rPr kumimoji="1" lang="en-US" altLang="ja-JP" sz="1400" dirty="0"/>
              <a:t>Soft(G4)</a:t>
            </a:r>
            <a:endParaRPr kumimoji="1" lang="ja-JP" altLang="en-US" sz="1400" dirty="0"/>
          </a:p>
        </p:txBody>
      </p:sp>
      <p:sp>
        <p:nvSpPr>
          <p:cNvPr id="51" name="テキスト ボックス 50">
            <a:extLst>
              <a:ext uri="{FF2B5EF4-FFF2-40B4-BE49-F238E27FC236}">
                <a16:creationId xmlns:a16="http://schemas.microsoft.com/office/drawing/2014/main" id="{FD49B67E-B5DE-4872-A09A-6D034EC01EAD}"/>
              </a:ext>
            </a:extLst>
          </p:cNvPr>
          <p:cNvSpPr txBox="1"/>
          <p:nvPr/>
        </p:nvSpPr>
        <p:spPr>
          <a:xfrm>
            <a:off x="383276" y="2986122"/>
            <a:ext cx="781817" cy="307777"/>
          </a:xfrm>
          <a:prstGeom prst="rect">
            <a:avLst/>
          </a:prstGeom>
          <a:noFill/>
        </p:spPr>
        <p:txBody>
          <a:bodyPr wrap="none" rtlCol="0">
            <a:spAutoFit/>
          </a:bodyPr>
          <a:lstStyle/>
          <a:p>
            <a:r>
              <a:rPr kumimoji="1" lang="en-US" altLang="ja-JP" sz="1400" dirty="0">
                <a:solidFill>
                  <a:srgbClr val="00B050"/>
                </a:solidFill>
              </a:rPr>
              <a:t>E(KOTO)</a:t>
            </a:r>
            <a:endParaRPr kumimoji="1" lang="ja-JP" altLang="en-US" sz="1400" dirty="0">
              <a:solidFill>
                <a:srgbClr val="00B050"/>
              </a:solidFill>
            </a:endParaRPr>
          </a:p>
        </p:txBody>
      </p:sp>
      <p:sp>
        <p:nvSpPr>
          <p:cNvPr id="52" name="テキスト ボックス 51">
            <a:extLst>
              <a:ext uri="{FF2B5EF4-FFF2-40B4-BE49-F238E27FC236}">
                <a16:creationId xmlns:a16="http://schemas.microsoft.com/office/drawing/2014/main" id="{990848E7-79FE-4AC7-AA21-CD28F62F935C}"/>
              </a:ext>
            </a:extLst>
          </p:cNvPr>
          <p:cNvSpPr txBox="1"/>
          <p:nvPr/>
        </p:nvSpPr>
        <p:spPr>
          <a:xfrm>
            <a:off x="383862" y="5500158"/>
            <a:ext cx="790024" cy="307777"/>
          </a:xfrm>
          <a:prstGeom prst="rect">
            <a:avLst/>
          </a:prstGeom>
          <a:noFill/>
        </p:spPr>
        <p:txBody>
          <a:bodyPr wrap="none" rtlCol="0">
            <a:spAutoFit/>
          </a:bodyPr>
          <a:lstStyle/>
          <a:p>
            <a:r>
              <a:rPr kumimoji="1" lang="en-US" altLang="ja-JP" sz="1400" dirty="0">
                <a:solidFill>
                  <a:srgbClr val="00B050"/>
                </a:solidFill>
              </a:rPr>
              <a:t>E(</a:t>
            </a:r>
            <a:r>
              <a:rPr kumimoji="1" lang="en-US" altLang="ja-JP" sz="1400" dirty="0" err="1">
                <a:solidFill>
                  <a:srgbClr val="00B050"/>
                </a:solidFill>
              </a:rPr>
              <a:t>RHICf</a:t>
            </a:r>
            <a:r>
              <a:rPr kumimoji="1" lang="en-US" altLang="ja-JP" sz="1400" dirty="0">
                <a:solidFill>
                  <a:srgbClr val="00B050"/>
                </a:solidFill>
              </a:rPr>
              <a:t>)</a:t>
            </a:r>
            <a:endParaRPr kumimoji="1" lang="ja-JP" altLang="en-US" sz="1400" dirty="0">
              <a:solidFill>
                <a:srgbClr val="00B050"/>
              </a:solidFill>
            </a:endParaRPr>
          </a:p>
        </p:txBody>
      </p:sp>
      <p:sp>
        <p:nvSpPr>
          <p:cNvPr id="53" name="テキスト ボックス 52">
            <a:extLst>
              <a:ext uri="{FF2B5EF4-FFF2-40B4-BE49-F238E27FC236}">
                <a16:creationId xmlns:a16="http://schemas.microsoft.com/office/drawing/2014/main" id="{37FE5C36-70C0-498B-AE3C-54EB5937FAF0}"/>
              </a:ext>
            </a:extLst>
          </p:cNvPr>
          <p:cNvSpPr txBox="1"/>
          <p:nvPr/>
        </p:nvSpPr>
        <p:spPr>
          <a:xfrm>
            <a:off x="432421" y="1080013"/>
            <a:ext cx="732893" cy="307777"/>
          </a:xfrm>
          <a:prstGeom prst="rect">
            <a:avLst/>
          </a:prstGeom>
          <a:noFill/>
        </p:spPr>
        <p:txBody>
          <a:bodyPr wrap="none" rtlCol="0">
            <a:spAutoFit/>
          </a:bodyPr>
          <a:lstStyle/>
          <a:p>
            <a:r>
              <a:rPr kumimoji="1" lang="en-US" altLang="ja-JP" sz="1400" dirty="0">
                <a:solidFill>
                  <a:srgbClr val="00B050"/>
                </a:solidFill>
              </a:rPr>
              <a:t>E(RHIC)</a:t>
            </a:r>
            <a:endParaRPr kumimoji="1" lang="ja-JP" altLang="en-US" sz="1400" dirty="0">
              <a:solidFill>
                <a:srgbClr val="00B050"/>
              </a:solidFill>
            </a:endParaRPr>
          </a:p>
        </p:txBody>
      </p:sp>
      <p:sp>
        <p:nvSpPr>
          <p:cNvPr id="55" name="テキスト ボックス 54">
            <a:extLst>
              <a:ext uri="{FF2B5EF4-FFF2-40B4-BE49-F238E27FC236}">
                <a16:creationId xmlns:a16="http://schemas.microsoft.com/office/drawing/2014/main" id="{9B7B74F4-C57E-4DAF-B3C1-B8EED80BC569}"/>
              </a:ext>
            </a:extLst>
          </p:cNvPr>
          <p:cNvSpPr txBox="1"/>
          <p:nvPr/>
        </p:nvSpPr>
        <p:spPr>
          <a:xfrm>
            <a:off x="798867" y="1646882"/>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56" name="テキスト ボックス 55">
            <a:extLst>
              <a:ext uri="{FF2B5EF4-FFF2-40B4-BE49-F238E27FC236}">
                <a16:creationId xmlns:a16="http://schemas.microsoft.com/office/drawing/2014/main" id="{200D5077-47AF-453F-A735-0EF95A0F9BC2}"/>
              </a:ext>
            </a:extLst>
          </p:cNvPr>
          <p:cNvSpPr txBox="1"/>
          <p:nvPr/>
        </p:nvSpPr>
        <p:spPr>
          <a:xfrm>
            <a:off x="824400" y="4910437"/>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57" name="テキスト ボックス 56">
            <a:extLst>
              <a:ext uri="{FF2B5EF4-FFF2-40B4-BE49-F238E27FC236}">
                <a16:creationId xmlns:a16="http://schemas.microsoft.com/office/drawing/2014/main" id="{0D2F5E2D-E2FB-45F3-B96F-410CDEAB3052}"/>
              </a:ext>
            </a:extLst>
          </p:cNvPr>
          <p:cNvSpPr txBox="1"/>
          <p:nvPr/>
        </p:nvSpPr>
        <p:spPr>
          <a:xfrm>
            <a:off x="824507" y="3185501"/>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58" name="テキスト ボックス 57">
            <a:extLst>
              <a:ext uri="{FF2B5EF4-FFF2-40B4-BE49-F238E27FC236}">
                <a16:creationId xmlns:a16="http://schemas.microsoft.com/office/drawing/2014/main" id="{90DB75D9-D5C8-4C03-B144-579724F2FD25}"/>
              </a:ext>
            </a:extLst>
          </p:cNvPr>
          <p:cNvSpPr txBox="1"/>
          <p:nvPr/>
        </p:nvSpPr>
        <p:spPr>
          <a:xfrm>
            <a:off x="824507" y="3753624"/>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0" name="テキスト ボックス 59">
            <a:extLst>
              <a:ext uri="{FF2B5EF4-FFF2-40B4-BE49-F238E27FC236}">
                <a16:creationId xmlns:a16="http://schemas.microsoft.com/office/drawing/2014/main" id="{BA10DB22-77BC-4864-8B68-A7B71BB8D9DE}"/>
              </a:ext>
            </a:extLst>
          </p:cNvPr>
          <p:cNvSpPr txBox="1"/>
          <p:nvPr/>
        </p:nvSpPr>
        <p:spPr>
          <a:xfrm>
            <a:off x="832056" y="5311985"/>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1" name="テキスト ボックス 60">
            <a:extLst>
              <a:ext uri="{FF2B5EF4-FFF2-40B4-BE49-F238E27FC236}">
                <a16:creationId xmlns:a16="http://schemas.microsoft.com/office/drawing/2014/main" id="{5EA7AA6D-ABC5-41D0-9538-13B6C9C80898}"/>
              </a:ext>
            </a:extLst>
          </p:cNvPr>
          <p:cNvSpPr txBox="1"/>
          <p:nvPr/>
        </p:nvSpPr>
        <p:spPr>
          <a:xfrm>
            <a:off x="819075" y="4714207"/>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2" name="テキスト ボックス 61">
            <a:extLst>
              <a:ext uri="{FF2B5EF4-FFF2-40B4-BE49-F238E27FC236}">
                <a16:creationId xmlns:a16="http://schemas.microsoft.com/office/drawing/2014/main" id="{EECA647C-F179-4B0D-BFC5-041E6B243095}"/>
              </a:ext>
            </a:extLst>
          </p:cNvPr>
          <p:cNvSpPr txBox="1"/>
          <p:nvPr/>
        </p:nvSpPr>
        <p:spPr>
          <a:xfrm>
            <a:off x="813757" y="4517977"/>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4" name="テキスト ボックス 63">
            <a:extLst>
              <a:ext uri="{FF2B5EF4-FFF2-40B4-BE49-F238E27FC236}">
                <a16:creationId xmlns:a16="http://schemas.microsoft.com/office/drawing/2014/main" id="{4CDAC48E-708E-4250-904B-737AA62B267C}"/>
              </a:ext>
            </a:extLst>
          </p:cNvPr>
          <p:cNvSpPr txBox="1"/>
          <p:nvPr/>
        </p:nvSpPr>
        <p:spPr>
          <a:xfrm>
            <a:off x="809038" y="1836072"/>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68" name="テキスト ボックス 67">
            <a:extLst>
              <a:ext uri="{FF2B5EF4-FFF2-40B4-BE49-F238E27FC236}">
                <a16:creationId xmlns:a16="http://schemas.microsoft.com/office/drawing/2014/main" id="{2FE5F871-19D3-437F-9E06-82FAB9DFD824}"/>
              </a:ext>
            </a:extLst>
          </p:cNvPr>
          <p:cNvSpPr txBox="1"/>
          <p:nvPr/>
        </p:nvSpPr>
        <p:spPr>
          <a:xfrm>
            <a:off x="404950" y="1449781"/>
            <a:ext cx="729687" cy="307777"/>
          </a:xfrm>
          <a:prstGeom prst="rect">
            <a:avLst/>
          </a:prstGeom>
          <a:noFill/>
        </p:spPr>
        <p:txBody>
          <a:bodyPr wrap="none" rtlCol="0">
            <a:spAutoFit/>
          </a:bodyPr>
          <a:lstStyle/>
          <a:p>
            <a:r>
              <a:rPr kumimoji="1" lang="en-US" altLang="ja-JP" sz="1400" dirty="0">
                <a:solidFill>
                  <a:srgbClr val="00B050"/>
                </a:solidFill>
              </a:rPr>
              <a:t>E(CMB)</a:t>
            </a:r>
            <a:endParaRPr kumimoji="1" lang="ja-JP" altLang="en-US" sz="1400" dirty="0">
              <a:solidFill>
                <a:srgbClr val="00B050"/>
              </a:solidFill>
            </a:endParaRPr>
          </a:p>
        </p:txBody>
      </p:sp>
      <p:sp>
        <p:nvSpPr>
          <p:cNvPr id="69" name="テキスト ボックス 68">
            <a:extLst>
              <a:ext uri="{FF2B5EF4-FFF2-40B4-BE49-F238E27FC236}">
                <a16:creationId xmlns:a16="http://schemas.microsoft.com/office/drawing/2014/main" id="{1D4631F2-CE5F-472E-BD24-7B3D9F85A560}"/>
              </a:ext>
            </a:extLst>
          </p:cNvPr>
          <p:cNvSpPr txBox="1"/>
          <p:nvPr/>
        </p:nvSpPr>
        <p:spPr>
          <a:xfrm>
            <a:off x="826501" y="3558504"/>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70" name="テキスト ボックス 69">
            <a:extLst>
              <a:ext uri="{FF2B5EF4-FFF2-40B4-BE49-F238E27FC236}">
                <a16:creationId xmlns:a16="http://schemas.microsoft.com/office/drawing/2014/main" id="{52335C8B-66DB-474A-981F-3887BCF04CDD}"/>
              </a:ext>
            </a:extLst>
          </p:cNvPr>
          <p:cNvSpPr txBox="1"/>
          <p:nvPr/>
        </p:nvSpPr>
        <p:spPr>
          <a:xfrm>
            <a:off x="806882" y="6260663"/>
            <a:ext cx="272832" cy="307777"/>
          </a:xfrm>
          <a:prstGeom prst="rect">
            <a:avLst/>
          </a:prstGeom>
          <a:noFill/>
        </p:spPr>
        <p:txBody>
          <a:bodyPr wrap="none" rtlCol="0">
            <a:spAutoFit/>
          </a:bodyPr>
          <a:lstStyle/>
          <a:p>
            <a:r>
              <a:rPr kumimoji="1" lang="en-US" altLang="ja-JP" sz="1400" dirty="0">
                <a:solidFill>
                  <a:srgbClr val="0070C0"/>
                </a:solidFill>
              </a:rPr>
              <a:t>T</a:t>
            </a:r>
            <a:endParaRPr kumimoji="1" lang="ja-JP" altLang="en-US" sz="1400" dirty="0">
              <a:solidFill>
                <a:srgbClr val="0070C0"/>
              </a:solidFill>
            </a:endParaRPr>
          </a:p>
        </p:txBody>
      </p:sp>
    </p:spTree>
    <p:extLst>
      <p:ext uri="{BB962C8B-B14F-4D97-AF65-F5344CB8AC3E}">
        <p14:creationId xmlns:p14="http://schemas.microsoft.com/office/powerpoint/2010/main" val="267792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4CD56D-0C69-4ED5-A8D3-F3F0A4B0799A}"/>
              </a:ext>
            </a:extLst>
          </p:cNvPr>
          <p:cNvSpPr>
            <a:spLocks noGrp="1"/>
          </p:cNvSpPr>
          <p:nvPr>
            <p:ph type="title"/>
          </p:nvPr>
        </p:nvSpPr>
        <p:spPr>
          <a:xfrm>
            <a:off x="457200" y="0"/>
            <a:ext cx="8229600" cy="731837"/>
          </a:xfrm>
        </p:spPr>
        <p:txBody>
          <a:bodyPr>
            <a:normAutofit fontScale="90000"/>
          </a:bodyPr>
          <a:lstStyle/>
          <a:p>
            <a:r>
              <a:rPr kumimoji="1" lang="en-US" altLang="ja-JP" dirty="0"/>
              <a:t>Recent research programs (FY2017)</a:t>
            </a:r>
            <a:endParaRPr kumimoji="1" lang="ja-JP" altLang="en-US" dirty="0"/>
          </a:p>
        </p:txBody>
      </p:sp>
      <p:sp>
        <p:nvSpPr>
          <p:cNvPr id="3" name="コンテンツ プレースホルダー 2">
            <a:extLst>
              <a:ext uri="{FF2B5EF4-FFF2-40B4-BE49-F238E27FC236}">
                <a16:creationId xmlns:a16="http://schemas.microsoft.com/office/drawing/2014/main" id="{75B9A92B-062A-4F75-9852-D1FD7EF15719}"/>
              </a:ext>
            </a:extLst>
          </p:cNvPr>
          <p:cNvSpPr>
            <a:spLocks noGrp="1"/>
          </p:cNvSpPr>
          <p:nvPr>
            <p:ph idx="1"/>
          </p:nvPr>
        </p:nvSpPr>
        <p:spPr>
          <a:xfrm>
            <a:off x="4746892" y="2582116"/>
            <a:ext cx="4233277" cy="3986324"/>
          </a:xfrm>
        </p:spPr>
        <p:txBody>
          <a:bodyPr>
            <a:normAutofit fontScale="62500" lnSpcReduction="20000"/>
          </a:bodyPr>
          <a:lstStyle/>
          <a:p>
            <a:r>
              <a:rPr kumimoji="1" lang="en-US" altLang="ja-JP" dirty="0">
                <a:solidFill>
                  <a:srgbClr val="FF0000"/>
                </a:solidFill>
              </a:rPr>
              <a:t>First year of bi-lateral funding</a:t>
            </a:r>
          </a:p>
          <a:p>
            <a:r>
              <a:rPr kumimoji="1" lang="en-US" altLang="ja-JP" dirty="0">
                <a:solidFill>
                  <a:srgbClr val="FF0000"/>
                </a:solidFill>
              </a:rPr>
              <a:t>Last year of PHENIX</a:t>
            </a:r>
          </a:p>
          <a:p>
            <a:r>
              <a:rPr kumimoji="1" lang="en-US" altLang="ja-JP" dirty="0"/>
              <a:t>Total 30 approved programs</a:t>
            </a:r>
          </a:p>
          <a:p>
            <a:pPr lvl="1"/>
            <a:r>
              <a:rPr kumimoji="1" lang="en-US" altLang="ja-JP" dirty="0"/>
              <a:t>Acc/beam development: 15</a:t>
            </a:r>
          </a:p>
          <a:p>
            <a:pPr lvl="1"/>
            <a:r>
              <a:rPr lang="en-US" altLang="ja-JP" dirty="0"/>
              <a:t>Detector </a:t>
            </a:r>
            <a:r>
              <a:rPr lang="en-US" altLang="ja-JP" dirty="0" err="1"/>
              <a:t>devel</a:t>
            </a:r>
            <a:r>
              <a:rPr lang="en-US" altLang="ja-JP" dirty="0"/>
              <a:t>: 9</a:t>
            </a:r>
          </a:p>
          <a:p>
            <a:pPr lvl="1"/>
            <a:r>
              <a:rPr kumimoji="1" lang="en-US" altLang="ja-JP" dirty="0"/>
              <a:t>Soft </a:t>
            </a:r>
            <a:r>
              <a:rPr kumimoji="1" lang="en-US" altLang="ja-JP" dirty="0" err="1"/>
              <a:t>devel</a:t>
            </a:r>
            <a:r>
              <a:rPr lang="en-US" altLang="ja-JP" dirty="0"/>
              <a:t>: 3</a:t>
            </a:r>
          </a:p>
          <a:p>
            <a:pPr lvl="1"/>
            <a:r>
              <a:rPr kumimoji="1" lang="en-US" altLang="ja-JP" dirty="0"/>
              <a:t>Running/constructing experiments: 4</a:t>
            </a:r>
            <a:endParaRPr lang="en-US" altLang="ja-JP" dirty="0"/>
          </a:p>
          <a:p>
            <a:r>
              <a:rPr lang="en-US" altLang="ja-JP" dirty="0"/>
              <a:t>More R&amp;D type programs</a:t>
            </a:r>
          </a:p>
          <a:p>
            <a:r>
              <a:rPr kumimoji="1" lang="en-US" altLang="ja-JP" dirty="0"/>
              <a:t>Few support for “traditional” running/constructing proje</a:t>
            </a:r>
            <a:r>
              <a:rPr lang="en-US" altLang="ja-JP" dirty="0"/>
              <a:t>cts</a:t>
            </a:r>
          </a:p>
          <a:p>
            <a:pPr lvl="1"/>
            <a:r>
              <a:rPr lang="en-US" altLang="ja-JP" dirty="0">
                <a:solidFill>
                  <a:srgbClr val="FF0000"/>
                </a:solidFill>
              </a:rPr>
              <a:t>G4/RHIC/</a:t>
            </a:r>
            <a:r>
              <a:rPr lang="en-US" altLang="ja-JP" dirty="0" err="1">
                <a:solidFill>
                  <a:srgbClr val="FF0000"/>
                </a:solidFill>
              </a:rPr>
              <a:t>RHICf</a:t>
            </a:r>
            <a:r>
              <a:rPr lang="en-US" altLang="ja-JP" dirty="0">
                <a:solidFill>
                  <a:srgbClr val="FF0000"/>
                </a:solidFill>
              </a:rPr>
              <a:t> are supported only from Japan side</a:t>
            </a:r>
          </a:p>
        </p:txBody>
      </p:sp>
      <p:pic>
        <p:nvPicPr>
          <p:cNvPr id="35" name="図 34">
            <a:extLst>
              <a:ext uri="{FF2B5EF4-FFF2-40B4-BE49-F238E27FC236}">
                <a16:creationId xmlns:a16="http://schemas.microsoft.com/office/drawing/2014/main" id="{88B827F4-C74F-48C8-996E-91F40D581B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540" y="731837"/>
            <a:ext cx="4163358" cy="5918369"/>
          </a:xfrm>
          <a:prstGeom prst="rect">
            <a:avLst/>
          </a:prstGeom>
        </p:spPr>
      </p:pic>
      <p:pic>
        <p:nvPicPr>
          <p:cNvPr id="36" name="図 35">
            <a:extLst>
              <a:ext uri="{FF2B5EF4-FFF2-40B4-BE49-F238E27FC236}">
                <a16:creationId xmlns:a16="http://schemas.microsoft.com/office/drawing/2014/main" id="{DD555FBC-22D3-41C6-8B50-B37F71703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5954" y="844852"/>
            <a:ext cx="4020308" cy="1656905"/>
          </a:xfrm>
          <a:prstGeom prst="rect">
            <a:avLst/>
          </a:prstGeom>
        </p:spPr>
      </p:pic>
      <p:sp>
        <p:nvSpPr>
          <p:cNvPr id="37" name="テキスト ボックス 36">
            <a:extLst>
              <a:ext uri="{FF2B5EF4-FFF2-40B4-BE49-F238E27FC236}">
                <a16:creationId xmlns:a16="http://schemas.microsoft.com/office/drawing/2014/main" id="{B8D7CBA6-2354-43A6-9382-71440F3DB912}"/>
              </a:ext>
            </a:extLst>
          </p:cNvPr>
          <p:cNvSpPr txBox="1"/>
          <p:nvPr/>
        </p:nvSpPr>
        <p:spPr>
          <a:xfrm>
            <a:off x="543718" y="1222990"/>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38" name="テキスト ボックス 37">
            <a:extLst>
              <a:ext uri="{FF2B5EF4-FFF2-40B4-BE49-F238E27FC236}">
                <a16:creationId xmlns:a16="http://schemas.microsoft.com/office/drawing/2014/main" id="{0935CA2C-D1DC-49A1-91CF-B826B11AA36F}"/>
              </a:ext>
            </a:extLst>
          </p:cNvPr>
          <p:cNvSpPr txBox="1"/>
          <p:nvPr/>
        </p:nvSpPr>
        <p:spPr>
          <a:xfrm>
            <a:off x="543718" y="2083163"/>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39" name="テキスト ボックス 38">
            <a:extLst>
              <a:ext uri="{FF2B5EF4-FFF2-40B4-BE49-F238E27FC236}">
                <a16:creationId xmlns:a16="http://schemas.microsoft.com/office/drawing/2014/main" id="{B2A81A23-D1CE-4E3D-8827-398D3B2D8F96}"/>
              </a:ext>
            </a:extLst>
          </p:cNvPr>
          <p:cNvSpPr txBox="1"/>
          <p:nvPr/>
        </p:nvSpPr>
        <p:spPr>
          <a:xfrm>
            <a:off x="543718" y="2281171"/>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0" name="テキスト ボックス 39">
            <a:extLst>
              <a:ext uri="{FF2B5EF4-FFF2-40B4-BE49-F238E27FC236}">
                <a16:creationId xmlns:a16="http://schemas.microsoft.com/office/drawing/2014/main" id="{CA7DEF53-86C1-45A1-9C61-F74B6D2054C3}"/>
              </a:ext>
            </a:extLst>
          </p:cNvPr>
          <p:cNvSpPr txBox="1"/>
          <p:nvPr/>
        </p:nvSpPr>
        <p:spPr>
          <a:xfrm>
            <a:off x="543718" y="2441563"/>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1" name="テキスト ボックス 40">
            <a:extLst>
              <a:ext uri="{FF2B5EF4-FFF2-40B4-BE49-F238E27FC236}">
                <a16:creationId xmlns:a16="http://schemas.microsoft.com/office/drawing/2014/main" id="{21F5D5D7-47A7-4776-B411-5932EC158D57}"/>
              </a:ext>
            </a:extLst>
          </p:cNvPr>
          <p:cNvSpPr txBox="1"/>
          <p:nvPr/>
        </p:nvSpPr>
        <p:spPr>
          <a:xfrm>
            <a:off x="554466" y="2618305"/>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2" name="テキスト ボックス 41">
            <a:extLst>
              <a:ext uri="{FF2B5EF4-FFF2-40B4-BE49-F238E27FC236}">
                <a16:creationId xmlns:a16="http://schemas.microsoft.com/office/drawing/2014/main" id="{BE9A599A-5C10-46C1-AEC8-D4509E0A979F}"/>
              </a:ext>
            </a:extLst>
          </p:cNvPr>
          <p:cNvSpPr txBox="1"/>
          <p:nvPr/>
        </p:nvSpPr>
        <p:spPr>
          <a:xfrm>
            <a:off x="543718" y="2811331"/>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3" name="テキスト ボックス 42">
            <a:extLst>
              <a:ext uri="{FF2B5EF4-FFF2-40B4-BE49-F238E27FC236}">
                <a16:creationId xmlns:a16="http://schemas.microsoft.com/office/drawing/2014/main" id="{475DFBFD-B893-41E8-8E98-9FF3661CE669}"/>
              </a:ext>
            </a:extLst>
          </p:cNvPr>
          <p:cNvSpPr txBox="1"/>
          <p:nvPr/>
        </p:nvSpPr>
        <p:spPr>
          <a:xfrm>
            <a:off x="543718" y="3165804"/>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44" name="テキスト ボックス 43">
            <a:extLst>
              <a:ext uri="{FF2B5EF4-FFF2-40B4-BE49-F238E27FC236}">
                <a16:creationId xmlns:a16="http://schemas.microsoft.com/office/drawing/2014/main" id="{988655C6-0DB0-4BF5-AD44-6D3EAD37D7FC}"/>
              </a:ext>
            </a:extLst>
          </p:cNvPr>
          <p:cNvSpPr txBox="1"/>
          <p:nvPr/>
        </p:nvSpPr>
        <p:spPr>
          <a:xfrm>
            <a:off x="4247304" y="764494"/>
            <a:ext cx="843885" cy="307777"/>
          </a:xfrm>
          <a:prstGeom prst="rect">
            <a:avLst/>
          </a:prstGeom>
          <a:noFill/>
        </p:spPr>
        <p:txBody>
          <a:bodyPr wrap="none" rtlCol="0">
            <a:spAutoFit/>
          </a:bodyPr>
          <a:lstStyle/>
          <a:p>
            <a:r>
              <a:rPr kumimoji="1" lang="en-US" altLang="ja-JP" sz="1400" dirty="0">
                <a:solidFill>
                  <a:srgbClr val="00B050"/>
                </a:solidFill>
              </a:rPr>
              <a:t>E(GLAST)</a:t>
            </a:r>
            <a:endParaRPr kumimoji="1" lang="ja-JP" altLang="en-US" sz="1400" dirty="0">
              <a:solidFill>
                <a:srgbClr val="00B050"/>
              </a:solidFill>
            </a:endParaRPr>
          </a:p>
        </p:txBody>
      </p:sp>
      <p:sp>
        <p:nvSpPr>
          <p:cNvPr id="45" name="テキスト ボックス 44">
            <a:extLst>
              <a:ext uri="{FF2B5EF4-FFF2-40B4-BE49-F238E27FC236}">
                <a16:creationId xmlns:a16="http://schemas.microsoft.com/office/drawing/2014/main" id="{707B5DFC-CA3F-49FC-A8A5-0E0957249D7C}"/>
              </a:ext>
            </a:extLst>
          </p:cNvPr>
          <p:cNvSpPr txBox="1"/>
          <p:nvPr/>
        </p:nvSpPr>
        <p:spPr>
          <a:xfrm>
            <a:off x="116507" y="6126163"/>
            <a:ext cx="772969" cy="307777"/>
          </a:xfrm>
          <a:prstGeom prst="rect">
            <a:avLst/>
          </a:prstGeom>
          <a:noFill/>
        </p:spPr>
        <p:txBody>
          <a:bodyPr wrap="none" rtlCol="0">
            <a:spAutoFit/>
          </a:bodyPr>
          <a:lstStyle/>
          <a:p>
            <a:r>
              <a:rPr kumimoji="1" lang="en-US" altLang="ja-JP" sz="1400" dirty="0"/>
              <a:t>Soft(BII)</a:t>
            </a:r>
            <a:endParaRPr kumimoji="1" lang="ja-JP" altLang="en-US" sz="1400" dirty="0"/>
          </a:p>
        </p:txBody>
      </p:sp>
      <p:sp>
        <p:nvSpPr>
          <p:cNvPr id="46" name="テキスト ボックス 45">
            <a:extLst>
              <a:ext uri="{FF2B5EF4-FFF2-40B4-BE49-F238E27FC236}">
                <a16:creationId xmlns:a16="http://schemas.microsoft.com/office/drawing/2014/main" id="{A9C59F1F-1EF0-48CF-9C46-E28FA6186034}"/>
              </a:ext>
            </a:extLst>
          </p:cNvPr>
          <p:cNvSpPr txBox="1"/>
          <p:nvPr/>
        </p:nvSpPr>
        <p:spPr>
          <a:xfrm>
            <a:off x="543718" y="1572613"/>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48" name="テキスト ボックス 47">
            <a:extLst>
              <a:ext uri="{FF2B5EF4-FFF2-40B4-BE49-F238E27FC236}">
                <a16:creationId xmlns:a16="http://schemas.microsoft.com/office/drawing/2014/main" id="{8E767D86-2780-422A-8D57-3547AD54AA5F}"/>
              </a:ext>
            </a:extLst>
          </p:cNvPr>
          <p:cNvSpPr txBox="1"/>
          <p:nvPr/>
        </p:nvSpPr>
        <p:spPr>
          <a:xfrm>
            <a:off x="292972" y="3326863"/>
            <a:ext cx="633315" cy="307777"/>
          </a:xfrm>
          <a:prstGeom prst="rect">
            <a:avLst/>
          </a:prstGeom>
          <a:noFill/>
        </p:spPr>
        <p:txBody>
          <a:bodyPr wrap="none" rtlCol="0">
            <a:spAutoFit/>
          </a:bodyPr>
          <a:lstStyle/>
          <a:p>
            <a:r>
              <a:rPr kumimoji="1" lang="en-US" altLang="ja-JP" sz="1400" dirty="0"/>
              <a:t>“Soft”</a:t>
            </a:r>
            <a:endParaRPr kumimoji="1" lang="ja-JP" altLang="en-US" sz="1400" dirty="0"/>
          </a:p>
        </p:txBody>
      </p:sp>
      <p:sp>
        <p:nvSpPr>
          <p:cNvPr id="49" name="テキスト ボックス 48">
            <a:extLst>
              <a:ext uri="{FF2B5EF4-FFF2-40B4-BE49-F238E27FC236}">
                <a16:creationId xmlns:a16="http://schemas.microsoft.com/office/drawing/2014/main" id="{20CC034A-4B7E-47C6-BBFA-23EE3254899E}"/>
              </a:ext>
            </a:extLst>
          </p:cNvPr>
          <p:cNvSpPr txBox="1"/>
          <p:nvPr/>
        </p:nvSpPr>
        <p:spPr>
          <a:xfrm>
            <a:off x="550130" y="1756915"/>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50" name="テキスト ボックス 49">
            <a:extLst>
              <a:ext uri="{FF2B5EF4-FFF2-40B4-BE49-F238E27FC236}">
                <a16:creationId xmlns:a16="http://schemas.microsoft.com/office/drawing/2014/main" id="{AB0413F7-83FB-459D-96CE-5F3B9EF74F23}"/>
              </a:ext>
            </a:extLst>
          </p:cNvPr>
          <p:cNvSpPr txBox="1"/>
          <p:nvPr/>
        </p:nvSpPr>
        <p:spPr>
          <a:xfrm>
            <a:off x="72246" y="1400256"/>
            <a:ext cx="790601" cy="307777"/>
          </a:xfrm>
          <a:prstGeom prst="rect">
            <a:avLst/>
          </a:prstGeom>
          <a:noFill/>
        </p:spPr>
        <p:txBody>
          <a:bodyPr wrap="none" rtlCol="0">
            <a:spAutoFit/>
          </a:bodyPr>
          <a:lstStyle/>
          <a:p>
            <a:r>
              <a:rPr kumimoji="1" lang="en-US" altLang="ja-JP" sz="1400" dirty="0"/>
              <a:t>Soft(G4)</a:t>
            </a:r>
            <a:endParaRPr kumimoji="1" lang="ja-JP" altLang="en-US" sz="1400" dirty="0"/>
          </a:p>
        </p:txBody>
      </p:sp>
      <p:sp>
        <p:nvSpPr>
          <p:cNvPr id="51" name="テキスト ボックス 50">
            <a:extLst>
              <a:ext uri="{FF2B5EF4-FFF2-40B4-BE49-F238E27FC236}">
                <a16:creationId xmlns:a16="http://schemas.microsoft.com/office/drawing/2014/main" id="{FD49B67E-B5DE-4872-A09A-6D034EC01EAD}"/>
              </a:ext>
            </a:extLst>
          </p:cNvPr>
          <p:cNvSpPr txBox="1"/>
          <p:nvPr/>
        </p:nvSpPr>
        <p:spPr>
          <a:xfrm>
            <a:off x="117173" y="3499220"/>
            <a:ext cx="781817" cy="307777"/>
          </a:xfrm>
          <a:prstGeom prst="rect">
            <a:avLst/>
          </a:prstGeom>
          <a:noFill/>
        </p:spPr>
        <p:txBody>
          <a:bodyPr wrap="none" rtlCol="0">
            <a:spAutoFit/>
          </a:bodyPr>
          <a:lstStyle/>
          <a:p>
            <a:r>
              <a:rPr kumimoji="1" lang="en-US" altLang="ja-JP" sz="1400" dirty="0">
                <a:solidFill>
                  <a:srgbClr val="00B050"/>
                </a:solidFill>
              </a:rPr>
              <a:t>E(KOTO)</a:t>
            </a:r>
            <a:endParaRPr kumimoji="1" lang="ja-JP" altLang="en-US" sz="1400" dirty="0">
              <a:solidFill>
                <a:srgbClr val="00B050"/>
              </a:solidFill>
            </a:endParaRPr>
          </a:p>
        </p:txBody>
      </p:sp>
      <p:sp>
        <p:nvSpPr>
          <p:cNvPr id="52" name="テキスト ボックス 51">
            <a:extLst>
              <a:ext uri="{FF2B5EF4-FFF2-40B4-BE49-F238E27FC236}">
                <a16:creationId xmlns:a16="http://schemas.microsoft.com/office/drawing/2014/main" id="{990848E7-79FE-4AC7-AA21-CD28F62F935C}"/>
              </a:ext>
            </a:extLst>
          </p:cNvPr>
          <p:cNvSpPr txBox="1"/>
          <p:nvPr/>
        </p:nvSpPr>
        <p:spPr>
          <a:xfrm>
            <a:off x="117172" y="3703734"/>
            <a:ext cx="790024" cy="307777"/>
          </a:xfrm>
          <a:prstGeom prst="rect">
            <a:avLst/>
          </a:prstGeom>
          <a:noFill/>
        </p:spPr>
        <p:txBody>
          <a:bodyPr wrap="none" rtlCol="0">
            <a:spAutoFit/>
          </a:bodyPr>
          <a:lstStyle/>
          <a:p>
            <a:r>
              <a:rPr kumimoji="1" lang="en-US" altLang="ja-JP" sz="1400" dirty="0">
                <a:solidFill>
                  <a:srgbClr val="00B050"/>
                </a:solidFill>
              </a:rPr>
              <a:t>E(</a:t>
            </a:r>
            <a:r>
              <a:rPr kumimoji="1" lang="en-US" altLang="ja-JP" sz="1400" dirty="0" err="1">
                <a:solidFill>
                  <a:srgbClr val="00B050"/>
                </a:solidFill>
              </a:rPr>
              <a:t>RHICf</a:t>
            </a:r>
            <a:r>
              <a:rPr kumimoji="1" lang="en-US" altLang="ja-JP" sz="1400" dirty="0">
                <a:solidFill>
                  <a:srgbClr val="00B050"/>
                </a:solidFill>
              </a:rPr>
              <a:t>)</a:t>
            </a:r>
            <a:endParaRPr kumimoji="1" lang="ja-JP" altLang="en-US" sz="1400" dirty="0">
              <a:solidFill>
                <a:srgbClr val="00B050"/>
              </a:solidFill>
            </a:endParaRPr>
          </a:p>
        </p:txBody>
      </p:sp>
      <p:sp>
        <p:nvSpPr>
          <p:cNvPr id="53" name="テキスト ボックス 52">
            <a:extLst>
              <a:ext uri="{FF2B5EF4-FFF2-40B4-BE49-F238E27FC236}">
                <a16:creationId xmlns:a16="http://schemas.microsoft.com/office/drawing/2014/main" id="{37FE5C36-70C0-498B-AE3C-54EB5937FAF0}"/>
              </a:ext>
            </a:extLst>
          </p:cNvPr>
          <p:cNvSpPr txBox="1"/>
          <p:nvPr/>
        </p:nvSpPr>
        <p:spPr>
          <a:xfrm>
            <a:off x="140303" y="4068280"/>
            <a:ext cx="732893" cy="307777"/>
          </a:xfrm>
          <a:prstGeom prst="rect">
            <a:avLst/>
          </a:prstGeom>
          <a:noFill/>
        </p:spPr>
        <p:txBody>
          <a:bodyPr wrap="none" rtlCol="0">
            <a:spAutoFit/>
          </a:bodyPr>
          <a:lstStyle/>
          <a:p>
            <a:r>
              <a:rPr kumimoji="1" lang="en-US" altLang="ja-JP" sz="1400" dirty="0">
                <a:solidFill>
                  <a:srgbClr val="00B050"/>
                </a:solidFill>
              </a:rPr>
              <a:t>E(RHIC)</a:t>
            </a:r>
            <a:endParaRPr kumimoji="1" lang="ja-JP" altLang="en-US" sz="1400" dirty="0">
              <a:solidFill>
                <a:srgbClr val="00B050"/>
              </a:solidFill>
            </a:endParaRPr>
          </a:p>
        </p:txBody>
      </p:sp>
      <p:sp>
        <p:nvSpPr>
          <p:cNvPr id="54" name="テキスト ボックス 53">
            <a:extLst>
              <a:ext uri="{FF2B5EF4-FFF2-40B4-BE49-F238E27FC236}">
                <a16:creationId xmlns:a16="http://schemas.microsoft.com/office/drawing/2014/main" id="{79DC2807-0669-4892-BAAC-31FCBE45F9EA}"/>
              </a:ext>
            </a:extLst>
          </p:cNvPr>
          <p:cNvSpPr txBox="1"/>
          <p:nvPr/>
        </p:nvSpPr>
        <p:spPr>
          <a:xfrm>
            <a:off x="4768376" y="959266"/>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55" name="テキスト ボックス 54">
            <a:extLst>
              <a:ext uri="{FF2B5EF4-FFF2-40B4-BE49-F238E27FC236}">
                <a16:creationId xmlns:a16="http://schemas.microsoft.com/office/drawing/2014/main" id="{9B7B74F4-C57E-4DAF-B3C1-B8EED80BC569}"/>
              </a:ext>
            </a:extLst>
          </p:cNvPr>
          <p:cNvSpPr txBox="1"/>
          <p:nvPr/>
        </p:nvSpPr>
        <p:spPr>
          <a:xfrm>
            <a:off x="552143" y="4380135"/>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56" name="テキスト ボックス 55">
            <a:extLst>
              <a:ext uri="{FF2B5EF4-FFF2-40B4-BE49-F238E27FC236}">
                <a16:creationId xmlns:a16="http://schemas.microsoft.com/office/drawing/2014/main" id="{200D5077-47AF-453F-A735-0EF95A0F9BC2}"/>
              </a:ext>
            </a:extLst>
          </p:cNvPr>
          <p:cNvSpPr txBox="1"/>
          <p:nvPr/>
        </p:nvSpPr>
        <p:spPr>
          <a:xfrm>
            <a:off x="582124" y="6332503"/>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57" name="テキスト ボックス 56">
            <a:extLst>
              <a:ext uri="{FF2B5EF4-FFF2-40B4-BE49-F238E27FC236}">
                <a16:creationId xmlns:a16="http://schemas.microsoft.com/office/drawing/2014/main" id="{0D2F5E2D-E2FB-45F3-B96F-410CDEAB3052}"/>
              </a:ext>
            </a:extLst>
          </p:cNvPr>
          <p:cNvSpPr txBox="1"/>
          <p:nvPr/>
        </p:nvSpPr>
        <p:spPr>
          <a:xfrm>
            <a:off x="556906" y="4577650"/>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58" name="テキスト ボックス 57">
            <a:extLst>
              <a:ext uri="{FF2B5EF4-FFF2-40B4-BE49-F238E27FC236}">
                <a16:creationId xmlns:a16="http://schemas.microsoft.com/office/drawing/2014/main" id="{90DB75D9-D5C8-4C03-B144-579724F2FD25}"/>
              </a:ext>
            </a:extLst>
          </p:cNvPr>
          <p:cNvSpPr txBox="1"/>
          <p:nvPr/>
        </p:nvSpPr>
        <p:spPr>
          <a:xfrm>
            <a:off x="556906" y="4740364"/>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59" name="テキスト ボックス 58">
            <a:extLst>
              <a:ext uri="{FF2B5EF4-FFF2-40B4-BE49-F238E27FC236}">
                <a16:creationId xmlns:a16="http://schemas.microsoft.com/office/drawing/2014/main" id="{C75B119C-54E2-4399-A2F6-85D3FB3FCAB4}"/>
              </a:ext>
            </a:extLst>
          </p:cNvPr>
          <p:cNvSpPr txBox="1"/>
          <p:nvPr/>
        </p:nvSpPr>
        <p:spPr>
          <a:xfrm>
            <a:off x="565331" y="4920054"/>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0" name="テキスト ボックス 59">
            <a:extLst>
              <a:ext uri="{FF2B5EF4-FFF2-40B4-BE49-F238E27FC236}">
                <a16:creationId xmlns:a16="http://schemas.microsoft.com/office/drawing/2014/main" id="{BA10DB22-77BC-4864-8B68-A7B71BB8D9DE}"/>
              </a:ext>
            </a:extLst>
          </p:cNvPr>
          <p:cNvSpPr txBox="1"/>
          <p:nvPr/>
        </p:nvSpPr>
        <p:spPr>
          <a:xfrm>
            <a:off x="556906" y="5100593"/>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1" name="テキスト ボックス 60">
            <a:extLst>
              <a:ext uri="{FF2B5EF4-FFF2-40B4-BE49-F238E27FC236}">
                <a16:creationId xmlns:a16="http://schemas.microsoft.com/office/drawing/2014/main" id="{5EA7AA6D-ABC5-41D0-9538-13B6C9C80898}"/>
              </a:ext>
            </a:extLst>
          </p:cNvPr>
          <p:cNvSpPr txBox="1"/>
          <p:nvPr/>
        </p:nvSpPr>
        <p:spPr>
          <a:xfrm>
            <a:off x="565331" y="5269062"/>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2" name="テキスト ボックス 61">
            <a:extLst>
              <a:ext uri="{FF2B5EF4-FFF2-40B4-BE49-F238E27FC236}">
                <a16:creationId xmlns:a16="http://schemas.microsoft.com/office/drawing/2014/main" id="{EECA647C-F179-4B0D-BFC5-041E6B243095}"/>
              </a:ext>
            </a:extLst>
          </p:cNvPr>
          <p:cNvSpPr txBox="1"/>
          <p:nvPr/>
        </p:nvSpPr>
        <p:spPr>
          <a:xfrm>
            <a:off x="577922" y="5439362"/>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3" name="テキスト ボックス 62">
            <a:extLst>
              <a:ext uri="{FF2B5EF4-FFF2-40B4-BE49-F238E27FC236}">
                <a16:creationId xmlns:a16="http://schemas.microsoft.com/office/drawing/2014/main" id="{5D19BD22-4C1A-4F16-93E1-633DD82DD775}"/>
              </a:ext>
            </a:extLst>
          </p:cNvPr>
          <p:cNvSpPr txBox="1"/>
          <p:nvPr/>
        </p:nvSpPr>
        <p:spPr>
          <a:xfrm>
            <a:off x="576086" y="5794843"/>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64" name="テキスト ボックス 63">
            <a:extLst>
              <a:ext uri="{FF2B5EF4-FFF2-40B4-BE49-F238E27FC236}">
                <a16:creationId xmlns:a16="http://schemas.microsoft.com/office/drawing/2014/main" id="{4CDAC48E-708E-4250-904B-737AA62B267C}"/>
              </a:ext>
            </a:extLst>
          </p:cNvPr>
          <p:cNvSpPr txBox="1"/>
          <p:nvPr/>
        </p:nvSpPr>
        <p:spPr>
          <a:xfrm>
            <a:off x="4768376" y="1316250"/>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65" name="テキスト ボックス 64">
            <a:extLst>
              <a:ext uri="{FF2B5EF4-FFF2-40B4-BE49-F238E27FC236}">
                <a16:creationId xmlns:a16="http://schemas.microsoft.com/office/drawing/2014/main" id="{02D8F980-CB8B-431D-8420-A2E2752D8506}"/>
              </a:ext>
            </a:extLst>
          </p:cNvPr>
          <p:cNvSpPr txBox="1"/>
          <p:nvPr/>
        </p:nvSpPr>
        <p:spPr>
          <a:xfrm>
            <a:off x="4614711" y="1650474"/>
            <a:ext cx="468398" cy="307777"/>
          </a:xfrm>
          <a:prstGeom prst="rect">
            <a:avLst/>
          </a:prstGeom>
          <a:noFill/>
        </p:spPr>
        <p:txBody>
          <a:bodyPr wrap="none" rtlCol="0">
            <a:spAutoFit/>
          </a:bodyPr>
          <a:lstStyle/>
          <a:p>
            <a:r>
              <a:rPr kumimoji="1" lang="en-US" altLang="ja-JP" sz="1400" dirty="0">
                <a:solidFill>
                  <a:srgbClr val="FF0000"/>
                </a:solidFill>
              </a:rPr>
              <a:t>A/</a:t>
            </a:r>
            <a:r>
              <a:rPr kumimoji="1" lang="en-US" altLang="ja-JP" sz="1400" dirty="0">
                <a:solidFill>
                  <a:srgbClr val="7030A0"/>
                </a:solidFill>
              </a:rPr>
              <a:t>D</a:t>
            </a:r>
            <a:endParaRPr kumimoji="1" lang="ja-JP" altLang="en-US" sz="1400" dirty="0">
              <a:solidFill>
                <a:srgbClr val="7030A0"/>
              </a:solidFill>
            </a:endParaRPr>
          </a:p>
        </p:txBody>
      </p:sp>
      <p:sp>
        <p:nvSpPr>
          <p:cNvPr id="66" name="テキスト ボックス 65">
            <a:extLst>
              <a:ext uri="{FF2B5EF4-FFF2-40B4-BE49-F238E27FC236}">
                <a16:creationId xmlns:a16="http://schemas.microsoft.com/office/drawing/2014/main" id="{D862FC9A-6F77-478E-8832-2ABAC08400C9}"/>
              </a:ext>
            </a:extLst>
          </p:cNvPr>
          <p:cNvSpPr txBox="1"/>
          <p:nvPr/>
        </p:nvSpPr>
        <p:spPr>
          <a:xfrm>
            <a:off x="4768376" y="1998880"/>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67" name="テキスト ボックス 66">
            <a:extLst>
              <a:ext uri="{FF2B5EF4-FFF2-40B4-BE49-F238E27FC236}">
                <a16:creationId xmlns:a16="http://schemas.microsoft.com/office/drawing/2014/main" id="{D1F0E2F1-72FC-41AB-9456-CC20AAEB53B2}"/>
              </a:ext>
            </a:extLst>
          </p:cNvPr>
          <p:cNvSpPr txBox="1"/>
          <p:nvPr/>
        </p:nvSpPr>
        <p:spPr>
          <a:xfrm>
            <a:off x="4780985" y="2184109"/>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Tree>
    <p:extLst>
      <p:ext uri="{BB962C8B-B14F-4D97-AF65-F5344CB8AC3E}">
        <p14:creationId xmlns:p14="http://schemas.microsoft.com/office/powerpoint/2010/main" val="4155232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4CD56D-0C69-4ED5-A8D3-F3F0A4B0799A}"/>
              </a:ext>
            </a:extLst>
          </p:cNvPr>
          <p:cNvSpPr>
            <a:spLocks noGrp="1"/>
          </p:cNvSpPr>
          <p:nvPr>
            <p:ph type="title"/>
          </p:nvPr>
        </p:nvSpPr>
        <p:spPr>
          <a:xfrm>
            <a:off x="457200" y="0"/>
            <a:ext cx="8229600" cy="731837"/>
          </a:xfrm>
        </p:spPr>
        <p:txBody>
          <a:bodyPr>
            <a:normAutofit fontScale="90000"/>
          </a:bodyPr>
          <a:lstStyle/>
          <a:p>
            <a:r>
              <a:rPr kumimoji="1" lang="en-US" altLang="ja-JP" dirty="0"/>
              <a:t>Recent research programs (FY2018)</a:t>
            </a:r>
            <a:endParaRPr kumimoji="1" lang="ja-JP" altLang="en-US" dirty="0"/>
          </a:p>
        </p:txBody>
      </p:sp>
      <p:sp>
        <p:nvSpPr>
          <p:cNvPr id="3" name="コンテンツ プレースホルダー 2">
            <a:extLst>
              <a:ext uri="{FF2B5EF4-FFF2-40B4-BE49-F238E27FC236}">
                <a16:creationId xmlns:a16="http://schemas.microsoft.com/office/drawing/2014/main" id="{75B9A92B-062A-4F75-9852-D1FD7EF15719}"/>
              </a:ext>
            </a:extLst>
          </p:cNvPr>
          <p:cNvSpPr>
            <a:spLocks noGrp="1"/>
          </p:cNvSpPr>
          <p:nvPr>
            <p:ph idx="1"/>
          </p:nvPr>
        </p:nvSpPr>
        <p:spPr>
          <a:xfrm>
            <a:off x="4746892" y="2290598"/>
            <a:ext cx="4233277" cy="4277842"/>
          </a:xfrm>
        </p:spPr>
        <p:txBody>
          <a:bodyPr>
            <a:normAutofit fontScale="62500" lnSpcReduction="20000"/>
          </a:bodyPr>
          <a:lstStyle/>
          <a:p>
            <a:r>
              <a:rPr kumimoji="1" lang="en-US" altLang="ja-JP" dirty="0">
                <a:solidFill>
                  <a:srgbClr val="FF0000"/>
                </a:solidFill>
              </a:rPr>
              <a:t>PHENIX finished</a:t>
            </a:r>
          </a:p>
          <a:p>
            <a:r>
              <a:rPr kumimoji="1" lang="en-US" altLang="ja-JP" dirty="0"/>
              <a:t>Second year of bi-lateral funding </a:t>
            </a:r>
          </a:p>
          <a:p>
            <a:r>
              <a:rPr kumimoji="1" lang="en-US" altLang="ja-JP" dirty="0"/>
              <a:t>Total 28 approved programs</a:t>
            </a:r>
          </a:p>
          <a:p>
            <a:pPr lvl="1"/>
            <a:r>
              <a:rPr kumimoji="1" lang="en-US" altLang="ja-JP" dirty="0"/>
              <a:t>Acc/beam development: 16</a:t>
            </a:r>
          </a:p>
          <a:p>
            <a:pPr lvl="1"/>
            <a:r>
              <a:rPr lang="en-US" altLang="ja-JP" dirty="0"/>
              <a:t>Detector </a:t>
            </a:r>
            <a:r>
              <a:rPr lang="en-US" altLang="ja-JP" dirty="0" err="1"/>
              <a:t>devel</a:t>
            </a:r>
            <a:r>
              <a:rPr lang="en-US" altLang="ja-JP" dirty="0"/>
              <a:t>: 7</a:t>
            </a:r>
          </a:p>
          <a:p>
            <a:pPr lvl="1"/>
            <a:r>
              <a:rPr kumimoji="1" lang="en-US" altLang="ja-JP" dirty="0"/>
              <a:t>Soft </a:t>
            </a:r>
            <a:r>
              <a:rPr kumimoji="1" lang="en-US" altLang="ja-JP" dirty="0" err="1"/>
              <a:t>devel</a:t>
            </a:r>
            <a:r>
              <a:rPr lang="en-US" altLang="ja-JP" dirty="0"/>
              <a:t>: 3</a:t>
            </a:r>
          </a:p>
          <a:p>
            <a:pPr lvl="1"/>
            <a:r>
              <a:rPr kumimoji="1" lang="en-US" altLang="ja-JP" dirty="0"/>
              <a:t>Running/constructing experiments: 2</a:t>
            </a:r>
          </a:p>
          <a:p>
            <a:pPr lvl="1"/>
            <a:r>
              <a:rPr lang="en-US" altLang="ja-JP" dirty="0"/>
              <a:t>Theory: 1</a:t>
            </a:r>
          </a:p>
          <a:p>
            <a:r>
              <a:rPr lang="en-US" altLang="ja-JP" dirty="0"/>
              <a:t>More R&amp;D type programs</a:t>
            </a:r>
          </a:p>
          <a:p>
            <a:r>
              <a:rPr kumimoji="1" lang="en-US" altLang="ja-JP" dirty="0">
                <a:solidFill>
                  <a:srgbClr val="FF0000"/>
                </a:solidFill>
              </a:rPr>
              <a:t>Few support for “traditional” running/constructing proje</a:t>
            </a:r>
            <a:r>
              <a:rPr lang="en-US" altLang="ja-JP" dirty="0">
                <a:solidFill>
                  <a:srgbClr val="FF0000"/>
                </a:solidFill>
              </a:rPr>
              <a:t>cts</a:t>
            </a:r>
          </a:p>
          <a:p>
            <a:pPr lvl="1"/>
            <a:r>
              <a:rPr lang="en-US" altLang="ja-JP" dirty="0">
                <a:solidFill>
                  <a:srgbClr val="FF0000"/>
                </a:solidFill>
              </a:rPr>
              <a:t>G4/KOTO/GLAST are only supported from Japan side</a:t>
            </a:r>
          </a:p>
        </p:txBody>
      </p:sp>
      <p:grpSp>
        <p:nvGrpSpPr>
          <p:cNvPr id="6" name="グループ化 5">
            <a:extLst>
              <a:ext uri="{FF2B5EF4-FFF2-40B4-BE49-F238E27FC236}">
                <a16:creationId xmlns:a16="http://schemas.microsoft.com/office/drawing/2014/main" id="{F98FA881-E1AA-4DC8-8016-907401C348B4}"/>
              </a:ext>
            </a:extLst>
          </p:cNvPr>
          <p:cNvGrpSpPr/>
          <p:nvPr/>
        </p:nvGrpSpPr>
        <p:grpSpPr>
          <a:xfrm>
            <a:off x="585628" y="857018"/>
            <a:ext cx="7744449" cy="5790361"/>
            <a:chOff x="457200" y="1067639"/>
            <a:chExt cx="7195961" cy="5380268"/>
          </a:xfrm>
        </p:grpSpPr>
        <p:pic>
          <p:nvPicPr>
            <p:cNvPr id="4" name="図 3">
              <a:extLst>
                <a:ext uri="{FF2B5EF4-FFF2-40B4-BE49-F238E27FC236}">
                  <a16:creationId xmlns:a16="http://schemas.microsoft.com/office/drawing/2014/main" id="{A6DA05BA-567C-4C22-89C4-1AB6977CE6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1067639"/>
              <a:ext cx="3866550" cy="5380268"/>
            </a:xfrm>
            <a:prstGeom prst="rect">
              <a:avLst/>
            </a:prstGeom>
          </p:spPr>
        </p:pic>
        <p:pic>
          <p:nvPicPr>
            <p:cNvPr id="5" name="図 4">
              <a:extLst>
                <a:ext uri="{FF2B5EF4-FFF2-40B4-BE49-F238E27FC236}">
                  <a16:creationId xmlns:a16="http://schemas.microsoft.com/office/drawing/2014/main" id="{DB3A8140-CF0C-4419-B28E-AD0E1C11E1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1236" y="1067639"/>
              <a:ext cx="3671925" cy="1215734"/>
            </a:xfrm>
            <a:prstGeom prst="rect">
              <a:avLst/>
            </a:prstGeom>
          </p:spPr>
        </p:pic>
      </p:grpSp>
      <p:sp>
        <p:nvSpPr>
          <p:cNvPr id="7" name="テキスト ボックス 6">
            <a:extLst>
              <a:ext uri="{FF2B5EF4-FFF2-40B4-BE49-F238E27FC236}">
                <a16:creationId xmlns:a16="http://schemas.microsoft.com/office/drawing/2014/main" id="{DFF3EB7A-6128-4557-822B-36C16081BE1F}"/>
              </a:ext>
            </a:extLst>
          </p:cNvPr>
          <p:cNvSpPr txBox="1"/>
          <p:nvPr/>
        </p:nvSpPr>
        <p:spPr>
          <a:xfrm>
            <a:off x="441197" y="1357328"/>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8" name="テキスト ボックス 7">
            <a:extLst>
              <a:ext uri="{FF2B5EF4-FFF2-40B4-BE49-F238E27FC236}">
                <a16:creationId xmlns:a16="http://schemas.microsoft.com/office/drawing/2014/main" id="{DB921545-9A0B-4B3F-B265-EF2BC7A31DDB}"/>
              </a:ext>
            </a:extLst>
          </p:cNvPr>
          <p:cNvSpPr txBox="1"/>
          <p:nvPr/>
        </p:nvSpPr>
        <p:spPr>
          <a:xfrm>
            <a:off x="436275" y="2226008"/>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9" name="テキスト ボックス 8">
            <a:extLst>
              <a:ext uri="{FF2B5EF4-FFF2-40B4-BE49-F238E27FC236}">
                <a16:creationId xmlns:a16="http://schemas.microsoft.com/office/drawing/2014/main" id="{83E71531-364A-43D5-BDC2-BDEABA95FF41}"/>
              </a:ext>
            </a:extLst>
          </p:cNvPr>
          <p:cNvSpPr txBox="1"/>
          <p:nvPr/>
        </p:nvSpPr>
        <p:spPr>
          <a:xfrm>
            <a:off x="436275" y="2580338"/>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10" name="テキスト ボックス 9">
            <a:extLst>
              <a:ext uri="{FF2B5EF4-FFF2-40B4-BE49-F238E27FC236}">
                <a16:creationId xmlns:a16="http://schemas.microsoft.com/office/drawing/2014/main" id="{55D88FC8-09F6-4F68-BFE2-5E9E0E463121}"/>
              </a:ext>
            </a:extLst>
          </p:cNvPr>
          <p:cNvSpPr txBox="1"/>
          <p:nvPr/>
        </p:nvSpPr>
        <p:spPr>
          <a:xfrm>
            <a:off x="436275" y="2915196"/>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11" name="テキスト ボックス 10">
            <a:extLst>
              <a:ext uri="{FF2B5EF4-FFF2-40B4-BE49-F238E27FC236}">
                <a16:creationId xmlns:a16="http://schemas.microsoft.com/office/drawing/2014/main" id="{B3A7051D-2E31-427B-89B2-1C6BF7870165}"/>
              </a:ext>
            </a:extLst>
          </p:cNvPr>
          <p:cNvSpPr txBox="1"/>
          <p:nvPr/>
        </p:nvSpPr>
        <p:spPr>
          <a:xfrm>
            <a:off x="436275" y="3096165"/>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12" name="テキスト ボックス 11">
            <a:extLst>
              <a:ext uri="{FF2B5EF4-FFF2-40B4-BE49-F238E27FC236}">
                <a16:creationId xmlns:a16="http://schemas.microsoft.com/office/drawing/2014/main" id="{1C97AD56-8968-4D3F-A0B6-A2D5018A6BFA}"/>
              </a:ext>
            </a:extLst>
          </p:cNvPr>
          <p:cNvSpPr txBox="1"/>
          <p:nvPr/>
        </p:nvSpPr>
        <p:spPr>
          <a:xfrm>
            <a:off x="436275" y="3250053"/>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13" name="テキスト ボックス 12">
            <a:extLst>
              <a:ext uri="{FF2B5EF4-FFF2-40B4-BE49-F238E27FC236}">
                <a16:creationId xmlns:a16="http://schemas.microsoft.com/office/drawing/2014/main" id="{4FDD41B1-CCA6-4BE1-9979-DC455D6E22AD}"/>
              </a:ext>
            </a:extLst>
          </p:cNvPr>
          <p:cNvSpPr txBox="1"/>
          <p:nvPr/>
        </p:nvSpPr>
        <p:spPr>
          <a:xfrm>
            <a:off x="436275" y="3598309"/>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14" name="テキスト ボックス 13">
            <a:extLst>
              <a:ext uri="{FF2B5EF4-FFF2-40B4-BE49-F238E27FC236}">
                <a16:creationId xmlns:a16="http://schemas.microsoft.com/office/drawing/2014/main" id="{C9F8F58C-FF55-4E6F-920A-68E1B62322C6}"/>
              </a:ext>
            </a:extLst>
          </p:cNvPr>
          <p:cNvSpPr txBox="1"/>
          <p:nvPr/>
        </p:nvSpPr>
        <p:spPr>
          <a:xfrm>
            <a:off x="436275" y="3946565"/>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15" name="テキスト ボックス 14">
            <a:extLst>
              <a:ext uri="{FF2B5EF4-FFF2-40B4-BE49-F238E27FC236}">
                <a16:creationId xmlns:a16="http://schemas.microsoft.com/office/drawing/2014/main" id="{D3F64171-D350-4833-BDB9-1D4B79B62216}"/>
              </a:ext>
            </a:extLst>
          </p:cNvPr>
          <p:cNvSpPr txBox="1"/>
          <p:nvPr/>
        </p:nvSpPr>
        <p:spPr>
          <a:xfrm>
            <a:off x="276753" y="4292683"/>
            <a:ext cx="468398" cy="307777"/>
          </a:xfrm>
          <a:prstGeom prst="rect">
            <a:avLst/>
          </a:prstGeom>
          <a:noFill/>
        </p:spPr>
        <p:txBody>
          <a:bodyPr wrap="none" rtlCol="0">
            <a:spAutoFit/>
          </a:bodyPr>
          <a:lstStyle/>
          <a:p>
            <a:r>
              <a:rPr kumimoji="1" lang="en-US" altLang="ja-JP" sz="1400" dirty="0">
                <a:solidFill>
                  <a:srgbClr val="FF0000"/>
                </a:solidFill>
              </a:rPr>
              <a:t>A/</a:t>
            </a:r>
            <a:r>
              <a:rPr kumimoji="1" lang="en-US" altLang="ja-JP" sz="1400" dirty="0">
                <a:solidFill>
                  <a:srgbClr val="7030A0"/>
                </a:solidFill>
              </a:rPr>
              <a:t>D</a:t>
            </a:r>
            <a:endParaRPr kumimoji="1" lang="ja-JP" altLang="en-US" sz="1400" dirty="0">
              <a:solidFill>
                <a:srgbClr val="7030A0"/>
              </a:solidFill>
            </a:endParaRPr>
          </a:p>
        </p:txBody>
      </p:sp>
      <p:sp>
        <p:nvSpPr>
          <p:cNvPr id="16" name="テキスト ボックス 15">
            <a:extLst>
              <a:ext uri="{FF2B5EF4-FFF2-40B4-BE49-F238E27FC236}">
                <a16:creationId xmlns:a16="http://schemas.microsoft.com/office/drawing/2014/main" id="{E5D70B49-B89C-41A6-B95B-A019E7AC9C6D}"/>
              </a:ext>
            </a:extLst>
          </p:cNvPr>
          <p:cNvSpPr txBox="1"/>
          <p:nvPr/>
        </p:nvSpPr>
        <p:spPr>
          <a:xfrm>
            <a:off x="461898" y="4647013"/>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17" name="テキスト ボックス 16">
            <a:extLst>
              <a:ext uri="{FF2B5EF4-FFF2-40B4-BE49-F238E27FC236}">
                <a16:creationId xmlns:a16="http://schemas.microsoft.com/office/drawing/2014/main" id="{13F91FA6-6B82-4465-BF15-C8DB6F2846E6}"/>
              </a:ext>
            </a:extLst>
          </p:cNvPr>
          <p:cNvSpPr txBox="1"/>
          <p:nvPr/>
        </p:nvSpPr>
        <p:spPr>
          <a:xfrm>
            <a:off x="452320" y="4962398"/>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18" name="テキスト ボックス 17">
            <a:extLst>
              <a:ext uri="{FF2B5EF4-FFF2-40B4-BE49-F238E27FC236}">
                <a16:creationId xmlns:a16="http://schemas.microsoft.com/office/drawing/2014/main" id="{34C0B440-A370-438E-A5A9-6E60728FE9C2}"/>
              </a:ext>
            </a:extLst>
          </p:cNvPr>
          <p:cNvSpPr txBox="1"/>
          <p:nvPr/>
        </p:nvSpPr>
        <p:spPr>
          <a:xfrm>
            <a:off x="457823" y="5170163"/>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19" name="テキスト ボックス 18">
            <a:extLst>
              <a:ext uri="{FF2B5EF4-FFF2-40B4-BE49-F238E27FC236}">
                <a16:creationId xmlns:a16="http://schemas.microsoft.com/office/drawing/2014/main" id="{EF73EEF0-A8C7-4AC0-BD3C-5066450394EB}"/>
              </a:ext>
            </a:extLst>
          </p:cNvPr>
          <p:cNvSpPr txBox="1"/>
          <p:nvPr/>
        </p:nvSpPr>
        <p:spPr>
          <a:xfrm>
            <a:off x="-23190" y="5478224"/>
            <a:ext cx="790601" cy="307777"/>
          </a:xfrm>
          <a:prstGeom prst="rect">
            <a:avLst/>
          </a:prstGeom>
          <a:noFill/>
        </p:spPr>
        <p:txBody>
          <a:bodyPr wrap="none" rtlCol="0">
            <a:spAutoFit/>
          </a:bodyPr>
          <a:lstStyle/>
          <a:p>
            <a:r>
              <a:rPr kumimoji="1" lang="en-US" altLang="ja-JP" sz="1400" dirty="0"/>
              <a:t>Soft(G4)</a:t>
            </a:r>
            <a:endParaRPr kumimoji="1" lang="ja-JP" altLang="en-US" sz="1400" dirty="0"/>
          </a:p>
        </p:txBody>
      </p:sp>
      <p:sp>
        <p:nvSpPr>
          <p:cNvPr id="20" name="テキスト ボックス 19">
            <a:extLst>
              <a:ext uri="{FF2B5EF4-FFF2-40B4-BE49-F238E27FC236}">
                <a16:creationId xmlns:a16="http://schemas.microsoft.com/office/drawing/2014/main" id="{155ADE67-26DF-4BCA-B2C2-76ADCDD7035F}"/>
              </a:ext>
            </a:extLst>
          </p:cNvPr>
          <p:cNvSpPr txBox="1"/>
          <p:nvPr/>
        </p:nvSpPr>
        <p:spPr>
          <a:xfrm>
            <a:off x="436275" y="5658910"/>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21" name="テキスト ボックス 20">
            <a:extLst>
              <a:ext uri="{FF2B5EF4-FFF2-40B4-BE49-F238E27FC236}">
                <a16:creationId xmlns:a16="http://schemas.microsoft.com/office/drawing/2014/main" id="{FB3EB8E5-7518-444E-9922-362907BF2910}"/>
              </a:ext>
            </a:extLst>
          </p:cNvPr>
          <p:cNvSpPr txBox="1"/>
          <p:nvPr/>
        </p:nvSpPr>
        <p:spPr>
          <a:xfrm>
            <a:off x="425733" y="5850551"/>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22" name="テキスト ボックス 21">
            <a:extLst>
              <a:ext uri="{FF2B5EF4-FFF2-40B4-BE49-F238E27FC236}">
                <a16:creationId xmlns:a16="http://schemas.microsoft.com/office/drawing/2014/main" id="{53576307-F152-4AF9-9727-ED9DE87C31FC}"/>
              </a:ext>
            </a:extLst>
          </p:cNvPr>
          <p:cNvSpPr txBox="1"/>
          <p:nvPr/>
        </p:nvSpPr>
        <p:spPr>
          <a:xfrm>
            <a:off x="421603" y="6155546"/>
            <a:ext cx="295274"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23" name="テキスト ボックス 22">
            <a:extLst>
              <a:ext uri="{FF2B5EF4-FFF2-40B4-BE49-F238E27FC236}">
                <a16:creationId xmlns:a16="http://schemas.microsoft.com/office/drawing/2014/main" id="{C31D072D-15B6-4330-BC35-5997144D94BE}"/>
              </a:ext>
            </a:extLst>
          </p:cNvPr>
          <p:cNvSpPr txBox="1"/>
          <p:nvPr/>
        </p:nvSpPr>
        <p:spPr>
          <a:xfrm>
            <a:off x="421603" y="6349382"/>
            <a:ext cx="295274"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24" name="テキスト ボックス 23">
            <a:extLst>
              <a:ext uri="{FF2B5EF4-FFF2-40B4-BE49-F238E27FC236}">
                <a16:creationId xmlns:a16="http://schemas.microsoft.com/office/drawing/2014/main" id="{7FDBDD78-31DE-41C7-A830-A537A9802B3F}"/>
              </a:ext>
            </a:extLst>
          </p:cNvPr>
          <p:cNvSpPr txBox="1"/>
          <p:nvPr/>
        </p:nvSpPr>
        <p:spPr>
          <a:xfrm>
            <a:off x="4155403" y="809642"/>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25" name="テキスト ボックス 24">
            <a:extLst>
              <a:ext uri="{FF2B5EF4-FFF2-40B4-BE49-F238E27FC236}">
                <a16:creationId xmlns:a16="http://schemas.microsoft.com/office/drawing/2014/main" id="{BDA37958-C987-4B05-AFC6-5D83E3CC52AD}"/>
              </a:ext>
            </a:extLst>
          </p:cNvPr>
          <p:cNvSpPr txBox="1"/>
          <p:nvPr/>
        </p:nvSpPr>
        <p:spPr>
          <a:xfrm>
            <a:off x="4159685" y="1010906"/>
            <a:ext cx="295274"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
        <p:nvSpPr>
          <p:cNvPr id="26" name="テキスト ボックス 25">
            <a:extLst>
              <a:ext uri="{FF2B5EF4-FFF2-40B4-BE49-F238E27FC236}">
                <a16:creationId xmlns:a16="http://schemas.microsoft.com/office/drawing/2014/main" id="{0681CEDD-41C9-4512-9261-6C17F6D31103}"/>
              </a:ext>
            </a:extLst>
          </p:cNvPr>
          <p:cNvSpPr txBox="1"/>
          <p:nvPr/>
        </p:nvSpPr>
        <p:spPr>
          <a:xfrm>
            <a:off x="3790183" y="1318682"/>
            <a:ext cx="781817" cy="307777"/>
          </a:xfrm>
          <a:prstGeom prst="rect">
            <a:avLst/>
          </a:prstGeom>
          <a:noFill/>
        </p:spPr>
        <p:txBody>
          <a:bodyPr wrap="none" rtlCol="0">
            <a:spAutoFit/>
          </a:bodyPr>
          <a:lstStyle/>
          <a:p>
            <a:r>
              <a:rPr kumimoji="1" lang="en-US" altLang="ja-JP" sz="1400" dirty="0">
                <a:solidFill>
                  <a:srgbClr val="00B050"/>
                </a:solidFill>
              </a:rPr>
              <a:t>E(KOTO)</a:t>
            </a:r>
            <a:endParaRPr kumimoji="1" lang="ja-JP" altLang="en-US" sz="1400" dirty="0">
              <a:solidFill>
                <a:srgbClr val="00B050"/>
              </a:solidFill>
            </a:endParaRPr>
          </a:p>
        </p:txBody>
      </p:sp>
      <p:sp>
        <p:nvSpPr>
          <p:cNvPr id="27" name="テキスト ボックス 26">
            <a:extLst>
              <a:ext uri="{FF2B5EF4-FFF2-40B4-BE49-F238E27FC236}">
                <a16:creationId xmlns:a16="http://schemas.microsoft.com/office/drawing/2014/main" id="{42A4F321-194B-48B5-BD91-A8AABCC1BD5E}"/>
              </a:ext>
            </a:extLst>
          </p:cNvPr>
          <p:cNvSpPr txBox="1"/>
          <p:nvPr/>
        </p:nvSpPr>
        <p:spPr>
          <a:xfrm>
            <a:off x="4181091" y="1532230"/>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28" name="テキスト ボックス 27">
            <a:extLst>
              <a:ext uri="{FF2B5EF4-FFF2-40B4-BE49-F238E27FC236}">
                <a16:creationId xmlns:a16="http://schemas.microsoft.com/office/drawing/2014/main" id="{5A604F70-4D36-48AA-BB18-62CDFD1B3292}"/>
              </a:ext>
            </a:extLst>
          </p:cNvPr>
          <p:cNvSpPr txBox="1"/>
          <p:nvPr/>
        </p:nvSpPr>
        <p:spPr>
          <a:xfrm>
            <a:off x="4181091" y="1824685"/>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29" name="テキスト ボックス 28">
            <a:extLst>
              <a:ext uri="{FF2B5EF4-FFF2-40B4-BE49-F238E27FC236}">
                <a16:creationId xmlns:a16="http://schemas.microsoft.com/office/drawing/2014/main" id="{C0E68BDF-FD95-44FF-BFD5-8FDF79198AC1}"/>
              </a:ext>
            </a:extLst>
          </p:cNvPr>
          <p:cNvSpPr txBox="1"/>
          <p:nvPr/>
        </p:nvSpPr>
        <p:spPr>
          <a:xfrm>
            <a:off x="-49833" y="1533616"/>
            <a:ext cx="843885" cy="307777"/>
          </a:xfrm>
          <a:prstGeom prst="rect">
            <a:avLst/>
          </a:prstGeom>
          <a:noFill/>
        </p:spPr>
        <p:txBody>
          <a:bodyPr wrap="none" rtlCol="0">
            <a:spAutoFit/>
          </a:bodyPr>
          <a:lstStyle/>
          <a:p>
            <a:r>
              <a:rPr kumimoji="1" lang="en-US" altLang="ja-JP" sz="1400" dirty="0">
                <a:solidFill>
                  <a:srgbClr val="00B050"/>
                </a:solidFill>
              </a:rPr>
              <a:t>E(GLAST)</a:t>
            </a:r>
            <a:endParaRPr kumimoji="1" lang="ja-JP" altLang="en-US" sz="1400" dirty="0">
              <a:solidFill>
                <a:srgbClr val="00B050"/>
              </a:solidFill>
            </a:endParaRPr>
          </a:p>
        </p:txBody>
      </p:sp>
      <p:sp>
        <p:nvSpPr>
          <p:cNvPr id="30" name="テキスト ボックス 29">
            <a:extLst>
              <a:ext uri="{FF2B5EF4-FFF2-40B4-BE49-F238E27FC236}">
                <a16:creationId xmlns:a16="http://schemas.microsoft.com/office/drawing/2014/main" id="{9E52917E-23F5-4687-8882-9D38C0B87DC5}"/>
              </a:ext>
            </a:extLst>
          </p:cNvPr>
          <p:cNvSpPr txBox="1"/>
          <p:nvPr/>
        </p:nvSpPr>
        <p:spPr>
          <a:xfrm>
            <a:off x="0" y="1709180"/>
            <a:ext cx="772969" cy="307777"/>
          </a:xfrm>
          <a:prstGeom prst="rect">
            <a:avLst/>
          </a:prstGeom>
          <a:noFill/>
        </p:spPr>
        <p:txBody>
          <a:bodyPr wrap="none" rtlCol="0">
            <a:spAutoFit/>
          </a:bodyPr>
          <a:lstStyle/>
          <a:p>
            <a:r>
              <a:rPr kumimoji="1" lang="en-US" altLang="ja-JP" sz="1400" dirty="0"/>
              <a:t>Soft(BII)</a:t>
            </a:r>
            <a:endParaRPr kumimoji="1" lang="ja-JP" altLang="en-US" sz="1400" dirty="0"/>
          </a:p>
        </p:txBody>
      </p:sp>
      <p:sp>
        <p:nvSpPr>
          <p:cNvPr id="31" name="テキスト ボックス 30">
            <a:extLst>
              <a:ext uri="{FF2B5EF4-FFF2-40B4-BE49-F238E27FC236}">
                <a16:creationId xmlns:a16="http://schemas.microsoft.com/office/drawing/2014/main" id="{66D48B33-B13B-4BA0-8CCC-A62F9293F3AA}"/>
              </a:ext>
            </a:extLst>
          </p:cNvPr>
          <p:cNvSpPr txBox="1"/>
          <p:nvPr/>
        </p:nvSpPr>
        <p:spPr>
          <a:xfrm>
            <a:off x="436275" y="1885301"/>
            <a:ext cx="295274" cy="307777"/>
          </a:xfrm>
          <a:prstGeom prst="rect">
            <a:avLst/>
          </a:prstGeom>
          <a:noFill/>
        </p:spPr>
        <p:txBody>
          <a:bodyPr wrap="none" rtlCol="0">
            <a:spAutoFit/>
          </a:bodyPr>
          <a:lstStyle/>
          <a:p>
            <a:r>
              <a:rPr kumimoji="1" lang="en-US" altLang="ja-JP" sz="1400" dirty="0">
                <a:solidFill>
                  <a:srgbClr val="7030A0"/>
                </a:solidFill>
              </a:rPr>
              <a:t>D</a:t>
            </a:r>
            <a:endParaRPr kumimoji="1" lang="ja-JP" altLang="en-US" sz="1400" dirty="0">
              <a:solidFill>
                <a:srgbClr val="7030A0"/>
              </a:solidFill>
            </a:endParaRPr>
          </a:p>
        </p:txBody>
      </p:sp>
      <p:sp>
        <p:nvSpPr>
          <p:cNvPr id="32" name="テキスト ボックス 31">
            <a:extLst>
              <a:ext uri="{FF2B5EF4-FFF2-40B4-BE49-F238E27FC236}">
                <a16:creationId xmlns:a16="http://schemas.microsoft.com/office/drawing/2014/main" id="{5722621C-A324-4EE0-8DFF-1CD4468BA648}"/>
              </a:ext>
            </a:extLst>
          </p:cNvPr>
          <p:cNvSpPr txBox="1"/>
          <p:nvPr/>
        </p:nvSpPr>
        <p:spPr>
          <a:xfrm>
            <a:off x="433069" y="2052749"/>
            <a:ext cx="272832" cy="307777"/>
          </a:xfrm>
          <a:prstGeom prst="rect">
            <a:avLst/>
          </a:prstGeom>
          <a:noFill/>
        </p:spPr>
        <p:txBody>
          <a:bodyPr wrap="none" rtlCol="0">
            <a:spAutoFit/>
          </a:bodyPr>
          <a:lstStyle/>
          <a:p>
            <a:r>
              <a:rPr kumimoji="1" lang="en-US" altLang="ja-JP" sz="1400" dirty="0">
                <a:solidFill>
                  <a:srgbClr val="0070C0"/>
                </a:solidFill>
              </a:rPr>
              <a:t>T</a:t>
            </a:r>
            <a:endParaRPr kumimoji="1" lang="ja-JP" altLang="en-US" sz="1400" dirty="0">
              <a:solidFill>
                <a:srgbClr val="0070C0"/>
              </a:solidFill>
            </a:endParaRPr>
          </a:p>
        </p:txBody>
      </p:sp>
      <p:sp>
        <p:nvSpPr>
          <p:cNvPr id="33" name="テキスト ボックス 32">
            <a:extLst>
              <a:ext uri="{FF2B5EF4-FFF2-40B4-BE49-F238E27FC236}">
                <a16:creationId xmlns:a16="http://schemas.microsoft.com/office/drawing/2014/main" id="{3E3B9115-E1E4-4A53-84A3-4DF860A98A93}"/>
              </a:ext>
            </a:extLst>
          </p:cNvPr>
          <p:cNvSpPr txBox="1"/>
          <p:nvPr/>
        </p:nvSpPr>
        <p:spPr>
          <a:xfrm>
            <a:off x="-4425" y="2390940"/>
            <a:ext cx="633315" cy="307777"/>
          </a:xfrm>
          <a:prstGeom prst="rect">
            <a:avLst/>
          </a:prstGeom>
          <a:noFill/>
        </p:spPr>
        <p:txBody>
          <a:bodyPr wrap="none" rtlCol="0">
            <a:spAutoFit/>
          </a:bodyPr>
          <a:lstStyle/>
          <a:p>
            <a:r>
              <a:rPr kumimoji="1" lang="en-US" altLang="ja-JP" sz="1400" dirty="0"/>
              <a:t>“Soft”</a:t>
            </a:r>
            <a:endParaRPr kumimoji="1" lang="ja-JP" altLang="en-US" sz="1400" dirty="0"/>
          </a:p>
        </p:txBody>
      </p:sp>
      <p:sp>
        <p:nvSpPr>
          <p:cNvPr id="34" name="テキスト ボックス 33">
            <a:extLst>
              <a:ext uri="{FF2B5EF4-FFF2-40B4-BE49-F238E27FC236}">
                <a16:creationId xmlns:a16="http://schemas.microsoft.com/office/drawing/2014/main" id="{DE8C8CC1-26F5-4934-A587-DB60593FBF80}"/>
              </a:ext>
            </a:extLst>
          </p:cNvPr>
          <p:cNvSpPr txBox="1"/>
          <p:nvPr/>
        </p:nvSpPr>
        <p:spPr>
          <a:xfrm>
            <a:off x="442687" y="2747767"/>
            <a:ext cx="288862" cy="307777"/>
          </a:xfrm>
          <a:prstGeom prst="rect">
            <a:avLst/>
          </a:prstGeom>
          <a:noFill/>
        </p:spPr>
        <p:txBody>
          <a:bodyPr wrap="none" rtlCol="0">
            <a:spAutoFit/>
          </a:bodyPr>
          <a:lstStyle/>
          <a:p>
            <a:r>
              <a:rPr kumimoji="1" lang="en-US" altLang="ja-JP" sz="1400" dirty="0">
                <a:solidFill>
                  <a:srgbClr val="FF0000"/>
                </a:solidFill>
              </a:rPr>
              <a:t>A</a:t>
            </a:r>
            <a:endParaRPr kumimoji="1" lang="ja-JP" altLang="en-US" sz="1400" dirty="0">
              <a:solidFill>
                <a:srgbClr val="FF0000"/>
              </a:solidFill>
            </a:endParaRPr>
          </a:p>
        </p:txBody>
      </p:sp>
    </p:spTree>
    <p:extLst>
      <p:ext uri="{BB962C8B-B14F-4D97-AF65-F5344CB8AC3E}">
        <p14:creationId xmlns:p14="http://schemas.microsoft.com/office/powerpoint/2010/main" val="235151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p:cNvGraphicFramePr>
            <a:graphicFrameLocks/>
          </p:cNvGraphicFramePr>
          <p:nvPr>
            <p:extLst>
              <p:ext uri="{D42A27DB-BD31-4B8C-83A1-F6EECF244321}">
                <p14:modId xmlns:p14="http://schemas.microsoft.com/office/powerpoint/2010/main" val="1495437644"/>
              </p:ext>
            </p:extLst>
          </p:nvPr>
        </p:nvGraphicFramePr>
        <p:xfrm>
          <a:off x="524623" y="1485310"/>
          <a:ext cx="8421221" cy="4626314"/>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6941363" y="914509"/>
            <a:ext cx="1016270" cy="507831"/>
          </a:xfrm>
          <a:prstGeom prst="rect">
            <a:avLst/>
          </a:prstGeom>
          <a:solidFill>
            <a:schemeClr val="bg1"/>
          </a:solidFill>
        </p:spPr>
        <p:txBody>
          <a:bodyPr wrap="square" rtlCol="0">
            <a:spAutoFit/>
          </a:bodyPr>
          <a:lstStyle/>
          <a:p>
            <a:r>
              <a:rPr kumimoji="1" lang="en-US" altLang="ja-JP" sz="1350" dirty="0"/>
              <a:t>Number </a:t>
            </a:r>
          </a:p>
          <a:p>
            <a:r>
              <a:rPr kumimoji="1" lang="en-US" altLang="ja-JP" sz="1350" dirty="0"/>
              <a:t>of proposal</a:t>
            </a:r>
            <a:endParaRPr kumimoji="1" lang="ja-JP" altLang="en-US" sz="1350" dirty="0"/>
          </a:p>
        </p:txBody>
      </p:sp>
      <p:sp>
        <p:nvSpPr>
          <p:cNvPr id="5" name="テキスト ボックス 4"/>
          <p:cNvSpPr txBox="1"/>
          <p:nvPr/>
        </p:nvSpPr>
        <p:spPr>
          <a:xfrm>
            <a:off x="3356692" y="6111624"/>
            <a:ext cx="1667435" cy="300082"/>
          </a:xfrm>
          <a:prstGeom prst="rect">
            <a:avLst/>
          </a:prstGeom>
          <a:solidFill>
            <a:schemeClr val="bg1"/>
          </a:solidFill>
        </p:spPr>
        <p:txBody>
          <a:bodyPr wrap="square" rtlCol="0">
            <a:spAutoFit/>
          </a:bodyPr>
          <a:lstStyle/>
          <a:p>
            <a:pPr algn="ctr"/>
            <a:r>
              <a:rPr kumimoji="1" lang="en-US" altLang="ja-JP" sz="1350" dirty="0"/>
              <a:t>Year (19XX/20XX)</a:t>
            </a:r>
            <a:endParaRPr kumimoji="1" lang="ja-JP" altLang="en-US" sz="1350" dirty="0"/>
          </a:p>
        </p:txBody>
      </p:sp>
      <p:sp>
        <p:nvSpPr>
          <p:cNvPr id="6" name="テキスト ボックス 5"/>
          <p:cNvSpPr txBox="1"/>
          <p:nvPr/>
        </p:nvSpPr>
        <p:spPr>
          <a:xfrm>
            <a:off x="524623" y="820238"/>
            <a:ext cx="837314" cy="646331"/>
          </a:xfrm>
          <a:prstGeom prst="rect">
            <a:avLst/>
          </a:prstGeom>
          <a:solidFill>
            <a:schemeClr val="bg1"/>
          </a:solidFill>
        </p:spPr>
        <p:txBody>
          <a:bodyPr wrap="square" rtlCol="0">
            <a:spAutoFit/>
          </a:bodyPr>
          <a:lstStyle/>
          <a:p>
            <a:pPr algn="ctr"/>
            <a:r>
              <a:rPr kumimoji="1" lang="en-US" altLang="ja-JP" sz="1200" dirty="0"/>
              <a:t>Allocated Budget</a:t>
            </a:r>
          </a:p>
          <a:p>
            <a:pPr algn="ctr"/>
            <a:r>
              <a:rPr kumimoji="1" lang="en-US" altLang="ja-JP" sz="1200" dirty="0"/>
              <a:t>(M JPY)</a:t>
            </a:r>
            <a:endParaRPr kumimoji="1" lang="ja-JP" altLang="en-US" sz="1200" dirty="0"/>
          </a:p>
        </p:txBody>
      </p:sp>
      <p:sp>
        <p:nvSpPr>
          <p:cNvPr id="7" name="テキスト ボックス 6"/>
          <p:cNvSpPr txBox="1"/>
          <p:nvPr/>
        </p:nvSpPr>
        <p:spPr>
          <a:xfrm>
            <a:off x="8257698" y="5920678"/>
            <a:ext cx="688146" cy="507831"/>
          </a:xfrm>
          <a:prstGeom prst="rect">
            <a:avLst/>
          </a:prstGeom>
          <a:solidFill>
            <a:schemeClr val="bg1"/>
          </a:solidFill>
        </p:spPr>
        <p:txBody>
          <a:bodyPr wrap="square" rtlCol="0">
            <a:spAutoFit/>
          </a:bodyPr>
          <a:lstStyle/>
          <a:p>
            <a:r>
              <a:rPr kumimoji="1" lang="en-US" altLang="ja-JP" sz="900" dirty="0"/>
              <a:t>Number </a:t>
            </a:r>
          </a:p>
          <a:p>
            <a:r>
              <a:rPr kumimoji="1" lang="en-US" altLang="ja-JP" sz="900" dirty="0"/>
              <a:t>of proposal</a:t>
            </a:r>
            <a:endParaRPr kumimoji="1" lang="ja-JP" altLang="en-US" sz="900" dirty="0"/>
          </a:p>
        </p:txBody>
      </p:sp>
      <p:sp>
        <p:nvSpPr>
          <p:cNvPr id="4" name="タイトル 3">
            <a:extLst>
              <a:ext uri="{FF2B5EF4-FFF2-40B4-BE49-F238E27FC236}">
                <a16:creationId xmlns:a16="http://schemas.microsoft.com/office/drawing/2014/main" id="{B40D7064-5975-4BB0-9197-124846EB3ECA}"/>
              </a:ext>
            </a:extLst>
          </p:cNvPr>
          <p:cNvSpPr>
            <a:spLocks noGrp="1"/>
          </p:cNvSpPr>
          <p:nvPr>
            <p:ph type="title"/>
          </p:nvPr>
        </p:nvSpPr>
        <p:spPr>
          <a:xfrm>
            <a:off x="457200" y="0"/>
            <a:ext cx="8229600" cy="746376"/>
          </a:xfrm>
        </p:spPr>
        <p:txBody>
          <a:bodyPr>
            <a:normAutofit fontScale="90000"/>
          </a:bodyPr>
          <a:lstStyle/>
          <a:p>
            <a:r>
              <a:rPr kumimoji="1" lang="en-US" altLang="ja-JP" dirty="0"/>
              <a:t>History of US-Japan program</a:t>
            </a:r>
            <a:endParaRPr kumimoji="1" lang="ja-JP" altLang="en-US" dirty="0"/>
          </a:p>
        </p:txBody>
      </p:sp>
    </p:spTree>
    <p:extLst>
      <p:ext uri="{BB962C8B-B14F-4D97-AF65-F5344CB8AC3E}">
        <p14:creationId xmlns:p14="http://schemas.microsoft.com/office/powerpoint/2010/main" val="2709873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44144-3BC8-4A05-9BF5-60DE6AF0601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タイトル 1"/>
          <p:cNvSpPr>
            <a:spLocks noGrp="1"/>
          </p:cNvSpPr>
          <p:nvPr>
            <p:ph type="title"/>
          </p:nvPr>
        </p:nvSpPr>
        <p:spPr>
          <a:xfrm>
            <a:off x="151633" y="136525"/>
            <a:ext cx="8229600" cy="737175"/>
          </a:xfrm>
        </p:spPr>
        <p:txBody>
          <a:bodyPr anchor="t" anchorCtr="0">
            <a:normAutofit/>
          </a:bodyPr>
          <a:lstStyle/>
          <a:p>
            <a:pPr algn="l"/>
            <a:r>
              <a:rPr kumimoji="1" lang="en-US" altLang="ja-JP" sz="4000" b="1" dirty="0">
                <a:solidFill>
                  <a:schemeClr val="accent3">
                    <a:lumMod val="50000"/>
                  </a:schemeClr>
                </a:solidFill>
                <a:effectLst>
                  <a:outerShdw blurRad="38100" dist="38100" dir="2700000" algn="tl">
                    <a:srgbClr val="000000">
                      <a:alpha val="43137"/>
                    </a:srgbClr>
                  </a:outerShdw>
                </a:effectLst>
              </a:rPr>
              <a:t>Travel budget from JSPS</a:t>
            </a:r>
            <a:endParaRPr kumimoji="1" lang="ja-JP" altLang="en-US" sz="4000" b="1" dirty="0">
              <a:solidFill>
                <a:schemeClr val="accent3">
                  <a:lumMod val="50000"/>
                </a:schemeClr>
              </a:solidFill>
              <a:effectLst>
                <a:outerShdw blurRad="38100" dist="38100" dir="2700000" algn="tl">
                  <a:srgbClr val="000000">
                    <a:alpha val="43137"/>
                  </a:srgbClr>
                </a:outerShdw>
              </a:effectLst>
            </a:endParaRPr>
          </a:p>
        </p:txBody>
      </p:sp>
      <p:sp>
        <p:nvSpPr>
          <p:cNvPr id="8" name="テキスト ボックス 7"/>
          <p:cNvSpPr txBox="1"/>
          <p:nvPr/>
        </p:nvSpPr>
        <p:spPr>
          <a:xfrm>
            <a:off x="519752" y="840684"/>
            <a:ext cx="9396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Myen</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7697157" y="1340768"/>
            <a:ext cx="6840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件数</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2" name="グラフ 11"/>
          <p:cNvGraphicFramePr>
            <a:graphicFrameLocks/>
          </p:cNvGraphicFramePr>
          <p:nvPr>
            <p:extLst>
              <p:ext uri="{D42A27DB-BD31-4B8C-83A1-F6EECF244321}">
                <p14:modId xmlns:p14="http://schemas.microsoft.com/office/powerpoint/2010/main" val="4257162208"/>
              </p:ext>
            </p:extLst>
          </p:nvPr>
        </p:nvGraphicFramePr>
        <p:xfrm>
          <a:off x="328738" y="1095375"/>
          <a:ext cx="8873218" cy="57517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8038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2581" y="119985"/>
            <a:ext cx="8229600" cy="806599"/>
          </a:xfrm>
        </p:spPr>
        <p:txBody>
          <a:bodyPr/>
          <a:lstStyle/>
          <a:p>
            <a:r>
              <a:rPr kumimoji="1" lang="en-US" altLang="ja-JP" dirty="0"/>
              <a:t>(Recent) US-Japan budget</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E3D20-8D4F-F744-A63C-CD9B874A59FE}"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graphicFrame>
        <p:nvGraphicFramePr>
          <p:cNvPr id="7" name="オブジェクト 6">
            <a:extLst>
              <a:ext uri="{FF2B5EF4-FFF2-40B4-BE49-F238E27FC236}">
                <a16:creationId xmlns:a16="http://schemas.microsoft.com/office/drawing/2014/main" id="{49E8C8A0-F75F-46B6-9D80-D9C9DC4BD843}"/>
              </a:ext>
            </a:extLst>
          </p:cNvPr>
          <p:cNvGraphicFramePr>
            <a:graphicFrameLocks noChangeAspect="1"/>
          </p:cNvGraphicFramePr>
          <p:nvPr>
            <p:extLst>
              <p:ext uri="{D42A27DB-BD31-4B8C-83A1-F6EECF244321}">
                <p14:modId xmlns:p14="http://schemas.microsoft.com/office/powerpoint/2010/main" val="4113718714"/>
              </p:ext>
            </p:extLst>
          </p:nvPr>
        </p:nvGraphicFramePr>
        <p:xfrm>
          <a:off x="1735157" y="2435436"/>
          <a:ext cx="5844448" cy="4103476"/>
        </p:xfrm>
        <a:graphic>
          <a:graphicData uri="http://schemas.openxmlformats.org/presentationml/2006/ole">
            <mc:AlternateContent xmlns:mc="http://schemas.openxmlformats.org/markup-compatibility/2006">
              <mc:Choice xmlns:v="urn:schemas-microsoft-com:vml" Requires="v">
                <p:oleObj spid="_x0000_s3124" name="Worksheet" r:id="rId3" imgW="8031498" imgH="5638549" progId="Excel.Sheet.12">
                  <p:embed/>
                </p:oleObj>
              </mc:Choice>
              <mc:Fallback>
                <p:oleObj name="Worksheet" r:id="rId3" imgW="8031498" imgH="5638549" progId="Excel.Sheet.12">
                  <p:embed/>
                  <p:pic>
                    <p:nvPicPr>
                      <p:cNvPr id="0" name=""/>
                      <p:cNvPicPr/>
                      <p:nvPr/>
                    </p:nvPicPr>
                    <p:blipFill>
                      <a:blip r:embed="rId4"/>
                      <a:stretch>
                        <a:fillRect/>
                      </a:stretch>
                    </p:blipFill>
                    <p:spPr>
                      <a:xfrm>
                        <a:off x="1735157" y="2435436"/>
                        <a:ext cx="5844448" cy="4103476"/>
                      </a:xfrm>
                      <a:prstGeom prst="rect">
                        <a:avLst/>
                      </a:prstGeom>
                    </p:spPr>
                  </p:pic>
                </p:oleObj>
              </mc:Fallback>
            </mc:AlternateContent>
          </a:graphicData>
        </a:graphic>
      </p:graphicFrame>
      <p:graphicFrame>
        <p:nvGraphicFramePr>
          <p:cNvPr id="11" name="オブジェクト 10">
            <a:extLst>
              <a:ext uri="{FF2B5EF4-FFF2-40B4-BE49-F238E27FC236}">
                <a16:creationId xmlns:a16="http://schemas.microsoft.com/office/drawing/2014/main" id="{B3437CA1-BC0C-4B49-B81D-60A80AAB89ED}"/>
              </a:ext>
            </a:extLst>
          </p:cNvPr>
          <p:cNvGraphicFramePr>
            <a:graphicFrameLocks noChangeAspect="1"/>
          </p:cNvGraphicFramePr>
          <p:nvPr>
            <p:extLst>
              <p:ext uri="{D42A27DB-BD31-4B8C-83A1-F6EECF244321}">
                <p14:modId xmlns:p14="http://schemas.microsoft.com/office/powerpoint/2010/main" val="661866247"/>
              </p:ext>
            </p:extLst>
          </p:nvPr>
        </p:nvGraphicFramePr>
        <p:xfrm>
          <a:off x="270669" y="1022930"/>
          <a:ext cx="8602662" cy="1150937"/>
        </p:xfrm>
        <a:graphic>
          <a:graphicData uri="http://schemas.openxmlformats.org/presentationml/2006/ole">
            <mc:AlternateContent xmlns:mc="http://schemas.openxmlformats.org/markup-compatibility/2006">
              <mc:Choice xmlns:v="urn:schemas-microsoft-com:vml" Requires="v">
                <p:oleObj spid="_x0000_s3125" name="Worksheet" r:id="rId5" imgW="8603183" imgH="1150447" progId="Excel.Sheet.12">
                  <p:embed/>
                </p:oleObj>
              </mc:Choice>
              <mc:Fallback>
                <p:oleObj name="Worksheet" r:id="rId5" imgW="8603183" imgH="1150447" progId="Excel.Sheet.12">
                  <p:embed/>
                  <p:pic>
                    <p:nvPicPr>
                      <p:cNvPr id="0" name=""/>
                      <p:cNvPicPr/>
                      <p:nvPr/>
                    </p:nvPicPr>
                    <p:blipFill>
                      <a:blip r:embed="rId6"/>
                      <a:stretch>
                        <a:fillRect/>
                      </a:stretch>
                    </p:blipFill>
                    <p:spPr>
                      <a:xfrm>
                        <a:off x="270669" y="1022930"/>
                        <a:ext cx="8602662" cy="1150937"/>
                      </a:xfrm>
                      <a:prstGeom prst="rect">
                        <a:avLst/>
                      </a:prstGeom>
                      <a:solidFill>
                        <a:schemeClr val="accent5">
                          <a:lumMod val="20000"/>
                          <a:lumOff val="80000"/>
                        </a:schemeClr>
                      </a:solidFill>
                    </p:spPr>
                  </p:pic>
                </p:oleObj>
              </mc:Fallback>
            </mc:AlternateContent>
          </a:graphicData>
        </a:graphic>
      </p:graphicFrame>
      <p:sp>
        <p:nvSpPr>
          <p:cNvPr id="14" name="テキスト ボックス 13">
            <a:extLst>
              <a:ext uri="{FF2B5EF4-FFF2-40B4-BE49-F238E27FC236}">
                <a16:creationId xmlns:a16="http://schemas.microsoft.com/office/drawing/2014/main" id="{F923E3BC-0525-490D-84B0-DCC4E5026080}"/>
              </a:ext>
            </a:extLst>
          </p:cNvPr>
          <p:cNvSpPr txBox="1"/>
          <p:nvPr/>
        </p:nvSpPr>
        <p:spPr>
          <a:xfrm>
            <a:off x="7855027" y="2236371"/>
            <a:ext cx="1075423" cy="369332"/>
          </a:xfrm>
          <a:prstGeom prst="rect">
            <a:avLst/>
          </a:prstGeom>
          <a:noFill/>
        </p:spPr>
        <p:txBody>
          <a:bodyPr wrap="none" rtlCol="0">
            <a:spAutoFit/>
          </a:bodyPr>
          <a:lstStyle/>
          <a:p>
            <a:r>
              <a:rPr kumimoji="1" lang="en-US" altLang="ja-JP" dirty="0"/>
              <a:t>112Yen/$</a:t>
            </a:r>
            <a:endParaRPr kumimoji="1" lang="ja-JP" altLang="en-US" dirty="0"/>
          </a:p>
        </p:txBody>
      </p:sp>
      <p:sp>
        <p:nvSpPr>
          <p:cNvPr id="15" name="テキスト ボックス 14">
            <a:extLst>
              <a:ext uri="{FF2B5EF4-FFF2-40B4-BE49-F238E27FC236}">
                <a16:creationId xmlns:a16="http://schemas.microsoft.com/office/drawing/2014/main" id="{0CB1FC79-3337-4525-9DF6-2DEE0C2CDF78}"/>
              </a:ext>
            </a:extLst>
          </p:cNvPr>
          <p:cNvSpPr txBox="1"/>
          <p:nvPr/>
        </p:nvSpPr>
        <p:spPr>
          <a:xfrm>
            <a:off x="5602077" y="3429000"/>
            <a:ext cx="585417" cy="307777"/>
          </a:xfrm>
          <a:prstGeom prst="rect">
            <a:avLst/>
          </a:prstGeom>
          <a:noFill/>
        </p:spPr>
        <p:txBody>
          <a:bodyPr wrap="none" rtlCol="0">
            <a:spAutoFit/>
          </a:bodyPr>
          <a:lstStyle/>
          <a:p>
            <a:r>
              <a:rPr kumimoji="1" lang="en-US" altLang="ja-JP" sz="1400" dirty="0"/>
              <a:t>+59%</a:t>
            </a:r>
            <a:endParaRPr kumimoji="1" lang="ja-JP" altLang="en-US" sz="1400" dirty="0"/>
          </a:p>
        </p:txBody>
      </p:sp>
      <p:sp>
        <p:nvSpPr>
          <p:cNvPr id="16" name="テキスト ボックス 15">
            <a:extLst>
              <a:ext uri="{FF2B5EF4-FFF2-40B4-BE49-F238E27FC236}">
                <a16:creationId xmlns:a16="http://schemas.microsoft.com/office/drawing/2014/main" id="{9B96771C-6092-42B9-BC5C-8C24035BCDDF}"/>
              </a:ext>
            </a:extLst>
          </p:cNvPr>
          <p:cNvSpPr txBox="1"/>
          <p:nvPr/>
        </p:nvSpPr>
        <p:spPr>
          <a:xfrm>
            <a:off x="6260491" y="3428999"/>
            <a:ext cx="585417" cy="307777"/>
          </a:xfrm>
          <a:prstGeom prst="rect">
            <a:avLst/>
          </a:prstGeom>
          <a:noFill/>
        </p:spPr>
        <p:txBody>
          <a:bodyPr wrap="none" rtlCol="0">
            <a:spAutoFit/>
          </a:bodyPr>
          <a:lstStyle/>
          <a:p>
            <a:r>
              <a:rPr kumimoji="1" lang="en-US" altLang="ja-JP" sz="1400" dirty="0"/>
              <a:t>+73%</a:t>
            </a:r>
            <a:endParaRPr kumimoji="1" lang="ja-JP" altLang="en-US" sz="1400" dirty="0"/>
          </a:p>
        </p:txBody>
      </p:sp>
      <p:sp>
        <p:nvSpPr>
          <p:cNvPr id="17" name="テキスト ボックス 16">
            <a:extLst>
              <a:ext uri="{FF2B5EF4-FFF2-40B4-BE49-F238E27FC236}">
                <a16:creationId xmlns:a16="http://schemas.microsoft.com/office/drawing/2014/main" id="{0A6700A6-86FE-4BAF-BA34-014013C9A99B}"/>
              </a:ext>
            </a:extLst>
          </p:cNvPr>
          <p:cNvSpPr txBox="1"/>
          <p:nvPr/>
        </p:nvSpPr>
        <p:spPr>
          <a:xfrm>
            <a:off x="6845908" y="3582887"/>
            <a:ext cx="585417" cy="307777"/>
          </a:xfrm>
          <a:prstGeom prst="rect">
            <a:avLst/>
          </a:prstGeom>
          <a:noFill/>
        </p:spPr>
        <p:txBody>
          <a:bodyPr wrap="none" rtlCol="0">
            <a:spAutoFit/>
          </a:bodyPr>
          <a:lstStyle/>
          <a:p>
            <a:r>
              <a:rPr kumimoji="1" lang="en-US" altLang="ja-JP" sz="1400" dirty="0"/>
              <a:t>+54%</a:t>
            </a:r>
            <a:endParaRPr kumimoji="1" lang="ja-JP" altLang="en-US" sz="1400" dirty="0"/>
          </a:p>
        </p:txBody>
      </p:sp>
    </p:spTree>
    <p:extLst>
      <p:ext uri="{BB962C8B-B14F-4D97-AF65-F5344CB8AC3E}">
        <p14:creationId xmlns:p14="http://schemas.microsoft.com/office/powerpoint/2010/main" val="2500895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5D67A-6BE9-4DA8-8389-C83CF2BF8F51}"/>
              </a:ext>
            </a:extLst>
          </p:cNvPr>
          <p:cNvSpPr>
            <a:spLocks noGrp="1"/>
          </p:cNvSpPr>
          <p:nvPr>
            <p:ph type="title"/>
          </p:nvPr>
        </p:nvSpPr>
        <p:spPr>
          <a:xfrm>
            <a:off x="457200" y="78102"/>
            <a:ext cx="8229600" cy="704096"/>
          </a:xfrm>
        </p:spPr>
        <p:txBody>
          <a:bodyPr>
            <a:normAutofit fontScale="90000"/>
          </a:bodyPr>
          <a:lstStyle/>
          <a:p>
            <a:r>
              <a:rPr kumimoji="1" lang="en-US" altLang="ja-JP" dirty="0"/>
              <a:t>History of # of programs</a:t>
            </a:r>
            <a:endParaRPr kumimoji="1" lang="ja-JP" altLang="en-US" dirty="0"/>
          </a:p>
        </p:txBody>
      </p:sp>
      <p:sp>
        <p:nvSpPr>
          <p:cNvPr id="3" name="コンテンツ プレースホルダー 2">
            <a:extLst>
              <a:ext uri="{FF2B5EF4-FFF2-40B4-BE49-F238E27FC236}">
                <a16:creationId xmlns:a16="http://schemas.microsoft.com/office/drawing/2014/main" id="{CB8BAC8B-7DBF-49DC-BCAC-6BB4177AF349}"/>
              </a:ext>
            </a:extLst>
          </p:cNvPr>
          <p:cNvSpPr>
            <a:spLocks noGrp="1"/>
          </p:cNvSpPr>
          <p:nvPr>
            <p:ph idx="1"/>
          </p:nvPr>
        </p:nvSpPr>
        <p:spPr/>
        <p:txBody>
          <a:bodyPr/>
          <a:lstStyle/>
          <a:p>
            <a:endParaRPr kumimoji="1" lang="ja-JP" altLang="en-US"/>
          </a:p>
        </p:txBody>
      </p:sp>
      <p:graphicFrame>
        <p:nvGraphicFramePr>
          <p:cNvPr id="5" name="オブジェクト 4">
            <a:extLst>
              <a:ext uri="{FF2B5EF4-FFF2-40B4-BE49-F238E27FC236}">
                <a16:creationId xmlns:a16="http://schemas.microsoft.com/office/drawing/2014/main" id="{83C97D71-6BDF-4486-B4FC-2BB724959BFB}"/>
              </a:ext>
            </a:extLst>
          </p:cNvPr>
          <p:cNvGraphicFramePr>
            <a:graphicFrameLocks noChangeAspect="1"/>
          </p:cNvGraphicFramePr>
          <p:nvPr>
            <p:extLst>
              <p:ext uri="{D42A27DB-BD31-4B8C-83A1-F6EECF244321}">
                <p14:modId xmlns:p14="http://schemas.microsoft.com/office/powerpoint/2010/main" val="3502326380"/>
              </p:ext>
            </p:extLst>
          </p:nvPr>
        </p:nvGraphicFramePr>
        <p:xfrm>
          <a:off x="869700" y="842004"/>
          <a:ext cx="7404600" cy="5783263"/>
        </p:xfrm>
        <a:graphic>
          <a:graphicData uri="http://schemas.openxmlformats.org/presentationml/2006/ole">
            <mc:AlternateContent xmlns:mc="http://schemas.openxmlformats.org/markup-compatibility/2006">
              <mc:Choice xmlns:v="urn:schemas-microsoft-com:vml" Requires="v">
                <p:oleObj spid="_x0000_s14356" name="Worksheet" r:id="rId3" imgW="7902107" imgH="6172200" progId="Excel.Sheet.12">
                  <p:embed/>
                </p:oleObj>
              </mc:Choice>
              <mc:Fallback>
                <p:oleObj name="Worksheet" r:id="rId3" imgW="7902107" imgH="6172200" progId="Excel.Sheet.12">
                  <p:embed/>
                  <p:pic>
                    <p:nvPicPr>
                      <p:cNvPr id="0" name=""/>
                      <p:cNvPicPr/>
                      <p:nvPr/>
                    </p:nvPicPr>
                    <p:blipFill>
                      <a:blip r:embed="rId4"/>
                      <a:stretch>
                        <a:fillRect/>
                      </a:stretch>
                    </p:blipFill>
                    <p:spPr>
                      <a:xfrm>
                        <a:off x="869700" y="842004"/>
                        <a:ext cx="7404600" cy="5783263"/>
                      </a:xfrm>
                      <a:prstGeom prst="rect">
                        <a:avLst/>
                      </a:prstGeom>
                    </p:spPr>
                  </p:pic>
                </p:oleObj>
              </mc:Fallback>
            </mc:AlternateContent>
          </a:graphicData>
        </a:graphic>
      </p:graphicFrame>
      <p:cxnSp>
        <p:nvCxnSpPr>
          <p:cNvPr id="7" name="直線コネクタ 6">
            <a:extLst>
              <a:ext uri="{FF2B5EF4-FFF2-40B4-BE49-F238E27FC236}">
                <a16:creationId xmlns:a16="http://schemas.microsoft.com/office/drawing/2014/main" id="{59F534EE-E95C-4F19-9728-F9F9536F8901}"/>
              </a:ext>
            </a:extLst>
          </p:cNvPr>
          <p:cNvCxnSpPr/>
          <p:nvPr/>
        </p:nvCxnSpPr>
        <p:spPr>
          <a:xfrm>
            <a:off x="6196988" y="925417"/>
            <a:ext cx="0" cy="307370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矢印: 右 7">
            <a:extLst>
              <a:ext uri="{FF2B5EF4-FFF2-40B4-BE49-F238E27FC236}">
                <a16:creationId xmlns:a16="http://schemas.microsoft.com/office/drawing/2014/main" id="{3CFC1161-9D43-46B8-8421-D6A83255ED78}"/>
              </a:ext>
            </a:extLst>
          </p:cNvPr>
          <p:cNvSpPr/>
          <p:nvPr/>
        </p:nvSpPr>
        <p:spPr>
          <a:xfrm>
            <a:off x="6235547" y="970271"/>
            <a:ext cx="605925" cy="3800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47B6A52-1846-4604-B53D-4238666FB835}"/>
              </a:ext>
            </a:extLst>
          </p:cNvPr>
          <p:cNvSpPr txBox="1"/>
          <p:nvPr/>
        </p:nvSpPr>
        <p:spPr>
          <a:xfrm>
            <a:off x="6841472" y="986796"/>
            <a:ext cx="1810367" cy="369332"/>
          </a:xfrm>
          <a:prstGeom prst="rect">
            <a:avLst/>
          </a:prstGeom>
          <a:noFill/>
        </p:spPr>
        <p:txBody>
          <a:bodyPr wrap="none" rtlCol="0">
            <a:spAutoFit/>
          </a:bodyPr>
          <a:lstStyle/>
          <a:p>
            <a:r>
              <a:rPr kumimoji="1" lang="en-US" altLang="ja-JP" dirty="0"/>
              <a:t>Bi-lateral support</a:t>
            </a:r>
            <a:endParaRPr kumimoji="1" lang="ja-JP" altLang="en-US" dirty="0"/>
          </a:p>
        </p:txBody>
      </p:sp>
    </p:spTree>
    <p:extLst>
      <p:ext uri="{BB962C8B-B14F-4D97-AF65-F5344CB8AC3E}">
        <p14:creationId xmlns:p14="http://schemas.microsoft.com/office/powerpoint/2010/main" val="58757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27EFB8-14AD-4ED9-9F14-53513CC9F41A}"/>
              </a:ext>
            </a:extLst>
          </p:cNvPr>
          <p:cNvSpPr>
            <a:spLocks noGrp="1"/>
          </p:cNvSpPr>
          <p:nvPr>
            <p:ph type="title"/>
          </p:nvPr>
        </p:nvSpPr>
        <p:spPr>
          <a:xfrm>
            <a:off x="628650" y="94465"/>
            <a:ext cx="7886700" cy="672585"/>
          </a:xfrm>
        </p:spPr>
        <p:txBody>
          <a:bodyPr>
            <a:normAutofit fontScale="90000"/>
          </a:bodyPr>
          <a:lstStyle/>
          <a:p>
            <a:r>
              <a:rPr kumimoji="1" lang="en-US" altLang="ja-JP" dirty="0"/>
              <a:t>30</a:t>
            </a:r>
            <a:r>
              <a:rPr kumimoji="1" lang="en-US" altLang="ja-JP" baseline="30000" dirty="0"/>
              <a:t>th</a:t>
            </a:r>
            <a:r>
              <a:rPr kumimoji="1" lang="en-US" altLang="ja-JP" dirty="0"/>
              <a:t> anniversary (Oct.2010) @ </a:t>
            </a:r>
            <a:r>
              <a:rPr kumimoji="1" lang="en-US" altLang="ja-JP" dirty="0" err="1"/>
              <a:t>Hawii</a:t>
            </a:r>
            <a:endParaRPr kumimoji="1" lang="ja-JP" altLang="en-US" dirty="0"/>
          </a:p>
        </p:txBody>
      </p:sp>
      <p:sp>
        <p:nvSpPr>
          <p:cNvPr id="3" name="コンテンツ プレースホルダー 2">
            <a:extLst>
              <a:ext uri="{FF2B5EF4-FFF2-40B4-BE49-F238E27FC236}">
                <a16:creationId xmlns:a16="http://schemas.microsoft.com/office/drawing/2014/main" id="{E7380A24-FCB5-405E-B93F-6D51A1FC599F}"/>
              </a:ext>
            </a:extLst>
          </p:cNvPr>
          <p:cNvSpPr>
            <a:spLocks noGrp="1"/>
          </p:cNvSpPr>
          <p:nvPr>
            <p:ph idx="1"/>
          </p:nvPr>
        </p:nvSpPr>
        <p:spPr/>
        <p:txBody>
          <a:bodyPr/>
          <a:lstStyle/>
          <a:p>
            <a:endParaRPr kumimoji="1" lang="ja-JP" altLang="en-US"/>
          </a:p>
        </p:txBody>
      </p:sp>
      <p:grpSp>
        <p:nvGrpSpPr>
          <p:cNvPr id="6" name="グループ化 5">
            <a:extLst>
              <a:ext uri="{FF2B5EF4-FFF2-40B4-BE49-F238E27FC236}">
                <a16:creationId xmlns:a16="http://schemas.microsoft.com/office/drawing/2014/main" id="{34BDD8B2-9217-4986-94EC-411793D99637}"/>
              </a:ext>
            </a:extLst>
          </p:cNvPr>
          <p:cNvGrpSpPr/>
          <p:nvPr/>
        </p:nvGrpSpPr>
        <p:grpSpPr>
          <a:xfrm>
            <a:off x="153257" y="866828"/>
            <a:ext cx="8440879" cy="5440690"/>
            <a:chOff x="89318" y="148365"/>
            <a:chExt cx="10042650" cy="6473134"/>
          </a:xfrm>
        </p:grpSpPr>
        <p:pic>
          <p:nvPicPr>
            <p:cNvPr id="4" name="図 3">
              <a:extLst>
                <a:ext uri="{FF2B5EF4-FFF2-40B4-BE49-F238E27FC236}">
                  <a16:creationId xmlns:a16="http://schemas.microsoft.com/office/drawing/2014/main" id="{128A8A2D-2E9B-45A8-922D-18316880D3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318" y="148365"/>
              <a:ext cx="5021325" cy="6473134"/>
            </a:xfrm>
            <a:prstGeom prst="rect">
              <a:avLst/>
            </a:prstGeom>
          </p:spPr>
        </p:pic>
        <p:pic>
          <p:nvPicPr>
            <p:cNvPr id="5" name="図 4">
              <a:extLst>
                <a:ext uri="{FF2B5EF4-FFF2-40B4-BE49-F238E27FC236}">
                  <a16:creationId xmlns:a16="http://schemas.microsoft.com/office/drawing/2014/main" id="{BB824311-DF86-42FE-AE92-D9BC4CE51D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10643" y="148365"/>
              <a:ext cx="5021325" cy="6473134"/>
            </a:xfrm>
            <a:prstGeom prst="rect">
              <a:avLst/>
            </a:prstGeom>
          </p:spPr>
        </p:pic>
      </p:grpSp>
      <p:sp>
        <p:nvSpPr>
          <p:cNvPr id="7" name="正方形/長方形 6">
            <a:extLst>
              <a:ext uri="{FF2B5EF4-FFF2-40B4-BE49-F238E27FC236}">
                <a16:creationId xmlns:a16="http://schemas.microsoft.com/office/drawing/2014/main" id="{9C9806F3-B8D7-4DC1-B47A-EFB34A91440D}"/>
              </a:ext>
            </a:extLst>
          </p:cNvPr>
          <p:cNvSpPr/>
          <p:nvPr/>
        </p:nvSpPr>
        <p:spPr>
          <a:xfrm>
            <a:off x="2021303" y="6394203"/>
            <a:ext cx="5349862" cy="369332"/>
          </a:xfrm>
          <a:prstGeom prst="rect">
            <a:avLst/>
          </a:prstGeom>
        </p:spPr>
        <p:txBody>
          <a:bodyPr wrap="none">
            <a:spAutoFit/>
          </a:bodyPr>
          <a:lstStyle/>
          <a:p>
            <a:r>
              <a:rPr lang="en-US" altLang="ja-JP">
                <a:hlinkClick r:id="rId4">
                  <a:extLst>
                    <a:ext uri="{A12FA001-AC4F-418D-AE19-62706E023703}">
                      <ahyp:hlinkClr xmlns:ahyp="http://schemas.microsoft.com/office/drawing/2018/hyperlinkcolor" val="tx"/>
                    </a:ext>
                  </a:extLst>
                </a:hlinkClick>
              </a:rPr>
              <a:t>Program/presentations: https://www.bnl.gov/usjphep/</a:t>
            </a:r>
            <a:endParaRPr lang="ja-JP" altLang="en-US" dirty="0"/>
          </a:p>
        </p:txBody>
      </p:sp>
      <p:sp>
        <p:nvSpPr>
          <p:cNvPr id="8" name="正方形/長方形 7">
            <a:extLst>
              <a:ext uri="{FF2B5EF4-FFF2-40B4-BE49-F238E27FC236}">
                <a16:creationId xmlns:a16="http://schemas.microsoft.com/office/drawing/2014/main" id="{9D506A42-D4DD-4A0D-B1AA-E640830D31AF}"/>
              </a:ext>
            </a:extLst>
          </p:cNvPr>
          <p:cNvSpPr/>
          <p:nvPr/>
        </p:nvSpPr>
        <p:spPr>
          <a:xfrm>
            <a:off x="457200" y="5869186"/>
            <a:ext cx="8058150" cy="338554"/>
          </a:xfrm>
          <a:prstGeom prst="rect">
            <a:avLst/>
          </a:prstGeom>
        </p:spPr>
        <p:txBody>
          <a:bodyPr wrap="square">
            <a:spAutoFit/>
          </a:bodyPr>
          <a:lstStyle/>
          <a:p>
            <a:r>
              <a:rPr lang="ja-JP" altLang="en-US" sz="1600" b="1" dirty="0">
                <a:solidFill>
                  <a:schemeClr val="bg1"/>
                </a:solidFill>
              </a:rPr>
              <a:t>https://digital.library.unt.edu/ark:/67531/metadc839325/m2/1/high_res_d/1013528.pdf</a:t>
            </a:r>
          </a:p>
        </p:txBody>
      </p:sp>
      <p:pic>
        <p:nvPicPr>
          <p:cNvPr id="9" name="図 8">
            <a:extLst>
              <a:ext uri="{FF2B5EF4-FFF2-40B4-BE49-F238E27FC236}">
                <a16:creationId xmlns:a16="http://schemas.microsoft.com/office/drawing/2014/main" id="{20611333-0A31-4B79-9ED8-7DC5CE8394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78691" y="1309307"/>
            <a:ext cx="1829475" cy="646667"/>
          </a:xfrm>
          <a:prstGeom prst="rect">
            <a:avLst/>
          </a:prstGeom>
        </p:spPr>
      </p:pic>
      <p:pic>
        <p:nvPicPr>
          <p:cNvPr id="10" name="図 9">
            <a:extLst>
              <a:ext uri="{FF2B5EF4-FFF2-40B4-BE49-F238E27FC236}">
                <a16:creationId xmlns:a16="http://schemas.microsoft.com/office/drawing/2014/main" id="{8AAF03EB-A1C9-40BF-9ED6-1F5214F0807F}"/>
              </a:ext>
            </a:extLst>
          </p:cNvPr>
          <p:cNvPicPr>
            <a:picLocks noChangeAspect="1"/>
          </p:cNvPicPr>
          <p:nvPr/>
        </p:nvPicPr>
        <p:blipFill>
          <a:blip r:embed="rId6"/>
          <a:stretch>
            <a:fillRect/>
          </a:stretch>
        </p:blipFill>
        <p:spPr>
          <a:xfrm>
            <a:off x="7473177" y="1005134"/>
            <a:ext cx="1120960" cy="273396"/>
          </a:xfrm>
          <a:prstGeom prst="rect">
            <a:avLst/>
          </a:prstGeom>
        </p:spPr>
      </p:pic>
    </p:spTree>
    <p:extLst>
      <p:ext uri="{BB962C8B-B14F-4D97-AF65-F5344CB8AC3E}">
        <p14:creationId xmlns:p14="http://schemas.microsoft.com/office/powerpoint/2010/main" val="2476176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a:spLocks noGrp="1"/>
          </p:cNvSpPr>
          <p:nvPr>
            <p:ph type="title"/>
          </p:nvPr>
        </p:nvSpPr>
        <p:spPr>
          <a:xfrm>
            <a:off x="35496" y="44624"/>
            <a:ext cx="7283152" cy="1371600"/>
          </a:xfrm>
        </p:spPr>
        <p:txBody>
          <a:bodyPr anchor="t" anchorCtr="0">
            <a:normAutofit/>
          </a:bodyPr>
          <a:lstStyle/>
          <a:p>
            <a:pPr algn="l"/>
            <a:r>
              <a:rPr lang="en-US" altLang="ja-JP" sz="4000" b="1" dirty="0">
                <a:solidFill>
                  <a:schemeClr val="accent3">
                    <a:lumMod val="50000"/>
                  </a:schemeClr>
                </a:solidFill>
                <a:effectLst>
                  <a:outerShdw blurRad="38100" dist="38100" dir="2700000" algn="tl">
                    <a:srgbClr val="000000">
                      <a:alpha val="43137"/>
                    </a:srgbClr>
                  </a:outerShdw>
                </a:effectLst>
              </a:rPr>
              <a:t>Statistics (FY2017JP)</a:t>
            </a:r>
            <a:endParaRPr kumimoji="1" lang="ja-JP" altLang="en-US" sz="4000" b="1" dirty="0">
              <a:solidFill>
                <a:schemeClr val="accent3">
                  <a:lumMod val="50000"/>
                </a:schemeClr>
              </a:solidFill>
              <a:effectLst>
                <a:outerShdw blurRad="38100" dist="38100" dir="2700000" algn="tl">
                  <a:srgbClr val="000000">
                    <a:alpha val="43137"/>
                  </a:srgbClr>
                </a:outerShdw>
              </a:effectLst>
            </a:endParaRPr>
          </a:p>
        </p:txBody>
      </p:sp>
      <p:graphicFrame>
        <p:nvGraphicFramePr>
          <p:cNvPr id="14" name="グラフ 13"/>
          <p:cNvGraphicFramePr>
            <a:graphicFrameLocks/>
          </p:cNvGraphicFramePr>
          <p:nvPr>
            <p:extLst>
              <p:ext uri="{D42A27DB-BD31-4B8C-83A1-F6EECF244321}">
                <p14:modId xmlns:p14="http://schemas.microsoft.com/office/powerpoint/2010/main" val="1527357058"/>
              </p:ext>
            </p:extLst>
          </p:nvPr>
        </p:nvGraphicFramePr>
        <p:xfrm>
          <a:off x="4305652" y="1278987"/>
          <a:ext cx="4769887" cy="39428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a:graphicFrameLocks/>
          </p:cNvGraphicFramePr>
          <p:nvPr>
            <p:extLst>
              <p:ext uri="{D42A27DB-BD31-4B8C-83A1-F6EECF244321}">
                <p14:modId xmlns:p14="http://schemas.microsoft.com/office/powerpoint/2010/main" val="3201688911"/>
              </p:ext>
            </p:extLst>
          </p:nvPr>
        </p:nvGraphicFramePr>
        <p:xfrm>
          <a:off x="0" y="1333041"/>
          <a:ext cx="4768318" cy="39428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89110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4DCAC9-A042-41CA-B925-B666E240851A}"/>
              </a:ext>
            </a:extLst>
          </p:cNvPr>
          <p:cNvSpPr>
            <a:spLocks noGrp="1"/>
          </p:cNvSpPr>
          <p:nvPr>
            <p:ph type="title"/>
          </p:nvPr>
        </p:nvSpPr>
        <p:spPr>
          <a:xfrm>
            <a:off x="457200" y="0"/>
            <a:ext cx="8229600" cy="731837"/>
          </a:xfrm>
        </p:spPr>
        <p:txBody>
          <a:bodyPr>
            <a:normAutofit fontScale="90000"/>
          </a:bodyPr>
          <a:lstStyle/>
          <a:p>
            <a:r>
              <a:rPr lang="en-US" altLang="ja-JP" dirty="0"/>
              <a:t>Special fund (FY2013~)</a:t>
            </a:r>
            <a:endParaRPr kumimoji="1" lang="ja-JP" altLang="en-US" dirty="0"/>
          </a:p>
        </p:txBody>
      </p:sp>
      <p:sp>
        <p:nvSpPr>
          <p:cNvPr id="3" name="コンテンツ プレースホルダー 2">
            <a:extLst>
              <a:ext uri="{FF2B5EF4-FFF2-40B4-BE49-F238E27FC236}">
                <a16:creationId xmlns:a16="http://schemas.microsoft.com/office/drawing/2014/main" id="{F10A5A4B-0C3D-49FF-ACA6-82BCB0D0B5C1}"/>
              </a:ext>
            </a:extLst>
          </p:cNvPr>
          <p:cNvSpPr>
            <a:spLocks noGrp="1"/>
          </p:cNvSpPr>
          <p:nvPr>
            <p:ph idx="1"/>
          </p:nvPr>
        </p:nvSpPr>
        <p:spPr>
          <a:xfrm>
            <a:off x="457200" y="701877"/>
            <a:ext cx="8229600" cy="1142947"/>
          </a:xfrm>
        </p:spPr>
        <p:txBody>
          <a:bodyPr>
            <a:normAutofit fontScale="47500" lnSpcReduction="20000"/>
          </a:bodyPr>
          <a:lstStyle/>
          <a:p>
            <a:r>
              <a:rPr lang="en-US" altLang="ja-JP" dirty="0"/>
              <a:t>Category(1): Support travel for Japanese researchers to participate Snowmass discussions (Only FY2013)</a:t>
            </a:r>
          </a:p>
          <a:p>
            <a:pPr lvl="1"/>
            <a:r>
              <a:rPr lang="en-US" altLang="ja-JP" dirty="0"/>
              <a:t>11 researchers supported</a:t>
            </a:r>
          </a:p>
          <a:p>
            <a:r>
              <a:rPr lang="en-US" altLang="ja-JP" dirty="0"/>
              <a:t>Category(2): Supper travel to discuss possibility of new US-Japan collaboration and make good proposal</a:t>
            </a:r>
            <a:endParaRPr kumimoji="1" lang="ja-JP" altLang="en-US" dirty="0"/>
          </a:p>
        </p:txBody>
      </p:sp>
      <p:graphicFrame>
        <p:nvGraphicFramePr>
          <p:cNvPr id="5" name="オブジェクト 4">
            <a:extLst>
              <a:ext uri="{FF2B5EF4-FFF2-40B4-BE49-F238E27FC236}">
                <a16:creationId xmlns:a16="http://schemas.microsoft.com/office/drawing/2014/main" id="{A04DE8C9-46DE-44CF-A1C2-32A3EA3F277F}"/>
              </a:ext>
            </a:extLst>
          </p:cNvPr>
          <p:cNvGraphicFramePr>
            <a:graphicFrameLocks noChangeAspect="1"/>
          </p:cNvGraphicFramePr>
          <p:nvPr>
            <p:extLst>
              <p:ext uri="{D42A27DB-BD31-4B8C-83A1-F6EECF244321}">
                <p14:modId xmlns:p14="http://schemas.microsoft.com/office/powerpoint/2010/main" val="1037247738"/>
              </p:ext>
            </p:extLst>
          </p:nvPr>
        </p:nvGraphicFramePr>
        <p:xfrm>
          <a:off x="1331640" y="1844824"/>
          <a:ext cx="6279973" cy="3312368"/>
        </p:xfrm>
        <a:graphic>
          <a:graphicData uri="http://schemas.openxmlformats.org/presentationml/2006/ole">
            <mc:AlternateContent xmlns:mc="http://schemas.openxmlformats.org/markup-compatibility/2006">
              <mc:Choice xmlns:v="urn:schemas-microsoft-com:vml" Requires="v">
                <p:oleObj spid="_x0000_s4123" name="Worksheet" r:id="rId3" imgW="9479315" imgH="5867620" progId="Excel.Sheet.12">
                  <p:embed/>
                </p:oleObj>
              </mc:Choice>
              <mc:Fallback>
                <p:oleObj name="Worksheet" r:id="rId3" imgW="9479315" imgH="5867620" progId="Excel.Sheet.12">
                  <p:embed/>
                  <p:pic>
                    <p:nvPicPr>
                      <p:cNvPr id="5" name="オブジェクト 4">
                        <a:extLst>
                          <a:ext uri="{FF2B5EF4-FFF2-40B4-BE49-F238E27FC236}">
                            <a16:creationId xmlns:a16="http://schemas.microsoft.com/office/drawing/2014/main" id="{A04DE8C9-46DE-44CF-A1C2-32A3EA3F277F}"/>
                          </a:ext>
                        </a:extLst>
                      </p:cNvPr>
                      <p:cNvPicPr/>
                      <p:nvPr/>
                    </p:nvPicPr>
                    <p:blipFill>
                      <a:blip r:embed="rId4"/>
                      <a:stretch>
                        <a:fillRect/>
                      </a:stretch>
                    </p:blipFill>
                    <p:spPr>
                      <a:xfrm>
                        <a:off x="1331640" y="1844824"/>
                        <a:ext cx="6279973" cy="3312368"/>
                      </a:xfrm>
                      <a:prstGeom prst="rect">
                        <a:avLst/>
                      </a:prstGeom>
                    </p:spPr>
                  </p:pic>
                </p:oleObj>
              </mc:Fallback>
            </mc:AlternateContent>
          </a:graphicData>
        </a:graphic>
      </p:graphicFrame>
      <p:sp>
        <p:nvSpPr>
          <p:cNvPr id="6" name="テキスト ボックス 5">
            <a:extLst>
              <a:ext uri="{FF2B5EF4-FFF2-40B4-BE49-F238E27FC236}">
                <a16:creationId xmlns:a16="http://schemas.microsoft.com/office/drawing/2014/main" id="{AC1F8F9E-6C74-4399-8E82-53E621122309}"/>
              </a:ext>
            </a:extLst>
          </p:cNvPr>
          <p:cNvSpPr txBox="1"/>
          <p:nvPr/>
        </p:nvSpPr>
        <p:spPr>
          <a:xfrm>
            <a:off x="3302876" y="1707963"/>
            <a:ext cx="17461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Category 2</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5FE171E7-15C5-4466-A937-6F1122A87398}"/>
              </a:ext>
            </a:extLst>
          </p:cNvPr>
          <p:cNvPicPr>
            <a:picLocks noChangeAspect="1"/>
          </p:cNvPicPr>
          <p:nvPr/>
        </p:nvPicPr>
        <p:blipFill>
          <a:blip r:embed="rId5"/>
          <a:stretch>
            <a:fillRect/>
          </a:stretch>
        </p:blipFill>
        <p:spPr>
          <a:xfrm>
            <a:off x="1673945" y="5229200"/>
            <a:ext cx="7317248" cy="1521299"/>
          </a:xfrm>
          <a:prstGeom prst="rect">
            <a:avLst/>
          </a:prstGeom>
        </p:spPr>
      </p:pic>
      <p:sp>
        <p:nvSpPr>
          <p:cNvPr id="8" name="テキスト ボックス 7">
            <a:extLst>
              <a:ext uri="{FF2B5EF4-FFF2-40B4-BE49-F238E27FC236}">
                <a16:creationId xmlns:a16="http://schemas.microsoft.com/office/drawing/2014/main" id="{6BE38D00-BA3A-43BA-A1A0-875355A4ED54}"/>
              </a:ext>
            </a:extLst>
          </p:cNvPr>
          <p:cNvSpPr txBox="1"/>
          <p:nvPr/>
        </p:nvSpPr>
        <p:spPr>
          <a:xfrm>
            <a:off x="179512" y="5294053"/>
            <a:ext cx="144533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FY2014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prstClr val="black"/>
                </a:solidFill>
                <a:latin typeface="Calibri"/>
                <a:ea typeface="ＭＳ Ｐゴシック" panose="020B0600070205080204" pitchFamily="50" charset="-128"/>
              </a:rPr>
              <a:t>JCM minutes</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0" name="直線コネクタ 9">
            <a:extLst>
              <a:ext uri="{FF2B5EF4-FFF2-40B4-BE49-F238E27FC236}">
                <a16:creationId xmlns:a16="http://schemas.microsoft.com/office/drawing/2014/main" id="{B355CB9F-555B-4D5E-9B25-25AFF4ECE6D9}"/>
              </a:ext>
            </a:extLst>
          </p:cNvPr>
          <p:cNvCxnSpPr/>
          <p:nvPr/>
        </p:nvCxnSpPr>
        <p:spPr>
          <a:xfrm>
            <a:off x="6660232" y="6156123"/>
            <a:ext cx="1944216"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D16DFFC2-2404-4DFD-BAC0-94F6731AD2BA}"/>
              </a:ext>
            </a:extLst>
          </p:cNvPr>
          <p:cNvSpPr txBox="1"/>
          <p:nvPr/>
        </p:nvSpPr>
        <p:spPr>
          <a:xfrm>
            <a:off x="1630496" y="4189164"/>
            <a:ext cx="777457" cy="307777"/>
          </a:xfrm>
          <a:prstGeom prst="rect">
            <a:avLst/>
          </a:prstGeom>
          <a:noFill/>
        </p:spPr>
        <p:txBody>
          <a:bodyPr wrap="none" rtlCol="0">
            <a:spAutoFit/>
          </a:bodyPr>
          <a:lstStyle/>
          <a:p>
            <a:r>
              <a:rPr kumimoji="1" lang="en-US" altLang="ja-JP" sz="1400" dirty="0"/>
              <a:t>Request</a:t>
            </a:r>
            <a:endParaRPr kumimoji="1" lang="ja-JP" altLang="en-US" sz="1400" dirty="0"/>
          </a:p>
        </p:txBody>
      </p:sp>
      <p:sp>
        <p:nvSpPr>
          <p:cNvPr id="11" name="テキスト ボックス 10">
            <a:extLst>
              <a:ext uri="{FF2B5EF4-FFF2-40B4-BE49-F238E27FC236}">
                <a16:creationId xmlns:a16="http://schemas.microsoft.com/office/drawing/2014/main" id="{20814465-53E5-47D9-8F67-3FB37A57C246}"/>
              </a:ext>
            </a:extLst>
          </p:cNvPr>
          <p:cNvSpPr txBox="1"/>
          <p:nvPr/>
        </p:nvSpPr>
        <p:spPr>
          <a:xfrm>
            <a:off x="1630495" y="4408381"/>
            <a:ext cx="950581" cy="307777"/>
          </a:xfrm>
          <a:prstGeom prst="rect">
            <a:avLst/>
          </a:prstGeom>
          <a:noFill/>
        </p:spPr>
        <p:txBody>
          <a:bodyPr wrap="none" rtlCol="0">
            <a:spAutoFit/>
          </a:bodyPr>
          <a:lstStyle/>
          <a:p>
            <a:r>
              <a:rPr kumimoji="1" lang="en-US" altLang="ja-JP" sz="1400" dirty="0"/>
              <a:t>Supported</a:t>
            </a:r>
            <a:endParaRPr kumimoji="1" lang="ja-JP" altLang="en-US" sz="1400" dirty="0"/>
          </a:p>
        </p:txBody>
      </p:sp>
      <p:sp>
        <p:nvSpPr>
          <p:cNvPr id="12" name="テキスト ボックス 11">
            <a:extLst>
              <a:ext uri="{FF2B5EF4-FFF2-40B4-BE49-F238E27FC236}">
                <a16:creationId xmlns:a16="http://schemas.microsoft.com/office/drawing/2014/main" id="{A2EE019B-D872-4105-8A79-B2D919348B1E}"/>
              </a:ext>
            </a:extLst>
          </p:cNvPr>
          <p:cNvSpPr txBox="1"/>
          <p:nvPr/>
        </p:nvSpPr>
        <p:spPr>
          <a:xfrm>
            <a:off x="1609228" y="4627598"/>
            <a:ext cx="1471300" cy="307777"/>
          </a:xfrm>
          <a:prstGeom prst="rect">
            <a:avLst/>
          </a:prstGeom>
          <a:noFill/>
        </p:spPr>
        <p:txBody>
          <a:bodyPr wrap="none" rtlCol="0">
            <a:spAutoFit/>
          </a:bodyPr>
          <a:lstStyle/>
          <a:p>
            <a:r>
              <a:rPr kumimoji="1" lang="en-US" altLang="ja-JP" sz="1400" dirty="0"/>
              <a:t>Lead to real prop.</a:t>
            </a:r>
            <a:endParaRPr kumimoji="1" lang="ja-JP" altLang="en-US" sz="1400" dirty="0"/>
          </a:p>
        </p:txBody>
      </p:sp>
      <p:sp>
        <p:nvSpPr>
          <p:cNvPr id="13" name="テキスト ボックス 12">
            <a:extLst>
              <a:ext uri="{FF2B5EF4-FFF2-40B4-BE49-F238E27FC236}">
                <a16:creationId xmlns:a16="http://schemas.microsoft.com/office/drawing/2014/main" id="{3AF52D5A-BEFF-4356-9BD6-6A0B02AA6E27}"/>
              </a:ext>
            </a:extLst>
          </p:cNvPr>
          <p:cNvSpPr txBox="1"/>
          <p:nvPr/>
        </p:nvSpPr>
        <p:spPr>
          <a:xfrm>
            <a:off x="1609228" y="4817491"/>
            <a:ext cx="895823" cy="307777"/>
          </a:xfrm>
          <a:prstGeom prst="rect">
            <a:avLst/>
          </a:prstGeom>
          <a:noFill/>
        </p:spPr>
        <p:txBody>
          <a:bodyPr wrap="none" rtlCol="0">
            <a:spAutoFit/>
          </a:bodyPr>
          <a:lstStyle/>
          <a:p>
            <a:r>
              <a:rPr kumimoji="1" lang="en-US" altLang="ja-JP" sz="1400" dirty="0"/>
              <a:t>Approved</a:t>
            </a:r>
            <a:endParaRPr kumimoji="1" lang="ja-JP" altLang="en-US" sz="1400" dirty="0"/>
          </a:p>
        </p:txBody>
      </p:sp>
    </p:spTree>
    <p:extLst>
      <p:ext uri="{BB962C8B-B14F-4D97-AF65-F5344CB8AC3E}">
        <p14:creationId xmlns:p14="http://schemas.microsoft.com/office/powerpoint/2010/main" val="637316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A1BA487-0A87-48C3-B9BD-FE281745B706}"/>
              </a:ext>
            </a:extLst>
          </p:cNvPr>
          <p:cNvPicPr>
            <a:picLocks noChangeAspect="1"/>
          </p:cNvPicPr>
          <p:nvPr/>
        </p:nvPicPr>
        <p:blipFill>
          <a:blip r:embed="rId2"/>
          <a:stretch>
            <a:fillRect/>
          </a:stretch>
        </p:blipFill>
        <p:spPr>
          <a:xfrm>
            <a:off x="56228" y="423749"/>
            <a:ext cx="4080747" cy="4315699"/>
          </a:xfrm>
          <a:prstGeom prst="rect">
            <a:avLst/>
          </a:prstGeom>
        </p:spPr>
      </p:pic>
      <p:pic>
        <p:nvPicPr>
          <p:cNvPr id="7" name="図 6">
            <a:extLst>
              <a:ext uri="{FF2B5EF4-FFF2-40B4-BE49-F238E27FC236}">
                <a16:creationId xmlns:a16="http://schemas.microsoft.com/office/drawing/2014/main" id="{DE6281B0-B08B-4EF0-872D-6CDC3F51AB85}"/>
              </a:ext>
            </a:extLst>
          </p:cNvPr>
          <p:cNvPicPr>
            <a:picLocks noChangeAspect="1"/>
          </p:cNvPicPr>
          <p:nvPr/>
        </p:nvPicPr>
        <p:blipFill>
          <a:blip r:embed="rId3"/>
          <a:stretch>
            <a:fillRect/>
          </a:stretch>
        </p:blipFill>
        <p:spPr>
          <a:xfrm>
            <a:off x="4171028" y="657693"/>
            <a:ext cx="5160726" cy="4011292"/>
          </a:xfrm>
          <a:prstGeom prst="rect">
            <a:avLst/>
          </a:prstGeom>
        </p:spPr>
      </p:pic>
      <p:sp>
        <p:nvSpPr>
          <p:cNvPr id="2" name="タイトル 1">
            <a:extLst>
              <a:ext uri="{FF2B5EF4-FFF2-40B4-BE49-F238E27FC236}">
                <a16:creationId xmlns:a16="http://schemas.microsoft.com/office/drawing/2014/main" id="{B9E62DF8-D2F9-4207-9701-5A183008CD2B}"/>
              </a:ext>
            </a:extLst>
          </p:cNvPr>
          <p:cNvSpPr>
            <a:spLocks noGrp="1"/>
          </p:cNvSpPr>
          <p:nvPr>
            <p:ph type="title"/>
          </p:nvPr>
        </p:nvSpPr>
        <p:spPr>
          <a:xfrm>
            <a:off x="512284" y="-14053"/>
            <a:ext cx="8229600" cy="482270"/>
          </a:xfrm>
        </p:spPr>
        <p:txBody>
          <a:bodyPr>
            <a:normAutofit fontScale="90000"/>
          </a:bodyPr>
          <a:lstStyle/>
          <a:p>
            <a:r>
              <a:rPr kumimoji="1" lang="en-US" altLang="ja-JP" dirty="0"/>
              <a:t>Ozaki Exchange Program (FY2019~)</a:t>
            </a:r>
            <a:endParaRPr kumimoji="1" lang="ja-JP" altLang="en-US" dirty="0"/>
          </a:p>
        </p:txBody>
      </p:sp>
      <p:sp>
        <p:nvSpPr>
          <p:cNvPr id="9" name="コンテンツ プレースホルダー 8">
            <a:extLst>
              <a:ext uri="{FF2B5EF4-FFF2-40B4-BE49-F238E27FC236}">
                <a16:creationId xmlns:a16="http://schemas.microsoft.com/office/drawing/2014/main" id="{4D7D0BEA-70FA-4D58-8AC2-685363615DE4}"/>
              </a:ext>
            </a:extLst>
          </p:cNvPr>
          <p:cNvSpPr>
            <a:spLocks noGrp="1"/>
          </p:cNvSpPr>
          <p:nvPr>
            <p:ph idx="1"/>
          </p:nvPr>
        </p:nvSpPr>
        <p:spPr>
          <a:xfrm>
            <a:off x="286438" y="5133860"/>
            <a:ext cx="8609681" cy="1595851"/>
          </a:xfrm>
        </p:spPr>
        <p:txBody>
          <a:bodyPr>
            <a:normAutofit fontScale="55000" lnSpcReduction="20000"/>
          </a:bodyPr>
          <a:lstStyle/>
          <a:p>
            <a:pPr>
              <a:lnSpc>
                <a:spcPct val="120000"/>
              </a:lnSpc>
              <a:spcBef>
                <a:spcPts val="0"/>
              </a:spcBef>
            </a:pPr>
            <a:r>
              <a:rPr kumimoji="1" lang="en-US" altLang="ja-JP" dirty="0"/>
              <a:t>Sending type: C</a:t>
            </a:r>
            <a:r>
              <a:rPr lang="en-US" altLang="ja-JP" dirty="0"/>
              <a:t>ountry sending students select students/cover expenses</a:t>
            </a:r>
          </a:p>
          <a:p>
            <a:pPr>
              <a:lnSpc>
                <a:spcPct val="120000"/>
              </a:lnSpc>
              <a:spcBef>
                <a:spcPts val="0"/>
              </a:spcBef>
            </a:pPr>
            <a:r>
              <a:rPr kumimoji="1" lang="en-US" altLang="ja-JP" dirty="0" err="1"/>
              <a:t>Elibibility</a:t>
            </a:r>
            <a:r>
              <a:rPr lang="en-US" altLang="ja-JP" dirty="0"/>
              <a:t>: Graduate course students</a:t>
            </a:r>
          </a:p>
          <a:p>
            <a:pPr>
              <a:lnSpc>
                <a:spcPct val="120000"/>
              </a:lnSpc>
              <a:spcBef>
                <a:spcPts val="0"/>
              </a:spcBef>
            </a:pPr>
            <a:r>
              <a:rPr kumimoji="1" lang="en-US" altLang="ja-JP" dirty="0"/>
              <a:t>Research area: </a:t>
            </a:r>
            <a:r>
              <a:rPr lang="en-US" altLang="ja-JP" dirty="0"/>
              <a:t>High energy physics, Accelerator and Beam Physics and related field</a:t>
            </a:r>
          </a:p>
          <a:p>
            <a:pPr>
              <a:lnSpc>
                <a:spcPct val="120000"/>
              </a:lnSpc>
              <a:spcBef>
                <a:spcPts val="0"/>
              </a:spcBef>
            </a:pPr>
            <a:r>
              <a:rPr kumimoji="1" lang="en-US" altLang="ja-JP" dirty="0"/>
              <a:t>Stay period: 3~12month</a:t>
            </a:r>
          </a:p>
          <a:p>
            <a:pPr>
              <a:lnSpc>
                <a:spcPct val="120000"/>
              </a:lnSpc>
              <a:spcBef>
                <a:spcPts val="0"/>
              </a:spcBef>
            </a:pPr>
            <a:r>
              <a:rPr lang="en-US" altLang="ja-JP" dirty="0"/>
              <a:t>Host: DOE labs (US), KEK/Universities (Japan)</a:t>
            </a:r>
            <a:endParaRPr kumimoji="1" lang="ja-JP" altLang="en-US" dirty="0"/>
          </a:p>
        </p:txBody>
      </p:sp>
      <p:sp>
        <p:nvSpPr>
          <p:cNvPr id="4" name="スライド番号プレースホルダー 3">
            <a:extLst>
              <a:ext uri="{FF2B5EF4-FFF2-40B4-BE49-F238E27FC236}">
                <a16:creationId xmlns:a16="http://schemas.microsoft.com/office/drawing/2014/main" id="{6E51092D-0634-4006-9716-729A6250278B}"/>
              </a:ext>
            </a:extLst>
          </p:cNvPr>
          <p:cNvSpPr>
            <a:spLocks noGrp="1"/>
          </p:cNvSpPr>
          <p:nvPr>
            <p:ph type="sldNum" sz="quarter" idx="12"/>
          </p:nvPr>
        </p:nvSpPr>
        <p:spPr/>
        <p:txBody>
          <a:bodyPr/>
          <a:lstStyle/>
          <a:p>
            <a:fld id="{1E744144-3BC8-4A05-9BF5-60DE6AF06016}" type="slidenum">
              <a:rPr kumimoji="1" lang="ja-JP" altLang="en-US" smtClean="0"/>
              <a:t>32</a:t>
            </a:fld>
            <a:endParaRPr kumimoji="1" lang="ja-JP" altLang="en-US"/>
          </a:p>
        </p:txBody>
      </p:sp>
      <p:sp>
        <p:nvSpPr>
          <p:cNvPr id="5" name="正方形/長方形 4">
            <a:extLst>
              <a:ext uri="{FF2B5EF4-FFF2-40B4-BE49-F238E27FC236}">
                <a16:creationId xmlns:a16="http://schemas.microsoft.com/office/drawing/2014/main" id="{38E473CD-A2F2-4334-AA3B-83E4DCC47D04}"/>
              </a:ext>
            </a:extLst>
          </p:cNvPr>
          <p:cNvSpPr/>
          <p:nvPr/>
        </p:nvSpPr>
        <p:spPr>
          <a:xfrm>
            <a:off x="0" y="4654252"/>
            <a:ext cx="4572000" cy="646331"/>
          </a:xfrm>
          <a:prstGeom prst="rect">
            <a:avLst/>
          </a:prstGeom>
        </p:spPr>
        <p:txBody>
          <a:bodyPr>
            <a:spAutoFit/>
          </a:bodyPr>
          <a:lstStyle/>
          <a:p>
            <a:r>
              <a:rPr lang="en-US" altLang="ja-JP" dirty="0">
                <a:hlinkClick r:id="rId4"/>
              </a:rPr>
              <a:t>https://www2.kek.jp/kokusai/us_japan/ozaki_exchange_program/</a:t>
            </a:r>
            <a:endParaRPr lang="ja-JP" altLang="en-US" dirty="0"/>
          </a:p>
        </p:txBody>
      </p:sp>
      <p:sp>
        <p:nvSpPr>
          <p:cNvPr id="8" name="正方形/長方形 7">
            <a:extLst>
              <a:ext uri="{FF2B5EF4-FFF2-40B4-BE49-F238E27FC236}">
                <a16:creationId xmlns:a16="http://schemas.microsoft.com/office/drawing/2014/main" id="{008EE7CD-9BA6-4DE4-B086-F59B75103991}"/>
              </a:ext>
            </a:extLst>
          </p:cNvPr>
          <p:cNvSpPr/>
          <p:nvPr/>
        </p:nvSpPr>
        <p:spPr>
          <a:xfrm>
            <a:off x="4934071" y="4668985"/>
            <a:ext cx="2786340" cy="369332"/>
          </a:xfrm>
          <a:prstGeom prst="rect">
            <a:avLst/>
          </a:prstGeom>
        </p:spPr>
        <p:txBody>
          <a:bodyPr wrap="none">
            <a:spAutoFit/>
          </a:bodyPr>
          <a:lstStyle/>
          <a:p>
            <a:r>
              <a:rPr lang="en-US" altLang="ja-JP" dirty="0">
                <a:hlinkClick r:id="rId5"/>
              </a:rPr>
              <a:t>https://www.bnl.gov/ozaki/</a:t>
            </a:r>
            <a:endParaRPr lang="ja-JP" altLang="en-US" dirty="0"/>
          </a:p>
        </p:txBody>
      </p:sp>
    </p:spTree>
    <p:extLst>
      <p:ext uri="{BB962C8B-B14F-4D97-AF65-F5344CB8AC3E}">
        <p14:creationId xmlns:p14="http://schemas.microsoft.com/office/powerpoint/2010/main" val="9199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605265-9F0E-4F27-B88C-DE66E05880DB}"/>
              </a:ext>
            </a:extLst>
          </p:cNvPr>
          <p:cNvSpPr>
            <a:spLocks noGrp="1"/>
          </p:cNvSpPr>
          <p:nvPr>
            <p:ph type="title"/>
          </p:nvPr>
        </p:nvSpPr>
        <p:spPr>
          <a:xfrm>
            <a:off x="457200" y="162926"/>
            <a:ext cx="8229600" cy="638978"/>
          </a:xfrm>
        </p:spPr>
        <p:txBody>
          <a:bodyPr>
            <a:normAutofit fontScale="90000"/>
          </a:bodyPr>
          <a:lstStyle/>
          <a:p>
            <a:r>
              <a:rPr kumimoji="1" lang="en-US" altLang="ja-JP" dirty="0"/>
              <a:t>Selected students</a:t>
            </a:r>
            <a:endParaRPr kumimoji="1" lang="ja-JP" altLang="en-US" dirty="0"/>
          </a:p>
        </p:txBody>
      </p:sp>
      <p:sp>
        <p:nvSpPr>
          <p:cNvPr id="4" name="スライド番号プレースホルダー 3">
            <a:extLst>
              <a:ext uri="{FF2B5EF4-FFF2-40B4-BE49-F238E27FC236}">
                <a16:creationId xmlns:a16="http://schemas.microsoft.com/office/drawing/2014/main" id="{B6D39E9B-1EBF-4E85-92A1-159242222BEE}"/>
              </a:ext>
            </a:extLst>
          </p:cNvPr>
          <p:cNvSpPr>
            <a:spLocks noGrp="1"/>
          </p:cNvSpPr>
          <p:nvPr>
            <p:ph type="sldNum" sz="quarter" idx="12"/>
          </p:nvPr>
        </p:nvSpPr>
        <p:spPr/>
        <p:txBody>
          <a:bodyPr/>
          <a:lstStyle/>
          <a:p>
            <a:fld id="{1E744144-3BC8-4A05-9BF5-60DE6AF06016}" type="slidenum">
              <a:rPr kumimoji="1" lang="ja-JP" altLang="en-US" smtClean="0"/>
              <a:t>33</a:t>
            </a:fld>
            <a:endParaRPr kumimoji="1" lang="ja-JP" altLang="en-US"/>
          </a:p>
        </p:txBody>
      </p:sp>
      <p:pic>
        <p:nvPicPr>
          <p:cNvPr id="5" name="図 4">
            <a:extLst>
              <a:ext uri="{FF2B5EF4-FFF2-40B4-BE49-F238E27FC236}">
                <a16:creationId xmlns:a16="http://schemas.microsoft.com/office/drawing/2014/main" id="{425DF7B7-1931-4B85-9EB7-B3BFA05753F0}"/>
              </a:ext>
            </a:extLst>
          </p:cNvPr>
          <p:cNvPicPr>
            <a:picLocks noChangeAspect="1"/>
          </p:cNvPicPr>
          <p:nvPr/>
        </p:nvPicPr>
        <p:blipFill rotWithShape="1">
          <a:blip r:embed="rId2"/>
          <a:srcRect r="34710"/>
          <a:stretch/>
        </p:blipFill>
        <p:spPr>
          <a:xfrm>
            <a:off x="457200" y="1234157"/>
            <a:ext cx="8229439" cy="2277604"/>
          </a:xfrm>
          <a:prstGeom prst="rect">
            <a:avLst/>
          </a:prstGeom>
        </p:spPr>
      </p:pic>
      <p:sp>
        <p:nvSpPr>
          <p:cNvPr id="6" name="テキスト ボックス 5">
            <a:extLst>
              <a:ext uri="{FF2B5EF4-FFF2-40B4-BE49-F238E27FC236}">
                <a16:creationId xmlns:a16="http://schemas.microsoft.com/office/drawing/2014/main" id="{43AF034D-EF74-4505-9D67-590930B874BF}"/>
              </a:ext>
            </a:extLst>
          </p:cNvPr>
          <p:cNvSpPr txBox="1"/>
          <p:nvPr/>
        </p:nvSpPr>
        <p:spPr>
          <a:xfrm>
            <a:off x="308472" y="837282"/>
            <a:ext cx="2536335" cy="461665"/>
          </a:xfrm>
          <a:prstGeom prst="rect">
            <a:avLst/>
          </a:prstGeom>
          <a:noFill/>
        </p:spPr>
        <p:txBody>
          <a:bodyPr wrap="none" rtlCol="0">
            <a:spAutoFit/>
          </a:bodyPr>
          <a:lstStyle/>
          <a:p>
            <a:r>
              <a:rPr kumimoji="1" lang="en-US" altLang="ja-JP" sz="2400" dirty="0">
                <a:solidFill>
                  <a:srgbClr val="00B050"/>
                </a:solidFill>
              </a:rPr>
              <a:t>2 from Japan to US</a:t>
            </a:r>
            <a:endParaRPr kumimoji="1" lang="ja-JP" altLang="en-US" sz="2400" dirty="0">
              <a:solidFill>
                <a:srgbClr val="00B050"/>
              </a:solidFill>
            </a:endParaRPr>
          </a:p>
        </p:txBody>
      </p:sp>
      <p:sp>
        <p:nvSpPr>
          <p:cNvPr id="7" name="テキスト ボックス 6">
            <a:extLst>
              <a:ext uri="{FF2B5EF4-FFF2-40B4-BE49-F238E27FC236}">
                <a16:creationId xmlns:a16="http://schemas.microsoft.com/office/drawing/2014/main" id="{C41318D5-A8CD-4275-AF58-DE127D4FCDF1}"/>
              </a:ext>
            </a:extLst>
          </p:cNvPr>
          <p:cNvSpPr txBox="1"/>
          <p:nvPr/>
        </p:nvSpPr>
        <p:spPr>
          <a:xfrm>
            <a:off x="207484" y="3722594"/>
            <a:ext cx="2536335" cy="461665"/>
          </a:xfrm>
          <a:prstGeom prst="rect">
            <a:avLst/>
          </a:prstGeom>
          <a:noFill/>
        </p:spPr>
        <p:txBody>
          <a:bodyPr wrap="none" rtlCol="0">
            <a:spAutoFit/>
          </a:bodyPr>
          <a:lstStyle/>
          <a:p>
            <a:r>
              <a:rPr kumimoji="1" lang="en-US" altLang="ja-JP" sz="2400" dirty="0">
                <a:solidFill>
                  <a:srgbClr val="00B050"/>
                </a:solidFill>
              </a:rPr>
              <a:t>4 from US to Japan</a:t>
            </a:r>
            <a:endParaRPr kumimoji="1" lang="ja-JP" altLang="en-US" sz="2400" dirty="0">
              <a:solidFill>
                <a:srgbClr val="00B050"/>
              </a:solidFill>
            </a:endParaRPr>
          </a:p>
        </p:txBody>
      </p:sp>
      <p:pic>
        <p:nvPicPr>
          <p:cNvPr id="8" name="Picture 2">
            <a:extLst>
              <a:ext uri="{FF2B5EF4-FFF2-40B4-BE49-F238E27FC236}">
                <a16:creationId xmlns:a16="http://schemas.microsoft.com/office/drawing/2014/main" id="{756638E0-AC4D-42F6-9639-152DB96B188D}"/>
              </a:ext>
            </a:extLst>
          </p:cNvPr>
          <p:cNvPicPr>
            <a:picLocks noChangeAspect="1"/>
          </p:cNvPicPr>
          <p:nvPr/>
        </p:nvPicPr>
        <p:blipFill rotWithShape="1">
          <a:blip r:embed="rId3"/>
          <a:srcRect r="37831" b="27128"/>
          <a:stretch/>
        </p:blipFill>
        <p:spPr>
          <a:xfrm>
            <a:off x="1665894" y="4102081"/>
            <a:ext cx="4962436" cy="2175286"/>
          </a:xfrm>
          <a:prstGeom prst="rect">
            <a:avLst/>
          </a:prstGeom>
        </p:spPr>
      </p:pic>
      <p:sp>
        <p:nvSpPr>
          <p:cNvPr id="3" name="テキスト ボックス 2">
            <a:extLst>
              <a:ext uri="{FF2B5EF4-FFF2-40B4-BE49-F238E27FC236}">
                <a16:creationId xmlns:a16="http://schemas.microsoft.com/office/drawing/2014/main" id="{4D318CA9-C655-41D6-81DA-2CD7AA4A0AC9}"/>
              </a:ext>
            </a:extLst>
          </p:cNvPr>
          <p:cNvSpPr txBox="1"/>
          <p:nvPr/>
        </p:nvSpPr>
        <p:spPr>
          <a:xfrm>
            <a:off x="6726251" y="5014966"/>
            <a:ext cx="1617687" cy="369332"/>
          </a:xfrm>
          <a:prstGeom prst="rect">
            <a:avLst/>
          </a:prstGeom>
          <a:noFill/>
        </p:spPr>
        <p:txBody>
          <a:bodyPr wrap="none" rtlCol="0">
            <a:spAutoFit/>
          </a:bodyPr>
          <a:lstStyle/>
          <a:p>
            <a:r>
              <a:rPr kumimoji="1" lang="en-US" altLang="ja-JP" dirty="0">
                <a:solidFill>
                  <a:srgbClr val="FF0000"/>
                </a:solidFill>
              </a:rPr>
              <a:t>Kyoto/KEK, T2K</a:t>
            </a:r>
            <a:endParaRPr kumimoji="1" lang="ja-JP" altLang="en-US" dirty="0">
              <a:solidFill>
                <a:srgbClr val="FF0000"/>
              </a:solidFill>
            </a:endParaRPr>
          </a:p>
        </p:txBody>
      </p:sp>
      <p:sp>
        <p:nvSpPr>
          <p:cNvPr id="9" name="テキスト ボックス 8">
            <a:extLst>
              <a:ext uri="{FF2B5EF4-FFF2-40B4-BE49-F238E27FC236}">
                <a16:creationId xmlns:a16="http://schemas.microsoft.com/office/drawing/2014/main" id="{319F9A18-8EF4-45B3-983F-D7EAC62D0D63}"/>
              </a:ext>
            </a:extLst>
          </p:cNvPr>
          <p:cNvSpPr txBox="1"/>
          <p:nvPr/>
        </p:nvSpPr>
        <p:spPr>
          <a:xfrm>
            <a:off x="6600431" y="5329585"/>
            <a:ext cx="1277914" cy="369332"/>
          </a:xfrm>
          <a:prstGeom prst="rect">
            <a:avLst/>
          </a:prstGeom>
          <a:noFill/>
        </p:spPr>
        <p:txBody>
          <a:bodyPr wrap="none" rtlCol="0">
            <a:spAutoFit/>
          </a:bodyPr>
          <a:lstStyle/>
          <a:p>
            <a:r>
              <a:rPr kumimoji="1" lang="en-US" altLang="ja-JP" dirty="0">
                <a:solidFill>
                  <a:srgbClr val="FF0000"/>
                </a:solidFill>
              </a:rPr>
              <a:t>KEK, Belle II</a:t>
            </a:r>
            <a:endParaRPr kumimoji="1" lang="ja-JP" altLang="en-US" dirty="0">
              <a:solidFill>
                <a:srgbClr val="FF0000"/>
              </a:solidFill>
            </a:endParaRPr>
          </a:p>
        </p:txBody>
      </p:sp>
      <p:sp>
        <p:nvSpPr>
          <p:cNvPr id="10" name="テキスト ボックス 9">
            <a:extLst>
              <a:ext uri="{FF2B5EF4-FFF2-40B4-BE49-F238E27FC236}">
                <a16:creationId xmlns:a16="http://schemas.microsoft.com/office/drawing/2014/main" id="{9EEFF88D-91E0-4B5F-B475-EAC5917E34CD}"/>
              </a:ext>
            </a:extLst>
          </p:cNvPr>
          <p:cNvSpPr txBox="1"/>
          <p:nvPr/>
        </p:nvSpPr>
        <p:spPr>
          <a:xfrm>
            <a:off x="6600431" y="5594612"/>
            <a:ext cx="984565" cy="369332"/>
          </a:xfrm>
          <a:prstGeom prst="rect">
            <a:avLst/>
          </a:prstGeom>
          <a:noFill/>
        </p:spPr>
        <p:txBody>
          <a:bodyPr wrap="none" rtlCol="0">
            <a:spAutoFit/>
          </a:bodyPr>
          <a:lstStyle/>
          <a:p>
            <a:r>
              <a:rPr kumimoji="1" lang="en-US" altLang="ja-JP" dirty="0">
                <a:solidFill>
                  <a:srgbClr val="FF0000"/>
                </a:solidFill>
              </a:rPr>
              <a:t>KEK, SRF</a:t>
            </a:r>
            <a:endParaRPr kumimoji="1" lang="ja-JP" altLang="en-US" dirty="0">
              <a:solidFill>
                <a:srgbClr val="FF0000"/>
              </a:solidFill>
            </a:endParaRPr>
          </a:p>
        </p:txBody>
      </p:sp>
      <p:sp>
        <p:nvSpPr>
          <p:cNvPr id="11" name="テキスト ボックス 10">
            <a:extLst>
              <a:ext uri="{FF2B5EF4-FFF2-40B4-BE49-F238E27FC236}">
                <a16:creationId xmlns:a16="http://schemas.microsoft.com/office/drawing/2014/main" id="{CA143366-7171-4230-8A4D-C3992E3A774D}"/>
              </a:ext>
            </a:extLst>
          </p:cNvPr>
          <p:cNvSpPr txBox="1"/>
          <p:nvPr/>
        </p:nvSpPr>
        <p:spPr>
          <a:xfrm>
            <a:off x="6628330" y="5908034"/>
            <a:ext cx="1277914" cy="369332"/>
          </a:xfrm>
          <a:prstGeom prst="rect">
            <a:avLst/>
          </a:prstGeom>
          <a:noFill/>
        </p:spPr>
        <p:txBody>
          <a:bodyPr wrap="none" rtlCol="0">
            <a:spAutoFit/>
          </a:bodyPr>
          <a:lstStyle/>
          <a:p>
            <a:r>
              <a:rPr kumimoji="1" lang="en-US" altLang="ja-JP" dirty="0">
                <a:solidFill>
                  <a:srgbClr val="FF0000"/>
                </a:solidFill>
              </a:rPr>
              <a:t>KEK, Belle II</a:t>
            </a:r>
            <a:endParaRPr kumimoji="1" lang="ja-JP" altLang="en-US" dirty="0">
              <a:solidFill>
                <a:srgbClr val="FF0000"/>
              </a:solidFill>
            </a:endParaRPr>
          </a:p>
        </p:txBody>
      </p:sp>
      <p:sp>
        <p:nvSpPr>
          <p:cNvPr id="12" name="テキスト ボックス 11">
            <a:extLst>
              <a:ext uri="{FF2B5EF4-FFF2-40B4-BE49-F238E27FC236}">
                <a16:creationId xmlns:a16="http://schemas.microsoft.com/office/drawing/2014/main" id="{31CA4D28-C3EC-4325-840D-11E4B792C121}"/>
              </a:ext>
            </a:extLst>
          </p:cNvPr>
          <p:cNvSpPr txBox="1"/>
          <p:nvPr/>
        </p:nvSpPr>
        <p:spPr>
          <a:xfrm>
            <a:off x="5998029" y="2417184"/>
            <a:ext cx="630301" cy="369332"/>
          </a:xfrm>
          <a:prstGeom prst="rect">
            <a:avLst/>
          </a:prstGeom>
          <a:noFill/>
        </p:spPr>
        <p:txBody>
          <a:bodyPr wrap="none" rtlCol="0">
            <a:spAutoFit/>
          </a:bodyPr>
          <a:lstStyle/>
          <a:p>
            <a:r>
              <a:rPr kumimoji="1" lang="en-US" altLang="ja-JP" dirty="0">
                <a:solidFill>
                  <a:srgbClr val="FF0000"/>
                </a:solidFill>
              </a:rPr>
              <a:t>CMB</a:t>
            </a:r>
            <a:endParaRPr kumimoji="1" lang="ja-JP" altLang="en-US" dirty="0">
              <a:solidFill>
                <a:srgbClr val="FF0000"/>
              </a:solidFill>
            </a:endParaRPr>
          </a:p>
        </p:txBody>
      </p:sp>
      <p:sp>
        <p:nvSpPr>
          <p:cNvPr id="13" name="テキスト ボックス 12">
            <a:extLst>
              <a:ext uri="{FF2B5EF4-FFF2-40B4-BE49-F238E27FC236}">
                <a16:creationId xmlns:a16="http://schemas.microsoft.com/office/drawing/2014/main" id="{789CD936-0BD9-48E3-A66B-5F20A5B4C600}"/>
              </a:ext>
            </a:extLst>
          </p:cNvPr>
          <p:cNvSpPr txBox="1"/>
          <p:nvPr/>
        </p:nvSpPr>
        <p:spPr>
          <a:xfrm>
            <a:off x="5998029" y="3063446"/>
            <a:ext cx="630301" cy="369332"/>
          </a:xfrm>
          <a:prstGeom prst="rect">
            <a:avLst/>
          </a:prstGeom>
          <a:noFill/>
        </p:spPr>
        <p:txBody>
          <a:bodyPr wrap="none" rtlCol="0">
            <a:spAutoFit/>
          </a:bodyPr>
          <a:lstStyle/>
          <a:p>
            <a:r>
              <a:rPr kumimoji="1" lang="en-US" altLang="ja-JP" dirty="0">
                <a:solidFill>
                  <a:srgbClr val="FF0000"/>
                </a:solidFill>
              </a:rPr>
              <a:t>CMB</a:t>
            </a:r>
            <a:endParaRPr kumimoji="1" lang="ja-JP" altLang="en-US" dirty="0">
              <a:solidFill>
                <a:srgbClr val="FF0000"/>
              </a:solidFill>
            </a:endParaRPr>
          </a:p>
        </p:txBody>
      </p:sp>
    </p:spTree>
    <p:extLst>
      <p:ext uri="{BB962C8B-B14F-4D97-AF65-F5344CB8AC3E}">
        <p14:creationId xmlns:p14="http://schemas.microsoft.com/office/powerpoint/2010/main" val="3573670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2ADABB-FAA6-46D6-A2E3-976F7D05AEDC}"/>
              </a:ext>
            </a:extLst>
          </p:cNvPr>
          <p:cNvSpPr>
            <a:spLocks noGrp="1"/>
          </p:cNvSpPr>
          <p:nvPr>
            <p:ph type="title"/>
          </p:nvPr>
        </p:nvSpPr>
        <p:spPr>
          <a:xfrm>
            <a:off x="628650" y="111739"/>
            <a:ext cx="7886700" cy="780628"/>
          </a:xfrm>
        </p:spPr>
        <p:txBody>
          <a:bodyPr/>
          <a:lstStyle/>
          <a:p>
            <a:r>
              <a:rPr kumimoji="1" lang="en-US" altLang="ja-JP" dirty="0"/>
              <a:t>Summary</a:t>
            </a:r>
            <a:endParaRPr kumimoji="1" lang="ja-JP" altLang="en-US" dirty="0"/>
          </a:p>
        </p:txBody>
      </p:sp>
      <p:sp>
        <p:nvSpPr>
          <p:cNvPr id="3" name="コンテンツ プレースホルダー 2">
            <a:extLst>
              <a:ext uri="{FF2B5EF4-FFF2-40B4-BE49-F238E27FC236}">
                <a16:creationId xmlns:a16="http://schemas.microsoft.com/office/drawing/2014/main" id="{92BAA4F0-43FF-4366-96B7-07C70AAAE2AF}"/>
              </a:ext>
            </a:extLst>
          </p:cNvPr>
          <p:cNvSpPr>
            <a:spLocks noGrp="1"/>
          </p:cNvSpPr>
          <p:nvPr>
            <p:ph idx="1"/>
          </p:nvPr>
        </p:nvSpPr>
        <p:spPr>
          <a:xfrm>
            <a:off x="628650" y="1118212"/>
            <a:ext cx="7886700" cy="5058751"/>
          </a:xfrm>
        </p:spPr>
        <p:txBody>
          <a:bodyPr>
            <a:normAutofit fontScale="85000" lnSpcReduction="20000"/>
          </a:bodyPr>
          <a:lstStyle/>
          <a:p>
            <a:r>
              <a:rPr lang="en-US" altLang="ja-JP" dirty="0"/>
              <a:t>Development of the US-Japan program</a:t>
            </a:r>
          </a:p>
          <a:p>
            <a:pPr lvl="1"/>
            <a:r>
              <a:rPr lang="en-US" altLang="ja-JP" dirty="0"/>
              <a:t>Reformulated the program under new chain of agreements/arrangements</a:t>
            </a:r>
          </a:p>
          <a:p>
            <a:pPr lvl="1"/>
            <a:r>
              <a:rPr lang="en-US" altLang="ja-JP" dirty="0"/>
              <a:t>Completion of participations to (big) experiments in US</a:t>
            </a:r>
          </a:p>
          <a:p>
            <a:pPr lvl="2"/>
            <a:r>
              <a:rPr kumimoji="1" lang="en-US" altLang="ja-JP" dirty="0"/>
              <a:t>SLAC(SLD,..), BNL(nu, K, </a:t>
            </a:r>
            <a:r>
              <a:rPr kumimoji="1" lang="en-US" altLang="ja-JP" dirty="0">
                <a:solidFill>
                  <a:srgbClr val="FF0000"/>
                </a:solidFill>
              </a:rPr>
              <a:t>R</a:t>
            </a:r>
            <a:r>
              <a:rPr lang="en-US" altLang="ja-JP" dirty="0">
                <a:solidFill>
                  <a:srgbClr val="FF0000"/>
                </a:solidFill>
              </a:rPr>
              <a:t>HIC</a:t>
            </a:r>
            <a:r>
              <a:rPr lang="en-US" altLang="ja-JP" dirty="0"/>
              <a:t>), FNAL (</a:t>
            </a:r>
            <a:r>
              <a:rPr lang="en-US" altLang="ja-JP" dirty="0">
                <a:solidFill>
                  <a:srgbClr val="FF0000"/>
                </a:solidFill>
              </a:rPr>
              <a:t>CDF</a:t>
            </a:r>
            <a:r>
              <a:rPr lang="en-US" altLang="ja-JP" dirty="0"/>
              <a:t>, </a:t>
            </a:r>
            <a:r>
              <a:rPr lang="en-US" altLang="ja-JP" dirty="0">
                <a:solidFill>
                  <a:srgbClr val="FF0000"/>
                </a:solidFill>
              </a:rPr>
              <a:t>K</a:t>
            </a:r>
            <a:r>
              <a:rPr lang="en-US" altLang="ja-JP" dirty="0"/>
              <a:t>, </a:t>
            </a:r>
            <a:r>
              <a:rPr lang="en-US" altLang="ja-JP" dirty="0">
                <a:solidFill>
                  <a:srgbClr val="FF0000"/>
                </a:solidFill>
              </a:rPr>
              <a:t>nu</a:t>
            </a:r>
            <a:r>
              <a:rPr lang="en-US" altLang="ja-JP" dirty="0"/>
              <a:t>)</a:t>
            </a:r>
          </a:p>
          <a:p>
            <a:pPr lvl="1"/>
            <a:r>
              <a:rPr kumimoji="1" lang="en-US" altLang="ja-JP" dirty="0"/>
              <a:t>Shift from “traditional” contributions to construction/operation of experiments in US to</a:t>
            </a:r>
          </a:p>
          <a:p>
            <a:pPr lvl="2"/>
            <a:r>
              <a:rPr lang="en-US" altLang="ja-JP" dirty="0"/>
              <a:t>Pillar type</a:t>
            </a:r>
          </a:p>
          <a:p>
            <a:pPr lvl="2"/>
            <a:r>
              <a:rPr kumimoji="1" lang="en-US" altLang="ja-JP" dirty="0"/>
              <a:t>Seed type R&amp;D</a:t>
            </a:r>
          </a:p>
          <a:p>
            <a:pPr lvl="1"/>
            <a:r>
              <a:rPr kumimoji="1" lang="en-US" altLang="ja-JP" dirty="0"/>
              <a:t>Start of the bi-lateral funding</a:t>
            </a:r>
            <a:r>
              <a:rPr lang="en-US" altLang="ja-JP" dirty="0"/>
              <a:t> from FY2017</a:t>
            </a:r>
          </a:p>
          <a:p>
            <a:pPr lvl="2"/>
            <a:r>
              <a:rPr kumimoji="1" lang="en-US" altLang="ja-JP" dirty="0"/>
              <a:t>Funding for the US-Japan program from DOE started</a:t>
            </a:r>
          </a:p>
          <a:p>
            <a:pPr lvl="1"/>
            <a:r>
              <a:rPr lang="en-US" altLang="ja-JP" dirty="0"/>
              <a:t>Had two external reviews in Japan (FY2013, FY2018)</a:t>
            </a:r>
          </a:p>
          <a:p>
            <a:pPr lvl="1"/>
            <a:r>
              <a:rPr lang="en-US" altLang="ja-JP" dirty="0"/>
              <a:t>Started “special fund” to foster new proposals</a:t>
            </a:r>
          </a:p>
          <a:p>
            <a:pPr lvl="1"/>
            <a:r>
              <a:rPr lang="en-US" altLang="ja-JP" dirty="0"/>
              <a:t>Started Ozaki Exchange Program from JFY2019</a:t>
            </a:r>
          </a:p>
        </p:txBody>
      </p:sp>
    </p:spTree>
    <p:extLst>
      <p:ext uri="{BB962C8B-B14F-4D97-AF65-F5344CB8AC3E}">
        <p14:creationId xmlns:p14="http://schemas.microsoft.com/office/powerpoint/2010/main" val="4293416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79A81C-B279-42AF-8AC9-3E56F9A8FE63}"/>
              </a:ext>
            </a:extLst>
          </p:cNvPr>
          <p:cNvSpPr>
            <a:spLocks noGrp="1"/>
          </p:cNvSpPr>
          <p:nvPr>
            <p:ph type="title"/>
          </p:nvPr>
        </p:nvSpPr>
        <p:spPr>
          <a:xfrm>
            <a:off x="628650" y="1"/>
            <a:ext cx="7886700" cy="782198"/>
          </a:xfrm>
        </p:spPr>
        <p:txBody>
          <a:bodyPr>
            <a:noAutofit/>
          </a:bodyPr>
          <a:lstStyle/>
          <a:p>
            <a:r>
              <a:rPr lang="en-US" altLang="ja-JP" sz="3600" dirty="0"/>
              <a:t>Koichiro Nishikawa (1949-Nov. 28, 2018)</a:t>
            </a:r>
            <a:endParaRPr kumimoji="1" lang="ja-JP" altLang="en-US" sz="3600" dirty="0"/>
          </a:p>
        </p:txBody>
      </p:sp>
      <p:sp>
        <p:nvSpPr>
          <p:cNvPr id="6" name="コンテンツ プレースホルダー 5">
            <a:extLst>
              <a:ext uri="{FF2B5EF4-FFF2-40B4-BE49-F238E27FC236}">
                <a16:creationId xmlns:a16="http://schemas.microsoft.com/office/drawing/2014/main" id="{FA8E20BB-1275-4800-B32A-B907BC098603}"/>
              </a:ext>
            </a:extLst>
          </p:cNvPr>
          <p:cNvSpPr>
            <a:spLocks noGrp="1"/>
          </p:cNvSpPr>
          <p:nvPr>
            <p:ph idx="1"/>
          </p:nvPr>
        </p:nvSpPr>
        <p:spPr>
          <a:xfrm>
            <a:off x="809016" y="4120761"/>
            <a:ext cx="7886700" cy="1396943"/>
          </a:xfrm>
        </p:spPr>
        <p:txBody>
          <a:bodyPr>
            <a:normAutofit fontScale="47500" lnSpcReduction="20000"/>
          </a:bodyPr>
          <a:lstStyle/>
          <a:p>
            <a:pPr>
              <a:lnSpc>
                <a:spcPct val="120000"/>
              </a:lnSpc>
              <a:spcBef>
                <a:spcPts val="0"/>
              </a:spcBef>
            </a:pPr>
            <a:r>
              <a:rPr kumimoji="1" lang="en-US" altLang="ja-JP" dirty="0"/>
              <a:t>Kyoto U</a:t>
            </a:r>
            <a:r>
              <a:rPr kumimoji="1" lang="en-US" altLang="ja-JP" dirty="0">
                <a:sym typeface="Wingdings" panose="05000000000000000000" pitchFamily="2" charset="2"/>
              </a:rPr>
              <a:t></a:t>
            </a:r>
            <a:r>
              <a:rPr lang="en-US" altLang="ja-JP" dirty="0"/>
              <a:t>U Tokyo </a:t>
            </a:r>
            <a:r>
              <a:rPr lang="en-US" altLang="ja-JP" dirty="0">
                <a:sym typeface="Wingdings" panose="05000000000000000000" pitchFamily="2" charset="2"/>
              </a:rPr>
              <a:t> </a:t>
            </a:r>
            <a:r>
              <a:rPr kumimoji="1" lang="en-US" altLang="ja-JP" dirty="0" err="1"/>
              <a:t>Phd</a:t>
            </a:r>
            <a:r>
              <a:rPr kumimoji="1" lang="en-US" altLang="ja-JP" dirty="0"/>
              <a:t> student at Northwestern (1974-1979), Chicago (1979-1985), Stony Brook (1985-1987)</a:t>
            </a:r>
          </a:p>
          <a:p>
            <a:pPr>
              <a:lnSpc>
                <a:spcPct val="120000"/>
              </a:lnSpc>
              <a:spcBef>
                <a:spcPts val="0"/>
              </a:spcBef>
            </a:pPr>
            <a:r>
              <a:rPr kumimoji="1" lang="en-US" altLang="ja-JP" dirty="0"/>
              <a:t>Pioneer of accelerator-based long baseline neutrino experiment</a:t>
            </a:r>
          </a:p>
          <a:p>
            <a:pPr>
              <a:lnSpc>
                <a:spcPct val="120000"/>
              </a:lnSpc>
              <a:spcBef>
                <a:spcPts val="0"/>
              </a:spcBef>
            </a:pPr>
            <a:r>
              <a:rPr lang="en-US" altLang="ja-JP" dirty="0"/>
              <a:t>Founding spokesperson of K2K and T2K</a:t>
            </a:r>
          </a:p>
          <a:p>
            <a:pPr>
              <a:lnSpc>
                <a:spcPct val="120000"/>
              </a:lnSpc>
              <a:spcBef>
                <a:spcPts val="0"/>
              </a:spcBef>
            </a:pPr>
            <a:r>
              <a:rPr kumimoji="1" lang="en-US" altLang="ja-JP" dirty="0"/>
              <a:t>Former director of IPNS, KEK</a:t>
            </a:r>
          </a:p>
          <a:p>
            <a:pPr>
              <a:lnSpc>
                <a:spcPct val="120000"/>
              </a:lnSpc>
              <a:spcBef>
                <a:spcPts val="0"/>
              </a:spcBef>
            </a:pPr>
            <a:r>
              <a:rPr lang="en-US" altLang="ja-JP" dirty="0"/>
              <a:t>Former deputy director of J-PARC center</a:t>
            </a:r>
            <a:endParaRPr kumimoji="1" lang="ja-JP" altLang="en-US" dirty="0"/>
          </a:p>
        </p:txBody>
      </p:sp>
      <p:pic>
        <p:nvPicPr>
          <p:cNvPr id="7" name="コンテンツ プレースホルダー 4">
            <a:extLst>
              <a:ext uri="{FF2B5EF4-FFF2-40B4-BE49-F238E27FC236}">
                <a16:creationId xmlns:a16="http://schemas.microsoft.com/office/drawing/2014/main" id="{ACA08DA3-3B85-4827-B755-DC789D85B0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78126" y="710589"/>
            <a:ext cx="4987747" cy="3313127"/>
          </a:xfrm>
          <a:prstGeom prst="rect">
            <a:avLst/>
          </a:prstGeom>
        </p:spPr>
      </p:pic>
      <p:sp>
        <p:nvSpPr>
          <p:cNvPr id="8" name="テキスト ボックス 7">
            <a:extLst>
              <a:ext uri="{FF2B5EF4-FFF2-40B4-BE49-F238E27FC236}">
                <a16:creationId xmlns:a16="http://schemas.microsoft.com/office/drawing/2014/main" id="{5E9362E3-A720-4CB6-A724-913803D22BD2}"/>
              </a:ext>
            </a:extLst>
          </p:cNvPr>
          <p:cNvSpPr txBox="1"/>
          <p:nvPr/>
        </p:nvSpPr>
        <p:spPr>
          <a:xfrm>
            <a:off x="2221345" y="782199"/>
            <a:ext cx="4466736" cy="369332"/>
          </a:xfrm>
          <a:prstGeom prst="rect">
            <a:avLst/>
          </a:prstGeom>
          <a:noFill/>
        </p:spPr>
        <p:txBody>
          <a:bodyPr wrap="none" rtlCol="0">
            <a:spAutoFit/>
          </a:bodyPr>
          <a:lstStyle/>
          <a:p>
            <a:r>
              <a:rPr kumimoji="1" lang="en-US" altLang="ja-JP" b="1" dirty="0">
                <a:solidFill>
                  <a:srgbClr val="FFFF00"/>
                </a:solidFill>
              </a:rPr>
              <a:t>Memorial symposium : Sept. 27, 2019 @ KEK</a:t>
            </a:r>
            <a:endParaRPr kumimoji="1" lang="ja-JP" altLang="en-US" b="1" dirty="0">
              <a:solidFill>
                <a:srgbClr val="FFFF00"/>
              </a:solidFill>
            </a:endParaRPr>
          </a:p>
        </p:txBody>
      </p:sp>
      <p:sp>
        <p:nvSpPr>
          <p:cNvPr id="9" name="テキスト ボックス 8">
            <a:extLst>
              <a:ext uri="{FF2B5EF4-FFF2-40B4-BE49-F238E27FC236}">
                <a16:creationId xmlns:a16="http://schemas.microsoft.com/office/drawing/2014/main" id="{67CA582A-8B93-410D-896E-2E800A2FC04C}"/>
              </a:ext>
            </a:extLst>
          </p:cNvPr>
          <p:cNvSpPr txBox="1"/>
          <p:nvPr/>
        </p:nvSpPr>
        <p:spPr>
          <a:xfrm>
            <a:off x="809016" y="5460245"/>
            <a:ext cx="8016076" cy="646331"/>
          </a:xfrm>
          <a:prstGeom prst="rect">
            <a:avLst/>
          </a:prstGeom>
          <a:noFill/>
        </p:spPr>
        <p:txBody>
          <a:bodyPr wrap="square" rtlCol="0">
            <a:spAutoFit/>
          </a:bodyPr>
          <a:lstStyle/>
          <a:p>
            <a:r>
              <a:rPr kumimoji="1" lang="en-US" altLang="ja-JP" dirty="0"/>
              <a:t>Kept as a player in and seeded US-Japan collaborations developed especially in neutrino and Kaon experiments</a:t>
            </a:r>
            <a:endParaRPr kumimoji="1" lang="ja-JP" altLang="en-US" dirty="0"/>
          </a:p>
        </p:txBody>
      </p:sp>
      <p:sp>
        <p:nvSpPr>
          <p:cNvPr id="10" name="テキスト ボックス 9">
            <a:extLst>
              <a:ext uri="{FF2B5EF4-FFF2-40B4-BE49-F238E27FC236}">
                <a16:creationId xmlns:a16="http://schemas.microsoft.com/office/drawing/2014/main" id="{28C49ACA-166A-4B3B-A7A5-BC9EB8894373}"/>
              </a:ext>
            </a:extLst>
          </p:cNvPr>
          <p:cNvSpPr txBox="1"/>
          <p:nvPr/>
        </p:nvSpPr>
        <p:spPr>
          <a:xfrm>
            <a:off x="96126" y="6475908"/>
            <a:ext cx="8951746" cy="369332"/>
          </a:xfrm>
          <a:prstGeom prst="rect">
            <a:avLst/>
          </a:prstGeom>
          <a:noFill/>
        </p:spPr>
        <p:txBody>
          <a:bodyPr wrap="none" rtlCol="0">
            <a:spAutoFit/>
          </a:bodyPr>
          <a:lstStyle/>
          <a:p>
            <a:r>
              <a:rPr kumimoji="1" lang="en-US" altLang="ja-JP" dirty="0"/>
              <a:t>Web page not ready. If you wanted be informed, please mail to me: takashi.kobayashi@kek.jp</a:t>
            </a:r>
            <a:endParaRPr kumimoji="1" lang="ja-JP" altLang="en-US" dirty="0"/>
          </a:p>
        </p:txBody>
      </p:sp>
    </p:spTree>
    <p:extLst>
      <p:ext uri="{BB962C8B-B14F-4D97-AF65-F5344CB8AC3E}">
        <p14:creationId xmlns:p14="http://schemas.microsoft.com/office/powerpoint/2010/main" val="3685030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A1F12B-400E-4100-9170-D1D172DB259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11043F7-712A-4F5E-8706-7ECD1EF932F5}"/>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FB1EC1BA-6AF6-4621-86BE-0C3758BF5C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92429"/>
            <a:ext cx="9144000" cy="5073141"/>
          </a:xfrm>
          <a:prstGeom prst="rect">
            <a:avLst/>
          </a:prstGeom>
        </p:spPr>
      </p:pic>
    </p:spTree>
    <p:extLst>
      <p:ext uri="{BB962C8B-B14F-4D97-AF65-F5344CB8AC3E}">
        <p14:creationId xmlns:p14="http://schemas.microsoft.com/office/powerpoint/2010/main" val="450649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9BD06C21-4065-41FF-B625-E9B5F65044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30049" y="940804"/>
            <a:ext cx="3645902" cy="3687412"/>
          </a:xfrm>
          <a:prstGeom prst="rect">
            <a:avLst/>
          </a:prstGeom>
        </p:spPr>
      </p:pic>
      <p:sp>
        <p:nvSpPr>
          <p:cNvPr id="2" name="タイトル 1">
            <a:extLst>
              <a:ext uri="{FF2B5EF4-FFF2-40B4-BE49-F238E27FC236}">
                <a16:creationId xmlns:a16="http://schemas.microsoft.com/office/drawing/2014/main" id="{7AAA12FF-1D28-49F9-BD35-9E56BEBDB473}"/>
              </a:ext>
            </a:extLst>
          </p:cNvPr>
          <p:cNvSpPr>
            <a:spLocks noGrp="1"/>
          </p:cNvSpPr>
          <p:nvPr>
            <p:ph type="title"/>
          </p:nvPr>
        </p:nvSpPr>
        <p:spPr>
          <a:xfrm>
            <a:off x="1014459" y="46600"/>
            <a:ext cx="7381302" cy="757669"/>
          </a:xfrm>
        </p:spPr>
        <p:txBody>
          <a:bodyPr>
            <a:normAutofit fontScale="90000"/>
          </a:bodyPr>
          <a:lstStyle/>
          <a:p>
            <a:r>
              <a:rPr kumimoji="1" lang="en-US" altLang="ja-JP" dirty="0"/>
              <a:t>Satoshi Ozaki (1929-July22,2017)</a:t>
            </a:r>
            <a:endParaRPr kumimoji="1" lang="ja-JP" altLang="en-US" dirty="0"/>
          </a:p>
        </p:txBody>
      </p:sp>
      <p:pic>
        <p:nvPicPr>
          <p:cNvPr id="8" name="コンテンツ プレースホルダー 7">
            <a:extLst>
              <a:ext uri="{FF2B5EF4-FFF2-40B4-BE49-F238E27FC236}">
                <a16:creationId xmlns:a16="http://schemas.microsoft.com/office/drawing/2014/main" id="{A63A71A8-DF31-4828-BB31-F07C584FF6FD}"/>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550158" y="877265"/>
            <a:ext cx="2698214" cy="3814491"/>
          </a:xfrm>
        </p:spPr>
      </p:pic>
      <p:pic>
        <p:nvPicPr>
          <p:cNvPr id="10" name="図 9">
            <a:extLst>
              <a:ext uri="{FF2B5EF4-FFF2-40B4-BE49-F238E27FC236}">
                <a16:creationId xmlns:a16="http://schemas.microsoft.com/office/drawing/2014/main" id="{386D195A-31B0-495A-8558-337052A913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47700" y="1018236"/>
            <a:ext cx="1357410" cy="1696599"/>
          </a:xfrm>
          <a:prstGeom prst="rect">
            <a:avLst/>
          </a:prstGeom>
        </p:spPr>
      </p:pic>
      <p:pic>
        <p:nvPicPr>
          <p:cNvPr id="12" name="図 11">
            <a:extLst>
              <a:ext uri="{FF2B5EF4-FFF2-40B4-BE49-F238E27FC236}">
                <a16:creationId xmlns:a16="http://schemas.microsoft.com/office/drawing/2014/main" id="{19FC8ED5-011E-45C3-B85E-4DDF10E1E94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57633" y="2913664"/>
            <a:ext cx="1320332" cy="1658337"/>
          </a:xfrm>
          <a:prstGeom prst="rect">
            <a:avLst/>
          </a:prstGeom>
        </p:spPr>
      </p:pic>
      <p:sp>
        <p:nvSpPr>
          <p:cNvPr id="15" name="正方形/長方形 14">
            <a:extLst>
              <a:ext uri="{FF2B5EF4-FFF2-40B4-BE49-F238E27FC236}">
                <a16:creationId xmlns:a16="http://schemas.microsoft.com/office/drawing/2014/main" id="{F92EE7AA-0AC2-4975-BE97-F51B34BD1F38}"/>
              </a:ext>
            </a:extLst>
          </p:cNvPr>
          <p:cNvSpPr/>
          <p:nvPr/>
        </p:nvSpPr>
        <p:spPr>
          <a:xfrm>
            <a:off x="5016597" y="3533660"/>
            <a:ext cx="3784293" cy="276999"/>
          </a:xfrm>
          <a:prstGeom prst="rect">
            <a:avLst/>
          </a:prstGeom>
        </p:spPr>
        <p:txBody>
          <a:bodyPr wrap="square">
            <a:spAutoFit/>
          </a:bodyPr>
          <a:lstStyle/>
          <a:p>
            <a:r>
              <a:rPr lang="en-US" altLang="ja-JP" sz="1200" dirty="0">
                <a:solidFill>
                  <a:srgbClr val="FFFF00"/>
                </a:solidFill>
                <a:hlinkClick r:id="rId7">
                  <a:extLst>
                    <a:ext uri="{A12FA001-AC4F-418D-AE19-62706E023703}">
                      <ahyp:hlinkClr xmlns:ahyp="http://schemas.microsoft.com/office/drawing/2018/hyperlinkcolor" val="tx"/>
                    </a:ext>
                  </a:extLst>
                </a:hlinkClick>
              </a:rPr>
              <a:t>https://www.bnl.gov/newsroom/news.php?a=112384</a:t>
            </a:r>
            <a:endParaRPr lang="ja-JP" altLang="en-US" sz="1200" dirty="0">
              <a:solidFill>
                <a:srgbClr val="FFFF00"/>
              </a:solidFill>
            </a:endParaRPr>
          </a:p>
        </p:txBody>
      </p:sp>
      <p:sp>
        <p:nvSpPr>
          <p:cNvPr id="17" name="正方形/長方形 16">
            <a:extLst>
              <a:ext uri="{FF2B5EF4-FFF2-40B4-BE49-F238E27FC236}">
                <a16:creationId xmlns:a16="http://schemas.microsoft.com/office/drawing/2014/main" id="{6B2B15BE-C1CA-4709-B70D-5D497EA19330}"/>
              </a:ext>
            </a:extLst>
          </p:cNvPr>
          <p:cNvSpPr/>
          <p:nvPr/>
        </p:nvSpPr>
        <p:spPr>
          <a:xfrm>
            <a:off x="137711" y="4745413"/>
            <a:ext cx="8929171" cy="2062103"/>
          </a:xfrm>
          <a:prstGeom prst="rect">
            <a:avLst/>
          </a:prstGeom>
        </p:spPr>
        <p:txBody>
          <a:bodyPr wrap="square">
            <a:spAutoFit/>
          </a:bodyPr>
          <a:lstStyle/>
          <a:p>
            <a:r>
              <a:rPr lang="en-US" altLang="ja-JP" sz="1600" dirty="0">
                <a:solidFill>
                  <a:srgbClr val="494B4D"/>
                </a:solidFill>
                <a:latin typeface="OpenSansRegular"/>
              </a:rPr>
              <a:t>“Since 1978, Ozaki was also</a:t>
            </a:r>
            <a:r>
              <a:rPr lang="en-US" altLang="ja-JP" sz="1600" dirty="0">
                <a:solidFill>
                  <a:srgbClr val="FF0000"/>
                </a:solidFill>
                <a:latin typeface="OpenSansRegular"/>
              </a:rPr>
              <a:t> involved in the initiation and oversight of an Agreement on High Energy Physics between the Japanese and U.S. governments</a:t>
            </a:r>
            <a:r>
              <a:rPr lang="en-US" altLang="ja-JP" sz="1600" dirty="0">
                <a:solidFill>
                  <a:srgbClr val="494B4D"/>
                </a:solidFill>
                <a:latin typeface="OpenSansRegular"/>
              </a:rPr>
              <a:t>. This highly fruitful program fostered relationships among scientists in the two nations and laid the groundwork for large-scale collaborative projects. ”</a:t>
            </a:r>
          </a:p>
          <a:p>
            <a:r>
              <a:rPr lang="en-US" altLang="ja-JP" sz="1600" dirty="0"/>
              <a:t>“In 2012, he received a commendation from the Consul General of Japan, which was followed in 2013 with Japan’s prestigious Order of the Sacred Treasure, Gold Rays with Neck Ribbon, conferred by Emperor Akihito of Japan—both recognizing Ozaki’s </a:t>
            </a:r>
            <a:r>
              <a:rPr lang="en-US" altLang="ja-JP" sz="1600" dirty="0">
                <a:solidFill>
                  <a:srgbClr val="FF0000"/>
                </a:solidFill>
              </a:rPr>
              <a:t>outstanding contributions </a:t>
            </a:r>
            <a:r>
              <a:rPr lang="en-US" altLang="ja-JP" sz="1600" dirty="0"/>
              <a:t>in physics through high-energy and nuclear physics studies, as well as </a:t>
            </a:r>
            <a:r>
              <a:rPr lang="en-US" altLang="ja-JP" sz="1600" dirty="0">
                <a:solidFill>
                  <a:srgbClr val="FF0000"/>
                </a:solidFill>
              </a:rPr>
              <a:t>his significant contributions to the promotion of Japan-U.S. cooperation in physics</a:t>
            </a:r>
            <a:r>
              <a:rPr lang="en-US" altLang="ja-JP" sz="1600" dirty="0"/>
              <a:t>.”</a:t>
            </a:r>
            <a:endParaRPr lang="ja-JP" altLang="en-US" sz="1600" dirty="0"/>
          </a:p>
        </p:txBody>
      </p:sp>
      <p:pic>
        <p:nvPicPr>
          <p:cNvPr id="18" name="Picture 33" descr="国旗">
            <a:extLst>
              <a:ext uri="{FF2B5EF4-FFF2-40B4-BE49-F238E27FC236}">
                <a16:creationId xmlns:a16="http://schemas.microsoft.com/office/drawing/2014/main" id="{79522382-9C9B-46C4-9912-DA622EFC185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4105" y="173146"/>
            <a:ext cx="752105" cy="50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オブジェクト 18">
            <a:extLst>
              <a:ext uri="{FF2B5EF4-FFF2-40B4-BE49-F238E27FC236}">
                <a16:creationId xmlns:a16="http://schemas.microsoft.com/office/drawing/2014/main" id="{98404740-D75B-4973-B571-05460B400A9E}"/>
              </a:ext>
            </a:extLst>
          </p:cNvPr>
          <p:cNvGraphicFramePr>
            <a:graphicFrameLocks noChangeAspect="1"/>
          </p:cNvGraphicFramePr>
          <p:nvPr>
            <p:extLst>
              <p:ext uri="{D42A27DB-BD31-4B8C-83A1-F6EECF244321}">
                <p14:modId xmlns:p14="http://schemas.microsoft.com/office/powerpoint/2010/main" val="902679804"/>
              </p:ext>
            </p:extLst>
          </p:nvPr>
        </p:nvGraphicFramePr>
        <p:xfrm>
          <a:off x="8139878" y="132285"/>
          <a:ext cx="756084" cy="481209"/>
        </p:xfrm>
        <a:graphic>
          <a:graphicData uri="http://schemas.openxmlformats.org/presentationml/2006/ole">
            <mc:AlternateContent xmlns:mc="http://schemas.openxmlformats.org/markup-compatibility/2006">
              <mc:Choice xmlns:v="urn:schemas-microsoft-com:vml" Requires="v">
                <p:oleObj spid="_x0000_s11292" r:id="rId9" imgW="1066667" imgH="714286" progId="">
                  <p:embed/>
                </p:oleObj>
              </mc:Choice>
              <mc:Fallback>
                <p:oleObj r:id="rId9" imgW="1066667" imgH="714286" progId="">
                  <p:embed/>
                  <p:pic>
                    <p:nvPicPr>
                      <p:cNvPr id="142" name="オブジェクト 1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39878" y="132285"/>
                        <a:ext cx="756084" cy="48120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6060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E1BA9A-6F0A-4D54-8A83-A2FC918D0C8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62F7EF6-C4DF-44D2-BBCD-BB54AE3B2272}"/>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2DF6ECF8-9B9C-4751-AAE2-4327B85B897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37656"/>
            <a:ext cx="4590794" cy="6604427"/>
          </a:xfrm>
          <a:prstGeom prst="rect">
            <a:avLst/>
          </a:prstGeom>
        </p:spPr>
      </p:pic>
      <p:pic>
        <p:nvPicPr>
          <p:cNvPr id="5" name="図 4">
            <a:extLst>
              <a:ext uri="{FF2B5EF4-FFF2-40B4-BE49-F238E27FC236}">
                <a16:creationId xmlns:a16="http://schemas.microsoft.com/office/drawing/2014/main" id="{E5BCAA09-42FE-42C0-9DCD-0A4971D34BCE}"/>
              </a:ext>
            </a:extLst>
          </p:cNvPr>
          <p:cNvPicPr>
            <a:picLocks noChangeAspect="1"/>
          </p:cNvPicPr>
          <p:nvPr/>
        </p:nvPicPr>
        <p:blipFill>
          <a:blip r:embed="rId3"/>
          <a:stretch>
            <a:fillRect/>
          </a:stretch>
        </p:blipFill>
        <p:spPr>
          <a:xfrm>
            <a:off x="4489234" y="1214026"/>
            <a:ext cx="4590794" cy="5398265"/>
          </a:xfrm>
          <a:prstGeom prst="rect">
            <a:avLst/>
          </a:prstGeom>
        </p:spPr>
      </p:pic>
      <p:pic>
        <p:nvPicPr>
          <p:cNvPr id="6" name="図 5">
            <a:extLst>
              <a:ext uri="{FF2B5EF4-FFF2-40B4-BE49-F238E27FC236}">
                <a16:creationId xmlns:a16="http://schemas.microsoft.com/office/drawing/2014/main" id="{6E716AE3-C624-46B7-8B9C-F505DBE776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00702" y="245709"/>
            <a:ext cx="4096987" cy="956631"/>
          </a:xfrm>
          <a:prstGeom prst="rect">
            <a:avLst/>
          </a:prstGeom>
        </p:spPr>
      </p:pic>
      <p:sp>
        <p:nvSpPr>
          <p:cNvPr id="8" name="右中かっこ 7">
            <a:extLst>
              <a:ext uri="{FF2B5EF4-FFF2-40B4-BE49-F238E27FC236}">
                <a16:creationId xmlns:a16="http://schemas.microsoft.com/office/drawing/2014/main" id="{6D3B51B2-0647-4F0F-8E88-283F1825D32A}"/>
              </a:ext>
            </a:extLst>
          </p:cNvPr>
          <p:cNvSpPr/>
          <p:nvPr/>
        </p:nvSpPr>
        <p:spPr>
          <a:xfrm>
            <a:off x="2208881" y="3139807"/>
            <a:ext cx="369065" cy="1030077"/>
          </a:xfrm>
          <a:prstGeom prst="rightBrace">
            <a:avLst>
              <a:gd name="adj1" fmla="val 26244"/>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右中かっこ 8">
            <a:extLst>
              <a:ext uri="{FF2B5EF4-FFF2-40B4-BE49-F238E27FC236}">
                <a16:creationId xmlns:a16="http://schemas.microsoft.com/office/drawing/2014/main" id="{13A2D8CE-2E32-4102-BA9C-06E94B5F3623}"/>
              </a:ext>
            </a:extLst>
          </p:cNvPr>
          <p:cNvSpPr/>
          <p:nvPr/>
        </p:nvSpPr>
        <p:spPr>
          <a:xfrm>
            <a:off x="2038395" y="4914409"/>
            <a:ext cx="369065" cy="825380"/>
          </a:xfrm>
          <a:prstGeom prst="rightBrace">
            <a:avLst>
              <a:gd name="adj1" fmla="val 36691"/>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1C6B1A4-DF28-4E64-A6CD-8D422FA2FFD7}"/>
              </a:ext>
            </a:extLst>
          </p:cNvPr>
          <p:cNvSpPr txBox="1"/>
          <p:nvPr/>
        </p:nvSpPr>
        <p:spPr>
          <a:xfrm>
            <a:off x="2666082" y="3470313"/>
            <a:ext cx="2288640" cy="369332"/>
          </a:xfrm>
          <a:prstGeom prst="rect">
            <a:avLst/>
          </a:prstGeom>
          <a:noFill/>
        </p:spPr>
        <p:txBody>
          <a:bodyPr wrap="none" rtlCol="0">
            <a:spAutoFit/>
          </a:bodyPr>
          <a:lstStyle/>
          <a:p>
            <a:r>
              <a:rPr kumimoji="1" lang="en-US" altLang="ja-JP" dirty="0">
                <a:solidFill>
                  <a:srgbClr val="FF0000"/>
                </a:solidFill>
              </a:rPr>
              <a:t>US-based experiments</a:t>
            </a:r>
            <a:endParaRPr kumimoji="1" lang="ja-JP" altLang="en-US" dirty="0">
              <a:solidFill>
                <a:srgbClr val="FF0000"/>
              </a:solidFill>
            </a:endParaRPr>
          </a:p>
        </p:txBody>
      </p:sp>
      <p:sp>
        <p:nvSpPr>
          <p:cNvPr id="11" name="テキスト ボックス 10">
            <a:extLst>
              <a:ext uri="{FF2B5EF4-FFF2-40B4-BE49-F238E27FC236}">
                <a16:creationId xmlns:a16="http://schemas.microsoft.com/office/drawing/2014/main" id="{192B1251-5C3B-4658-BE5E-A913FE93B046}"/>
              </a:ext>
            </a:extLst>
          </p:cNvPr>
          <p:cNvSpPr txBox="1"/>
          <p:nvPr/>
        </p:nvSpPr>
        <p:spPr>
          <a:xfrm>
            <a:off x="2584493" y="2163179"/>
            <a:ext cx="1823384" cy="307777"/>
          </a:xfrm>
          <a:prstGeom prst="rect">
            <a:avLst/>
          </a:prstGeom>
          <a:noFill/>
        </p:spPr>
        <p:txBody>
          <a:bodyPr wrap="none" rtlCol="0">
            <a:spAutoFit/>
          </a:bodyPr>
          <a:lstStyle/>
          <a:p>
            <a:r>
              <a:rPr kumimoji="1" lang="en-US" altLang="ja-JP" sz="1400" dirty="0">
                <a:solidFill>
                  <a:srgbClr val="FF0000"/>
                </a:solidFill>
              </a:rPr>
              <a:t>US-based experiments</a:t>
            </a:r>
            <a:endParaRPr kumimoji="1" lang="ja-JP" altLang="en-US" sz="1400" dirty="0">
              <a:solidFill>
                <a:srgbClr val="FF0000"/>
              </a:solidFill>
            </a:endParaRPr>
          </a:p>
        </p:txBody>
      </p:sp>
      <p:sp>
        <p:nvSpPr>
          <p:cNvPr id="12" name="テキスト ボックス 11">
            <a:extLst>
              <a:ext uri="{FF2B5EF4-FFF2-40B4-BE49-F238E27FC236}">
                <a16:creationId xmlns:a16="http://schemas.microsoft.com/office/drawing/2014/main" id="{3DB023B4-E9F6-4EC5-97A9-80271FC19ADB}"/>
              </a:ext>
            </a:extLst>
          </p:cNvPr>
          <p:cNvSpPr txBox="1"/>
          <p:nvPr/>
        </p:nvSpPr>
        <p:spPr>
          <a:xfrm>
            <a:off x="2351865" y="5192579"/>
            <a:ext cx="2288640" cy="369332"/>
          </a:xfrm>
          <a:prstGeom prst="rect">
            <a:avLst/>
          </a:prstGeom>
          <a:noFill/>
        </p:spPr>
        <p:txBody>
          <a:bodyPr wrap="none" rtlCol="0">
            <a:spAutoFit/>
          </a:bodyPr>
          <a:lstStyle/>
          <a:p>
            <a:r>
              <a:rPr kumimoji="1" lang="en-US" altLang="ja-JP" dirty="0">
                <a:solidFill>
                  <a:srgbClr val="FF0000"/>
                </a:solidFill>
              </a:rPr>
              <a:t>US-based experiments</a:t>
            </a:r>
            <a:endParaRPr kumimoji="1" lang="ja-JP" altLang="en-US" dirty="0">
              <a:solidFill>
                <a:srgbClr val="FF0000"/>
              </a:solidFill>
            </a:endParaRPr>
          </a:p>
        </p:txBody>
      </p:sp>
      <p:sp>
        <p:nvSpPr>
          <p:cNvPr id="13" name="テキスト ボックス 12">
            <a:extLst>
              <a:ext uri="{FF2B5EF4-FFF2-40B4-BE49-F238E27FC236}">
                <a16:creationId xmlns:a16="http://schemas.microsoft.com/office/drawing/2014/main" id="{D7F4F42C-1D9F-400C-A154-AEA73F2444B3}"/>
              </a:ext>
            </a:extLst>
          </p:cNvPr>
          <p:cNvSpPr txBox="1"/>
          <p:nvPr/>
        </p:nvSpPr>
        <p:spPr>
          <a:xfrm>
            <a:off x="1771880" y="4083112"/>
            <a:ext cx="2227726" cy="369332"/>
          </a:xfrm>
          <a:prstGeom prst="rect">
            <a:avLst/>
          </a:prstGeom>
          <a:noFill/>
        </p:spPr>
        <p:txBody>
          <a:bodyPr wrap="none" rtlCol="0">
            <a:spAutoFit/>
          </a:bodyPr>
          <a:lstStyle/>
          <a:p>
            <a:r>
              <a:rPr kumimoji="1" lang="en-US" altLang="ja-JP" dirty="0">
                <a:solidFill>
                  <a:srgbClr val="00B050"/>
                </a:solidFill>
              </a:rPr>
              <a:t>JP-based experiments</a:t>
            </a:r>
            <a:endParaRPr kumimoji="1" lang="ja-JP" altLang="en-US" dirty="0">
              <a:solidFill>
                <a:srgbClr val="00B050"/>
              </a:solidFill>
            </a:endParaRPr>
          </a:p>
        </p:txBody>
      </p:sp>
      <p:sp>
        <p:nvSpPr>
          <p:cNvPr id="14" name="テキスト ボックス 13">
            <a:extLst>
              <a:ext uri="{FF2B5EF4-FFF2-40B4-BE49-F238E27FC236}">
                <a16:creationId xmlns:a16="http://schemas.microsoft.com/office/drawing/2014/main" id="{1D52E2F0-C6AF-4806-AE98-FD1C0FC7362E}"/>
              </a:ext>
            </a:extLst>
          </p:cNvPr>
          <p:cNvSpPr txBox="1"/>
          <p:nvPr/>
        </p:nvSpPr>
        <p:spPr>
          <a:xfrm>
            <a:off x="2379918" y="6058039"/>
            <a:ext cx="2227726" cy="369332"/>
          </a:xfrm>
          <a:prstGeom prst="rect">
            <a:avLst/>
          </a:prstGeom>
          <a:noFill/>
        </p:spPr>
        <p:txBody>
          <a:bodyPr wrap="none" rtlCol="0">
            <a:spAutoFit/>
          </a:bodyPr>
          <a:lstStyle/>
          <a:p>
            <a:r>
              <a:rPr kumimoji="1" lang="en-US" altLang="ja-JP" dirty="0">
                <a:solidFill>
                  <a:srgbClr val="00B050"/>
                </a:solidFill>
              </a:rPr>
              <a:t>JP-based experiments</a:t>
            </a:r>
            <a:endParaRPr kumimoji="1" lang="ja-JP" altLang="en-US" dirty="0">
              <a:solidFill>
                <a:srgbClr val="00B050"/>
              </a:solidFill>
            </a:endParaRPr>
          </a:p>
        </p:txBody>
      </p:sp>
      <p:sp>
        <p:nvSpPr>
          <p:cNvPr id="15" name="右中かっこ 14">
            <a:extLst>
              <a:ext uri="{FF2B5EF4-FFF2-40B4-BE49-F238E27FC236}">
                <a16:creationId xmlns:a16="http://schemas.microsoft.com/office/drawing/2014/main" id="{6885F4C1-1F04-4457-AD66-EA49E8C57A93}"/>
              </a:ext>
            </a:extLst>
          </p:cNvPr>
          <p:cNvSpPr/>
          <p:nvPr/>
        </p:nvSpPr>
        <p:spPr>
          <a:xfrm>
            <a:off x="1641513" y="5751475"/>
            <a:ext cx="286439" cy="616274"/>
          </a:xfrm>
          <a:prstGeom prst="rightBrace">
            <a:avLst>
              <a:gd name="adj1" fmla="val 53788"/>
              <a:gd name="adj2" fmla="val 5000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030363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2ADABB-FAA6-46D6-A2E3-976F7D05AEDC}"/>
              </a:ext>
            </a:extLst>
          </p:cNvPr>
          <p:cNvSpPr>
            <a:spLocks noGrp="1"/>
          </p:cNvSpPr>
          <p:nvPr>
            <p:ph type="title"/>
          </p:nvPr>
        </p:nvSpPr>
        <p:spPr>
          <a:xfrm>
            <a:off x="628650" y="111739"/>
            <a:ext cx="7886700" cy="780628"/>
          </a:xfrm>
        </p:spPr>
        <p:txBody>
          <a:bodyPr/>
          <a:lstStyle/>
          <a:p>
            <a:r>
              <a:rPr kumimoji="1" lang="en-US" altLang="ja-JP" dirty="0"/>
              <a:t>Contents</a:t>
            </a:r>
            <a:endParaRPr kumimoji="1" lang="ja-JP" altLang="en-US" dirty="0"/>
          </a:p>
        </p:txBody>
      </p:sp>
      <p:sp>
        <p:nvSpPr>
          <p:cNvPr id="3" name="コンテンツ プレースホルダー 2">
            <a:extLst>
              <a:ext uri="{FF2B5EF4-FFF2-40B4-BE49-F238E27FC236}">
                <a16:creationId xmlns:a16="http://schemas.microsoft.com/office/drawing/2014/main" id="{92BAA4F0-43FF-4366-96B7-07C70AAAE2AF}"/>
              </a:ext>
            </a:extLst>
          </p:cNvPr>
          <p:cNvSpPr>
            <a:spLocks noGrp="1"/>
          </p:cNvSpPr>
          <p:nvPr>
            <p:ph idx="1"/>
          </p:nvPr>
        </p:nvSpPr>
        <p:spPr>
          <a:xfrm>
            <a:off x="628650" y="1118212"/>
            <a:ext cx="7886700" cy="5058751"/>
          </a:xfrm>
        </p:spPr>
        <p:txBody>
          <a:bodyPr>
            <a:normAutofit fontScale="92500" lnSpcReduction="10000"/>
          </a:bodyPr>
          <a:lstStyle/>
          <a:p>
            <a:r>
              <a:rPr kumimoji="1" lang="en-US" altLang="ja-JP" dirty="0">
                <a:solidFill>
                  <a:schemeClr val="bg1">
                    <a:lumMod val="85000"/>
                  </a:schemeClr>
                </a:solidFill>
              </a:rPr>
              <a:t>Look back 30</a:t>
            </a:r>
            <a:r>
              <a:rPr kumimoji="1" lang="en-US" altLang="ja-JP" baseline="30000" dirty="0">
                <a:solidFill>
                  <a:schemeClr val="bg1">
                    <a:lumMod val="85000"/>
                  </a:schemeClr>
                </a:solidFill>
              </a:rPr>
              <a:t>th</a:t>
            </a:r>
            <a:r>
              <a:rPr kumimoji="1" lang="en-US" altLang="ja-JP" dirty="0">
                <a:solidFill>
                  <a:schemeClr val="bg1">
                    <a:lumMod val="85000"/>
                  </a:schemeClr>
                </a:solidFill>
              </a:rPr>
              <a:t> anniversary in 2010</a:t>
            </a:r>
          </a:p>
          <a:p>
            <a:r>
              <a:rPr lang="en-US" altLang="ja-JP" dirty="0"/>
              <a:t>Development of the US-Japan program since then</a:t>
            </a:r>
          </a:p>
          <a:p>
            <a:pPr lvl="1"/>
            <a:r>
              <a:rPr lang="en-US" altLang="ja-JP" dirty="0"/>
              <a:t>Reformulated the program under new chain of agreements/arrangements</a:t>
            </a:r>
          </a:p>
          <a:p>
            <a:pPr lvl="1"/>
            <a:r>
              <a:rPr lang="en-US" altLang="ja-JP" dirty="0"/>
              <a:t>Completion of participations to (big) experiments in US</a:t>
            </a:r>
          </a:p>
          <a:p>
            <a:pPr lvl="2"/>
            <a:r>
              <a:rPr kumimoji="1" lang="en-US" altLang="ja-JP" dirty="0"/>
              <a:t>SLAC(SLD,..), BNL(nu, K, </a:t>
            </a:r>
            <a:r>
              <a:rPr kumimoji="1" lang="en-US" altLang="ja-JP" dirty="0">
                <a:solidFill>
                  <a:srgbClr val="FF0000"/>
                </a:solidFill>
              </a:rPr>
              <a:t>R</a:t>
            </a:r>
            <a:r>
              <a:rPr lang="en-US" altLang="ja-JP" dirty="0">
                <a:solidFill>
                  <a:srgbClr val="FF0000"/>
                </a:solidFill>
              </a:rPr>
              <a:t>HIC</a:t>
            </a:r>
            <a:r>
              <a:rPr lang="en-US" altLang="ja-JP" dirty="0"/>
              <a:t>), FNAL (</a:t>
            </a:r>
            <a:r>
              <a:rPr lang="en-US" altLang="ja-JP" dirty="0">
                <a:solidFill>
                  <a:srgbClr val="FF0000"/>
                </a:solidFill>
              </a:rPr>
              <a:t>CDF</a:t>
            </a:r>
            <a:r>
              <a:rPr lang="en-US" altLang="ja-JP" dirty="0"/>
              <a:t>, </a:t>
            </a:r>
            <a:r>
              <a:rPr lang="en-US" altLang="ja-JP" dirty="0">
                <a:solidFill>
                  <a:srgbClr val="FF0000"/>
                </a:solidFill>
              </a:rPr>
              <a:t>K</a:t>
            </a:r>
            <a:r>
              <a:rPr lang="en-US" altLang="ja-JP" dirty="0"/>
              <a:t>, </a:t>
            </a:r>
            <a:r>
              <a:rPr lang="en-US" altLang="ja-JP" dirty="0">
                <a:solidFill>
                  <a:srgbClr val="FF0000"/>
                </a:solidFill>
              </a:rPr>
              <a:t>nu</a:t>
            </a:r>
            <a:r>
              <a:rPr lang="en-US" altLang="ja-JP" dirty="0"/>
              <a:t>)</a:t>
            </a:r>
          </a:p>
          <a:p>
            <a:pPr lvl="1"/>
            <a:r>
              <a:rPr kumimoji="1" lang="en-US" altLang="ja-JP" dirty="0"/>
              <a:t>Shift from “traditional” contributions to construction/operation of experiments in US to</a:t>
            </a:r>
          </a:p>
          <a:p>
            <a:pPr lvl="2"/>
            <a:r>
              <a:rPr lang="en-US" altLang="ja-JP" dirty="0"/>
              <a:t>Pillar type</a:t>
            </a:r>
          </a:p>
          <a:p>
            <a:pPr lvl="2"/>
            <a:r>
              <a:rPr kumimoji="1" lang="en-US" altLang="ja-JP" dirty="0"/>
              <a:t>Seed type R&amp;D</a:t>
            </a:r>
          </a:p>
          <a:p>
            <a:pPr lvl="1"/>
            <a:r>
              <a:rPr kumimoji="1" lang="en-US" altLang="ja-JP" dirty="0"/>
              <a:t>Start of the bi-lateral funding</a:t>
            </a:r>
            <a:r>
              <a:rPr lang="en-US" altLang="ja-JP" dirty="0"/>
              <a:t> from FY2017</a:t>
            </a:r>
          </a:p>
          <a:p>
            <a:pPr lvl="2"/>
            <a:r>
              <a:rPr kumimoji="1" lang="en-US" altLang="ja-JP" dirty="0"/>
              <a:t>Funding for the US-Japan program from DOE started</a:t>
            </a:r>
          </a:p>
          <a:p>
            <a:pPr lvl="1"/>
            <a:r>
              <a:rPr lang="en-US" altLang="ja-JP" dirty="0"/>
              <a:t>Had two external reviews in Japan (FY2013, FY2018)</a:t>
            </a:r>
          </a:p>
          <a:p>
            <a:pPr lvl="1"/>
            <a:r>
              <a:rPr lang="en-US" altLang="ja-JP" dirty="0"/>
              <a:t>Started “special fund” to foster new proposals</a:t>
            </a:r>
          </a:p>
          <a:p>
            <a:pPr lvl="1"/>
            <a:r>
              <a:rPr lang="en-US" altLang="ja-JP" dirty="0"/>
              <a:t>Started Ozaki Exchange Program from JFY2019</a:t>
            </a:r>
          </a:p>
        </p:txBody>
      </p:sp>
    </p:spTree>
    <p:extLst>
      <p:ext uri="{BB962C8B-B14F-4D97-AF65-F5344CB8AC3E}">
        <p14:creationId xmlns:p14="http://schemas.microsoft.com/office/powerpoint/2010/main" val="1918862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648"/>
            <a:ext cx="8229600" cy="830064"/>
          </a:xfrm>
        </p:spPr>
        <p:txBody>
          <a:bodyPr>
            <a:noAutofit/>
          </a:bodyPr>
          <a:lstStyle/>
          <a:p>
            <a:r>
              <a:rPr kumimoji="1" lang="en-US" altLang="ja-JP" sz="3600" dirty="0"/>
              <a:t>Recent activities</a:t>
            </a:r>
            <a:endParaRPr kumimoji="1" lang="ja-JP" altLang="en-US" sz="3600" dirty="0"/>
          </a:p>
        </p:txBody>
      </p:sp>
      <p:sp>
        <p:nvSpPr>
          <p:cNvPr id="3" name="コンテンツ プレースホルダー 2"/>
          <p:cNvSpPr>
            <a:spLocks noGrp="1"/>
          </p:cNvSpPr>
          <p:nvPr>
            <p:ph idx="1"/>
          </p:nvPr>
        </p:nvSpPr>
        <p:spPr>
          <a:xfrm>
            <a:off x="179512" y="836712"/>
            <a:ext cx="8784976" cy="5688632"/>
          </a:xfrm>
        </p:spPr>
        <p:txBody>
          <a:bodyPr>
            <a:normAutofit fontScale="92500" lnSpcReduction="20000"/>
          </a:bodyPr>
          <a:lstStyle/>
          <a:p>
            <a:r>
              <a:rPr lang="en-US" altLang="ja-JP" dirty="0"/>
              <a:t>2010.9-2011.1: TF for a reciprocal framework, which allows us to spend KEK’s US-Japan fund for the Japan-based programs</a:t>
            </a:r>
          </a:p>
          <a:p>
            <a:r>
              <a:rPr lang="en-US" altLang="ja-JP" dirty="0"/>
              <a:t>2011.7: 33</a:t>
            </a:r>
            <a:r>
              <a:rPr lang="en-US" altLang="ja-JP" baseline="30000" dirty="0"/>
              <a:t>rd</a:t>
            </a:r>
            <a:r>
              <a:rPr lang="en-US" altLang="ja-JP" dirty="0"/>
              <a:t> Joint committee @U of Chicago</a:t>
            </a:r>
            <a:endParaRPr kumimoji="1" lang="en-US" altLang="ja-JP" dirty="0"/>
          </a:p>
          <a:p>
            <a:pPr lvl="1"/>
            <a:r>
              <a:rPr lang="en-US" altLang="ja-JP" dirty="0"/>
              <a:t>the Joint Committee agreed that </a:t>
            </a:r>
            <a:r>
              <a:rPr lang="en-US" altLang="ja-JP" dirty="0">
                <a:solidFill>
                  <a:srgbClr val="FF0000"/>
                </a:solidFill>
              </a:rPr>
              <a:t>Japan-based projects should also be supported by the U.S.-Japan Cooperation Program </a:t>
            </a:r>
            <a:r>
              <a:rPr lang="en-US" altLang="ja-JP" dirty="0"/>
              <a:t>as well as U.S.-based projects. Concerning the program selection and </a:t>
            </a:r>
            <a:r>
              <a:rPr lang="en-US" altLang="ja-JP" dirty="0">
                <a:solidFill>
                  <a:srgbClr val="FF0000"/>
                </a:solidFill>
              </a:rPr>
              <a:t>funding</a:t>
            </a:r>
            <a:r>
              <a:rPr lang="en-US" altLang="ja-JP" dirty="0"/>
              <a:t>, the Committee came to an agreement to </a:t>
            </a:r>
            <a:r>
              <a:rPr lang="en-US" altLang="ja-JP" dirty="0">
                <a:solidFill>
                  <a:srgbClr val="FF0000"/>
                </a:solidFill>
              </a:rPr>
              <a:t>continue discussion </a:t>
            </a:r>
            <a:r>
              <a:rPr lang="en-US" altLang="ja-JP" dirty="0"/>
              <a:t>considering different decision making and funding system in the U.S. and Japan.</a:t>
            </a:r>
          </a:p>
          <a:p>
            <a:r>
              <a:rPr kumimoji="1" lang="en-US" altLang="ja-JP" dirty="0"/>
              <a:t>FY2012: WG to discuss future US-Japan program</a:t>
            </a:r>
          </a:p>
          <a:p>
            <a:r>
              <a:rPr lang="en-US" altLang="ja-JP" dirty="0"/>
              <a:t>FY2013:</a:t>
            </a:r>
            <a:r>
              <a:rPr lang="ja-JP" altLang="en-US" dirty="0"/>
              <a:t> </a:t>
            </a:r>
            <a:r>
              <a:rPr lang="en-US" altLang="ja-JP" dirty="0"/>
              <a:t>“Special</a:t>
            </a:r>
            <a:r>
              <a:rPr lang="ja-JP" altLang="en-US" dirty="0"/>
              <a:t> </a:t>
            </a:r>
            <a:r>
              <a:rPr lang="en-US" altLang="ja-JP" dirty="0"/>
              <a:t>fund” started to support pre-discussion to make good proposal</a:t>
            </a:r>
          </a:p>
          <a:p>
            <a:r>
              <a:rPr lang="en-US" altLang="ja-JP" dirty="0">
                <a:solidFill>
                  <a:srgbClr val="FF0000"/>
                </a:solidFill>
              </a:rPr>
              <a:t>FY2017: DOE side funding for this program started</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44144-3BC8-4A05-9BF5-60DE6AF0601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タイトル 1"/>
          <p:cNvSpPr txBox="1">
            <a:spLocks/>
          </p:cNvSpPr>
          <p:nvPr/>
        </p:nvSpPr>
        <p:spPr>
          <a:xfrm>
            <a:off x="6732240" y="-699976"/>
            <a:ext cx="2252936" cy="888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j-cs"/>
              </a:rPr>
              <a:t>※</a:t>
            </a: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j-cs"/>
              </a:rPr>
              <a:t>更新の必要</a:t>
            </a:r>
          </a:p>
        </p:txBody>
      </p:sp>
    </p:spTree>
    <p:extLst>
      <p:ext uri="{BB962C8B-B14F-4D97-AF65-F5344CB8AC3E}">
        <p14:creationId xmlns:p14="http://schemas.microsoft.com/office/powerpoint/2010/main" val="2353373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51720" y="0"/>
            <a:ext cx="5195562" cy="1905249"/>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983435"/>
            <a:ext cx="9144000" cy="1501214"/>
          </a:xfrm>
          <a:prstGeom prst="rect">
            <a:avLst/>
          </a:prstGeom>
        </p:spPr>
      </p:pic>
      <p:sp>
        <p:nvSpPr>
          <p:cNvPr id="8" name="スライド番号プレースホルダー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E8AB8-9A31-D84B-8225-A4C5FC79388A}"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pic>
        <p:nvPicPr>
          <p:cNvPr id="9" name="図 8">
            <a:extLst>
              <a:ext uri="{FF2B5EF4-FFF2-40B4-BE49-F238E27FC236}">
                <a16:creationId xmlns:a16="http://schemas.microsoft.com/office/drawing/2014/main" id="{0583FB8A-0342-47B9-9520-5F516BAFAC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623578"/>
            <a:ext cx="9144000" cy="365126"/>
          </a:xfrm>
          <a:prstGeom prst="rect">
            <a:avLst/>
          </a:prstGeom>
        </p:spPr>
      </p:pic>
      <p:pic>
        <p:nvPicPr>
          <p:cNvPr id="10" name="図 9">
            <a:extLst>
              <a:ext uri="{FF2B5EF4-FFF2-40B4-BE49-F238E27FC236}">
                <a16:creationId xmlns:a16="http://schemas.microsoft.com/office/drawing/2014/main" id="{C1578F3B-9FA3-419E-BE01-48F35C2579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4289339"/>
            <a:ext cx="9144000" cy="2401440"/>
          </a:xfrm>
          <a:prstGeom prst="rect">
            <a:avLst/>
          </a:prstGeom>
          <a:ln>
            <a:solidFill>
              <a:srgbClr val="FF0000"/>
            </a:solidFill>
          </a:ln>
        </p:spPr>
      </p:pic>
    </p:spTree>
    <p:extLst>
      <p:ext uri="{BB962C8B-B14F-4D97-AF65-F5344CB8AC3E}">
        <p14:creationId xmlns:p14="http://schemas.microsoft.com/office/powerpoint/2010/main" val="54072328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FF0000"/>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661</TotalTime>
  <Words>2548</Words>
  <Application>Microsoft Office PowerPoint</Application>
  <PresentationFormat>画面に合わせる (4:3)</PresentationFormat>
  <Paragraphs>489</Paragraphs>
  <Slides>35</Slides>
  <Notes>5</Notes>
  <HiddenSlides>0</HiddenSlides>
  <MMClips>0</MMClips>
  <ScaleCrop>false</ScaleCrop>
  <HeadingPairs>
    <vt:vector size="8" baseType="variant">
      <vt:variant>
        <vt:lpstr>使用されているフォント</vt:lpstr>
      </vt:variant>
      <vt:variant>
        <vt:i4>7</vt:i4>
      </vt:variant>
      <vt:variant>
        <vt:lpstr>テーマ</vt:lpstr>
      </vt:variant>
      <vt:variant>
        <vt:i4>6</vt:i4>
      </vt:variant>
      <vt:variant>
        <vt:lpstr>埋め込まれた OLE サーバー</vt:lpstr>
      </vt:variant>
      <vt:variant>
        <vt:i4>1</vt:i4>
      </vt:variant>
      <vt:variant>
        <vt:lpstr>スライド タイトル</vt:lpstr>
      </vt:variant>
      <vt:variant>
        <vt:i4>35</vt:i4>
      </vt:variant>
    </vt:vector>
  </HeadingPairs>
  <TitlesOfParts>
    <vt:vector size="49" baseType="lpstr">
      <vt:lpstr>ＭＳ Ｐゴシック</vt:lpstr>
      <vt:lpstr>OpenSansRegular</vt:lpstr>
      <vt:lpstr>游ゴシック</vt:lpstr>
      <vt:lpstr>Arial</vt:lpstr>
      <vt:lpstr>Calibri</vt:lpstr>
      <vt:lpstr>Calibri Light</vt:lpstr>
      <vt:lpstr>Century</vt:lpstr>
      <vt:lpstr>Office テーマ</vt:lpstr>
      <vt:lpstr>Office ​​テーマ</vt:lpstr>
      <vt:lpstr>1_Office ​​テーマ</vt:lpstr>
      <vt:lpstr>2_ホワイト</vt:lpstr>
      <vt:lpstr>4_ホワイト</vt:lpstr>
      <vt:lpstr>3_ホワイト</vt:lpstr>
      <vt:lpstr>Worksheet</vt:lpstr>
      <vt:lpstr>US-Japan Program Status</vt:lpstr>
      <vt:lpstr>Contents</vt:lpstr>
      <vt:lpstr>30th anniversary (Oct.2010) @ Hawii</vt:lpstr>
      <vt:lpstr>PowerPoint プレゼンテーション</vt:lpstr>
      <vt:lpstr>Satoshi Ozaki (1929-July22,2017)</vt:lpstr>
      <vt:lpstr>PowerPoint プレゼンテーション</vt:lpstr>
      <vt:lpstr>Contents</vt:lpstr>
      <vt:lpstr>Recent activities</vt:lpstr>
      <vt:lpstr>PowerPoint プレゼンテーション</vt:lpstr>
      <vt:lpstr>Summary of the discussion</vt:lpstr>
      <vt:lpstr>Start of US DOE side funding for the US-Japan program &amp; Joint call for proposal (From FY2017)</vt:lpstr>
      <vt:lpstr>PowerPoint プレゼンテーション</vt:lpstr>
      <vt:lpstr>PowerPoint プレゼンテーション</vt:lpstr>
      <vt:lpstr>PowerPoint プレゼンテーション</vt:lpstr>
      <vt:lpstr>Framework of US-Japan program（~2016）</vt:lpstr>
      <vt:lpstr>New framework（2017～）</vt:lpstr>
      <vt:lpstr>Joint panel meeting（2017~）</vt:lpstr>
      <vt:lpstr>Joint committee meeting</vt:lpstr>
      <vt:lpstr>Programs executed during 2003-2007 (reviewed by 5th exernal reviews)</vt:lpstr>
      <vt:lpstr>Research programs (2008-2012) (reviewed by 6th exeternal review)</vt:lpstr>
      <vt:lpstr>Recent research programs (FY2014)</vt:lpstr>
      <vt:lpstr>Recent research programs (FY2015)</vt:lpstr>
      <vt:lpstr>Recent research programs (FY2016)</vt:lpstr>
      <vt:lpstr>Recent research programs (FY2017)</vt:lpstr>
      <vt:lpstr>Recent research programs (FY2018)</vt:lpstr>
      <vt:lpstr>History of US-Japan program</vt:lpstr>
      <vt:lpstr>Travel budget from JSPS</vt:lpstr>
      <vt:lpstr>(Recent) US-Japan budget</vt:lpstr>
      <vt:lpstr>History of # of programs</vt:lpstr>
      <vt:lpstr>Statistics (FY2017JP)</vt:lpstr>
      <vt:lpstr>Special fund (FY2013~)</vt:lpstr>
      <vt:lpstr>Ozaki Exchange Program (FY2019~)</vt:lpstr>
      <vt:lpstr>Selected students</vt:lpstr>
      <vt:lpstr>Summary</vt:lpstr>
      <vt:lpstr>Koichiro Nishikawa (1949-Nov. 28, 2018)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US-Japan Program Status</dc:title>
  <dc:creator>kobayasi</dc:creator>
  <cp:lastModifiedBy>kobayasi</cp:lastModifiedBy>
  <cp:revision>54</cp:revision>
  <dcterms:created xsi:type="dcterms:W3CDTF">2019-04-13T06:13:54Z</dcterms:created>
  <dcterms:modified xsi:type="dcterms:W3CDTF">2019-04-14T01:51:45Z</dcterms:modified>
</cp:coreProperties>
</file>