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7" r:id="rId3"/>
    <p:sldId id="258" r:id="rId4"/>
    <p:sldId id="260" r:id="rId5"/>
    <p:sldId id="277" r:id="rId6"/>
    <p:sldId id="259" r:id="rId7"/>
    <p:sldId id="261" r:id="rId8"/>
    <p:sldId id="263" r:id="rId9"/>
    <p:sldId id="262" r:id="rId10"/>
    <p:sldId id="265" r:id="rId11"/>
    <p:sldId id="279" r:id="rId12"/>
    <p:sldId id="281" r:id="rId13"/>
    <p:sldId id="278" r:id="rId14"/>
    <p:sldId id="266" r:id="rId15"/>
    <p:sldId id="267" r:id="rId16"/>
    <p:sldId id="268" r:id="rId17"/>
    <p:sldId id="269" r:id="rId18"/>
    <p:sldId id="270" r:id="rId19"/>
    <p:sldId id="272" r:id="rId20"/>
    <p:sldId id="271" r:id="rId21"/>
    <p:sldId id="280" r:id="rId22"/>
    <p:sldId id="273" r:id="rId23"/>
    <p:sldId id="274"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697" autoAdjust="0"/>
  </p:normalViewPr>
  <p:slideViewPr>
    <p:cSldViewPr snapToGrid="0" snapToObjects="1">
      <p:cViewPr varScale="1">
        <p:scale>
          <a:sx n="85" d="100"/>
          <a:sy n="85" d="100"/>
        </p:scale>
        <p:origin x="1056" y="168"/>
      </p:cViewPr>
      <p:guideLst>
        <p:guide orient="horz" pos="2160"/>
        <p:guide pos="384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fs\share\&#26356;&#26032;&#12501;&#12457;&#12523;&#12480;\&#30740;&#31350;&#21332;&#21147;&#37096;\&#22269;&#38555;&#20225;&#30011;&#35506;\&#22269;&#38555;&#20225;&#30011;&#35506;\&#20849;&#26377;&#12507;&#12523;&#12480;&#12540;\&#9675;&#22269;&#12539;&#22320;&#22495;&#21029;&#65288;&#26085;&#31859;&#12411;&#12363;&#65289;\&#26085;&#31859;&#38306;&#20418;\01%20&#30740;&#31350;&#35336;&#30011;\13%20&#35413;&#20385;&#22996;&#21729;&#20250;&#65288;5&#24180;&#12395;1&#22238;&#65289;\H30(2018)%20&#31532;&#65303;&#27425;&#35413;&#20385;&#22996;&#21729;&#20250;\5_&#35413;&#20385;&#22577;&#21578;&#26360;\&#12496;&#12483;&#12463;&#12487;&#12540;&#12479;\1979-2017%20US-JP%20Program(Japanese%20Funding)&#29289;&#20214;&#36027;.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943662144934902E-2"/>
          <c:y val="2.2275961119046301E-2"/>
          <c:w val="0.69097905701436002"/>
          <c:h val="0.92746070441909301"/>
        </c:manualLayout>
      </c:layout>
      <c:barChart>
        <c:barDir val="col"/>
        <c:grouping val="stacked"/>
        <c:varyColors val="0"/>
        <c:ser>
          <c:idx val="2"/>
          <c:order val="0"/>
          <c:tx>
            <c:strRef>
              <c:f>推移グラフ!$B$2</c:f>
              <c:strCache>
                <c:ptCount val="1"/>
                <c:pt idx="0">
                  <c:v>CDF</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推移グラフ!$C$2:$AO$2</c:f>
              <c:numCache>
                <c:formatCode>General</c:formatCode>
                <c:ptCount val="39"/>
                <c:pt idx="0">
                  <c:v>65</c:v>
                </c:pt>
                <c:pt idx="1">
                  <c:v>265</c:v>
                </c:pt>
                <c:pt idx="2">
                  <c:v>330</c:v>
                </c:pt>
                <c:pt idx="3">
                  <c:v>400</c:v>
                </c:pt>
                <c:pt idx="4">
                  <c:v>500</c:v>
                </c:pt>
                <c:pt idx="5">
                  <c:v>490</c:v>
                </c:pt>
                <c:pt idx="6">
                  <c:v>500</c:v>
                </c:pt>
                <c:pt idx="7">
                  <c:v>395</c:v>
                </c:pt>
                <c:pt idx="8">
                  <c:v>340</c:v>
                </c:pt>
                <c:pt idx="9">
                  <c:v>305</c:v>
                </c:pt>
                <c:pt idx="10">
                  <c:v>235</c:v>
                </c:pt>
                <c:pt idx="11">
                  <c:v>250</c:v>
                </c:pt>
                <c:pt idx="12">
                  <c:v>244</c:v>
                </c:pt>
                <c:pt idx="13">
                  <c:v>250</c:v>
                </c:pt>
                <c:pt idx="14">
                  <c:v>177</c:v>
                </c:pt>
                <c:pt idx="15">
                  <c:v>210</c:v>
                </c:pt>
                <c:pt idx="16">
                  <c:v>215</c:v>
                </c:pt>
                <c:pt idx="17">
                  <c:v>215</c:v>
                </c:pt>
                <c:pt idx="18">
                  <c:v>165</c:v>
                </c:pt>
                <c:pt idx="19">
                  <c:v>160</c:v>
                </c:pt>
                <c:pt idx="20">
                  <c:v>190</c:v>
                </c:pt>
                <c:pt idx="21">
                  <c:v>190</c:v>
                </c:pt>
                <c:pt idx="22">
                  <c:v>189</c:v>
                </c:pt>
                <c:pt idx="23">
                  <c:v>170</c:v>
                </c:pt>
                <c:pt idx="24">
                  <c:v>120</c:v>
                </c:pt>
                <c:pt idx="25">
                  <c:v>115</c:v>
                </c:pt>
                <c:pt idx="26">
                  <c:v>89</c:v>
                </c:pt>
                <c:pt idx="27">
                  <c:v>70</c:v>
                </c:pt>
                <c:pt idx="28">
                  <c:v>65</c:v>
                </c:pt>
                <c:pt idx="29">
                  <c:v>60</c:v>
                </c:pt>
                <c:pt idx="30">
                  <c:v>55</c:v>
                </c:pt>
                <c:pt idx="31">
                  <c:v>55</c:v>
                </c:pt>
                <c:pt idx="32">
                  <c:v>29</c:v>
                </c:pt>
                <c:pt idx="33">
                  <c:v>15</c:v>
                </c:pt>
                <c:pt idx="34">
                  <c:v>0</c:v>
                </c:pt>
                <c:pt idx="35">
                  <c:v>0</c:v>
                </c:pt>
                <c:pt idx="36">
                  <c:v>0</c:v>
                </c:pt>
                <c:pt idx="37">
                  <c:v>0</c:v>
                </c:pt>
                <c:pt idx="38">
                  <c:v>0</c:v>
                </c:pt>
              </c:numCache>
            </c:numRef>
          </c:val>
          <c:extLst>
            <c:ext xmlns:c16="http://schemas.microsoft.com/office/drawing/2014/chart" uri="{C3380CC4-5D6E-409C-BE32-E72D297353CC}">
              <c16:uniqueId val="{00000000-6AEF-41C0-AFF7-0C7E31B23169}"/>
            </c:ext>
          </c:extLst>
        </c:ser>
        <c:ser>
          <c:idx val="3"/>
          <c:order val="1"/>
          <c:tx>
            <c:strRef>
              <c:f>推移グラフ!$B$3</c:f>
              <c:strCache>
                <c:ptCount val="1"/>
                <c:pt idx="0">
                  <c:v>Neutrino</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推移グラフ!$C$3:$AO$3</c:f>
              <c:numCache>
                <c:formatCode>General</c:formatCode>
                <c:ptCount val="39"/>
                <c:pt idx="0">
                  <c:v>40</c:v>
                </c:pt>
                <c:pt idx="1">
                  <c:v>238</c:v>
                </c:pt>
                <c:pt idx="2">
                  <c:v>280</c:v>
                </c:pt>
                <c:pt idx="3">
                  <c:v>380</c:v>
                </c:pt>
                <c:pt idx="4">
                  <c:v>360</c:v>
                </c:pt>
                <c:pt idx="5">
                  <c:v>355</c:v>
                </c:pt>
                <c:pt idx="6">
                  <c:v>350</c:v>
                </c:pt>
                <c:pt idx="7">
                  <c:v>360</c:v>
                </c:pt>
                <c:pt idx="8">
                  <c:v>233</c:v>
                </c:pt>
                <c:pt idx="9">
                  <c:v>85</c:v>
                </c:pt>
                <c:pt idx="10">
                  <c:v>30</c:v>
                </c:pt>
                <c:pt idx="11">
                  <c:v>30</c:v>
                </c:pt>
                <c:pt idx="12">
                  <c:v>0</c:v>
                </c:pt>
                <c:pt idx="13">
                  <c:v>0</c:v>
                </c:pt>
                <c:pt idx="14">
                  <c:v>0</c:v>
                </c:pt>
                <c:pt idx="15">
                  <c:v>0</c:v>
                </c:pt>
                <c:pt idx="16">
                  <c:v>30</c:v>
                </c:pt>
                <c:pt idx="17">
                  <c:v>50</c:v>
                </c:pt>
                <c:pt idx="18">
                  <c:v>54</c:v>
                </c:pt>
                <c:pt idx="19">
                  <c:v>26</c:v>
                </c:pt>
                <c:pt idx="20">
                  <c:v>10</c:v>
                </c:pt>
                <c:pt idx="21">
                  <c:v>10</c:v>
                </c:pt>
                <c:pt idx="22">
                  <c:v>10</c:v>
                </c:pt>
                <c:pt idx="23">
                  <c:v>0</c:v>
                </c:pt>
                <c:pt idx="24">
                  <c:v>0</c:v>
                </c:pt>
                <c:pt idx="25">
                  <c:v>0</c:v>
                </c:pt>
                <c:pt idx="26">
                  <c:v>0</c:v>
                </c:pt>
                <c:pt idx="27">
                  <c:v>30</c:v>
                </c:pt>
                <c:pt idx="28">
                  <c:v>18</c:v>
                </c:pt>
                <c:pt idx="29">
                  <c:v>9</c:v>
                </c:pt>
                <c:pt idx="30">
                  <c:v>0</c:v>
                </c:pt>
                <c:pt idx="31">
                  <c:v>0</c:v>
                </c:pt>
                <c:pt idx="32">
                  <c:v>0</c:v>
                </c:pt>
                <c:pt idx="33">
                  <c:v>5</c:v>
                </c:pt>
                <c:pt idx="34">
                  <c:v>4</c:v>
                </c:pt>
                <c:pt idx="35">
                  <c:v>33</c:v>
                </c:pt>
                <c:pt idx="36">
                  <c:v>18</c:v>
                </c:pt>
                <c:pt idx="37">
                  <c:v>15.5</c:v>
                </c:pt>
                <c:pt idx="38">
                  <c:v>15.5</c:v>
                </c:pt>
              </c:numCache>
            </c:numRef>
          </c:val>
          <c:extLst>
            <c:ext xmlns:c16="http://schemas.microsoft.com/office/drawing/2014/chart" uri="{C3380CC4-5D6E-409C-BE32-E72D297353CC}">
              <c16:uniqueId val="{00000001-6AEF-41C0-AFF7-0C7E31B23169}"/>
            </c:ext>
          </c:extLst>
        </c:ser>
        <c:ser>
          <c:idx val="4"/>
          <c:order val="2"/>
          <c:tx>
            <c:strRef>
              <c:f>推移グラフ!$B$4</c:f>
              <c:strCache>
                <c:ptCount val="1"/>
                <c:pt idx="0">
                  <c:v>PHENIX</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推移グラフ!$C$4:$AO$4</c:f>
              <c:numCache>
                <c:formatCode>General</c:formatCode>
                <c:ptCount val="39"/>
                <c:pt idx="0">
                  <c:v>0</c:v>
                </c:pt>
                <c:pt idx="1">
                  <c:v>0</c:v>
                </c:pt>
                <c:pt idx="2">
                  <c:v>0</c:v>
                </c:pt>
                <c:pt idx="3">
                  <c:v>0</c:v>
                </c:pt>
                <c:pt idx="4">
                  <c:v>0</c:v>
                </c:pt>
                <c:pt idx="5">
                  <c:v>37</c:v>
                </c:pt>
                <c:pt idx="6">
                  <c:v>50</c:v>
                </c:pt>
                <c:pt idx="7">
                  <c:v>100</c:v>
                </c:pt>
                <c:pt idx="8">
                  <c:v>120</c:v>
                </c:pt>
                <c:pt idx="9">
                  <c:v>130</c:v>
                </c:pt>
                <c:pt idx="10">
                  <c:v>130</c:v>
                </c:pt>
                <c:pt idx="11">
                  <c:v>130</c:v>
                </c:pt>
                <c:pt idx="12">
                  <c:v>115</c:v>
                </c:pt>
                <c:pt idx="13">
                  <c:v>115</c:v>
                </c:pt>
                <c:pt idx="14">
                  <c:v>160</c:v>
                </c:pt>
                <c:pt idx="15">
                  <c:v>240</c:v>
                </c:pt>
                <c:pt idx="16">
                  <c:v>220</c:v>
                </c:pt>
                <c:pt idx="17">
                  <c:v>265</c:v>
                </c:pt>
                <c:pt idx="18">
                  <c:v>235</c:v>
                </c:pt>
                <c:pt idx="19">
                  <c:v>230</c:v>
                </c:pt>
                <c:pt idx="20">
                  <c:v>230</c:v>
                </c:pt>
                <c:pt idx="21">
                  <c:v>230</c:v>
                </c:pt>
                <c:pt idx="22">
                  <c:v>228</c:v>
                </c:pt>
                <c:pt idx="23">
                  <c:v>175</c:v>
                </c:pt>
                <c:pt idx="24">
                  <c:v>140</c:v>
                </c:pt>
                <c:pt idx="25">
                  <c:v>126</c:v>
                </c:pt>
                <c:pt idx="26">
                  <c:v>80</c:v>
                </c:pt>
                <c:pt idx="27">
                  <c:v>50</c:v>
                </c:pt>
                <c:pt idx="28">
                  <c:v>50</c:v>
                </c:pt>
                <c:pt idx="29">
                  <c:v>40</c:v>
                </c:pt>
                <c:pt idx="30">
                  <c:v>40</c:v>
                </c:pt>
                <c:pt idx="31">
                  <c:v>40</c:v>
                </c:pt>
                <c:pt idx="32">
                  <c:v>25</c:v>
                </c:pt>
                <c:pt idx="33">
                  <c:v>20</c:v>
                </c:pt>
                <c:pt idx="34">
                  <c:v>20</c:v>
                </c:pt>
                <c:pt idx="35">
                  <c:v>8</c:v>
                </c:pt>
                <c:pt idx="36">
                  <c:v>8.86</c:v>
                </c:pt>
                <c:pt idx="37">
                  <c:v>6.2</c:v>
                </c:pt>
                <c:pt idx="38">
                  <c:v>3</c:v>
                </c:pt>
              </c:numCache>
            </c:numRef>
          </c:val>
          <c:extLst>
            <c:ext xmlns:c16="http://schemas.microsoft.com/office/drawing/2014/chart" uri="{C3380CC4-5D6E-409C-BE32-E72D297353CC}">
              <c16:uniqueId val="{00000002-6AEF-41C0-AFF7-0C7E31B23169}"/>
            </c:ext>
          </c:extLst>
        </c:ser>
        <c:ser>
          <c:idx val="5"/>
          <c:order val="3"/>
          <c:tx>
            <c:strRef>
              <c:f>推移グラフ!$B$5</c:f>
              <c:strCache>
                <c:ptCount val="1"/>
                <c:pt idx="0">
                  <c:v>FNAL</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推移グラフ!$C$5:$AO$5</c:f>
              <c:numCache>
                <c:formatCode>General</c:formatCode>
                <c:ptCount val="39"/>
                <c:pt idx="0">
                  <c:v>0</c:v>
                </c:pt>
                <c:pt idx="1">
                  <c:v>115</c:v>
                </c:pt>
                <c:pt idx="2">
                  <c:v>135</c:v>
                </c:pt>
                <c:pt idx="3">
                  <c:v>75</c:v>
                </c:pt>
                <c:pt idx="4">
                  <c:v>70</c:v>
                </c:pt>
                <c:pt idx="5">
                  <c:v>60</c:v>
                </c:pt>
                <c:pt idx="6">
                  <c:v>75</c:v>
                </c:pt>
                <c:pt idx="7">
                  <c:v>102</c:v>
                </c:pt>
                <c:pt idx="8">
                  <c:v>360</c:v>
                </c:pt>
                <c:pt idx="9">
                  <c:v>425</c:v>
                </c:pt>
                <c:pt idx="10">
                  <c:v>390</c:v>
                </c:pt>
                <c:pt idx="11">
                  <c:v>320</c:v>
                </c:pt>
                <c:pt idx="12">
                  <c:v>140</c:v>
                </c:pt>
                <c:pt idx="13">
                  <c:v>90</c:v>
                </c:pt>
                <c:pt idx="14">
                  <c:v>130</c:v>
                </c:pt>
                <c:pt idx="15">
                  <c:v>124</c:v>
                </c:pt>
                <c:pt idx="16">
                  <c:v>73</c:v>
                </c:pt>
                <c:pt idx="17">
                  <c:v>81</c:v>
                </c:pt>
                <c:pt idx="18">
                  <c:v>96</c:v>
                </c:pt>
                <c:pt idx="19">
                  <c:v>89</c:v>
                </c:pt>
                <c:pt idx="20">
                  <c:v>90</c:v>
                </c:pt>
                <c:pt idx="21">
                  <c:v>73</c:v>
                </c:pt>
                <c:pt idx="22">
                  <c:v>50</c:v>
                </c:pt>
                <c:pt idx="23">
                  <c:v>40</c:v>
                </c:pt>
                <c:pt idx="24">
                  <c:v>30</c:v>
                </c:pt>
                <c:pt idx="25">
                  <c:v>25</c:v>
                </c:pt>
                <c:pt idx="26">
                  <c:v>4</c:v>
                </c:pt>
                <c:pt idx="27">
                  <c:v>14</c:v>
                </c:pt>
                <c:pt idx="28">
                  <c:v>23</c:v>
                </c:pt>
                <c:pt idx="29">
                  <c:v>16</c:v>
                </c:pt>
                <c:pt idx="30">
                  <c:v>23</c:v>
                </c:pt>
                <c:pt idx="31">
                  <c:v>40</c:v>
                </c:pt>
                <c:pt idx="32">
                  <c:v>36</c:v>
                </c:pt>
                <c:pt idx="33">
                  <c:v>55</c:v>
                </c:pt>
                <c:pt idx="34">
                  <c:v>27</c:v>
                </c:pt>
                <c:pt idx="35">
                  <c:v>22.5</c:v>
                </c:pt>
                <c:pt idx="36">
                  <c:v>18</c:v>
                </c:pt>
                <c:pt idx="37">
                  <c:v>34.294000000000011</c:v>
                </c:pt>
                <c:pt idx="38">
                  <c:v>28.5</c:v>
                </c:pt>
              </c:numCache>
            </c:numRef>
          </c:val>
          <c:extLst>
            <c:ext xmlns:c16="http://schemas.microsoft.com/office/drawing/2014/chart" uri="{C3380CC4-5D6E-409C-BE32-E72D297353CC}">
              <c16:uniqueId val="{00000003-6AEF-41C0-AFF7-0C7E31B23169}"/>
            </c:ext>
          </c:extLst>
        </c:ser>
        <c:ser>
          <c:idx val="6"/>
          <c:order val="4"/>
          <c:tx>
            <c:strRef>
              <c:f>推移グラフ!$B$6</c:f>
              <c:strCache>
                <c:ptCount val="1"/>
                <c:pt idx="0">
                  <c:v>BNL</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推移グラフ!$C$6:$AO$6</c:f>
              <c:numCache>
                <c:formatCode>General</c:formatCode>
                <c:ptCount val="39"/>
                <c:pt idx="0">
                  <c:v>0</c:v>
                </c:pt>
                <c:pt idx="1">
                  <c:v>0</c:v>
                </c:pt>
                <c:pt idx="2">
                  <c:v>20</c:v>
                </c:pt>
                <c:pt idx="3">
                  <c:v>20</c:v>
                </c:pt>
                <c:pt idx="4">
                  <c:v>20</c:v>
                </c:pt>
                <c:pt idx="5">
                  <c:v>30</c:v>
                </c:pt>
                <c:pt idx="6">
                  <c:v>65</c:v>
                </c:pt>
                <c:pt idx="7">
                  <c:v>45</c:v>
                </c:pt>
                <c:pt idx="8">
                  <c:v>85</c:v>
                </c:pt>
                <c:pt idx="9">
                  <c:v>100</c:v>
                </c:pt>
                <c:pt idx="10">
                  <c:v>150</c:v>
                </c:pt>
                <c:pt idx="11">
                  <c:v>202</c:v>
                </c:pt>
                <c:pt idx="12">
                  <c:v>395</c:v>
                </c:pt>
                <c:pt idx="13">
                  <c:v>425</c:v>
                </c:pt>
                <c:pt idx="14">
                  <c:v>435</c:v>
                </c:pt>
                <c:pt idx="15">
                  <c:v>190</c:v>
                </c:pt>
                <c:pt idx="16">
                  <c:v>107</c:v>
                </c:pt>
                <c:pt idx="17">
                  <c:v>55</c:v>
                </c:pt>
                <c:pt idx="18">
                  <c:v>45</c:v>
                </c:pt>
                <c:pt idx="19">
                  <c:v>41</c:v>
                </c:pt>
                <c:pt idx="20">
                  <c:v>50</c:v>
                </c:pt>
                <c:pt idx="21">
                  <c:v>50</c:v>
                </c:pt>
                <c:pt idx="22">
                  <c:v>55</c:v>
                </c:pt>
                <c:pt idx="23">
                  <c:v>55</c:v>
                </c:pt>
                <c:pt idx="24">
                  <c:v>35</c:v>
                </c:pt>
                <c:pt idx="25">
                  <c:v>13</c:v>
                </c:pt>
                <c:pt idx="26">
                  <c:v>9</c:v>
                </c:pt>
                <c:pt idx="27">
                  <c:v>0</c:v>
                </c:pt>
                <c:pt idx="28">
                  <c:v>0</c:v>
                </c:pt>
                <c:pt idx="29">
                  <c:v>0</c:v>
                </c:pt>
                <c:pt idx="30">
                  <c:v>5</c:v>
                </c:pt>
                <c:pt idx="31">
                  <c:v>0</c:v>
                </c:pt>
                <c:pt idx="32">
                  <c:v>0</c:v>
                </c:pt>
                <c:pt idx="33">
                  <c:v>10</c:v>
                </c:pt>
                <c:pt idx="34">
                  <c:v>10</c:v>
                </c:pt>
                <c:pt idx="35">
                  <c:v>3</c:v>
                </c:pt>
                <c:pt idx="36">
                  <c:v>3.14</c:v>
                </c:pt>
                <c:pt idx="37">
                  <c:v>3.34</c:v>
                </c:pt>
                <c:pt idx="38">
                  <c:v>0</c:v>
                </c:pt>
              </c:numCache>
            </c:numRef>
          </c:val>
          <c:extLst>
            <c:ext xmlns:c16="http://schemas.microsoft.com/office/drawing/2014/chart" uri="{C3380CC4-5D6E-409C-BE32-E72D297353CC}">
              <c16:uniqueId val="{00000004-6AEF-41C0-AFF7-0C7E31B23169}"/>
            </c:ext>
          </c:extLst>
        </c:ser>
        <c:ser>
          <c:idx val="7"/>
          <c:order val="5"/>
          <c:tx>
            <c:strRef>
              <c:f>推移グラフ!$B$7</c:f>
              <c:strCache>
                <c:ptCount val="1"/>
                <c:pt idx="0">
                  <c:v>SLAC</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推移グラフ!$C$7:$AO$7</c:f>
              <c:numCache>
                <c:formatCode>General</c:formatCode>
                <c:ptCount val="39"/>
                <c:pt idx="0">
                  <c:v>78</c:v>
                </c:pt>
                <c:pt idx="1">
                  <c:v>665</c:v>
                </c:pt>
                <c:pt idx="2">
                  <c:v>670</c:v>
                </c:pt>
                <c:pt idx="3">
                  <c:v>445</c:v>
                </c:pt>
                <c:pt idx="4">
                  <c:v>285</c:v>
                </c:pt>
                <c:pt idx="5">
                  <c:v>300</c:v>
                </c:pt>
                <c:pt idx="6">
                  <c:v>265</c:v>
                </c:pt>
                <c:pt idx="7">
                  <c:v>185</c:v>
                </c:pt>
                <c:pt idx="8">
                  <c:v>27</c:v>
                </c:pt>
                <c:pt idx="9">
                  <c:v>80</c:v>
                </c:pt>
                <c:pt idx="10">
                  <c:v>135</c:v>
                </c:pt>
                <c:pt idx="11">
                  <c:v>150</c:v>
                </c:pt>
                <c:pt idx="12">
                  <c:v>95</c:v>
                </c:pt>
                <c:pt idx="13">
                  <c:v>50</c:v>
                </c:pt>
                <c:pt idx="14">
                  <c:v>80</c:v>
                </c:pt>
                <c:pt idx="15">
                  <c:v>110</c:v>
                </c:pt>
                <c:pt idx="16">
                  <c:v>150</c:v>
                </c:pt>
                <c:pt idx="17">
                  <c:v>120</c:v>
                </c:pt>
                <c:pt idx="18">
                  <c:v>101</c:v>
                </c:pt>
                <c:pt idx="19">
                  <c:v>60</c:v>
                </c:pt>
                <c:pt idx="20">
                  <c:v>35</c:v>
                </c:pt>
                <c:pt idx="21">
                  <c:v>15</c:v>
                </c:pt>
                <c:pt idx="22">
                  <c:v>0</c:v>
                </c:pt>
                <c:pt idx="23">
                  <c:v>0</c:v>
                </c:pt>
                <c:pt idx="24">
                  <c:v>0</c:v>
                </c:pt>
                <c:pt idx="25">
                  <c:v>0</c:v>
                </c:pt>
                <c:pt idx="26">
                  <c:v>0</c:v>
                </c:pt>
                <c:pt idx="27">
                  <c:v>0</c:v>
                </c:pt>
                <c:pt idx="28">
                  <c:v>0</c:v>
                </c:pt>
                <c:pt idx="29">
                  <c:v>16</c:v>
                </c:pt>
                <c:pt idx="30">
                  <c:v>5</c:v>
                </c:pt>
                <c:pt idx="31">
                  <c:v>7.5</c:v>
                </c:pt>
                <c:pt idx="32">
                  <c:v>8</c:v>
                </c:pt>
                <c:pt idx="33">
                  <c:v>12</c:v>
                </c:pt>
                <c:pt idx="34">
                  <c:v>20</c:v>
                </c:pt>
                <c:pt idx="35">
                  <c:v>11.9</c:v>
                </c:pt>
                <c:pt idx="36">
                  <c:v>12</c:v>
                </c:pt>
                <c:pt idx="37">
                  <c:v>7.4</c:v>
                </c:pt>
                <c:pt idx="38">
                  <c:v>7.4</c:v>
                </c:pt>
              </c:numCache>
            </c:numRef>
          </c:val>
          <c:extLst>
            <c:ext xmlns:c16="http://schemas.microsoft.com/office/drawing/2014/chart" uri="{C3380CC4-5D6E-409C-BE32-E72D297353CC}">
              <c16:uniqueId val="{00000005-6AEF-41C0-AFF7-0C7E31B23169}"/>
            </c:ext>
          </c:extLst>
        </c:ser>
        <c:ser>
          <c:idx val="8"/>
          <c:order val="6"/>
          <c:tx>
            <c:strRef>
              <c:f>推移グラフ!$B$8</c:f>
              <c:strCache>
                <c:ptCount val="1"/>
                <c:pt idx="0">
                  <c:v>LBNL</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推移グラフ!$C$8:$AO$8</c:f>
              <c:numCache>
                <c:formatCode>General</c:formatCode>
                <c:ptCount val="39"/>
                <c:pt idx="0">
                  <c:v>8</c:v>
                </c:pt>
                <c:pt idx="1">
                  <c:v>30</c:v>
                </c:pt>
                <c:pt idx="2">
                  <c:v>80</c:v>
                </c:pt>
                <c:pt idx="3">
                  <c:v>60</c:v>
                </c:pt>
                <c:pt idx="4">
                  <c:v>82</c:v>
                </c:pt>
                <c:pt idx="5">
                  <c:v>80</c:v>
                </c:pt>
                <c:pt idx="6">
                  <c:v>72</c:v>
                </c:pt>
                <c:pt idx="7">
                  <c:v>75</c:v>
                </c:pt>
                <c:pt idx="8">
                  <c:v>112</c:v>
                </c:pt>
                <c:pt idx="9">
                  <c:v>72</c:v>
                </c:pt>
                <c:pt idx="10">
                  <c:v>116</c:v>
                </c:pt>
                <c:pt idx="11">
                  <c:v>75</c:v>
                </c:pt>
                <c:pt idx="12">
                  <c:v>94</c:v>
                </c:pt>
                <c:pt idx="13">
                  <c:v>113</c:v>
                </c:pt>
                <c:pt idx="14">
                  <c:v>91</c:v>
                </c:pt>
                <c:pt idx="15">
                  <c:v>115</c:v>
                </c:pt>
                <c:pt idx="16">
                  <c:v>118</c:v>
                </c:pt>
                <c:pt idx="17">
                  <c:v>122</c:v>
                </c:pt>
                <c:pt idx="18">
                  <c:v>113</c:v>
                </c:pt>
                <c:pt idx="19">
                  <c:v>105</c:v>
                </c:pt>
                <c:pt idx="20">
                  <c:v>108</c:v>
                </c:pt>
                <c:pt idx="21">
                  <c:v>138</c:v>
                </c:pt>
                <c:pt idx="22">
                  <c:v>154</c:v>
                </c:pt>
                <c:pt idx="23">
                  <c:v>164</c:v>
                </c:pt>
                <c:pt idx="24">
                  <c:v>141</c:v>
                </c:pt>
                <c:pt idx="25">
                  <c:v>87</c:v>
                </c:pt>
                <c:pt idx="26">
                  <c:v>54</c:v>
                </c:pt>
                <c:pt idx="27">
                  <c:v>75</c:v>
                </c:pt>
                <c:pt idx="28">
                  <c:v>42</c:v>
                </c:pt>
                <c:pt idx="29">
                  <c:v>71</c:v>
                </c:pt>
                <c:pt idx="30">
                  <c:v>82</c:v>
                </c:pt>
                <c:pt idx="31">
                  <c:v>32.5</c:v>
                </c:pt>
                <c:pt idx="32">
                  <c:v>24.5</c:v>
                </c:pt>
                <c:pt idx="33">
                  <c:v>27</c:v>
                </c:pt>
                <c:pt idx="34">
                  <c:v>35</c:v>
                </c:pt>
                <c:pt idx="35">
                  <c:v>26</c:v>
                </c:pt>
                <c:pt idx="36">
                  <c:v>20.5</c:v>
                </c:pt>
                <c:pt idx="37">
                  <c:v>18.3</c:v>
                </c:pt>
                <c:pt idx="38">
                  <c:v>15.3</c:v>
                </c:pt>
              </c:numCache>
            </c:numRef>
          </c:val>
          <c:extLst>
            <c:ext xmlns:c16="http://schemas.microsoft.com/office/drawing/2014/chart" uri="{C3380CC4-5D6E-409C-BE32-E72D297353CC}">
              <c16:uniqueId val="{00000006-6AEF-41C0-AFF7-0C7E31B23169}"/>
            </c:ext>
          </c:extLst>
        </c:ser>
        <c:ser>
          <c:idx val="9"/>
          <c:order val="7"/>
          <c:tx>
            <c:strRef>
              <c:f>推移グラフ!$B$9</c:f>
              <c:strCache>
                <c:ptCount val="1"/>
                <c:pt idx="0">
                  <c:v>ILC</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推移グラフ!$C$9:$AO$9</c:f>
              <c:numCache>
                <c:formatCode>General</c:formatCode>
                <c:ptCount val="39"/>
                <c:pt idx="0">
                  <c:v>0</c:v>
                </c:pt>
                <c:pt idx="1">
                  <c:v>0</c:v>
                </c:pt>
                <c:pt idx="2">
                  <c:v>0</c:v>
                </c:pt>
                <c:pt idx="3">
                  <c:v>0</c:v>
                </c:pt>
                <c:pt idx="4">
                  <c:v>0</c:v>
                </c:pt>
                <c:pt idx="5">
                  <c:v>0</c:v>
                </c:pt>
                <c:pt idx="6">
                  <c:v>0</c:v>
                </c:pt>
                <c:pt idx="7">
                  <c:v>100</c:v>
                </c:pt>
                <c:pt idx="8">
                  <c:v>100</c:v>
                </c:pt>
                <c:pt idx="9">
                  <c:v>150</c:v>
                </c:pt>
                <c:pt idx="10">
                  <c:v>230</c:v>
                </c:pt>
                <c:pt idx="11">
                  <c:v>270</c:v>
                </c:pt>
                <c:pt idx="12">
                  <c:v>310</c:v>
                </c:pt>
                <c:pt idx="13">
                  <c:v>350</c:v>
                </c:pt>
                <c:pt idx="14">
                  <c:v>310</c:v>
                </c:pt>
                <c:pt idx="15">
                  <c:v>340</c:v>
                </c:pt>
                <c:pt idx="16">
                  <c:v>375</c:v>
                </c:pt>
                <c:pt idx="17">
                  <c:v>380</c:v>
                </c:pt>
                <c:pt idx="18">
                  <c:v>380</c:v>
                </c:pt>
                <c:pt idx="19">
                  <c:v>290</c:v>
                </c:pt>
                <c:pt idx="20">
                  <c:v>270</c:v>
                </c:pt>
                <c:pt idx="21">
                  <c:v>270</c:v>
                </c:pt>
                <c:pt idx="22">
                  <c:v>267</c:v>
                </c:pt>
                <c:pt idx="23">
                  <c:v>250</c:v>
                </c:pt>
                <c:pt idx="24">
                  <c:v>329</c:v>
                </c:pt>
                <c:pt idx="25">
                  <c:v>342</c:v>
                </c:pt>
                <c:pt idx="26">
                  <c:v>519</c:v>
                </c:pt>
                <c:pt idx="27">
                  <c:v>555</c:v>
                </c:pt>
                <c:pt idx="28">
                  <c:v>187</c:v>
                </c:pt>
                <c:pt idx="29">
                  <c:v>295</c:v>
                </c:pt>
                <c:pt idx="30">
                  <c:v>298</c:v>
                </c:pt>
                <c:pt idx="31">
                  <c:v>290</c:v>
                </c:pt>
                <c:pt idx="32">
                  <c:v>234</c:v>
                </c:pt>
                <c:pt idx="33">
                  <c:v>210</c:v>
                </c:pt>
                <c:pt idx="34">
                  <c:v>215</c:v>
                </c:pt>
                <c:pt idx="35">
                  <c:v>172.5</c:v>
                </c:pt>
                <c:pt idx="36">
                  <c:v>156.30000000000001</c:v>
                </c:pt>
                <c:pt idx="37">
                  <c:v>134.30000000000001</c:v>
                </c:pt>
                <c:pt idx="38">
                  <c:v>151.5</c:v>
                </c:pt>
              </c:numCache>
            </c:numRef>
          </c:val>
          <c:extLst>
            <c:ext xmlns:c16="http://schemas.microsoft.com/office/drawing/2014/chart" uri="{C3380CC4-5D6E-409C-BE32-E72D297353CC}">
              <c16:uniqueId val="{00000007-6AEF-41C0-AFF7-0C7E31B23169}"/>
            </c:ext>
          </c:extLst>
        </c:ser>
        <c:ser>
          <c:idx val="10"/>
          <c:order val="8"/>
          <c:tx>
            <c:strRef>
              <c:f>推移グラフ!$B$10</c:f>
              <c:strCache>
                <c:ptCount val="1"/>
                <c:pt idx="0">
                  <c:v>KEKB</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推移グラフ!$C$10:$AO$10</c:f>
              <c:numCache>
                <c:formatCode>General</c:formatCode>
                <c:ptCount val="39"/>
                <c:pt idx="0">
                  <c:v>0</c:v>
                </c:pt>
                <c:pt idx="1">
                  <c:v>0</c:v>
                </c:pt>
                <c:pt idx="2">
                  <c:v>45</c:v>
                </c:pt>
                <c:pt idx="3">
                  <c:v>60</c:v>
                </c:pt>
                <c:pt idx="4">
                  <c:v>70</c:v>
                </c:pt>
                <c:pt idx="5">
                  <c:v>80</c:v>
                </c:pt>
                <c:pt idx="6">
                  <c:v>80</c:v>
                </c:pt>
                <c:pt idx="7">
                  <c:v>70</c:v>
                </c:pt>
                <c:pt idx="8">
                  <c:v>70</c:v>
                </c:pt>
                <c:pt idx="9">
                  <c:v>40</c:v>
                </c:pt>
                <c:pt idx="10">
                  <c:v>20</c:v>
                </c:pt>
                <c:pt idx="11">
                  <c:v>20</c:v>
                </c:pt>
                <c:pt idx="12">
                  <c:v>20</c:v>
                </c:pt>
                <c:pt idx="13">
                  <c:v>20</c:v>
                </c:pt>
                <c:pt idx="14">
                  <c:v>30</c:v>
                </c:pt>
                <c:pt idx="15">
                  <c:v>25</c:v>
                </c:pt>
                <c:pt idx="16">
                  <c:v>20</c:v>
                </c:pt>
                <c:pt idx="17">
                  <c:v>20</c:v>
                </c:pt>
                <c:pt idx="18">
                  <c:v>20</c:v>
                </c:pt>
                <c:pt idx="19">
                  <c:v>10</c:v>
                </c:pt>
                <c:pt idx="20">
                  <c:v>4</c:v>
                </c:pt>
                <c:pt idx="21">
                  <c:v>0</c:v>
                </c:pt>
                <c:pt idx="22">
                  <c:v>0</c:v>
                </c:pt>
                <c:pt idx="23">
                  <c:v>0</c:v>
                </c:pt>
                <c:pt idx="24">
                  <c:v>10</c:v>
                </c:pt>
                <c:pt idx="25">
                  <c:v>29</c:v>
                </c:pt>
                <c:pt idx="26">
                  <c:v>39</c:v>
                </c:pt>
                <c:pt idx="27">
                  <c:v>35</c:v>
                </c:pt>
                <c:pt idx="28">
                  <c:v>31</c:v>
                </c:pt>
                <c:pt idx="29">
                  <c:v>31</c:v>
                </c:pt>
                <c:pt idx="30">
                  <c:v>20</c:v>
                </c:pt>
                <c:pt idx="31">
                  <c:v>20</c:v>
                </c:pt>
                <c:pt idx="32">
                  <c:v>27</c:v>
                </c:pt>
                <c:pt idx="33">
                  <c:v>34</c:v>
                </c:pt>
                <c:pt idx="34">
                  <c:v>116.9</c:v>
                </c:pt>
                <c:pt idx="35">
                  <c:v>164.79</c:v>
                </c:pt>
                <c:pt idx="36">
                  <c:v>38</c:v>
                </c:pt>
                <c:pt idx="37">
                  <c:v>32.5</c:v>
                </c:pt>
                <c:pt idx="38">
                  <c:v>33</c:v>
                </c:pt>
              </c:numCache>
            </c:numRef>
          </c:val>
          <c:extLst>
            <c:ext xmlns:c16="http://schemas.microsoft.com/office/drawing/2014/chart" uri="{C3380CC4-5D6E-409C-BE32-E72D297353CC}">
              <c16:uniqueId val="{00000008-6AEF-41C0-AFF7-0C7E31B23169}"/>
            </c:ext>
          </c:extLst>
        </c:ser>
        <c:ser>
          <c:idx val="11"/>
          <c:order val="9"/>
          <c:tx>
            <c:strRef>
              <c:f>推移グラフ!$B$11</c:f>
              <c:strCache>
                <c:ptCount val="1"/>
                <c:pt idx="0">
                  <c:v>GLAST</c:v>
                </c:pt>
              </c:strCache>
            </c:strRef>
          </c:tx>
          <c:invertIfNegative val="0"/>
          <c:cat>
            <c:numRef>
              <c:f>推移グラフ!$C$1:$AO$1</c:f>
              <c:numCache>
                <c:formatCode>General</c:formatCode>
                <c:ptCount val="39"/>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numCache>
            </c:numRef>
          </c:cat>
          <c:val>
            <c:numRef>
              <c:f>推移グラフ!$C$11:$AO$11</c:f>
              <c:numCache>
                <c:formatCode>General</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10</c:v>
                </c:pt>
                <c:pt idx="20">
                  <c:v>30</c:v>
                </c:pt>
                <c:pt idx="21">
                  <c:v>45</c:v>
                </c:pt>
                <c:pt idx="22">
                  <c:v>50</c:v>
                </c:pt>
                <c:pt idx="23">
                  <c:v>45</c:v>
                </c:pt>
                <c:pt idx="24">
                  <c:v>30</c:v>
                </c:pt>
                <c:pt idx="25">
                  <c:v>63</c:v>
                </c:pt>
                <c:pt idx="26">
                  <c:v>19</c:v>
                </c:pt>
                <c:pt idx="27">
                  <c:v>10</c:v>
                </c:pt>
                <c:pt idx="28">
                  <c:v>10</c:v>
                </c:pt>
                <c:pt idx="29">
                  <c:v>10</c:v>
                </c:pt>
                <c:pt idx="30">
                  <c:v>8</c:v>
                </c:pt>
                <c:pt idx="31">
                  <c:v>8</c:v>
                </c:pt>
                <c:pt idx="32">
                  <c:v>7</c:v>
                </c:pt>
                <c:pt idx="33">
                  <c:v>6</c:v>
                </c:pt>
                <c:pt idx="34">
                  <c:v>7</c:v>
                </c:pt>
                <c:pt idx="35">
                  <c:v>4</c:v>
                </c:pt>
                <c:pt idx="36">
                  <c:v>3.6</c:v>
                </c:pt>
                <c:pt idx="37">
                  <c:v>3.1</c:v>
                </c:pt>
                <c:pt idx="38">
                  <c:v>2.7</c:v>
                </c:pt>
              </c:numCache>
            </c:numRef>
          </c:val>
          <c:extLst>
            <c:ext xmlns:c16="http://schemas.microsoft.com/office/drawing/2014/chart" uri="{C3380CC4-5D6E-409C-BE32-E72D297353CC}">
              <c16:uniqueId val="{00000009-6AEF-41C0-AFF7-0C7E31B23169}"/>
            </c:ext>
          </c:extLst>
        </c:ser>
        <c:ser>
          <c:idx val="12"/>
          <c:order val="10"/>
          <c:tx>
            <c:strRef>
              <c:f>推移グラフ!$B$12</c:f>
              <c:strCache>
                <c:ptCount val="1"/>
                <c:pt idx="0">
                  <c:v>Detector (BELLE)</c:v>
                </c:pt>
              </c:strCache>
            </c:strRef>
          </c:tx>
          <c:invertIfNegative val="0"/>
          <c:val>
            <c:numRef>
              <c:f>推移グラフ!$C$12:$AO$12</c:f>
              <c:numCache>
                <c:formatCode>General</c:formatCode>
                <c:ptCount val="39"/>
                <c:pt idx="1">
                  <c:v>0</c:v>
                </c:pt>
                <c:pt idx="2">
                  <c:v>0</c:v>
                </c:pt>
                <c:pt idx="3">
                  <c:v>120</c:v>
                </c:pt>
                <c:pt idx="4">
                  <c:v>95</c:v>
                </c:pt>
                <c:pt idx="5">
                  <c:v>50</c:v>
                </c:pt>
                <c:pt idx="6">
                  <c:v>25</c:v>
                </c:pt>
                <c:pt idx="7">
                  <c:v>50</c:v>
                </c:pt>
                <c:pt idx="8">
                  <c:v>35</c:v>
                </c:pt>
                <c:pt idx="9">
                  <c:v>25</c:v>
                </c:pt>
                <c:pt idx="10">
                  <c:v>18</c:v>
                </c:pt>
                <c:pt idx="11">
                  <c:v>7</c:v>
                </c:pt>
                <c:pt idx="12">
                  <c:v>5</c:v>
                </c:pt>
                <c:pt idx="13">
                  <c:v>5</c:v>
                </c:pt>
                <c:pt idx="14">
                  <c:v>5</c:v>
                </c:pt>
                <c:pt idx="15">
                  <c:v>65</c:v>
                </c:pt>
                <c:pt idx="16">
                  <c:v>110</c:v>
                </c:pt>
                <c:pt idx="17">
                  <c:v>110</c:v>
                </c:pt>
                <c:pt idx="18">
                  <c:v>110</c:v>
                </c:pt>
                <c:pt idx="19">
                  <c:v>100</c:v>
                </c:pt>
                <c:pt idx="20">
                  <c:v>104</c:v>
                </c:pt>
                <c:pt idx="21">
                  <c:v>100</c:v>
                </c:pt>
                <c:pt idx="22">
                  <c:v>118</c:v>
                </c:pt>
                <c:pt idx="23">
                  <c:v>110</c:v>
                </c:pt>
                <c:pt idx="24">
                  <c:v>100</c:v>
                </c:pt>
                <c:pt idx="25">
                  <c:v>68</c:v>
                </c:pt>
                <c:pt idx="26">
                  <c:v>45</c:v>
                </c:pt>
                <c:pt idx="27">
                  <c:v>20</c:v>
                </c:pt>
                <c:pt idx="28">
                  <c:v>0</c:v>
                </c:pt>
                <c:pt idx="29">
                  <c:v>0</c:v>
                </c:pt>
                <c:pt idx="30">
                  <c:v>0</c:v>
                </c:pt>
                <c:pt idx="31">
                  <c:v>12</c:v>
                </c:pt>
                <c:pt idx="32">
                  <c:v>18</c:v>
                </c:pt>
                <c:pt idx="33">
                  <c:v>29</c:v>
                </c:pt>
                <c:pt idx="34">
                  <c:v>17</c:v>
                </c:pt>
                <c:pt idx="35">
                  <c:v>10</c:v>
                </c:pt>
                <c:pt idx="36">
                  <c:v>9</c:v>
                </c:pt>
                <c:pt idx="37">
                  <c:v>7.5</c:v>
                </c:pt>
                <c:pt idx="38">
                  <c:v>0</c:v>
                </c:pt>
              </c:numCache>
            </c:numRef>
          </c:val>
          <c:extLst>
            <c:ext xmlns:c16="http://schemas.microsoft.com/office/drawing/2014/chart" uri="{C3380CC4-5D6E-409C-BE32-E72D297353CC}">
              <c16:uniqueId val="{0000000A-6AEF-41C0-AFF7-0C7E31B23169}"/>
            </c:ext>
          </c:extLst>
        </c:ser>
        <c:ser>
          <c:idx val="0"/>
          <c:order val="11"/>
          <c:tx>
            <c:strRef>
              <c:f>推移グラフ!$B$13</c:f>
              <c:strCache>
                <c:ptCount val="1"/>
                <c:pt idx="0">
                  <c:v>Others</c:v>
                </c:pt>
              </c:strCache>
            </c:strRef>
          </c:tx>
          <c:invertIfNegative val="0"/>
          <c:val>
            <c:numRef>
              <c:f>推移グラフ!$C$13:$AO$13</c:f>
              <c:numCache>
                <c:formatCode>General</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20</c:v>
                </c:pt>
                <c:pt idx="25">
                  <c:v>15</c:v>
                </c:pt>
                <c:pt idx="26">
                  <c:v>0</c:v>
                </c:pt>
                <c:pt idx="27">
                  <c:v>0</c:v>
                </c:pt>
                <c:pt idx="28">
                  <c:v>0</c:v>
                </c:pt>
                <c:pt idx="29">
                  <c:v>0</c:v>
                </c:pt>
                <c:pt idx="30">
                  <c:v>0</c:v>
                </c:pt>
                <c:pt idx="31">
                  <c:v>0</c:v>
                </c:pt>
                <c:pt idx="32">
                  <c:v>0</c:v>
                </c:pt>
                <c:pt idx="33">
                  <c:v>5</c:v>
                </c:pt>
                <c:pt idx="34">
                  <c:v>5</c:v>
                </c:pt>
                <c:pt idx="35">
                  <c:v>10.1</c:v>
                </c:pt>
                <c:pt idx="36">
                  <c:v>10</c:v>
                </c:pt>
                <c:pt idx="37">
                  <c:v>7.4</c:v>
                </c:pt>
                <c:pt idx="38">
                  <c:v>9</c:v>
                </c:pt>
              </c:numCache>
            </c:numRef>
          </c:val>
          <c:extLst>
            <c:ext xmlns:c16="http://schemas.microsoft.com/office/drawing/2014/chart" uri="{C3380CC4-5D6E-409C-BE32-E72D297353CC}">
              <c16:uniqueId val="{0000000B-6AEF-41C0-AFF7-0C7E31B23169}"/>
            </c:ext>
          </c:extLst>
        </c:ser>
        <c:dLbls>
          <c:showLegendKey val="0"/>
          <c:showVal val="0"/>
          <c:showCatName val="0"/>
          <c:showSerName val="0"/>
          <c:showPercent val="0"/>
          <c:showBubbleSize val="0"/>
        </c:dLbls>
        <c:gapWidth val="150"/>
        <c:overlap val="100"/>
        <c:axId val="345761352"/>
        <c:axId val="282130920"/>
      </c:barChart>
      <c:lineChart>
        <c:grouping val="standard"/>
        <c:varyColors val="0"/>
        <c:ser>
          <c:idx val="13"/>
          <c:order val="12"/>
          <c:tx>
            <c:strRef>
              <c:f>推移グラフ!$B$14</c:f>
              <c:strCache>
                <c:ptCount val="1"/>
                <c:pt idx="0">
                  <c:v>課題件数</c:v>
                </c:pt>
              </c:strCache>
            </c:strRef>
          </c:tx>
          <c:spPr>
            <a:ln>
              <a:solidFill>
                <a:srgbClr val="3366FF"/>
              </a:solidFill>
            </a:ln>
          </c:spPr>
          <c:marker>
            <c:spPr>
              <a:ln>
                <a:solidFill>
                  <a:srgbClr val="3366FF"/>
                </a:solidFill>
              </a:ln>
            </c:spPr>
          </c:marker>
          <c:dLbls>
            <c:spPr>
              <a:noFill/>
              <a:ln w="25400">
                <a:noFill/>
              </a:ln>
            </c:spPr>
            <c:txPr>
              <a:bodyPr wrap="square" lIns="38100" tIns="19050" rIns="38100" bIns="19050" anchor="ctr">
                <a:spAutoFit/>
              </a:bodyPr>
              <a:lstStyle/>
              <a:p>
                <a:pPr>
                  <a:defRPr lang="ja-JP"/>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推移グラフ!$C$14:$AO$14</c:f>
              <c:numCache>
                <c:formatCode>General</c:formatCode>
                <c:ptCount val="39"/>
                <c:pt idx="0">
                  <c:v>7</c:v>
                </c:pt>
                <c:pt idx="1">
                  <c:v>9</c:v>
                </c:pt>
                <c:pt idx="2">
                  <c:v>13</c:v>
                </c:pt>
                <c:pt idx="3">
                  <c:v>15</c:v>
                </c:pt>
                <c:pt idx="4">
                  <c:v>15</c:v>
                </c:pt>
                <c:pt idx="5">
                  <c:v>16</c:v>
                </c:pt>
                <c:pt idx="6">
                  <c:v>17</c:v>
                </c:pt>
                <c:pt idx="7">
                  <c:v>16</c:v>
                </c:pt>
                <c:pt idx="8">
                  <c:v>18</c:v>
                </c:pt>
                <c:pt idx="9">
                  <c:v>17</c:v>
                </c:pt>
                <c:pt idx="10">
                  <c:v>15</c:v>
                </c:pt>
                <c:pt idx="11">
                  <c:v>15</c:v>
                </c:pt>
                <c:pt idx="12">
                  <c:v>14</c:v>
                </c:pt>
                <c:pt idx="13">
                  <c:v>16</c:v>
                </c:pt>
                <c:pt idx="14">
                  <c:v>16</c:v>
                </c:pt>
                <c:pt idx="15">
                  <c:v>18</c:v>
                </c:pt>
                <c:pt idx="16">
                  <c:v>16</c:v>
                </c:pt>
                <c:pt idx="17">
                  <c:v>15</c:v>
                </c:pt>
                <c:pt idx="18">
                  <c:v>15</c:v>
                </c:pt>
                <c:pt idx="19">
                  <c:v>19</c:v>
                </c:pt>
                <c:pt idx="20">
                  <c:v>17</c:v>
                </c:pt>
                <c:pt idx="21">
                  <c:v>18</c:v>
                </c:pt>
                <c:pt idx="22">
                  <c:v>14</c:v>
                </c:pt>
                <c:pt idx="23">
                  <c:v>14</c:v>
                </c:pt>
                <c:pt idx="24">
                  <c:v>16</c:v>
                </c:pt>
                <c:pt idx="25">
                  <c:v>18</c:v>
                </c:pt>
                <c:pt idx="26">
                  <c:v>15</c:v>
                </c:pt>
                <c:pt idx="27">
                  <c:v>12</c:v>
                </c:pt>
                <c:pt idx="28">
                  <c:v>10</c:v>
                </c:pt>
                <c:pt idx="29">
                  <c:v>14</c:v>
                </c:pt>
                <c:pt idx="30">
                  <c:v>14</c:v>
                </c:pt>
                <c:pt idx="31">
                  <c:v>13</c:v>
                </c:pt>
                <c:pt idx="32">
                  <c:v>13</c:v>
                </c:pt>
                <c:pt idx="33">
                  <c:v>17</c:v>
                </c:pt>
                <c:pt idx="34">
                  <c:v>17</c:v>
                </c:pt>
                <c:pt idx="35">
                  <c:v>19</c:v>
                </c:pt>
                <c:pt idx="36">
                  <c:v>19</c:v>
                </c:pt>
                <c:pt idx="37">
                  <c:v>24</c:v>
                </c:pt>
                <c:pt idx="38">
                  <c:v>25</c:v>
                </c:pt>
              </c:numCache>
            </c:numRef>
          </c:val>
          <c:smooth val="0"/>
          <c:extLst>
            <c:ext xmlns:c16="http://schemas.microsoft.com/office/drawing/2014/chart" uri="{C3380CC4-5D6E-409C-BE32-E72D297353CC}">
              <c16:uniqueId val="{0000000C-6AEF-41C0-AFF7-0C7E31B23169}"/>
            </c:ext>
          </c:extLst>
        </c:ser>
        <c:dLbls>
          <c:showLegendKey val="0"/>
          <c:showVal val="0"/>
          <c:showCatName val="0"/>
          <c:showSerName val="0"/>
          <c:showPercent val="0"/>
          <c:showBubbleSize val="0"/>
        </c:dLbls>
        <c:marker val="1"/>
        <c:smooth val="0"/>
        <c:axId val="346007416"/>
        <c:axId val="345626104"/>
      </c:lineChart>
      <c:catAx>
        <c:axId val="345761352"/>
        <c:scaling>
          <c:orientation val="minMax"/>
        </c:scaling>
        <c:delete val="0"/>
        <c:axPos val="b"/>
        <c:numFmt formatCode="General" sourceLinked="1"/>
        <c:majorTickMark val="out"/>
        <c:minorTickMark val="none"/>
        <c:tickLblPos val="nextTo"/>
        <c:txPr>
          <a:bodyPr/>
          <a:lstStyle/>
          <a:p>
            <a:pPr>
              <a:defRPr lang="ja-JP" sz="1200"/>
            </a:pPr>
            <a:endParaRPr lang="en-US"/>
          </a:p>
        </c:txPr>
        <c:crossAx val="282130920"/>
        <c:crosses val="autoZero"/>
        <c:auto val="1"/>
        <c:lblAlgn val="ctr"/>
        <c:lblOffset val="100"/>
        <c:noMultiLvlLbl val="0"/>
      </c:catAx>
      <c:valAx>
        <c:axId val="282130920"/>
        <c:scaling>
          <c:orientation val="minMax"/>
          <c:max val="2000"/>
        </c:scaling>
        <c:delete val="0"/>
        <c:axPos val="l"/>
        <c:majorGridlines/>
        <c:numFmt formatCode="General" sourceLinked="1"/>
        <c:majorTickMark val="out"/>
        <c:minorTickMark val="none"/>
        <c:tickLblPos val="nextTo"/>
        <c:txPr>
          <a:bodyPr/>
          <a:lstStyle/>
          <a:p>
            <a:pPr>
              <a:defRPr lang="ja-JP" sz="1400"/>
            </a:pPr>
            <a:endParaRPr lang="en-US"/>
          </a:p>
        </c:txPr>
        <c:crossAx val="345761352"/>
        <c:crosses val="autoZero"/>
        <c:crossBetween val="between"/>
        <c:majorUnit val="200"/>
      </c:valAx>
      <c:catAx>
        <c:axId val="346007416"/>
        <c:scaling>
          <c:orientation val="minMax"/>
        </c:scaling>
        <c:delete val="1"/>
        <c:axPos val="b"/>
        <c:majorTickMark val="out"/>
        <c:minorTickMark val="none"/>
        <c:tickLblPos val="nextTo"/>
        <c:crossAx val="345626104"/>
        <c:crosses val="autoZero"/>
        <c:auto val="1"/>
        <c:lblAlgn val="ctr"/>
        <c:lblOffset val="100"/>
        <c:noMultiLvlLbl val="0"/>
      </c:catAx>
      <c:valAx>
        <c:axId val="345626104"/>
        <c:scaling>
          <c:orientation val="minMax"/>
          <c:max val="25"/>
        </c:scaling>
        <c:delete val="0"/>
        <c:axPos val="r"/>
        <c:numFmt formatCode="General" sourceLinked="1"/>
        <c:majorTickMark val="out"/>
        <c:minorTickMark val="none"/>
        <c:tickLblPos val="nextTo"/>
        <c:txPr>
          <a:bodyPr/>
          <a:lstStyle/>
          <a:p>
            <a:pPr>
              <a:defRPr lang="ja-JP" sz="1800"/>
            </a:pPr>
            <a:endParaRPr lang="en-US"/>
          </a:p>
        </c:txPr>
        <c:crossAx val="346007416"/>
        <c:crosses val="max"/>
        <c:crossBetween val="between"/>
      </c:valAx>
    </c:plotArea>
    <c:legend>
      <c:legendPos val="r"/>
      <c:layout>
        <c:manualLayout>
          <c:xMode val="edge"/>
          <c:yMode val="edge"/>
          <c:x val="0.89432687428395496"/>
          <c:y val="2.7417527583489001E-2"/>
          <c:w val="0.10453924686999599"/>
          <c:h val="0.95519688431657102"/>
        </c:manualLayout>
      </c:layout>
      <c:overlay val="0"/>
      <c:txPr>
        <a:bodyPr/>
        <a:lstStyle/>
        <a:p>
          <a:pPr>
            <a:defRPr lang="ja-JP" sz="16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E4C90C-3E40-D14E-A915-8B722C0FE7BF}" type="datetimeFigureOut">
              <a:rPr lang="en-US" smtClean="0"/>
              <a:pPr/>
              <a:t>4/15/19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CA064B-DD71-7B45-8341-E9F7CD9AE311}" type="slidenum">
              <a:rPr lang="en-US" smtClean="0"/>
              <a:pPr/>
              <a:t>‹#›</a:t>
            </a:fld>
            <a:endParaRPr lang="en-US"/>
          </a:p>
        </p:txBody>
      </p:sp>
    </p:spTree>
    <p:extLst>
      <p:ext uri="{BB962C8B-B14F-4D97-AF65-F5344CB8AC3E}">
        <p14:creationId xmlns:p14="http://schemas.microsoft.com/office/powerpoint/2010/main" val="172761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6D5BE9-BB39-4205-8F03-0A71E77ADDD5}" type="slidenum">
              <a:rPr kumimoji="1" lang="ja-JP" altLang="en-US" smtClean="0"/>
              <a:pPr/>
              <a:t>4</a:t>
            </a:fld>
            <a:endParaRPr kumimoji="1" lang="ja-JP" altLang="en-US"/>
          </a:p>
        </p:txBody>
      </p:sp>
    </p:spTree>
    <p:extLst>
      <p:ext uri="{BB962C8B-B14F-4D97-AF65-F5344CB8AC3E}">
        <p14:creationId xmlns:p14="http://schemas.microsoft.com/office/powerpoint/2010/main" val="2167490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5F5C1-CE80-C345-90FC-BE757924F5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A7A46A-1E7F-D747-8C42-5AD6B73AF6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19AAE5-9C6C-4348-BC25-98871FC61CB3}"/>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5" name="Footer Placeholder 4">
            <a:extLst>
              <a:ext uri="{FF2B5EF4-FFF2-40B4-BE49-F238E27FC236}">
                <a16:creationId xmlns:a16="http://schemas.microsoft.com/office/drawing/2014/main" id="{DE868C96-F18D-794E-A871-CA291CD07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4811F-A344-434C-A85C-451329746349}"/>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164978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58835-8199-4848-A497-681A0986AB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13BC1C-33A1-7B40-9CBD-D825388C52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011C0-38DC-AE4B-A4D9-6597510C2D04}"/>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5" name="Footer Placeholder 4">
            <a:extLst>
              <a:ext uri="{FF2B5EF4-FFF2-40B4-BE49-F238E27FC236}">
                <a16:creationId xmlns:a16="http://schemas.microsoft.com/office/drawing/2014/main" id="{D548EBFB-D14D-1647-B083-C2AE20676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443C35-1D18-CB40-B13C-34963B318C16}"/>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296435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F8DCA0-A5C9-2F4F-BD65-32DA87FBC6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A6B83C-A312-EB4E-9640-15FDBED819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D4D12B-6908-5849-9CA7-1B99D74C346A}"/>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5" name="Footer Placeholder 4">
            <a:extLst>
              <a:ext uri="{FF2B5EF4-FFF2-40B4-BE49-F238E27FC236}">
                <a16:creationId xmlns:a16="http://schemas.microsoft.com/office/drawing/2014/main" id="{FF526983-A770-F845-8201-FDAD4CC76A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E4F754-C711-0D48-8902-B6AF493CD33E}"/>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3621038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CC0D4-5926-0D42-8B54-3CFB675C07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9F1261-1759-204D-B8FD-6891BA1B02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FF6BC0-FD16-204C-B3B5-2C28243A22E3}"/>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5" name="Footer Placeholder 4">
            <a:extLst>
              <a:ext uri="{FF2B5EF4-FFF2-40B4-BE49-F238E27FC236}">
                <a16:creationId xmlns:a16="http://schemas.microsoft.com/office/drawing/2014/main" id="{B257AB27-E5E5-0B4C-A96A-46DEE4708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1B063-6D25-224B-AC2A-2760112E475F}"/>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178404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6ECB-A937-194F-9C42-A7F3957EB9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003A85-145D-474D-8132-C239561919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464458-11EC-E645-AA36-40807697D6B5}"/>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5" name="Footer Placeholder 4">
            <a:extLst>
              <a:ext uri="{FF2B5EF4-FFF2-40B4-BE49-F238E27FC236}">
                <a16:creationId xmlns:a16="http://schemas.microsoft.com/office/drawing/2014/main" id="{C11CF4E5-1DA5-704F-8F36-AF0C6D53C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BF91E-4EF8-6247-8476-3BEF3CBAEAE7}"/>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412606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6CEC-1A92-D54C-9903-5F3586DA88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8A04DD-2B2F-F842-BA97-A07F3A1014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210598-A50C-BF46-A4B6-5DAA308D2F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DC16A5-CD09-6445-8FA5-1A3C10B2583D}"/>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6" name="Footer Placeholder 5">
            <a:extLst>
              <a:ext uri="{FF2B5EF4-FFF2-40B4-BE49-F238E27FC236}">
                <a16:creationId xmlns:a16="http://schemas.microsoft.com/office/drawing/2014/main" id="{28B1E0C1-6617-7549-B0D4-301608E3F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D0C11A-2EE4-E04A-BFA8-F577001FA661}"/>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10997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D954B-A754-D547-A233-F06021300A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B211A7-D78F-8444-9C6A-250A85A8AB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0104C3-18A3-214C-8AB7-C1E703A9D5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C8989C-3E7A-7A44-AC9D-0922F014B9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F4950D-8BFD-F340-B945-ACBB459CE4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1AA310-13C1-3C40-9399-8EAE1284D753}"/>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8" name="Footer Placeholder 7">
            <a:extLst>
              <a:ext uri="{FF2B5EF4-FFF2-40B4-BE49-F238E27FC236}">
                <a16:creationId xmlns:a16="http://schemas.microsoft.com/office/drawing/2014/main" id="{21848C4D-CDB3-0349-9BFF-6C5663A130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FFABC3-55A8-9246-B750-17A01828DD2B}"/>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315421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8F5A-F700-C641-867B-B7EFEE1002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D60CA2-440A-864C-BBFE-4A9EFB368998}"/>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4" name="Footer Placeholder 3">
            <a:extLst>
              <a:ext uri="{FF2B5EF4-FFF2-40B4-BE49-F238E27FC236}">
                <a16:creationId xmlns:a16="http://schemas.microsoft.com/office/drawing/2014/main" id="{E83114FE-C504-0E4E-8D01-E912915B4C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73D575-9F61-BF43-B600-E5A462CA151F}"/>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394021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C2BC64-CBC7-7E47-B062-966650698459}"/>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3" name="Footer Placeholder 2">
            <a:extLst>
              <a:ext uri="{FF2B5EF4-FFF2-40B4-BE49-F238E27FC236}">
                <a16:creationId xmlns:a16="http://schemas.microsoft.com/office/drawing/2014/main" id="{CFC4FB99-964C-E447-89BA-A7815EF308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C8FA03-CB93-D843-AAD0-E7807A01FD57}"/>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225130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FA36C-E8CA-0541-9BFC-EFF299972F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C14424-8DAB-F84F-8EA8-8B43C1B258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13FB5B-3E59-5C46-805F-4ADF5ADB7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5BB2F7-7F97-2947-9B70-10EE6662B6FA}"/>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6" name="Footer Placeholder 5">
            <a:extLst>
              <a:ext uri="{FF2B5EF4-FFF2-40B4-BE49-F238E27FC236}">
                <a16:creationId xmlns:a16="http://schemas.microsoft.com/office/drawing/2014/main" id="{96B4B879-731A-9B42-BB38-652FE9EFA1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42D7E9-AF7F-4741-BCD5-7D980DCCB0C7}"/>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8503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95FCA-55A9-5B4B-AB91-ABB023745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2DED5A-7151-F04C-8D98-F63D03FA0A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77D1BA-23B4-6745-85A6-A289CBD2F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15ABDD-824D-954E-A1A6-3109485AF0EC}"/>
              </a:ext>
            </a:extLst>
          </p:cNvPr>
          <p:cNvSpPr>
            <a:spLocks noGrp="1"/>
          </p:cNvSpPr>
          <p:nvPr>
            <p:ph type="dt" sz="half" idx="10"/>
          </p:nvPr>
        </p:nvSpPr>
        <p:spPr/>
        <p:txBody>
          <a:bodyPr/>
          <a:lstStyle/>
          <a:p>
            <a:fld id="{ECEA4019-079B-474D-BB3C-741D33A893C3}" type="datetimeFigureOut">
              <a:rPr lang="en-US" smtClean="0"/>
              <a:pPr/>
              <a:t>4/15/19</a:t>
            </a:fld>
            <a:endParaRPr lang="en-US"/>
          </a:p>
        </p:txBody>
      </p:sp>
      <p:sp>
        <p:nvSpPr>
          <p:cNvPr id="6" name="Footer Placeholder 5">
            <a:extLst>
              <a:ext uri="{FF2B5EF4-FFF2-40B4-BE49-F238E27FC236}">
                <a16:creationId xmlns:a16="http://schemas.microsoft.com/office/drawing/2014/main" id="{1997A982-E89B-FE49-AC43-731825D4B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477EC9-6C3E-2F43-909A-09265CE9D8F2}"/>
              </a:ext>
            </a:extLst>
          </p:cNvPr>
          <p:cNvSpPr>
            <a:spLocks noGrp="1"/>
          </p:cNvSpPr>
          <p:nvPr>
            <p:ph type="sldNum" sz="quarter" idx="12"/>
          </p:nvPr>
        </p:nvSpPr>
        <p:spPr/>
        <p:txBody>
          <a:bodyPr/>
          <a:lstStyle/>
          <a:p>
            <a:fld id="{D747C2A1-8E26-FF4E-AB65-65AA33AD7033}" type="slidenum">
              <a:rPr lang="en-US" smtClean="0"/>
              <a:pPr/>
              <a:t>‹#›</a:t>
            </a:fld>
            <a:endParaRPr lang="en-US"/>
          </a:p>
        </p:txBody>
      </p:sp>
    </p:spTree>
    <p:extLst>
      <p:ext uri="{BB962C8B-B14F-4D97-AF65-F5344CB8AC3E}">
        <p14:creationId xmlns:p14="http://schemas.microsoft.com/office/powerpoint/2010/main" val="182956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C7348-E092-DC48-A1EE-51895BC78F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761F68-247E-0741-8E9C-6B361AAEF5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1C7956-8EAC-7E49-957C-E742BB657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A4019-079B-474D-BB3C-741D33A893C3}" type="datetimeFigureOut">
              <a:rPr lang="en-US" smtClean="0"/>
              <a:pPr/>
              <a:t>4/15/19</a:t>
            </a:fld>
            <a:endParaRPr lang="en-US"/>
          </a:p>
        </p:txBody>
      </p:sp>
      <p:sp>
        <p:nvSpPr>
          <p:cNvPr id="5" name="Footer Placeholder 4">
            <a:extLst>
              <a:ext uri="{FF2B5EF4-FFF2-40B4-BE49-F238E27FC236}">
                <a16:creationId xmlns:a16="http://schemas.microsoft.com/office/drawing/2014/main" id="{BB3CF5CF-D68A-BD43-8292-C04FDFAEF9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73A8A0-04EB-1348-B51F-36885F0FD9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7C2A1-8E26-FF4E-AB65-65AA33AD7033}" type="slidenum">
              <a:rPr lang="en-US" smtClean="0"/>
              <a:pPr/>
              <a:t>‹#›</a:t>
            </a:fld>
            <a:endParaRPr lang="en-US"/>
          </a:p>
        </p:txBody>
      </p:sp>
    </p:spTree>
    <p:extLst>
      <p:ext uri="{BB962C8B-B14F-4D97-AF65-F5344CB8AC3E}">
        <p14:creationId xmlns:p14="http://schemas.microsoft.com/office/powerpoint/2010/main" val="969579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Superconducting_Super_Collider"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chunichieigasha.co.jp/?p=18130"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C93C4-EF3C-0C4F-9A73-6D87519C27DA}"/>
              </a:ext>
            </a:extLst>
          </p:cNvPr>
          <p:cNvSpPr>
            <a:spLocks noGrp="1"/>
          </p:cNvSpPr>
          <p:nvPr>
            <p:ph type="ctrTitle"/>
          </p:nvPr>
        </p:nvSpPr>
        <p:spPr>
          <a:xfrm>
            <a:off x="339496" y="578443"/>
            <a:ext cx="11852504" cy="2615566"/>
          </a:xfrm>
        </p:spPr>
        <p:txBody>
          <a:bodyPr>
            <a:normAutofit/>
          </a:bodyPr>
          <a:lstStyle/>
          <a:p>
            <a:r>
              <a:rPr lang="en-US" dirty="0"/>
              <a:t>40 years of US-Japan Collaboration </a:t>
            </a:r>
            <a:br>
              <a:rPr lang="en-US" dirty="0"/>
            </a:br>
            <a:r>
              <a:rPr lang="en-US" dirty="0"/>
              <a:t>in High Energy Physics </a:t>
            </a:r>
          </a:p>
        </p:txBody>
      </p:sp>
      <p:sp>
        <p:nvSpPr>
          <p:cNvPr id="3" name="Subtitle 2">
            <a:extLst>
              <a:ext uri="{FF2B5EF4-FFF2-40B4-BE49-F238E27FC236}">
                <a16:creationId xmlns:a16="http://schemas.microsoft.com/office/drawing/2014/main" id="{AEEB0C24-A4EB-3C45-9C23-90A56E9C4A8B}"/>
              </a:ext>
            </a:extLst>
          </p:cNvPr>
          <p:cNvSpPr>
            <a:spLocks noGrp="1"/>
          </p:cNvSpPr>
          <p:nvPr>
            <p:ph type="subTitle" idx="1"/>
          </p:nvPr>
        </p:nvSpPr>
        <p:spPr>
          <a:xfrm>
            <a:off x="1018489" y="4021761"/>
            <a:ext cx="10499234" cy="2303379"/>
          </a:xfrm>
        </p:spPr>
        <p:txBody>
          <a:bodyPr>
            <a:normAutofit/>
          </a:bodyPr>
          <a:lstStyle/>
          <a:p>
            <a:r>
              <a:rPr lang="en-US" sz="3200" dirty="0"/>
              <a:t>Personal Review by H. Sugawara </a:t>
            </a:r>
          </a:p>
          <a:p>
            <a:r>
              <a:rPr lang="en-US" sz="3200" dirty="0"/>
              <a:t>40th Anniversary Symposium of the US-Japan Science and Technology Cooperation Program in High Energy Physics</a:t>
            </a:r>
          </a:p>
          <a:p>
            <a:r>
              <a:rPr lang="en-US" sz="3200" dirty="0"/>
              <a:t>15-16 April 2019, Honolulu, Hawaii</a:t>
            </a:r>
          </a:p>
        </p:txBody>
      </p:sp>
    </p:spTree>
    <p:extLst>
      <p:ext uri="{BB962C8B-B14F-4D97-AF65-F5344CB8AC3E}">
        <p14:creationId xmlns:p14="http://schemas.microsoft.com/office/powerpoint/2010/main" val="4030025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151641-D9C8-FC42-938C-B12D284265AA}"/>
              </a:ext>
            </a:extLst>
          </p:cNvPr>
          <p:cNvSpPr txBox="1"/>
          <p:nvPr/>
        </p:nvSpPr>
        <p:spPr>
          <a:xfrm>
            <a:off x="548539" y="750277"/>
            <a:ext cx="11643461" cy="6155531"/>
          </a:xfrm>
          <a:prstGeom prst="rect">
            <a:avLst/>
          </a:prstGeom>
          <a:noFill/>
        </p:spPr>
        <p:txBody>
          <a:bodyPr wrap="square" rtlCol="0">
            <a:spAutoFit/>
          </a:bodyPr>
          <a:lstStyle/>
          <a:p>
            <a:r>
              <a:rPr lang="en-US" sz="3200" dirty="0"/>
              <a:t>1980s: TRISTAN project at KEK </a:t>
            </a:r>
          </a:p>
          <a:p>
            <a:endParaRPr lang="en-US" sz="3200" dirty="0"/>
          </a:p>
          <a:p>
            <a:pPr marL="285750" indent="-285750"/>
            <a:r>
              <a:rPr lang="en-US" sz="3200" dirty="0"/>
              <a:t>The earlier US projects mentioned above were very important for the development of TRISTAN,</a:t>
            </a:r>
          </a:p>
          <a:p>
            <a:pPr marL="285750" indent="-285750"/>
            <a:endParaRPr lang="en-US" sz="3200" dirty="0"/>
          </a:p>
          <a:p>
            <a:pPr marL="285750" indent="-285750">
              <a:buFont typeface="Arial" panose="020B0604020202020204" pitchFamily="34" charset="0"/>
              <a:buChar char="•"/>
            </a:pPr>
            <a:r>
              <a:rPr lang="en-US" sz="3200" dirty="0"/>
              <a:t>the first large scale high energy physics project in Japan.</a:t>
            </a:r>
          </a:p>
          <a:p>
            <a:pPr marL="285750" indent="-285750">
              <a:buFont typeface="Arial" panose="020B0604020202020204" pitchFamily="34" charset="0"/>
              <a:buChar char="•"/>
            </a:pPr>
            <a:r>
              <a:rPr lang="en-US" sz="3200" dirty="0"/>
              <a:t>The international experimental group “AMY” was formed.</a:t>
            </a:r>
          </a:p>
          <a:p>
            <a:r>
              <a:rPr lang="en-US" sz="3200" dirty="0"/>
              <a:t>   Co-spokespersons:  S. Olsen (Rochester/Hawaii), K. Maki (KEK)</a:t>
            </a:r>
          </a:p>
          <a:p>
            <a:pPr marL="457200" indent="-457200">
              <a:buFont typeface="Arial" panose="020B0604020202020204" pitchFamily="34" charset="0"/>
              <a:buChar char="•"/>
            </a:pPr>
            <a:r>
              <a:rPr lang="en-US" sz="3200" dirty="0"/>
              <a:t>Later TRISTAN was turned into a B-factory with an even larger international participation.</a:t>
            </a:r>
          </a:p>
          <a:p>
            <a:endParaRPr lang="en-US" sz="2800" dirty="0"/>
          </a:p>
          <a:p>
            <a:r>
              <a:rPr lang="en-US" sz="2800" dirty="0"/>
              <a:t>                  </a:t>
            </a:r>
          </a:p>
          <a:p>
            <a:endParaRPr lang="en-US" dirty="0"/>
          </a:p>
        </p:txBody>
      </p:sp>
    </p:spTree>
    <p:extLst>
      <p:ext uri="{BB962C8B-B14F-4D97-AF65-F5344CB8AC3E}">
        <p14:creationId xmlns:p14="http://schemas.microsoft.com/office/powerpoint/2010/main" val="758494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85293D-F6CB-854C-9982-CD5E552A494C}"/>
              </a:ext>
            </a:extLst>
          </p:cNvPr>
          <p:cNvSpPr/>
          <p:nvPr/>
        </p:nvSpPr>
        <p:spPr>
          <a:xfrm>
            <a:off x="0" y="257908"/>
            <a:ext cx="12192000" cy="9941185"/>
          </a:xfrm>
          <a:prstGeom prst="rect">
            <a:avLst/>
          </a:prstGeom>
        </p:spPr>
        <p:txBody>
          <a:bodyPr wrap="square">
            <a:spAutoFit/>
          </a:bodyPr>
          <a:lstStyle/>
          <a:p>
            <a:pPr marL="285750" indent="-285750" fontAlgn="base"/>
            <a:r>
              <a:rPr lang="en-US" sz="3200" dirty="0"/>
              <a:t>Note the growing role in HEP during the 80s of </a:t>
            </a:r>
          </a:p>
          <a:p>
            <a:pPr marL="285750" indent="-285750" fontAlgn="base">
              <a:buFont typeface="Arial" panose="020B0604020202020204" pitchFamily="34" charset="0"/>
              <a:buChar char="•"/>
            </a:pPr>
            <a:r>
              <a:rPr lang="en-US" sz="3200" dirty="0"/>
              <a:t>international HEP collaboration within Japan and </a:t>
            </a:r>
          </a:p>
          <a:p>
            <a:pPr marL="285750" indent="-285750" fontAlgn="base">
              <a:buFont typeface="Arial" panose="020B0604020202020204" pitchFamily="34" charset="0"/>
              <a:buChar char="•"/>
            </a:pPr>
            <a:r>
              <a:rPr lang="en-US" sz="3200" dirty="0"/>
              <a:t>Japan-US HEP collaboration in general</a:t>
            </a:r>
          </a:p>
          <a:p>
            <a:br>
              <a:rPr lang="en-US" sz="3200" dirty="0"/>
            </a:br>
            <a:r>
              <a:rPr lang="en-US" sz="3200" dirty="0"/>
              <a:t> In her book </a:t>
            </a:r>
            <a:r>
              <a:rPr lang="en-US" sz="3200" i="1" dirty="0" err="1"/>
              <a:t>Beamtimes</a:t>
            </a:r>
            <a:r>
              <a:rPr lang="en-US" sz="3200" i="1" dirty="0"/>
              <a:t> and Lifetimes: the World of High Energy Physics </a:t>
            </a:r>
            <a:r>
              <a:rPr lang="en-US" sz="3200" dirty="0"/>
              <a:t>(Harvard Press, 1988; Chinese translation, 2003) Sharon Traweek asked</a:t>
            </a:r>
            <a:r>
              <a:rPr lang="en-US" sz="3200"/>
              <a:t>,</a:t>
            </a:r>
            <a:endParaRPr lang="en-US" sz="3200" i="1"/>
          </a:p>
          <a:p>
            <a:r>
              <a:rPr lang="en-US" sz="3200"/>
              <a:t>“</a:t>
            </a:r>
            <a:r>
              <a:rPr lang="en-US" sz="3200" dirty="0"/>
              <a:t>How do different cultures affect  the way basic science is performed?”</a:t>
            </a:r>
          </a:p>
          <a:p>
            <a:r>
              <a:rPr lang="en-US" sz="3200" dirty="0"/>
              <a:t>She argued that American and Japanese practices shaped the US-Japan HEP collaboration over the last 40 years in various ways through their leadership styles, career paths, decision making processes,  government organizational structures, and funding infrastructures. These different practices emerged within collaborations and addressing them strengthened the collaborations.</a:t>
            </a:r>
          </a:p>
          <a:p>
            <a:br>
              <a:rPr lang="en-US" sz="3200" dirty="0"/>
            </a:br>
            <a:endParaRPr lang="en-US" sz="3200" dirty="0"/>
          </a:p>
          <a:p>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939857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714" y="1301382"/>
            <a:ext cx="11638286" cy="6986528"/>
          </a:xfrm>
          <a:prstGeom prst="rect">
            <a:avLst/>
          </a:prstGeom>
        </p:spPr>
        <p:txBody>
          <a:bodyPr wrap="square">
            <a:spAutoFit/>
          </a:bodyPr>
          <a:lstStyle/>
          <a:p>
            <a:r>
              <a:rPr lang="en-US" sz="3200" dirty="0"/>
              <a:t>For the future of US-Japan collaboration and global laboratories it is important to realize </a:t>
            </a:r>
            <a:r>
              <a:rPr lang="en-US" sz="3200"/>
              <a:t>that  participating countries’ </a:t>
            </a:r>
            <a:r>
              <a:rPr lang="en-US" sz="3200" dirty="0"/>
              <a:t>culture is reflected on the way basic science is performed.  Global laboratory such as ILC Laboratory  can become a  cultural "melting pot” thus contributing to the world peace as our friend late Denis Perret-</a:t>
            </a:r>
            <a:r>
              <a:rPr lang="en-US" sz="3200" dirty="0" err="1"/>
              <a:t>Gallix</a:t>
            </a:r>
            <a:r>
              <a:rPr lang="en-US" sz="3200" dirty="0"/>
              <a:t>  anticipated.</a:t>
            </a:r>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D55369-6981-D443-99EF-59DCD38186BA}"/>
              </a:ext>
            </a:extLst>
          </p:cNvPr>
          <p:cNvPicPr>
            <a:picLocks noChangeAspect="1"/>
          </p:cNvPicPr>
          <p:nvPr/>
        </p:nvPicPr>
        <p:blipFill>
          <a:blip r:embed="rId2"/>
          <a:stretch>
            <a:fillRect/>
          </a:stretch>
        </p:blipFill>
        <p:spPr>
          <a:xfrm rot="5400000">
            <a:off x="1918738" y="-2083632"/>
            <a:ext cx="8184632" cy="11692329"/>
          </a:xfrm>
          <a:prstGeom prst="rect">
            <a:avLst/>
          </a:prstGeom>
        </p:spPr>
      </p:pic>
    </p:spTree>
    <p:extLst>
      <p:ext uri="{BB962C8B-B14F-4D97-AF65-F5344CB8AC3E}">
        <p14:creationId xmlns:p14="http://schemas.microsoft.com/office/powerpoint/2010/main" val="1605591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CD0BFF-32A5-6F49-8F4F-F196E776E9CE}"/>
              </a:ext>
            </a:extLst>
          </p:cNvPr>
          <p:cNvSpPr txBox="1"/>
          <p:nvPr/>
        </p:nvSpPr>
        <p:spPr>
          <a:xfrm>
            <a:off x="0" y="0"/>
            <a:ext cx="12192000" cy="7478970"/>
          </a:xfrm>
          <a:prstGeom prst="rect">
            <a:avLst/>
          </a:prstGeom>
          <a:noFill/>
        </p:spPr>
        <p:txBody>
          <a:bodyPr wrap="square" rtlCol="0">
            <a:spAutoFit/>
          </a:bodyPr>
          <a:lstStyle/>
          <a:p>
            <a:r>
              <a:rPr lang="en-US" sz="3200" dirty="0"/>
              <a:t>SSC saga ( with my personal viewpoint)</a:t>
            </a:r>
          </a:p>
          <a:p>
            <a:r>
              <a:rPr lang="en-US" sz="3200" dirty="0"/>
              <a:t>Immediately after I became DG of KEK, I got involved (as a member of the SSC Science Advisory Committee) in dealing with SSC matters in Japan and the US.</a:t>
            </a:r>
          </a:p>
          <a:p>
            <a:endParaRPr lang="en-US" sz="3200" dirty="0"/>
          </a:p>
          <a:p>
            <a:r>
              <a:rPr lang="en-US" sz="3200" dirty="0"/>
              <a:t>On Japan’s participation in the SSC:</a:t>
            </a:r>
          </a:p>
          <a:p>
            <a:pPr marL="457200" indent="-457200">
              <a:buFont typeface="Arial" panose="020B0604020202020204" pitchFamily="34" charset="0"/>
              <a:buChar char="•"/>
            </a:pPr>
            <a:r>
              <a:rPr lang="en-US" sz="3200" dirty="0"/>
              <a:t>US President G.W.H. Bush wrote a letter to PM </a:t>
            </a:r>
            <a:r>
              <a:rPr lang="en-US" sz="3200" dirty="0" err="1"/>
              <a:t>Kaifu</a:t>
            </a:r>
            <a:endParaRPr lang="en-US" sz="3200" dirty="0"/>
          </a:p>
          <a:p>
            <a:pPr marL="457200" indent="-457200">
              <a:buFont typeface="Arial" panose="020B0604020202020204" pitchFamily="34" charset="0"/>
              <a:buChar char="•"/>
            </a:pPr>
            <a:r>
              <a:rPr lang="en-US" sz="3200" dirty="0"/>
              <a:t>Mr. Bush visited Japan and discussed the matter with PM Miyazawa</a:t>
            </a:r>
          </a:p>
          <a:p>
            <a:pPr marL="457200" indent="-457200">
              <a:buFont typeface="Arial" panose="020B0604020202020204" pitchFamily="34" charset="0"/>
              <a:buChar char="•"/>
            </a:pPr>
            <a:r>
              <a:rPr lang="en-US" sz="3200" dirty="0"/>
              <a:t>PM Miyazawa delegated the matter to the Science Academy of Japan and to the Science and Technology Committee</a:t>
            </a:r>
          </a:p>
          <a:p>
            <a:pPr marL="457200" indent="-457200">
              <a:buFont typeface="Arial" panose="020B0604020202020204" pitchFamily="34" charset="0"/>
              <a:buChar char="•"/>
            </a:pPr>
            <a:r>
              <a:rPr lang="en-US" sz="3200" dirty="0" err="1"/>
              <a:t>Monbusho</a:t>
            </a:r>
            <a:r>
              <a:rPr lang="en-US" sz="3200" dirty="0"/>
              <a:t> (current MEXT), </a:t>
            </a:r>
            <a:r>
              <a:rPr lang="en-US" sz="3200" dirty="0" err="1"/>
              <a:t>Tsuusansho</a:t>
            </a:r>
            <a:r>
              <a:rPr lang="en-US" sz="3200" dirty="0"/>
              <a:t> (current METI) and </a:t>
            </a:r>
            <a:r>
              <a:rPr lang="en-US" sz="3200" dirty="0" err="1"/>
              <a:t>Gaimusho</a:t>
            </a:r>
            <a:r>
              <a:rPr lang="en-US" sz="3200" dirty="0"/>
              <a:t> (Ministry of Foreign  Affairs) were involved, too</a:t>
            </a:r>
          </a:p>
          <a:p>
            <a:pPr marL="457200" indent="-457200">
              <a:buFont typeface="Arial" panose="020B0604020202020204" pitchFamily="34" charset="0"/>
              <a:buChar char="•"/>
            </a:pPr>
            <a:r>
              <a:rPr lang="en-US" sz="3200" dirty="0"/>
              <a:t>One way or another Japan was on the way to participation in the SSC</a:t>
            </a:r>
          </a:p>
          <a:p>
            <a:endParaRPr lang="en-US" sz="3200" dirty="0"/>
          </a:p>
          <a:p>
            <a:endParaRPr lang="en-US" sz="3200" dirty="0"/>
          </a:p>
        </p:txBody>
      </p:sp>
    </p:spTree>
    <p:extLst>
      <p:ext uri="{BB962C8B-B14F-4D97-AF65-F5344CB8AC3E}">
        <p14:creationId xmlns:p14="http://schemas.microsoft.com/office/powerpoint/2010/main" val="2998978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337C0-3D3B-164F-B94A-D6C495AB9704}"/>
              </a:ext>
            </a:extLst>
          </p:cNvPr>
          <p:cNvSpPr txBox="1"/>
          <p:nvPr/>
        </p:nvSpPr>
        <p:spPr>
          <a:xfrm>
            <a:off x="578401" y="880239"/>
            <a:ext cx="10104754" cy="3970318"/>
          </a:xfrm>
          <a:prstGeom prst="rect">
            <a:avLst/>
          </a:prstGeom>
          <a:noFill/>
        </p:spPr>
        <p:txBody>
          <a:bodyPr wrap="square" rtlCol="0">
            <a:spAutoFit/>
          </a:bodyPr>
          <a:lstStyle/>
          <a:p>
            <a:r>
              <a:rPr lang="en-US" sz="3600" dirty="0"/>
              <a:t>In the US I met informally with not only high energy physicists, but also scientists from other fields, DOE officials, and politicians in order to discuss the SSC and convey a Japanese perspective. </a:t>
            </a:r>
          </a:p>
          <a:p>
            <a:endParaRPr lang="en-US" sz="3600" dirty="0"/>
          </a:p>
          <a:p>
            <a:r>
              <a:rPr lang="en-US" sz="3600" dirty="0"/>
              <a:t>It was a very interesting experience. I may never talk about that openly because of privacy concerns.</a:t>
            </a:r>
          </a:p>
        </p:txBody>
      </p:sp>
    </p:spTree>
    <p:extLst>
      <p:ext uri="{BB962C8B-B14F-4D97-AF65-F5344CB8AC3E}">
        <p14:creationId xmlns:p14="http://schemas.microsoft.com/office/powerpoint/2010/main" val="1521424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1F4C94-103D-A040-8B90-3FCAB11C5EB4}"/>
              </a:ext>
            </a:extLst>
          </p:cNvPr>
          <p:cNvSpPr/>
          <p:nvPr/>
        </p:nvSpPr>
        <p:spPr>
          <a:xfrm>
            <a:off x="176034" y="326946"/>
            <a:ext cx="12015965" cy="7417415"/>
          </a:xfrm>
          <a:prstGeom prst="rect">
            <a:avLst/>
          </a:prstGeom>
        </p:spPr>
        <p:txBody>
          <a:bodyPr wrap="square">
            <a:spAutoFit/>
          </a:bodyPr>
          <a:lstStyle/>
          <a:p>
            <a:r>
              <a:rPr lang="en-US" sz="3200" dirty="0">
                <a:solidFill>
                  <a:srgbClr val="222222"/>
                </a:solidFill>
                <a:latin typeface="Arial" panose="020B0604020202020204" pitchFamily="34" charset="0"/>
              </a:rPr>
              <a:t>According to a Wikipedia summary of studies about the SSC cancellation, there were many factors, including these 5:</a:t>
            </a:r>
          </a:p>
          <a:p>
            <a:endParaRPr lang="en-US" sz="3200" dirty="0">
              <a:solidFill>
                <a:srgbClr val="222222"/>
              </a:solidFill>
              <a:latin typeface="Arial" panose="020B0604020202020204" pitchFamily="34" charset="0"/>
            </a:endParaRPr>
          </a:p>
          <a:p>
            <a:pPr>
              <a:buFontTx/>
              <a:buChar char="-"/>
            </a:pPr>
            <a:r>
              <a:rPr lang="en-US" sz="3200" dirty="0">
                <a:solidFill>
                  <a:srgbClr val="222222"/>
                </a:solidFill>
                <a:latin typeface="Arial" panose="020B0604020202020204" pitchFamily="34" charset="0"/>
              </a:rPr>
              <a:t>rising cost estimates (to $12bn); </a:t>
            </a:r>
          </a:p>
          <a:p>
            <a:pPr>
              <a:buFontTx/>
              <a:buChar char="-"/>
            </a:pPr>
            <a:r>
              <a:rPr lang="en-US" sz="3200" dirty="0">
                <a:solidFill>
                  <a:srgbClr val="222222"/>
                </a:solidFill>
                <a:latin typeface="Arial" panose="020B0604020202020204" pitchFamily="34" charset="0"/>
              </a:rPr>
              <a:t>poor management by physicists and US Department of Energy officials; </a:t>
            </a:r>
          </a:p>
          <a:p>
            <a:r>
              <a:rPr lang="en-US" sz="3200" dirty="0">
                <a:solidFill>
                  <a:srgbClr val="222222"/>
                </a:solidFill>
                <a:latin typeface="Arial" panose="020B0604020202020204" pitchFamily="34" charset="0"/>
              </a:rPr>
              <a:t>-the end of the need to prove the supremacy of American science with the collapse of the former Soviet Union; </a:t>
            </a:r>
          </a:p>
          <a:p>
            <a:r>
              <a:rPr lang="en-US" sz="3200" dirty="0">
                <a:solidFill>
                  <a:srgbClr val="222222"/>
                </a:solidFill>
                <a:latin typeface="Arial" panose="020B0604020202020204" pitchFamily="34" charset="0"/>
              </a:rPr>
              <a:t>-the belief that many smaller scientific experiments of equal merit could be funded for the same cost; </a:t>
            </a:r>
          </a:p>
          <a:p>
            <a:r>
              <a:rPr lang="en-US" sz="3200" dirty="0">
                <a:solidFill>
                  <a:srgbClr val="222222"/>
                </a:solidFill>
                <a:latin typeface="Arial" panose="020B0604020202020204" pitchFamily="34" charset="0"/>
              </a:rPr>
              <a:t>-the US Congress’ desire to reduce spending (the US was running a $255bn budget deficit)</a:t>
            </a:r>
          </a:p>
          <a:p>
            <a:r>
              <a:rPr lang="en-US" sz="2400" dirty="0">
                <a:solidFill>
                  <a:srgbClr val="222222"/>
                </a:solidFill>
                <a:latin typeface="Arial" panose="020B0604020202020204" pitchFamily="34" charset="0"/>
                <a:hlinkClick r:id="rId2"/>
              </a:rPr>
              <a:t>https://en.wikipedia.org/wiki/Superconducting_Super_Collider</a:t>
            </a:r>
            <a:r>
              <a:rPr lang="en-US" sz="2800" dirty="0">
                <a:solidFill>
                  <a:srgbClr val="222222"/>
                </a:solidFill>
                <a:latin typeface="Arial" panose="020B0604020202020204" pitchFamily="34" charset="0"/>
              </a:rPr>
              <a:t> </a:t>
            </a:r>
          </a:p>
          <a:p>
            <a:r>
              <a:rPr lang="en-US" sz="3200" dirty="0">
                <a:solidFill>
                  <a:srgbClr val="222222"/>
                </a:solidFill>
                <a:latin typeface="Arial" panose="020B0604020202020204" pitchFamily="34" charset="0"/>
              </a:rPr>
              <a:t> </a:t>
            </a:r>
          </a:p>
          <a:p>
            <a:endParaRPr lang="en-US" sz="3200" dirty="0">
              <a:solidFill>
                <a:srgbClr val="222222"/>
              </a:solidFill>
              <a:latin typeface="Arial" panose="020B0604020202020204" pitchFamily="34" charset="0"/>
            </a:endParaRPr>
          </a:p>
        </p:txBody>
      </p:sp>
    </p:spTree>
    <p:extLst>
      <p:ext uri="{BB962C8B-B14F-4D97-AF65-F5344CB8AC3E}">
        <p14:creationId xmlns:p14="http://schemas.microsoft.com/office/powerpoint/2010/main" val="168622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44C030-7938-E345-91E2-073069230B21}"/>
              </a:ext>
            </a:extLst>
          </p:cNvPr>
          <p:cNvSpPr txBox="1"/>
          <p:nvPr/>
        </p:nvSpPr>
        <p:spPr>
          <a:xfrm>
            <a:off x="1843790" y="1094282"/>
            <a:ext cx="8814217" cy="5016757"/>
          </a:xfrm>
          <a:prstGeom prst="rect">
            <a:avLst/>
          </a:prstGeom>
          <a:noFill/>
        </p:spPr>
        <p:txBody>
          <a:bodyPr wrap="square" rtlCol="0">
            <a:spAutoFit/>
          </a:bodyPr>
          <a:lstStyle/>
          <a:p>
            <a:r>
              <a:rPr lang="en-US" sz="3200" dirty="0"/>
              <a:t>One comment:</a:t>
            </a:r>
          </a:p>
          <a:p>
            <a:endParaRPr lang="en-US" sz="3200" dirty="0"/>
          </a:p>
          <a:p>
            <a:r>
              <a:rPr lang="en-US" sz="3200" dirty="0"/>
              <a:t>Some people argue that the failure to convey to the US a final decision by the Japanese Government about funding for the SSC was the cause of the cancellation of the SSC. </a:t>
            </a:r>
          </a:p>
          <a:p>
            <a:endParaRPr lang="en-US" sz="3200" dirty="0"/>
          </a:p>
          <a:p>
            <a:r>
              <a:rPr lang="en-US" sz="3200" dirty="0"/>
              <a:t>It is not reasonable to claim Japan is responsible for the SSC demise, given the 5 factors listed on the previous slide. </a:t>
            </a:r>
          </a:p>
        </p:txBody>
      </p:sp>
    </p:spTree>
    <p:extLst>
      <p:ext uri="{BB962C8B-B14F-4D97-AF65-F5344CB8AC3E}">
        <p14:creationId xmlns:p14="http://schemas.microsoft.com/office/powerpoint/2010/main" val="2272211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8EE092-C569-F74D-B3B8-6A5328688592}"/>
              </a:ext>
            </a:extLst>
          </p:cNvPr>
          <p:cNvSpPr txBox="1"/>
          <p:nvPr/>
        </p:nvSpPr>
        <p:spPr>
          <a:xfrm>
            <a:off x="1094282" y="614597"/>
            <a:ext cx="9248931" cy="6063198"/>
          </a:xfrm>
          <a:prstGeom prst="rect">
            <a:avLst/>
          </a:prstGeom>
          <a:noFill/>
        </p:spPr>
        <p:txBody>
          <a:bodyPr wrap="square" rtlCol="0">
            <a:spAutoFit/>
          </a:bodyPr>
          <a:lstStyle/>
          <a:p>
            <a:r>
              <a:rPr lang="en-US" sz="3200" dirty="0"/>
              <a:t>Some notable additions to </a:t>
            </a:r>
          </a:p>
          <a:p>
            <a:r>
              <a:rPr lang="en-US" sz="3200" dirty="0"/>
              <a:t>the Japan-US HEP collaboration in 1990-1993:</a:t>
            </a:r>
          </a:p>
          <a:p>
            <a:r>
              <a:rPr lang="en-US" sz="3200" dirty="0"/>
              <a:t> </a:t>
            </a:r>
          </a:p>
          <a:p>
            <a:pPr marL="285750" indent="-285750">
              <a:buFont typeface="Arial" panose="020B0604020202020204" pitchFamily="34" charset="0"/>
              <a:buChar char="•"/>
            </a:pPr>
            <a:r>
              <a:rPr lang="en-US" sz="3200" dirty="0" err="1"/>
              <a:t>KTeV</a:t>
            </a:r>
            <a:r>
              <a:rPr lang="en-US" sz="3200" dirty="0"/>
              <a:t> at </a:t>
            </a:r>
            <a:r>
              <a:rPr lang="en-US" sz="3200" dirty="0" err="1"/>
              <a:t>Fermilab</a:t>
            </a:r>
            <a:endParaRPr lang="en-US" sz="3200" dirty="0"/>
          </a:p>
          <a:p>
            <a:r>
              <a:rPr lang="en-US" sz="3200" dirty="0"/>
              <a:t>          Y. B. </a:t>
            </a:r>
            <a:r>
              <a:rPr lang="en-US" sz="3200" dirty="0" err="1"/>
              <a:t>Hsiung</a:t>
            </a:r>
            <a:r>
              <a:rPr lang="en-US" sz="3200" dirty="0"/>
              <a:t>, T. Yamanaka</a:t>
            </a:r>
          </a:p>
          <a:p>
            <a:endParaRPr lang="en-US" sz="3200" dirty="0"/>
          </a:p>
          <a:p>
            <a:pPr marL="285750" indent="-285750">
              <a:buFont typeface="Arial" panose="020B0604020202020204" pitchFamily="34" charset="0"/>
              <a:buChar char="•"/>
            </a:pPr>
            <a:r>
              <a:rPr lang="en-US" sz="3200" dirty="0"/>
              <a:t>Particle Data Group at UC Berkeley</a:t>
            </a:r>
          </a:p>
          <a:p>
            <a:r>
              <a:rPr lang="en-US" sz="3200" dirty="0"/>
              <a:t>         M. Barnett, Y. </a:t>
            </a:r>
            <a:r>
              <a:rPr lang="en-US" sz="3200" dirty="0" err="1"/>
              <a:t>Oyanagi</a:t>
            </a:r>
            <a:endParaRPr lang="en-US" sz="3200" dirty="0"/>
          </a:p>
          <a:p>
            <a:endParaRPr lang="en-US" sz="3200" dirty="0"/>
          </a:p>
          <a:p>
            <a:pPr marL="285750" indent="-285750">
              <a:buFont typeface="Arial" panose="020B0604020202020204" pitchFamily="34" charset="0"/>
              <a:buChar char="•"/>
            </a:pPr>
            <a:r>
              <a:rPr lang="en-US" sz="3200" dirty="0"/>
              <a:t> </a:t>
            </a:r>
            <a:r>
              <a:rPr lang="en-US" sz="3200" dirty="0" err="1"/>
              <a:t>Muon</a:t>
            </a:r>
            <a:r>
              <a:rPr lang="en-US" sz="3200" dirty="0"/>
              <a:t> Storage Ring at BNL</a:t>
            </a:r>
          </a:p>
          <a:p>
            <a:r>
              <a:rPr lang="en-US" sz="3200" dirty="0"/>
              <a:t>           V. Hughes, Y. </a:t>
            </a:r>
            <a:r>
              <a:rPr lang="en-US" sz="3200" dirty="0" err="1"/>
              <a:t>Mizumachi</a:t>
            </a:r>
            <a:endParaRPr lang="en-US" sz="3200" dirty="0"/>
          </a:p>
          <a:p>
            <a:endParaRPr lang="en-US" dirty="0"/>
          </a:p>
          <a:p>
            <a:r>
              <a:rPr lang="en-US" dirty="0"/>
              <a:t>        </a:t>
            </a:r>
          </a:p>
        </p:txBody>
      </p:sp>
    </p:spTree>
    <p:extLst>
      <p:ext uri="{BB962C8B-B14F-4D97-AF65-F5344CB8AC3E}">
        <p14:creationId xmlns:p14="http://schemas.microsoft.com/office/powerpoint/2010/main" val="79863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FD5465-F588-9348-8A47-C539CCCA9FEE}"/>
              </a:ext>
            </a:extLst>
          </p:cNvPr>
          <p:cNvSpPr txBox="1"/>
          <p:nvPr/>
        </p:nvSpPr>
        <p:spPr>
          <a:xfrm>
            <a:off x="419725" y="314372"/>
            <a:ext cx="10073390" cy="6278641"/>
          </a:xfrm>
          <a:prstGeom prst="rect">
            <a:avLst/>
          </a:prstGeom>
          <a:noFill/>
        </p:spPr>
        <p:txBody>
          <a:bodyPr wrap="square" rtlCol="0">
            <a:spAutoFit/>
          </a:bodyPr>
          <a:lstStyle/>
          <a:p>
            <a:r>
              <a:rPr lang="en-US" sz="3200" dirty="0"/>
              <a:t>Further additions to </a:t>
            </a:r>
          </a:p>
          <a:p>
            <a:r>
              <a:rPr lang="en-US" sz="3200" dirty="0"/>
              <a:t>the Japan-US HEP collaboration in the mid-1990s:</a:t>
            </a:r>
          </a:p>
          <a:p>
            <a:endParaRPr lang="en-US" sz="3200" dirty="0"/>
          </a:p>
          <a:p>
            <a:pPr marL="285750" indent="-285750">
              <a:buFont typeface="Arial" panose="020B0604020202020204" pitchFamily="34" charset="0"/>
              <a:buChar char="•"/>
            </a:pPr>
            <a:r>
              <a:rPr lang="en-US" sz="3200" dirty="0"/>
              <a:t>SLD experiment at SLAC </a:t>
            </a:r>
          </a:p>
          <a:p>
            <a:r>
              <a:rPr lang="en-US" sz="3200" dirty="0"/>
              <a:t>          M. </a:t>
            </a:r>
            <a:r>
              <a:rPr lang="en-US" sz="3200" dirty="0" err="1"/>
              <a:t>Bleidenbach</a:t>
            </a:r>
            <a:r>
              <a:rPr lang="en-US" sz="3200" dirty="0"/>
              <a:t>, C. </a:t>
            </a:r>
            <a:r>
              <a:rPr lang="en-US" sz="3200" dirty="0" err="1"/>
              <a:t>Baltay</a:t>
            </a:r>
            <a:r>
              <a:rPr lang="en-US" sz="3200" dirty="0"/>
              <a:t>, K. Abe</a:t>
            </a:r>
          </a:p>
          <a:p>
            <a:endParaRPr lang="en-US" sz="3200" dirty="0"/>
          </a:p>
          <a:p>
            <a:pPr marL="285750" indent="-285750">
              <a:buFont typeface="Arial" panose="020B0604020202020204" pitchFamily="34" charset="0"/>
              <a:buChar char="•"/>
            </a:pPr>
            <a:r>
              <a:rPr lang="en-US" sz="3200" dirty="0"/>
              <a:t>R&amp;D for Linear Collider at SLAC and KEK</a:t>
            </a:r>
          </a:p>
          <a:p>
            <a:r>
              <a:rPr lang="en-US" sz="3200" dirty="0"/>
              <a:t>            G. Loew, K. Takada</a:t>
            </a:r>
          </a:p>
          <a:p>
            <a:endParaRPr lang="en-US" sz="3200" dirty="0"/>
          </a:p>
          <a:p>
            <a:pPr marL="285750" indent="-285750">
              <a:buFont typeface="Arial" panose="020B0604020202020204" pitchFamily="34" charset="0"/>
              <a:buChar char="•"/>
            </a:pPr>
            <a:r>
              <a:rPr lang="en-US" sz="3200" dirty="0"/>
              <a:t>R&amp;D for B-factory detector </a:t>
            </a:r>
          </a:p>
          <a:p>
            <a:pPr marL="285750" indent="-285750"/>
            <a:r>
              <a:rPr lang="en-US" sz="3200" dirty="0"/>
              <a:t>   (</a:t>
            </a:r>
            <a:r>
              <a:rPr lang="en-US" sz="3200" dirty="0" err="1"/>
              <a:t>Fermilab</a:t>
            </a:r>
            <a:r>
              <a:rPr lang="en-US" sz="3200" dirty="0"/>
              <a:t>, Hawaii, Princeton, Virginia Tech)</a:t>
            </a:r>
          </a:p>
          <a:p>
            <a:r>
              <a:rPr lang="en-US" sz="3200" dirty="0"/>
              <a:t>             F. Takasaki</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1705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907BBD-BF3C-6849-92A7-1EC98BFCD188}"/>
              </a:ext>
            </a:extLst>
          </p:cNvPr>
          <p:cNvSpPr txBox="1"/>
          <p:nvPr/>
        </p:nvSpPr>
        <p:spPr>
          <a:xfrm>
            <a:off x="0" y="1"/>
            <a:ext cx="12192000" cy="6986527"/>
          </a:xfrm>
          <a:prstGeom prst="rect">
            <a:avLst/>
          </a:prstGeom>
          <a:noFill/>
        </p:spPr>
        <p:txBody>
          <a:bodyPr wrap="square" rtlCol="0">
            <a:spAutoFit/>
          </a:bodyPr>
          <a:lstStyle/>
          <a:p>
            <a:r>
              <a:rPr lang="en-US" sz="3200" dirty="0"/>
              <a:t>Introduction to the </a:t>
            </a:r>
          </a:p>
          <a:p>
            <a:r>
              <a:rPr lang="en-US" sz="3200" dirty="0"/>
              <a:t>“Achievement Report of Japan/US Cooperation in the Field of High Energy Physics (1979-1986)” by </a:t>
            </a:r>
            <a:r>
              <a:rPr lang="en-US" sz="3200" dirty="0" err="1"/>
              <a:t>Tetsuji</a:t>
            </a:r>
            <a:r>
              <a:rPr lang="en-US" sz="3200" dirty="0"/>
              <a:t> Nishikawa, Director General, KEK</a:t>
            </a:r>
          </a:p>
          <a:p>
            <a:endParaRPr lang="en-US" sz="3200" dirty="0"/>
          </a:p>
          <a:p>
            <a:pPr marL="457200" indent="-457200"/>
            <a:r>
              <a:rPr lang="en-US" sz="3200" dirty="0"/>
              <a:t>* Discussion between Japan and US scientists started in 1973 at the time of the US-Japan Symposium on High Energy accelerator held in Japan, </a:t>
            </a:r>
          </a:p>
          <a:p>
            <a:pPr marL="457200" indent="-457200"/>
            <a:r>
              <a:rPr lang="en-US" sz="3200" dirty="0"/>
              <a:t>    especially between T. Nishikawa and J. P. </a:t>
            </a:r>
            <a:r>
              <a:rPr lang="en-US" sz="3200" dirty="0" err="1"/>
              <a:t>Blewett</a:t>
            </a:r>
            <a:r>
              <a:rPr lang="en-US" sz="3200" dirty="0"/>
              <a:t>, BNL.</a:t>
            </a:r>
          </a:p>
          <a:p>
            <a:pPr marL="457200" indent="-457200">
              <a:buFont typeface="Arial" panose="020B0604020202020204" pitchFamily="34" charset="0"/>
              <a:buChar char="•"/>
            </a:pPr>
            <a:endParaRPr lang="en-US" sz="3200" dirty="0"/>
          </a:p>
          <a:p>
            <a:pPr marL="457200" indent="-457200"/>
            <a:r>
              <a:rPr lang="en-US" sz="3200" dirty="0"/>
              <a:t>* Fukuda-Carter meeting May 12, 1978 </a:t>
            </a:r>
            <a:r>
              <a:rPr lang="en-US" sz="2400" dirty="0">
                <a:hlinkClick r:id="rId2"/>
              </a:rPr>
              <a:t>http://www.chunichieigasha.co.jp/?p=18130</a:t>
            </a:r>
            <a:endParaRPr lang="en-US" sz="2400" dirty="0"/>
          </a:p>
          <a:p>
            <a:endParaRPr lang="en-US" sz="3200" dirty="0"/>
          </a:p>
          <a:p>
            <a:r>
              <a:rPr lang="en-US" sz="3200" dirty="0"/>
              <a:t>The Agreement on US-Japan Collaboration in Energy Research</a:t>
            </a:r>
            <a:r>
              <a:rPr lang="ja-JP" altLang="en-US" sz="3200" dirty="0"/>
              <a:t>　</a:t>
            </a:r>
            <a:endParaRPr lang="en-US" altLang="ja-JP" sz="3200" dirty="0"/>
          </a:p>
          <a:p>
            <a:r>
              <a:rPr lang="en-US" altLang="ja-JP" sz="3200" dirty="0"/>
              <a:t>became effective on May 2, 1979, and continued until  2005.</a:t>
            </a:r>
            <a:endParaRPr lang="en-US" sz="3200" dirty="0"/>
          </a:p>
          <a:p>
            <a:r>
              <a:rPr lang="en-US" sz="3200" dirty="0"/>
              <a:t> </a:t>
            </a:r>
          </a:p>
        </p:txBody>
      </p:sp>
    </p:spTree>
    <p:extLst>
      <p:ext uri="{BB962C8B-B14F-4D97-AF65-F5344CB8AC3E}">
        <p14:creationId xmlns:p14="http://schemas.microsoft.com/office/powerpoint/2010/main" val="62881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5427C5-3317-024D-B585-C9BB16652576}"/>
              </a:ext>
            </a:extLst>
          </p:cNvPr>
          <p:cNvSpPr txBox="1"/>
          <p:nvPr/>
        </p:nvSpPr>
        <p:spPr>
          <a:xfrm>
            <a:off x="1139253" y="1678898"/>
            <a:ext cx="9893508" cy="2862322"/>
          </a:xfrm>
          <a:prstGeom prst="rect">
            <a:avLst/>
          </a:prstGeom>
          <a:noFill/>
        </p:spPr>
        <p:txBody>
          <a:bodyPr wrap="square" rtlCol="0">
            <a:spAutoFit/>
          </a:bodyPr>
          <a:lstStyle/>
          <a:p>
            <a:r>
              <a:rPr lang="en-US" sz="3600" dirty="0"/>
              <a:t>After the mid-1990s </a:t>
            </a:r>
          </a:p>
          <a:p>
            <a:r>
              <a:rPr lang="en-US" sz="3600" dirty="0"/>
              <a:t>KEK started a B-factory and </a:t>
            </a:r>
          </a:p>
          <a:p>
            <a:r>
              <a:rPr lang="en-US" sz="3600" dirty="0"/>
              <a:t>Japan decided to participate in the LHC ($200M).</a:t>
            </a:r>
          </a:p>
          <a:p>
            <a:r>
              <a:rPr lang="en-US" sz="3600" dirty="0"/>
              <a:t>Inside Japan the relative importance of the US-Japan HEP collaboration was substantially reduced.</a:t>
            </a:r>
          </a:p>
        </p:txBody>
      </p:sp>
    </p:spTree>
    <p:extLst>
      <p:ext uri="{BB962C8B-B14F-4D97-AF65-F5344CB8AC3E}">
        <p14:creationId xmlns:p14="http://schemas.microsoft.com/office/powerpoint/2010/main" val="1975701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73" y="815563"/>
            <a:ext cx="10463186" cy="4524315"/>
          </a:xfrm>
          <a:prstGeom prst="rect">
            <a:avLst/>
          </a:prstGeom>
        </p:spPr>
        <p:txBody>
          <a:bodyPr wrap="square">
            <a:spAutoFit/>
          </a:bodyPr>
          <a:lstStyle/>
          <a:p>
            <a:r>
              <a:rPr lang="en-US" sz="3200" dirty="0"/>
              <a:t>Since the mid-1990s there have been two additional (and important) US-Japan collaboration (and competition) projects:</a:t>
            </a:r>
          </a:p>
          <a:p>
            <a:endParaRPr lang="en-US" sz="3200" dirty="0"/>
          </a:p>
          <a:p>
            <a:pPr marL="285750" indent="-285750">
              <a:buFont typeface="Arial" panose="020B0604020202020204" pitchFamily="34" charset="0"/>
              <a:buChar char="•"/>
            </a:pPr>
            <a:r>
              <a:rPr lang="en-US" sz="3200" dirty="0"/>
              <a:t> R&amp;D effort in X-band linear collider technology </a:t>
            </a:r>
          </a:p>
          <a:p>
            <a:r>
              <a:rPr lang="en-US" sz="3200" dirty="0"/>
              <a:t> Eventually this technology was not accepted for the ILC</a:t>
            </a:r>
          </a:p>
          <a:p>
            <a:endParaRPr lang="en-US" sz="3200" dirty="0"/>
          </a:p>
          <a:p>
            <a:pPr marL="285750" indent="-285750">
              <a:buFont typeface="Arial" panose="020B0604020202020204" pitchFamily="34" charset="0"/>
              <a:buChar char="•"/>
            </a:pPr>
            <a:r>
              <a:rPr lang="en-US" sz="3200" dirty="0"/>
              <a:t>Collaboration and competition in B-factories:</a:t>
            </a:r>
          </a:p>
          <a:p>
            <a:r>
              <a:rPr lang="en-US" sz="3200" dirty="0"/>
              <a:t>                    </a:t>
            </a:r>
            <a:r>
              <a:rPr lang="en-US" sz="3200" dirty="0" err="1"/>
              <a:t>BaBar</a:t>
            </a:r>
            <a:r>
              <a:rPr lang="en-US" sz="3200" dirty="0"/>
              <a:t> and Belle detectors </a:t>
            </a:r>
          </a:p>
          <a:p>
            <a:r>
              <a:rPr lang="en-US" sz="3200" dirty="0"/>
              <a:t>                    high luminosity accelerator technology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A421FB-ECFB-3F42-85C6-61B854A3D0BB}"/>
              </a:ext>
            </a:extLst>
          </p:cNvPr>
          <p:cNvSpPr txBox="1"/>
          <p:nvPr/>
        </p:nvSpPr>
        <p:spPr>
          <a:xfrm>
            <a:off x="289201" y="314371"/>
            <a:ext cx="11580592" cy="6001642"/>
          </a:xfrm>
          <a:prstGeom prst="rect">
            <a:avLst/>
          </a:prstGeom>
          <a:noFill/>
        </p:spPr>
        <p:txBody>
          <a:bodyPr wrap="square" rtlCol="0">
            <a:spAutoFit/>
          </a:bodyPr>
          <a:lstStyle/>
          <a:p>
            <a:r>
              <a:rPr lang="en-US" sz="3200" dirty="0"/>
              <a:t>The Japan-US Energy Agreement ended in 2005,</a:t>
            </a:r>
          </a:p>
          <a:p>
            <a:pPr marL="285750" indent="-285750">
              <a:buFont typeface="Arial" panose="020B0604020202020204" pitchFamily="34" charset="0"/>
              <a:buChar char="•"/>
            </a:pPr>
            <a:r>
              <a:rPr lang="en-US" sz="3200" dirty="0"/>
              <a:t>but was continued in high energy physics, owing to Article 10 of the Agreement which says that unfinished projects can be continued.</a:t>
            </a:r>
          </a:p>
          <a:p>
            <a:pPr marL="285750" indent="-285750">
              <a:buFont typeface="Arial" panose="020B0604020202020204" pitchFamily="34" charset="0"/>
              <a:buChar char="•"/>
            </a:pPr>
            <a:r>
              <a:rPr lang="en-US" sz="3200" dirty="0"/>
              <a:t>Independently of the Energy Agreement, another Agreement on US-Japan collaboration in Science and Technology was signed in 1988.</a:t>
            </a:r>
          </a:p>
          <a:p>
            <a:pPr marL="285750" indent="-285750">
              <a:buFont typeface="Arial" panose="020B0604020202020204" pitchFamily="34" charset="0"/>
              <a:buChar char="•"/>
            </a:pPr>
            <a:r>
              <a:rPr lang="en-US" sz="3200" dirty="0"/>
              <a:t>DOE and MEXT agreed to sign an Implementation Agreement in 2013 based on the 1988 Agreement.</a:t>
            </a:r>
          </a:p>
          <a:p>
            <a:pPr marL="285750" indent="-285750">
              <a:buFont typeface="Arial" panose="020B0604020202020204" pitchFamily="34" charset="0"/>
              <a:buChar char="•"/>
            </a:pPr>
            <a:r>
              <a:rPr lang="en-US" sz="3200" dirty="0"/>
              <a:t>KEK and DOE signed on to the Project Agreement in 2013, based on the Implementation Agreement</a:t>
            </a:r>
          </a:p>
          <a:p>
            <a:pPr marL="285750" indent="-285750">
              <a:buFont typeface="Arial" panose="020B0604020202020204" pitchFamily="34" charset="0"/>
              <a:buChar char="•"/>
            </a:pPr>
            <a:r>
              <a:rPr lang="en-US" sz="3200" dirty="0"/>
              <a:t>The current budget is nearly 1/3 of the initial allocation.</a:t>
            </a:r>
          </a:p>
        </p:txBody>
      </p:sp>
    </p:spTree>
    <p:extLst>
      <p:ext uri="{BB962C8B-B14F-4D97-AF65-F5344CB8AC3E}">
        <p14:creationId xmlns:p14="http://schemas.microsoft.com/office/powerpoint/2010/main" val="2487832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742808-B32E-254F-B276-ACC8CEB1E09F}"/>
              </a:ext>
            </a:extLst>
          </p:cNvPr>
          <p:cNvSpPr txBox="1"/>
          <p:nvPr/>
        </p:nvSpPr>
        <p:spPr>
          <a:xfrm>
            <a:off x="1603948" y="1933732"/>
            <a:ext cx="9428813" cy="1569660"/>
          </a:xfrm>
          <a:prstGeom prst="rect">
            <a:avLst/>
          </a:prstGeom>
          <a:noFill/>
        </p:spPr>
        <p:txBody>
          <a:bodyPr wrap="square" rtlCol="0">
            <a:spAutoFit/>
          </a:bodyPr>
          <a:lstStyle/>
          <a:p>
            <a:r>
              <a:rPr lang="en-US" sz="3200" dirty="0"/>
              <a:t>The future of US-Japan collaboration in high energy physics depends very much upon the future of high energy physics.</a:t>
            </a:r>
          </a:p>
        </p:txBody>
      </p:sp>
    </p:spTree>
    <p:extLst>
      <p:ext uri="{BB962C8B-B14F-4D97-AF65-F5344CB8AC3E}">
        <p14:creationId xmlns:p14="http://schemas.microsoft.com/office/powerpoint/2010/main" val="1540527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549A9B-E181-BF4E-A5C9-9CFB6AE64497}"/>
              </a:ext>
            </a:extLst>
          </p:cNvPr>
          <p:cNvSpPr txBox="1"/>
          <p:nvPr/>
        </p:nvSpPr>
        <p:spPr>
          <a:xfrm>
            <a:off x="176035" y="239843"/>
            <a:ext cx="12015965" cy="7694413"/>
          </a:xfrm>
          <a:prstGeom prst="rect">
            <a:avLst/>
          </a:prstGeom>
          <a:noFill/>
        </p:spPr>
        <p:txBody>
          <a:bodyPr wrap="square" rtlCol="0">
            <a:spAutoFit/>
          </a:bodyPr>
          <a:lstStyle/>
          <a:p>
            <a:r>
              <a:rPr lang="en-US" sz="3200" dirty="0"/>
              <a:t>My personal view</a:t>
            </a:r>
          </a:p>
          <a:p>
            <a:endParaRPr lang="en-US" sz="3200" dirty="0"/>
          </a:p>
          <a:p>
            <a:r>
              <a:rPr lang="en-US" sz="3200" dirty="0"/>
              <a:t>When the SSC was terminated, L. Lederman  lamented by mentioning  that “the Higgs is God’s particle”.  I agree with his prophetic remark  in the following sense:</a:t>
            </a:r>
          </a:p>
          <a:p>
            <a:r>
              <a:rPr lang="en-US" sz="3200" dirty="0"/>
              <a:t>If we understand the detailed properties of the Higgs particle, including its interaction with neutrinos, then we understand the physics all the way up to the Planck scale, the highest energy. </a:t>
            </a:r>
          </a:p>
          <a:p>
            <a:r>
              <a:rPr lang="en-US" sz="3200" dirty="0"/>
              <a:t>We do not need a higher energy machine than a Higgs factory. </a:t>
            </a:r>
          </a:p>
          <a:p>
            <a:r>
              <a:rPr lang="en-US" sz="3200" dirty="0"/>
              <a:t>God has been kind to us!</a:t>
            </a:r>
          </a:p>
          <a:p>
            <a:endParaRPr lang="en-US" sz="3200" dirty="0"/>
          </a:p>
          <a:p>
            <a:pPr marL="285750" indent="-285750">
              <a:buFont typeface="Arial" panose="020B0604020202020204" pitchFamily="34" charset="0"/>
              <a:buChar char="•"/>
            </a:pPr>
            <a:r>
              <a:rPr lang="en-US" sz="3200" dirty="0"/>
              <a:t>Higgs factory 		</a:t>
            </a:r>
          </a:p>
          <a:p>
            <a:pPr marL="285750" indent="-285750">
              <a:buFont typeface="Arial" panose="020B0604020202020204" pitchFamily="34" charset="0"/>
              <a:buChar char="•"/>
            </a:pPr>
            <a:r>
              <a:rPr lang="en-US" sz="3200" dirty="0"/>
              <a:t>Neutrino factory (after muon factory)</a:t>
            </a:r>
          </a:p>
          <a:p>
            <a:pPr marL="285750" indent="-285750"/>
            <a:endParaRPr lang="en-US" sz="3200" dirty="0"/>
          </a:p>
          <a:p>
            <a:pPr marL="285750" indent="-285750"/>
            <a:endParaRPr lang="en-US" sz="2800" dirty="0"/>
          </a:p>
          <a:p>
            <a:endParaRPr lang="en-US" dirty="0"/>
          </a:p>
        </p:txBody>
      </p:sp>
    </p:spTree>
    <p:extLst>
      <p:ext uri="{BB962C8B-B14F-4D97-AF65-F5344CB8AC3E}">
        <p14:creationId xmlns:p14="http://schemas.microsoft.com/office/powerpoint/2010/main" val="2618352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648523-9BD5-1249-8CAB-DC5ACF924974}"/>
              </a:ext>
            </a:extLst>
          </p:cNvPr>
          <p:cNvSpPr txBox="1"/>
          <p:nvPr/>
        </p:nvSpPr>
        <p:spPr>
          <a:xfrm>
            <a:off x="1678899" y="1933731"/>
            <a:ext cx="9173980" cy="2862322"/>
          </a:xfrm>
          <a:prstGeom prst="rect">
            <a:avLst/>
          </a:prstGeom>
          <a:noFill/>
        </p:spPr>
        <p:txBody>
          <a:bodyPr wrap="square" rtlCol="0">
            <a:spAutoFit/>
          </a:bodyPr>
          <a:lstStyle/>
          <a:p>
            <a:r>
              <a:rPr lang="en-US" sz="3600" dirty="0"/>
              <a:t>I will explain the physics behind this viewpoint in an April 17 seminar at the University of Hawaii physics department; the title of my talk is:</a:t>
            </a:r>
          </a:p>
          <a:p>
            <a:r>
              <a:rPr lang="en-US" sz="3600" dirty="0"/>
              <a:t>                        “Flavor Moonshine”</a:t>
            </a:r>
          </a:p>
        </p:txBody>
      </p:sp>
    </p:spTree>
    <p:extLst>
      <p:ext uri="{BB962C8B-B14F-4D97-AF65-F5344CB8AC3E}">
        <p14:creationId xmlns:p14="http://schemas.microsoft.com/office/powerpoint/2010/main" val="3017879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7BFDB7-4A71-9344-B75A-CC402083BF7D}"/>
              </a:ext>
            </a:extLst>
          </p:cNvPr>
          <p:cNvSpPr txBox="1"/>
          <p:nvPr/>
        </p:nvSpPr>
        <p:spPr>
          <a:xfrm>
            <a:off x="1528996" y="1543986"/>
            <a:ext cx="8754256"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a:t>The agreement included fusion physics and high energy physics, among other research areas.</a:t>
            </a:r>
          </a:p>
          <a:p>
            <a:pPr marL="285750" indent="-285750"/>
            <a:endParaRPr lang="en-US" sz="3200" dirty="0"/>
          </a:p>
          <a:p>
            <a:pPr marL="285750" indent="-285750">
              <a:buFont typeface="Arial" panose="020B0604020202020204" pitchFamily="34" charset="0"/>
              <a:buChar char="•"/>
            </a:pPr>
            <a:r>
              <a:rPr lang="en-US" sz="3200" dirty="0"/>
              <a:t>The Implementation Agreement in the field of High Energy physics was signed in November  1979 at the time of the First US-Japan Collaboration Meeting, held at SLAC. </a:t>
            </a:r>
          </a:p>
        </p:txBody>
      </p:sp>
    </p:spTree>
    <p:extLst>
      <p:ext uri="{BB962C8B-B14F-4D97-AF65-F5344CB8AC3E}">
        <p14:creationId xmlns:p14="http://schemas.microsoft.com/office/powerpoint/2010/main" val="286088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legacy.kek.jp/photoarchive/past/past006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661" y="94913"/>
            <a:ext cx="9391101" cy="7305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540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02DD30-B57B-7649-902C-B360E59F72E2}"/>
              </a:ext>
            </a:extLst>
          </p:cNvPr>
          <p:cNvSpPr txBox="1"/>
          <p:nvPr/>
        </p:nvSpPr>
        <p:spPr>
          <a:xfrm>
            <a:off x="1184223" y="1049312"/>
            <a:ext cx="10238281" cy="3970318"/>
          </a:xfrm>
          <a:prstGeom prst="rect">
            <a:avLst/>
          </a:prstGeom>
          <a:noFill/>
        </p:spPr>
        <p:txBody>
          <a:bodyPr wrap="square" rtlCol="0">
            <a:spAutoFit/>
          </a:bodyPr>
          <a:lstStyle/>
          <a:p>
            <a:r>
              <a:rPr lang="en-US" sz="2800" dirty="0"/>
              <a:t>First committee members</a:t>
            </a:r>
          </a:p>
          <a:p>
            <a:endParaRPr lang="en-US" sz="2800" dirty="0"/>
          </a:p>
          <a:p>
            <a:r>
              <a:rPr lang="en-US" sz="2800" dirty="0"/>
              <a:t>US</a:t>
            </a:r>
          </a:p>
          <a:p>
            <a:r>
              <a:rPr lang="en-US" sz="2800" dirty="0"/>
              <a:t> J. </a:t>
            </a:r>
            <a:r>
              <a:rPr lang="en-US" sz="2800" dirty="0" err="1"/>
              <a:t>Leiss</a:t>
            </a:r>
            <a:r>
              <a:rPr lang="en-US" sz="2800" dirty="0"/>
              <a:t> (DOE), R. </a:t>
            </a:r>
            <a:r>
              <a:rPr lang="en-US" sz="2800" dirty="0" err="1"/>
              <a:t>Birge</a:t>
            </a:r>
            <a:r>
              <a:rPr lang="en-US" sz="2800" dirty="0"/>
              <a:t> (LBL), L. Lederman (FERMILAB), </a:t>
            </a:r>
          </a:p>
          <a:p>
            <a:r>
              <a:rPr lang="en-US" sz="2800" dirty="0"/>
              <a:t>W. Panofsky (SLAC), R. Rau (BNL), J. </a:t>
            </a:r>
            <a:r>
              <a:rPr lang="en-US" sz="2800" dirty="0" err="1"/>
              <a:t>Sandweiss</a:t>
            </a:r>
            <a:r>
              <a:rPr lang="en-US" sz="2800" dirty="0"/>
              <a:t> (Yale)</a:t>
            </a:r>
          </a:p>
          <a:p>
            <a:endParaRPr lang="en-US" sz="2800" dirty="0"/>
          </a:p>
          <a:p>
            <a:r>
              <a:rPr lang="en-US" sz="2800" dirty="0"/>
              <a:t>Japan</a:t>
            </a:r>
          </a:p>
          <a:p>
            <a:r>
              <a:rPr lang="en-US" sz="2800" dirty="0"/>
              <a:t>T. Nishikawa (KEK) , K. </a:t>
            </a:r>
            <a:r>
              <a:rPr lang="en-US" sz="2800" dirty="0" err="1"/>
              <a:t>Shinozawa</a:t>
            </a:r>
            <a:r>
              <a:rPr lang="en-US" sz="2800" dirty="0"/>
              <a:t> (MEXT), T. </a:t>
            </a:r>
            <a:r>
              <a:rPr lang="en-US" sz="2800" dirty="0" err="1"/>
              <a:t>Fujii</a:t>
            </a:r>
            <a:r>
              <a:rPr lang="en-US" sz="2800" dirty="0"/>
              <a:t> (U. Tokyo), </a:t>
            </a:r>
          </a:p>
          <a:p>
            <a:r>
              <a:rPr lang="en-US" sz="2800" dirty="0"/>
              <a:t>K. Kikuchi (KEK), T. </a:t>
            </a:r>
            <a:r>
              <a:rPr lang="en-US" sz="2800" dirty="0" err="1"/>
              <a:t>Kitagaki</a:t>
            </a:r>
            <a:r>
              <a:rPr lang="en-US" sz="2800" dirty="0"/>
              <a:t> (Tohoku U.), G. Takeda (Tohoku U.)</a:t>
            </a:r>
          </a:p>
        </p:txBody>
      </p:sp>
    </p:spTree>
    <p:extLst>
      <p:ext uri="{BB962C8B-B14F-4D97-AF65-F5344CB8AC3E}">
        <p14:creationId xmlns:p14="http://schemas.microsoft.com/office/powerpoint/2010/main" val="1514150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nvPr>
        </p:nvGraphicFramePr>
        <p:xfrm>
          <a:off x="685801" y="272722"/>
          <a:ext cx="11228294" cy="6168419"/>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p:cNvSpPr txBox="1"/>
          <p:nvPr/>
        </p:nvSpPr>
        <p:spPr>
          <a:xfrm>
            <a:off x="9426387" y="2901057"/>
            <a:ext cx="1355027" cy="646331"/>
          </a:xfrm>
          <a:prstGeom prst="rect">
            <a:avLst/>
          </a:prstGeom>
          <a:solidFill>
            <a:schemeClr val="bg1"/>
          </a:solidFill>
        </p:spPr>
        <p:txBody>
          <a:bodyPr wrap="square" rtlCol="0">
            <a:spAutoFit/>
          </a:bodyPr>
          <a:lstStyle/>
          <a:p>
            <a:r>
              <a:rPr kumimoji="1" lang="en-US" altLang="ja-JP" dirty="0"/>
              <a:t>Number </a:t>
            </a:r>
          </a:p>
          <a:p>
            <a:r>
              <a:rPr kumimoji="1" lang="en-US" altLang="ja-JP" dirty="0"/>
              <a:t>of proposal</a:t>
            </a:r>
            <a:endParaRPr kumimoji="1" lang="ja-JP" altLang="en-US" dirty="0"/>
          </a:p>
        </p:txBody>
      </p:sp>
      <p:sp>
        <p:nvSpPr>
          <p:cNvPr id="5" name="テキスト ボックス 4"/>
          <p:cNvSpPr txBox="1"/>
          <p:nvPr/>
        </p:nvSpPr>
        <p:spPr>
          <a:xfrm>
            <a:off x="4455042" y="6441141"/>
            <a:ext cx="2223247" cy="369332"/>
          </a:xfrm>
          <a:prstGeom prst="rect">
            <a:avLst/>
          </a:prstGeom>
          <a:solidFill>
            <a:schemeClr val="bg1"/>
          </a:solidFill>
        </p:spPr>
        <p:txBody>
          <a:bodyPr wrap="square" rtlCol="0">
            <a:spAutoFit/>
          </a:bodyPr>
          <a:lstStyle/>
          <a:p>
            <a:pPr algn="ctr"/>
            <a:r>
              <a:rPr kumimoji="1" lang="en-US" altLang="ja-JP" dirty="0"/>
              <a:t>Year (19XX/20XX)</a:t>
            </a:r>
            <a:endParaRPr kumimoji="1" lang="ja-JP" altLang="en-US" dirty="0"/>
          </a:p>
        </p:txBody>
      </p:sp>
      <p:sp>
        <p:nvSpPr>
          <p:cNvPr id="6" name="テキスト ボックス 5"/>
          <p:cNvSpPr txBox="1"/>
          <p:nvPr/>
        </p:nvSpPr>
        <p:spPr>
          <a:xfrm>
            <a:off x="0" y="2901057"/>
            <a:ext cx="1116419" cy="830997"/>
          </a:xfrm>
          <a:prstGeom prst="rect">
            <a:avLst/>
          </a:prstGeom>
          <a:solidFill>
            <a:schemeClr val="bg1"/>
          </a:solidFill>
        </p:spPr>
        <p:txBody>
          <a:bodyPr wrap="square" rtlCol="0">
            <a:spAutoFit/>
          </a:bodyPr>
          <a:lstStyle/>
          <a:p>
            <a:pPr algn="ctr"/>
            <a:r>
              <a:rPr kumimoji="1" lang="en-US" altLang="ja-JP" sz="1600" dirty="0"/>
              <a:t>Allocated Budget</a:t>
            </a:r>
          </a:p>
          <a:p>
            <a:pPr algn="ctr"/>
            <a:r>
              <a:rPr kumimoji="1" lang="en-US" altLang="ja-JP" sz="1600" dirty="0"/>
              <a:t>(M JPY)</a:t>
            </a:r>
            <a:endParaRPr kumimoji="1" lang="ja-JP" altLang="en-US" sz="1600" dirty="0"/>
          </a:p>
        </p:txBody>
      </p:sp>
      <p:sp>
        <p:nvSpPr>
          <p:cNvPr id="7" name="テキスト ボックス 6"/>
          <p:cNvSpPr txBox="1"/>
          <p:nvPr/>
        </p:nvSpPr>
        <p:spPr>
          <a:xfrm>
            <a:off x="10996567" y="5730672"/>
            <a:ext cx="917528" cy="461665"/>
          </a:xfrm>
          <a:prstGeom prst="rect">
            <a:avLst/>
          </a:prstGeom>
          <a:solidFill>
            <a:schemeClr val="bg1"/>
          </a:solidFill>
        </p:spPr>
        <p:txBody>
          <a:bodyPr wrap="square" rtlCol="0">
            <a:spAutoFit/>
          </a:bodyPr>
          <a:lstStyle/>
          <a:p>
            <a:r>
              <a:rPr kumimoji="1" lang="en-US" altLang="ja-JP" sz="1200" dirty="0"/>
              <a:t>Number </a:t>
            </a:r>
          </a:p>
          <a:p>
            <a:r>
              <a:rPr kumimoji="1" lang="en-US" altLang="ja-JP" sz="1200" dirty="0"/>
              <a:t>of proposal</a:t>
            </a:r>
            <a:endParaRPr kumimoji="1" lang="ja-JP" altLang="en-US" sz="1200" dirty="0"/>
          </a:p>
        </p:txBody>
      </p:sp>
    </p:spTree>
    <p:extLst>
      <p:ext uri="{BB962C8B-B14F-4D97-AF65-F5344CB8AC3E}">
        <p14:creationId xmlns:p14="http://schemas.microsoft.com/office/powerpoint/2010/main" val="2709873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003493-241B-9541-A227-8B50A2FCAC52}"/>
              </a:ext>
            </a:extLst>
          </p:cNvPr>
          <p:cNvSpPr txBox="1"/>
          <p:nvPr/>
        </p:nvSpPr>
        <p:spPr>
          <a:xfrm>
            <a:off x="314595" y="464234"/>
            <a:ext cx="11511834" cy="6001642"/>
          </a:xfrm>
          <a:prstGeom prst="rect">
            <a:avLst/>
          </a:prstGeom>
          <a:noFill/>
        </p:spPr>
        <p:txBody>
          <a:bodyPr wrap="square" rtlCol="0">
            <a:spAutoFit/>
          </a:bodyPr>
          <a:lstStyle/>
          <a:p>
            <a:r>
              <a:rPr lang="en-US" sz="3200" dirty="0"/>
              <a:t>Seven high energy physics projects started at the initial stage in US:</a:t>
            </a:r>
          </a:p>
          <a:p>
            <a:endParaRPr lang="en-US" sz="3200" dirty="0"/>
          </a:p>
          <a:p>
            <a:pPr marL="285750" indent="-285750">
              <a:buFont typeface="Arial" panose="020B0604020202020204" pitchFamily="34" charset="0"/>
              <a:buChar char="•"/>
            </a:pPr>
            <a:r>
              <a:rPr lang="en-US" sz="3200" dirty="0"/>
              <a:t>Collider Detector Facility (CDF) at </a:t>
            </a:r>
            <a:r>
              <a:rPr lang="en-US" sz="3200" dirty="0" err="1"/>
              <a:t>Fermilab</a:t>
            </a:r>
            <a:endParaRPr lang="en-US" sz="3200" dirty="0"/>
          </a:p>
          <a:p>
            <a:r>
              <a:rPr lang="en-US" sz="3200" dirty="0"/>
              <a:t>               L. M. Lederman (R. </a:t>
            </a:r>
            <a:r>
              <a:rPr lang="en-US" sz="3200" dirty="0" err="1"/>
              <a:t>Schwitters</a:t>
            </a:r>
            <a:r>
              <a:rPr lang="en-US" sz="3200" dirty="0"/>
              <a:t>) , T. Kondo</a:t>
            </a:r>
          </a:p>
          <a:p>
            <a:endParaRPr lang="en-US" sz="3200" dirty="0"/>
          </a:p>
          <a:p>
            <a:pPr marL="285750" indent="-285750">
              <a:buFont typeface="Arial" panose="020B0604020202020204" pitchFamily="34" charset="0"/>
              <a:buChar char="•"/>
            </a:pPr>
            <a:r>
              <a:rPr lang="en-US" sz="3200" dirty="0"/>
              <a:t>Spin physics at the </a:t>
            </a:r>
            <a:r>
              <a:rPr lang="en-US" sz="3200" dirty="0" err="1"/>
              <a:t>Tevatron</a:t>
            </a:r>
            <a:endParaRPr lang="en-US" sz="3200" dirty="0"/>
          </a:p>
          <a:p>
            <a:r>
              <a:rPr lang="en-US" sz="3200" dirty="0"/>
              <a:t>               A. </a:t>
            </a:r>
            <a:r>
              <a:rPr lang="en-US" sz="3200" dirty="0" err="1"/>
              <a:t>Yokosawa</a:t>
            </a:r>
            <a:r>
              <a:rPr lang="en-US" sz="3200" dirty="0"/>
              <a:t> , A . </a:t>
            </a:r>
            <a:r>
              <a:rPr lang="en-US" sz="3200" dirty="0" err="1"/>
              <a:t>Masaike</a:t>
            </a:r>
            <a:endParaRPr lang="en-US" sz="3200" dirty="0"/>
          </a:p>
          <a:p>
            <a:endParaRPr lang="en-US" sz="3200" dirty="0"/>
          </a:p>
          <a:p>
            <a:pPr marL="285750" indent="-285750">
              <a:buFont typeface="Arial" panose="020B0604020202020204" pitchFamily="34" charset="0"/>
              <a:buChar char="•"/>
            </a:pPr>
            <a:r>
              <a:rPr lang="en-US" sz="3200" dirty="0"/>
              <a:t>Emulsion-Counter hybrid system for charm physics at the </a:t>
            </a:r>
            <a:r>
              <a:rPr lang="en-US" sz="3200" dirty="0" err="1"/>
              <a:t>Tevatron</a:t>
            </a:r>
            <a:endParaRPr lang="en-US" sz="3200" dirty="0"/>
          </a:p>
          <a:p>
            <a:r>
              <a:rPr lang="en-US" sz="3200" dirty="0"/>
              <a:t>               N. W. Reay, K. </a:t>
            </a:r>
            <a:r>
              <a:rPr lang="en-US" sz="3200" dirty="0" err="1"/>
              <a:t>Niu</a:t>
            </a:r>
            <a:endParaRPr lang="en-US" sz="3200" dirty="0"/>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sz="3200" dirty="0"/>
          </a:p>
        </p:txBody>
      </p:sp>
    </p:spTree>
    <p:extLst>
      <p:ext uri="{BB962C8B-B14F-4D97-AF65-F5344CB8AC3E}">
        <p14:creationId xmlns:p14="http://schemas.microsoft.com/office/powerpoint/2010/main" val="1516597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9BABDB-F712-184A-A45D-0E6326ACBE95}"/>
              </a:ext>
            </a:extLst>
          </p:cNvPr>
          <p:cNvSpPr/>
          <p:nvPr/>
        </p:nvSpPr>
        <p:spPr>
          <a:xfrm>
            <a:off x="389792" y="617498"/>
            <a:ext cx="11467427" cy="6186309"/>
          </a:xfrm>
          <a:prstGeom prst="rect">
            <a:avLst/>
          </a:prstGeom>
        </p:spPr>
        <p:txBody>
          <a:bodyPr wrap="square">
            <a:spAutoFit/>
          </a:bodyPr>
          <a:lstStyle/>
          <a:p>
            <a:pPr marL="285750" indent="-285750"/>
            <a:r>
              <a:rPr lang="en-US" sz="2800" dirty="0"/>
              <a:t>Seven high energy physics projects started at the initial stage in US (</a:t>
            </a:r>
            <a:r>
              <a:rPr lang="en-US" sz="2800" dirty="0" err="1"/>
              <a:t>con’t</a:t>
            </a:r>
            <a:r>
              <a:rPr lang="en-US" sz="2800" dirty="0"/>
              <a:t>)</a:t>
            </a:r>
          </a:p>
          <a:p>
            <a:pPr marL="285750" indent="-285750"/>
            <a:endParaRPr lang="en-US" sz="2800" dirty="0"/>
          </a:p>
          <a:p>
            <a:pPr marL="285750" indent="-285750">
              <a:buFont typeface="Arial" panose="020B0604020202020204" pitchFamily="34" charset="0"/>
              <a:buChar char="•"/>
            </a:pPr>
            <a:r>
              <a:rPr lang="en-US" sz="2800" dirty="0"/>
              <a:t>R&amp;D  of  TPC  for PEP4 , UC Berkley, SLAC  </a:t>
            </a:r>
          </a:p>
          <a:p>
            <a:r>
              <a:rPr lang="en-US" sz="2800" dirty="0"/>
              <a:t>             D. Nygren , T. </a:t>
            </a:r>
            <a:r>
              <a:rPr lang="en-US" sz="2800" dirty="0" err="1"/>
              <a:t>Kamae</a:t>
            </a:r>
            <a:endParaRPr lang="en-US" sz="2800" dirty="0"/>
          </a:p>
          <a:p>
            <a:endParaRPr lang="en-US" sz="3200" dirty="0"/>
          </a:p>
          <a:p>
            <a:pPr marL="285750" indent="-285750">
              <a:buFont typeface="Arial" panose="020B0604020202020204" pitchFamily="34" charset="0"/>
              <a:buChar char="•"/>
            </a:pPr>
            <a:r>
              <a:rPr lang="en-US" sz="2800" dirty="0"/>
              <a:t>Large Aperture Superconducting Solenoid (LASS) experiment at SLAC</a:t>
            </a:r>
          </a:p>
          <a:p>
            <a:r>
              <a:rPr lang="en-US" sz="2800" dirty="0"/>
              <a:t>              D. Leith, R. </a:t>
            </a:r>
            <a:r>
              <a:rPr lang="en-US" sz="2800" dirty="0" err="1"/>
              <a:t>Kajikawa</a:t>
            </a:r>
            <a:endParaRPr lang="en-US" sz="2800" dirty="0"/>
          </a:p>
          <a:p>
            <a:endParaRPr lang="en-US" sz="2800" dirty="0"/>
          </a:p>
          <a:p>
            <a:pPr marL="285750" indent="-285750">
              <a:buFont typeface="Arial" panose="020B0604020202020204" pitchFamily="34" charset="0"/>
              <a:buChar char="•"/>
            </a:pPr>
            <a:r>
              <a:rPr lang="en-US" sz="2800" dirty="0"/>
              <a:t>Neutrino Scattering experiment at BNL AGS</a:t>
            </a:r>
          </a:p>
          <a:p>
            <a:r>
              <a:rPr lang="en-US" sz="2800" dirty="0"/>
              <a:t>                D.H. White, Y. </a:t>
            </a:r>
            <a:r>
              <a:rPr lang="en-US" sz="2800" dirty="0" err="1"/>
              <a:t>Nagashima</a:t>
            </a:r>
            <a:endParaRPr lang="en-US" sz="2800" dirty="0"/>
          </a:p>
          <a:p>
            <a:endParaRPr lang="en-US" sz="2800" dirty="0"/>
          </a:p>
          <a:p>
            <a:pPr marL="285750" indent="-285750">
              <a:buFont typeface="Arial" panose="020B0604020202020204" pitchFamily="34" charset="0"/>
              <a:buChar char="•"/>
            </a:pPr>
            <a:r>
              <a:rPr lang="en-US" sz="2800" dirty="0"/>
              <a:t>Neutrino experiment using bubble chamber at AGS</a:t>
            </a:r>
          </a:p>
          <a:p>
            <a:r>
              <a:rPr lang="en-US" sz="2800" dirty="0"/>
              <a:t>                 N. </a:t>
            </a:r>
            <a:r>
              <a:rPr lang="en-US" sz="2800" dirty="0" err="1"/>
              <a:t>Samios</a:t>
            </a:r>
            <a:r>
              <a:rPr lang="en-US" sz="2800" dirty="0"/>
              <a:t>, T. </a:t>
            </a:r>
            <a:r>
              <a:rPr lang="en-US" sz="2800" dirty="0" err="1"/>
              <a:t>Kitagaki</a:t>
            </a:r>
            <a:endParaRPr lang="en-US" sz="2800" dirty="0"/>
          </a:p>
          <a:p>
            <a:endParaRPr lang="en-US" sz="2800" dirty="0"/>
          </a:p>
        </p:txBody>
      </p:sp>
    </p:spTree>
    <p:extLst>
      <p:ext uri="{BB962C8B-B14F-4D97-AF65-F5344CB8AC3E}">
        <p14:creationId xmlns:p14="http://schemas.microsoft.com/office/powerpoint/2010/main" val="3191151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5FF5B5-07D3-7E4A-B943-CAF08BA4CDB7}"/>
              </a:ext>
            </a:extLst>
          </p:cNvPr>
          <p:cNvSpPr/>
          <p:nvPr/>
        </p:nvSpPr>
        <p:spPr>
          <a:xfrm>
            <a:off x="1118559" y="529959"/>
            <a:ext cx="10416579" cy="6370974"/>
          </a:xfrm>
          <a:prstGeom prst="rect">
            <a:avLst/>
          </a:prstGeom>
        </p:spPr>
        <p:txBody>
          <a:bodyPr wrap="square">
            <a:spAutoFit/>
          </a:bodyPr>
          <a:lstStyle/>
          <a:p>
            <a:r>
              <a:rPr lang="en-US" sz="3200" dirty="0"/>
              <a:t>Some of the R&amp;D projects for accelerator technology</a:t>
            </a:r>
          </a:p>
          <a:p>
            <a:endParaRPr lang="en-US" sz="2400" dirty="0"/>
          </a:p>
          <a:p>
            <a:pPr marL="285750" indent="-285750">
              <a:buFont typeface="Arial" panose="020B0604020202020204" pitchFamily="34" charset="0"/>
              <a:buChar char="•"/>
            </a:pPr>
            <a:r>
              <a:rPr lang="en-US" sz="3200" dirty="0"/>
              <a:t>Nb3-Sn/Cu dipole magnet R&amp;D    (BNL, </a:t>
            </a:r>
            <a:r>
              <a:rPr lang="en-US" sz="3200" dirty="0" err="1"/>
              <a:t>Fermilab</a:t>
            </a:r>
            <a:r>
              <a:rPr lang="en-US" sz="3200" dirty="0"/>
              <a:t>, KEK)</a:t>
            </a:r>
          </a:p>
          <a:p>
            <a:r>
              <a:rPr lang="en-US" sz="3200" dirty="0"/>
              <a:t>               A. D. </a:t>
            </a:r>
            <a:r>
              <a:rPr lang="en-US" sz="3200" dirty="0" err="1"/>
              <a:t>McInturff</a:t>
            </a:r>
            <a:r>
              <a:rPr lang="en-US" sz="3200" dirty="0"/>
              <a:t> , H. </a:t>
            </a:r>
            <a:r>
              <a:rPr lang="en-US" sz="3200" dirty="0" err="1"/>
              <a:t>Hirabayashi</a:t>
            </a:r>
            <a:endParaRPr lang="en-US" sz="3200" dirty="0"/>
          </a:p>
          <a:p>
            <a:endParaRPr lang="en-US" sz="3200" dirty="0"/>
          </a:p>
          <a:p>
            <a:pPr marL="285750" indent="-285750">
              <a:buFont typeface="Arial" panose="020B0604020202020204" pitchFamily="34" charset="0"/>
              <a:buChar char="•"/>
            </a:pPr>
            <a:r>
              <a:rPr lang="en-US" sz="3200" dirty="0"/>
              <a:t>Superconducting Cavity R&amp;D (SLAC, KEK)</a:t>
            </a:r>
          </a:p>
          <a:p>
            <a:r>
              <a:rPr lang="en-US" sz="3200" dirty="0"/>
              <a:t>                G. Loew,  M. </a:t>
            </a:r>
            <a:r>
              <a:rPr lang="en-US" sz="3200" dirty="0" err="1"/>
              <a:t>Tigner</a:t>
            </a:r>
            <a:r>
              <a:rPr lang="en-US" sz="3200" dirty="0"/>
              <a:t> , Y. Kojima</a:t>
            </a:r>
          </a:p>
          <a:p>
            <a:endParaRPr lang="en-US" sz="3200" dirty="0"/>
          </a:p>
          <a:p>
            <a:pPr marL="285750" indent="-285750">
              <a:buFont typeface="Arial" panose="020B0604020202020204" pitchFamily="34" charset="0"/>
              <a:buChar char="•"/>
            </a:pPr>
            <a:r>
              <a:rPr lang="en-US" sz="3200" dirty="0"/>
              <a:t>High Power Klystron R&amp;D  (SLAC, KEK)</a:t>
            </a:r>
          </a:p>
          <a:p>
            <a:r>
              <a:rPr lang="en-US" sz="3200" dirty="0"/>
              <a:t>                 G. Konrad,  J. Tanaka</a:t>
            </a:r>
          </a:p>
          <a:p>
            <a:endParaRPr lang="en-US" sz="3200" dirty="0"/>
          </a:p>
          <a:p>
            <a:pPr marL="285750" indent="-285750">
              <a:buFont typeface="Arial" panose="020B0604020202020204" pitchFamily="34" charset="0"/>
              <a:buChar char="•"/>
            </a:pPr>
            <a:r>
              <a:rPr lang="en-US" sz="3200" dirty="0" err="1"/>
              <a:t>Lasertron</a:t>
            </a:r>
            <a:r>
              <a:rPr lang="en-US" sz="3200" dirty="0"/>
              <a:t> (SLAC, KEK)</a:t>
            </a:r>
          </a:p>
          <a:p>
            <a:r>
              <a:rPr lang="en-US" sz="3200" dirty="0"/>
              <a:t>                  C. Sinclair , G. </a:t>
            </a:r>
            <a:r>
              <a:rPr lang="en-US" sz="3200" dirty="0" err="1"/>
              <a:t>Horikoshi</a:t>
            </a:r>
            <a:endParaRPr lang="en-US" sz="3200" dirty="0"/>
          </a:p>
        </p:txBody>
      </p:sp>
    </p:spTree>
    <p:extLst>
      <p:ext uri="{BB962C8B-B14F-4D97-AF65-F5344CB8AC3E}">
        <p14:creationId xmlns:p14="http://schemas.microsoft.com/office/powerpoint/2010/main" val="3810599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TotalTime>
  <Words>1386</Words>
  <Application>Microsoft Macintosh PowerPoint</Application>
  <PresentationFormat>Widescreen</PresentationFormat>
  <Paragraphs>181</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游ゴシック</vt:lpstr>
      <vt:lpstr>Arial</vt:lpstr>
      <vt:lpstr>Calibri</vt:lpstr>
      <vt:lpstr>Calibri Light</vt:lpstr>
      <vt:lpstr>Office Theme</vt:lpstr>
      <vt:lpstr>40 years of US-Japan Collaboration  in High Energy Physics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 year or US-Japan Collaboration in High Energy Physics </dc:title>
  <dc:creator>Hirotaka Sugawara</dc:creator>
  <cp:lastModifiedBy>Hirotaka Sugawara</cp:lastModifiedBy>
  <cp:revision>98</cp:revision>
  <dcterms:created xsi:type="dcterms:W3CDTF">2019-04-15T05:44:00Z</dcterms:created>
  <dcterms:modified xsi:type="dcterms:W3CDTF">2019-04-15T17:36:19Z</dcterms:modified>
</cp:coreProperties>
</file>