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5.bin" ContentType="application/vnd.openxmlformats-officedocument.oleObject"/>
  <Override PartName="/ppt/notesSlides/notesSlide16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7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8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9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20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21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20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363" r:id="rId2"/>
    <p:sldMasterId id="2147484378" r:id="rId3"/>
    <p:sldMasterId id="2147484393" r:id="rId4"/>
    <p:sldMasterId id="2147484408" r:id="rId5"/>
    <p:sldMasterId id="2147484468" r:id="rId6"/>
    <p:sldMasterId id="2147484483" r:id="rId7"/>
    <p:sldMasterId id="2147484510" r:id="rId8"/>
    <p:sldMasterId id="2147484522" r:id="rId9"/>
    <p:sldMasterId id="2147484534" r:id="rId10"/>
    <p:sldMasterId id="2147484590" r:id="rId11"/>
    <p:sldMasterId id="2147484604" r:id="rId12"/>
    <p:sldMasterId id="2147484619" r:id="rId13"/>
    <p:sldMasterId id="2147484633" r:id="rId14"/>
    <p:sldMasterId id="2147484646" r:id="rId15"/>
  </p:sldMasterIdLst>
  <p:notesMasterIdLst>
    <p:notesMasterId r:id="rId63"/>
  </p:notesMasterIdLst>
  <p:handoutMasterIdLst>
    <p:handoutMasterId r:id="rId64"/>
  </p:handoutMasterIdLst>
  <p:sldIdLst>
    <p:sldId id="450" r:id="rId16"/>
    <p:sldId id="312" r:id="rId17"/>
    <p:sldId id="451" r:id="rId18"/>
    <p:sldId id="335" r:id="rId19"/>
    <p:sldId id="407" r:id="rId20"/>
    <p:sldId id="510" r:id="rId21"/>
    <p:sldId id="436" r:id="rId22"/>
    <p:sldId id="505" r:id="rId23"/>
    <p:sldId id="504" r:id="rId24"/>
    <p:sldId id="464" r:id="rId25"/>
    <p:sldId id="518" r:id="rId26"/>
    <p:sldId id="519" r:id="rId27"/>
    <p:sldId id="506" r:id="rId28"/>
    <p:sldId id="508" r:id="rId29"/>
    <p:sldId id="522" r:id="rId30"/>
    <p:sldId id="523" r:id="rId31"/>
    <p:sldId id="515" r:id="rId32"/>
    <p:sldId id="503" r:id="rId33"/>
    <p:sldId id="429" r:id="rId34"/>
    <p:sldId id="430" r:id="rId35"/>
    <p:sldId id="431" r:id="rId36"/>
    <p:sldId id="444" r:id="rId37"/>
    <p:sldId id="517" r:id="rId38"/>
    <p:sldId id="516" r:id="rId39"/>
    <p:sldId id="511" r:id="rId40"/>
    <p:sldId id="512" r:id="rId41"/>
    <p:sldId id="453" r:id="rId42"/>
    <p:sldId id="439" r:id="rId43"/>
    <p:sldId id="454" r:id="rId44"/>
    <p:sldId id="455" r:id="rId45"/>
    <p:sldId id="475" r:id="rId46"/>
    <p:sldId id="476" r:id="rId47"/>
    <p:sldId id="521" r:id="rId48"/>
    <p:sldId id="466" r:id="rId49"/>
    <p:sldId id="465" r:id="rId50"/>
    <p:sldId id="425" r:id="rId51"/>
    <p:sldId id="468" r:id="rId52"/>
    <p:sldId id="524" r:id="rId53"/>
    <p:sldId id="513" r:id="rId54"/>
    <p:sldId id="520" r:id="rId55"/>
    <p:sldId id="514" r:id="rId56"/>
    <p:sldId id="372" r:id="rId57"/>
    <p:sldId id="446" r:id="rId58"/>
    <p:sldId id="461" r:id="rId59"/>
    <p:sldId id="473" r:id="rId60"/>
    <p:sldId id="474" r:id="rId61"/>
    <p:sldId id="472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60" Type="http://schemas.openxmlformats.org/officeDocument/2006/relationships/slide" Target="slides/slide45.xml"/><Relationship Id="rId61" Type="http://schemas.openxmlformats.org/officeDocument/2006/relationships/slide" Target="slides/slide46.xml"/><Relationship Id="rId62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Relationship Id="rId2" Type="http://schemas.openxmlformats.org/officeDocument/2006/relationships/image" Target="../media/image7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Relationship Id="rId2" Type="http://schemas.openxmlformats.org/officeDocument/2006/relationships/image" Target="../media/image7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CBDA9-3EFB-1D46-8ECA-B4707A58CF5B}" type="datetimeFigureOut">
              <a:rPr lang="en-US" smtClean="0"/>
              <a:t>4/14/19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33BEC-BE7C-F840-9C41-4CEB3B666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049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B99071-C34C-3443-B468-CF5A3FCFFB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24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top figure shows the first TOP module arriving in Tsukuba Hall. The second figure is the fully assembled  TOP detector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25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EDAD-669A-4A8E-A279-655BDB31A66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370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Belle II is a</a:t>
            </a:r>
            <a:r>
              <a:rPr lang="en-US" baseline="0" dirty="0" smtClean="0"/>
              <a:t> universal spectrometer, which can detect charged particles, neutral particles and neutrinos (missing energy). It can distinguish </a:t>
            </a:r>
            <a:r>
              <a:rPr lang="en-US" baseline="0" dirty="0" err="1" smtClean="0"/>
              <a:t>kaons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pions</a:t>
            </a:r>
            <a:r>
              <a:rPr lang="en-US" baseline="0" dirty="0" smtClean="0"/>
              <a:t> and identify </a:t>
            </a:r>
            <a:r>
              <a:rPr lang="en-US" baseline="0" dirty="0" err="1" smtClean="0"/>
              <a:t>muons</a:t>
            </a:r>
            <a:r>
              <a:rPr lang="en-US" baseline="0" dirty="0" smtClean="0"/>
              <a:t>, electrons and neutral </a:t>
            </a:r>
            <a:r>
              <a:rPr lang="en-US" baseline="0" dirty="0" err="1" smtClean="0"/>
              <a:t>Klongs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dirty="0" smtClean="0"/>
              <a:t>Belle II reuses</a:t>
            </a:r>
            <a:r>
              <a:rPr lang="en-US" baseline="0" dirty="0" smtClean="0"/>
              <a:t> the structure, solenoid and </a:t>
            </a:r>
            <a:r>
              <a:rPr lang="en-US" baseline="0" dirty="0" err="1" smtClean="0"/>
              <a:t>CsI</a:t>
            </a:r>
            <a:r>
              <a:rPr lang="en-US" baseline="0" dirty="0" smtClean="0"/>
              <a:t>(</a:t>
            </a:r>
            <a:r>
              <a:rPr lang="en-US" baseline="0" dirty="0" err="1" smtClean="0"/>
              <a:t>Tl</a:t>
            </a:r>
            <a:r>
              <a:rPr lang="en-US" baseline="0" dirty="0" smtClean="0"/>
              <a:t>) crystals and part of the barrel RPCs from the original Belle detector. Most other components are new. We must prepare for backgrounds a factor of 10-20 higher. Each detector subsystem involves collaboration among several nations. I will come back to this point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E659B-DB8A-8842-AD44-AC5ECEBF7E4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56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Pion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green</a:t>
            </a:r>
            <a:r>
              <a:rPr lang="es-ES" dirty="0" smtClean="0"/>
              <a:t> and </a:t>
            </a:r>
            <a:r>
              <a:rPr lang="es-ES" dirty="0" err="1" smtClean="0"/>
              <a:t>kaon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red. </a:t>
            </a:r>
            <a:r>
              <a:rPr lang="es-ES" dirty="0" err="1" smtClean="0"/>
              <a:t>First</a:t>
            </a:r>
            <a:r>
              <a:rPr lang="es-ES" dirty="0" smtClean="0"/>
              <a:t> </a:t>
            </a:r>
            <a:r>
              <a:rPr lang="es-ES" dirty="0" err="1" smtClean="0"/>
              <a:t>discuss</a:t>
            </a:r>
            <a:r>
              <a:rPr lang="es-ES" dirty="0" smtClean="0"/>
              <a:t> </a:t>
            </a:r>
            <a:r>
              <a:rPr lang="es-ES" dirty="0" err="1" smtClean="0"/>
              <a:t>vertexing</a:t>
            </a:r>
            <a:r>
              <a:rPr lang="es-ES" dirty="0" smtClean="0"/>
              <a:t> and </a:t>
            </a:r>
            <a:r>
              <a:rPr lang="es-ES" dirty="0" err="1" smtClean="0"/>
              <a:t>then</a:t>
            </a:r>
            <a:r>
              <a:rPr lang="es-ES" dirty="0" smtClean="0"/>
              <a:t> PID.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E659B-DB8A-8842-AD44-AC5ECEBF7E4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close collaboration between the</a:t>
            </a:r>
            <a:r>
              <a:rPr lang="en-US" baseline="0" dirty="0" smtClean="0"/>
              <a:t> US and Japan.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24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</a:t>
            </a:r>
            <a:r>
              <a:rPr lang="en-US" baseline="0" dirty="0" smtClean="0"/>
              <a:t> read the underlined points. Remember the pixelated photo-sensors from Japanese industry.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5BAD7-A1CE-C744-A90E-CA63EEF526E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286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 meson pairs are produced in an entangled quantum</a:t>
            </a:r>
            <a:r>
              <a:rPr lang="en-US" baseline="0" dirty="0" smtClean="0"/>
              <a:t> mechanical state. This leads to the requirement that the time difference between the two decays.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332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brings us back home</a:t>
            </a:r>
            <a:r>
              <a:rPr lang="en-US" baseline="0" dirty="0" smtClean="0"/>
              <a:t> to Tsukuba, Japan.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18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celebration</a:t>
            </a:r>
            <a:r>
              <a:rPr lang="en-US" baseline="0" dirty="0" smtClean="0"/>
              <a:t> at Tsukuba B3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15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Barrel KLM </a:t>
            </a:r>
            <a:r>
              <a:rPr lang="en-US" dirty="0" err="1" smtClean="0"/>
              <a:t>muons</a:t>
            </a:r>
            <a:r>
              <a:rPr lang="en-US" smtClean="0"/>
              <a:t>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289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Kaon</a:t>
            </a:r>
            <a:r>
              <a:rPr lang="en-US" dirty="0" smtClean="0"/>
              <a:t> in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kinematically</a:t>
            </a:r>
            <a:r>
              <a:rPr lang="en-US" baseline="0" dirty="0" smtClean="0"/>
              <a:t> tagged D*+ </a:t>
            </a:r>
            <a:r>
              <a:rPr lang="en-US" baseline="0" dirty="0" smtClean="0">
                <a:sym typeface="Wingdings"/>
              </a:rPr>
              <a:t>D^0 pi+, D^0-&gt;K- pi+ decay. Note the charge correlation tags the </a:t>
            </a:r>
            <a:r>
              <a:rPr lang="en-US" baseline="0" dirty="0" err="1" smtClean="0">
                <a:sym typeface="Wingdings"/>
              </a:rPr>
              <a:t>kaon</a:t>
            </a:r>
            <a:r>
              <a:rPr lang="en-US" baseline="0" dirty="0" smtClean="0">
                <a:sym typeface="Wingding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89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Glory of the Past.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35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Demonstrates the Belle II capabilities for charged and neutral modes as well the potential for charm physics.</a:t>
            </a:r>
          </a:p>
          <a:p>
            <a:r>
              <a:rPr lang="en-US" baseline="0" dirty="0" smtClean="0"/>
              <a:t>These are look-back plots i.e. M_D with a cut on Delta M or Delta M with a cut on M_D. Particle identification has been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DD87-A49F-AF4F-881E-781B25B1304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33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Mbc</a:t>
            </a:r>
            <a:r>
              <a:rPr lang="en-US" dirty="0" smtClean="0"/>
              <a:t> = </a:t>
            </a:r>
            <a:r>
              <a:rPr lang="en-US" dirty="0" err="1" smtClean="0"/>
              <a:t>sqrt</a:t>
            </a:r>
            <a:r>
              <a:rPr lang="en-US" dirty="0" smtClean="0"/>
              <a:t>(</a:t>
            </a:r>
            <a:r>
              <a:rPr lang="en-US" dirty="0" err="1" smtClean="0"/>
              <a:t>E_cm</a:t>
            </a:r>
            <a:r>
              <a:rPr lang="en-US" dirty="0" smtClean="0"/>
              <a:t>/2^2 </a:t>
            </a:r>
            <a:r>
              <a:rPr lang="mr-IN" dirty="0" smtClean="0"/>
              <a:t>–</a:t>
            </a:r>
            <a:r>
              <a:rPr lang="en-US" dirty="0" smtClean="0"/>
              <a:t> p_rec^2), Delta E = </a:t>
            </a:r>
            <a:r>
              <a:rPr lang="en-US" dirty="0" err="1" smtClean="0"/>
              <a:t>Ecm</a:t>
            </a:r>
            <a:r>
              <a:rPr lang="en-US" dirty="0" smtClean="0"/>
              <a:t>/2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E_rec</a:t>
            </a:r>
            <a:r>
              <a:rPr lang="en-US" dirty="0" smtClean="0"/>
              <a:t>. The resolution in </a:t>
            </a:r>
            <a:r>
              <a:rPr lang="en-US" dirty="0" err="1" smtClean="0"/>
              <a:t>M_bc</a:t>
            </a:r>
            <a:r>
              <a:rPr lang="en-US" dirty="0" smtClean="0"/>
              <a:t> is dominated by the beam energy spread rather than by detector resolution.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099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Demonstration</a:t>
            </a:r>
            <a:r>
              <a:rPr lang="en-US" baseline="0" dirty="0" smtClean="0"/>
              <a:t> of PXD performance in Phase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05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DESY installing the VXD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31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Joy in Belle</a:t>
            </a:r>
            <a:r>
              <a:rPr lang="en-US" baseline="0" dirty="0" smtClean="0"/>
              <a:t> II control as Phase 3 launches.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67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Can have physics at LP2019 in Toronto if we run </a:t>
            </a:r>
            <a:r>
              <a:rPr lang="en-US" baseline="0" dirty="0" err="1" smtClean="0"/>
              <a:t>SuperKEKB</a:t>
            </a:r>
            <a:r>
              <a:rPr lang="en-US" baseline="0" dirty="0" smtClean="0"/>
              <a:t>. Do not read all points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DD87-A49F-AF4F-881E-781B25B1304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934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few conclusions to </a:t>
            </a:r>
            <a:r>
              <a:rPr lang="en-US" smtClean="0"/>
              <a:t>take home.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95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to detect new particles ? </a:t>
            </a:r>
          </a:p>
          <a:p>
            <a:r>
              <a:rPr lang="en-US" dirty="0" smtClean="0"/>
              <a:t>Now we compare the intensity</a:t>
            </a:r>
            <a:r>
              <a:rPr lang="en-US" baseline="0" dirty="0" smtClean="0"/>
              <a:t> frontier and the energy frontier approaches to finding new physics. The energy frontier is currently led by the LHC at CERN, while Belle II and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are two of the leading experiments on the intensity frontier. Werner Heisenberg (1901-1976)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10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let me briefly turn to the most important and surprising result in flavor physics. First</a:t>
            </a:r>
            <a:r>
              <a:rPr lang="en-US" baseline="0" dirty="0" smtClean="0"/>
              <a:t> some pedagogical introduction.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E659B-DB8A-8842-AD44-AC5ECEBF7E4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4955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find out whether there are new</a:t>
            </a:r>
            <a:r>
              <a:rPr lang="en-US" baseline="0" dirty="0" smtClean="0"/>
              <a:t> physics couplings in the weak interaction, we need more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E659B-DB8A-8842-AD44-AC5ECEBF7E4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740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path to the future.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5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much more to discuss.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86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</a:t>
            </a:r>
            <a:r>
              <a:rPr lang="en-US" dirty="0" err="1" smtClean="0"/>
              <a:t>Nichibei</a:t>
            </a:r>
            <a:r>
              <a:rPr lang="en-US" dirty="0" smtClean="0"/>
              <a:t> history.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43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level of physics interest-</a:t>
            </a:r>
            <a:r>
              <a:rPr lang="en-US" dirty="0" smtClean="0">
                <a:sym typeface="Wingdings"/>
              </a:rPr>
              <a:t>The collaboration is growing rapidly.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99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 funding for programmatic research at universities</a:t>
            </a:r>
            <a:r>
              <a:rPr lang="en-US" baseline="0" dirty="0" smtClean="0"/>
              <a:t> and labs AND operations funding at BNL.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88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~400 million dollar</a:t>
            </a:r>
            <a:r>
              <a:rPr lang="en-US" baseline="0" dirty="0" smtClean="0"/>
              <a:t> upgrade was provided entirely by KEK and Japan. Cooperation with Hitachi and Mitsubishi is essential.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06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And full funding of operations is needed 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E659B-DB8A-8842-AD44-AC5ECEBF7E4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3295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EDAD-669A-4A8E-A279-655BDB31A66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370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EAE0C-8B21-6C45-A93D-F6E8646C77D1}" type="datetime1">
              <a:rPr lang="en-US" smtClean="0"/>
              <a:t>4/14/19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9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378FD-31BD-0545-A676-C12E8B06AEFC}" type="datetime1">
              <a:rPr lang="en-US" smtClean="0"/>
              <a:t>4/14/19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051835A-86B1-5F4C-AB7F-202C984611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447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77990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5871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196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9379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021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5946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4314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1728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7692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242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C2792-6655-3E4D-A41E-3E86F5EFD613}" type="datetime1">
              <a:rPr lang="en-US" smtClean="0"/>
              <a:t>4/14/19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0B3025B-9B6F-CE45-98CB-099925E937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863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43949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91726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1552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62205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6431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2961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1588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61D3416-84DD-1347-9AFF-55347F3B5DB9}" type="datetimeFigureOut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1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8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61D3416-84DD-1347-9AFF-55347F3B5DB9}" type="datetimeFigureOut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1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596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61D3416-84DD-1347-9AFF-55347F3B5DB9}" type="datetimeFigureOut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1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066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3F054-5364-464C-A5B8-DB1F7F2D0593}" type="datetime1">
              <a:rPr lang="en-US" smtClean="0"/>
              <a:t>4/14/19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27D1631-FF02-D443-9A20-51FD67CF2B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121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457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4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29" indent="0">
              <a:buNone/>
              <a:defRPr sz="1600" b="1"/>
            </a:lvl5pPr>
            <a:lvl6pPr marL="2285412" indent="0">
              <a:buNone/>
              <a:defRPr sz="1600" b="1"/>
            </a:lvl6pPr>
            <a:lvl7pPr marL="2742495" indent="0">
              <a:buNone/>
              <a:defRPr sz="1600" b="1"/>
            </a:lvl7pPr>
            <a:lvl8pPr marL="3199577" indent="0">
              <a:buNone/>
              <a:defRPr sz="1600" b="1"/>
            </a:lvl8pPr>
            <a:lvl9pPr marL="36566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4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29" indent="0">
              <a:buNone/>
              <a:defRPr sz="1600" b="1"/>
            </a:lvl5pPr>
            <a:lvl6pPr marL="2285412" indent="0">
              <a:buNone/>
              <a:defRPr sz="1600" b="1"/>
            </a:lvl6pPr>
            <a:lvl7pPr marL="2742495" indent="0">
              <a:buNone/>
              <a:defRPr sz="1600" b="1"/>
            </a:lvl7pPr>
            <a:lvl8pPr marL="3199577" indent="0">
              <a:buNone/>
              <a:defRPr sz="1600" b="1"/>
            </a:lvl8pPr>
            <a:lvl9pPr marL="36566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61D3416-84DD-1347-9AFF-55347F3B5DB9}" type="datetimeFigureOut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41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818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61D3416-84DD-1347-9AFF-55347F3B5DB9}" type="datetimeFigureOut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41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225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61D3416-84DD-1347-9AFF-55347F3B5DB9}" type="datetimeFigureOut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41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1163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11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4" indent="0">
              <a:buNone/>
              <a:defRPr sz="1000"/>
            </a:lvl3pPr>
            <a:lvl4pPr marL="1371248" indent="0">
              <a:buNone/>
              <a:defRPr sz="900"/>
            </a:lvl4pPr>
            <a:lvl5pPr marL="1828329" indent="0">
              <a:buNone/>
              <a:defRPr sz="900"/>
            </a:lvl5pPr>
            <a:lvl6pPr marL="2285412" indent="0">
              <a:buNone/>
              <a:defRPr sz="900"/>
            </a:lvl6pPr>
            <a:lvl7pPr marL="2742495" indent="0">
              <a:buNone/>
              <a:defRPr sz="900"/>
            </a:lvl7pPr>
            <a:lvl8pPr marL="3199577" indent="0">
              <a:buNone/>
              <a:defRPr sz="900"/>
            </a:lvl8pPr>
            <a:lvl9pPr marL="36566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61D3416-84DD-1347-9AFF-55347F3B5DB9}" type="datetimeFigureOut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41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324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4" indent="0">
              <a:buNone/>
              <a:defRPr sz="2400"/>
            </a:lvl3pPr>
            <a:lvl4pPr marL="1371248" indent="0">
              <a:buNone/>
              <a:defRPr sz="2000"/>
            </a:lvl4pPr>
            <a:lvl5pPr marL="1828329" indent="0">
              <a:buNone/>
              <a:defRPr sz="2000"/>
            </a:lvl5pPr>
            <a:lvl6pPr marL="2285412" indent="0">
              <a:buNone/>
              <a:defRPr sz="2000"/>
            </a:lvl6pPr>
            <a:lvl7pPr marL="2742495" indent="0">
              <a:buNone/>
              <a:defRPr sz="2000"/>
            </a:lvl7pPr>
            <a:lvl8pPr marL="3199577" indent="0">
              <a:buNone/>
              <a:defRPr sz="2000"/>
            </a:lvl8pPr>
            <a:lvl9pPr marL="36566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4" indent="0">
              <a:buNone/>
              <a:defRPr sz="1000"/>
            </a:lvl3pPr>
            <a:lvl4pPr marL="1371248" indent="0">
              <a:buNone/>
              <a:defRPr sz="900"/>
            </a:lvl4pPr>
            <a:lvl5pPr marL="1828329" indent="0">
              <a:buNone/>
              <a:defRPr sz="900"/>
            </a:lvl5pPr>
            <a:lvl6pPr marL="2285412" indent="0">
              <a:buNone/>
              <a:defRPr sz="900"/>
            </a:lvl6pPr>
            <a:lvl7pPr marL="2742495" indent="0">
              <a:buNone/>
              <a:defRPr sz="900"/>
            </a:lvl7pPr>
            <a:lvl8pPr marL="3199577" indent="0">
              <a:buNone/>
              <a:defRPr sz="900"/>
            </a:lvl8pPr>
            <a:lvl9pPr marL="36566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61D3416-84DD-1347-9AFF-55347F3B5DB9}" type="datetimeFigureOut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41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04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61D3416-84DD-1347-9AFF-55347F3B5DB9}" type="datetimeFigureOut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1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80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0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61D3416-84DD-1347-9AFF-55347F3B5DB9}" type="datetimeFigureOut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1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5984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91134" y="312604"/>
            <a:ext cx="8161734" cy="61168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91134" y="1075846"/>
            <a:ext cx="8161734" cy="5342275"/>
          </a:xfrm>
          <a:prstGeom prst="rect">
            <a:avLst/>
          </a:prstGeom>
        </p:spPr>
        <p:txBody>
          <a:bodyPr anchor="t"/>
          <a:lstStyle>
            <a:lvl1pPr marL="312447" indent="-312447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624895" indent="-312448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937343" indent="-312448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249791" indent="-312448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1562238" indent="-312448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2376" y="6524826"/>
            <a:ext cx="259104" cy="267891"/>
          </a:xfrm>
          <a:prstGeom prst="rect">
            <a:avLst/>
          </a:prstGeom>
        </p:spPr>
        <p:txBody>
          <a:bodyPr/>
          <a:lstStyle>
            <a:lvl1pPr>
              <a:defRPr sz="13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457082" fontAlgn="auto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>
                <a:solidFill>
                  <a:prstClr val="black"/>
                </a:solidFill>
              </a:rPr>
              <a:pPr defTabSz="4570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38609"/>
      </p:ext>
    </p:extLst>
  </p:cSld>
  <p:clrMapOvr>
    <a:masterClrMapping/>
  </p:clrMapOvr>
  <p:transition xmlns:p14="http://schemas.microsoft.com/office/powerpoint/2010/main"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161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4293-7DCA-B345-912E-57B05D439A6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3480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1500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6559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390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81103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5048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3366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10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0473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86842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2906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6040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063B-3310-9245-8353-A2F76308DA1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8285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91134" y="312594"/>
            <a:ext cx="8161734" cy="61168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91134" y="1075837"/>
            <a:ext cx="8161734" cy="5342275"/>
          </a:xfrm>
          <a:prstGeom prst="rect">
            <a:avLst/>
          </a:prstGeom>
        </p:spPr>
        <p:txBody>
          <a:bodyPr anchor="t"/>
          <a:lstStyle>
            <a:lvl1pPr marL="312479" indent="-312479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62496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93744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24992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156240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2376" y="6524816"/>
            <a:ext cx="259104" cy="267891"/>
          </a:xfrm>
          <a:prstGeom prst="rect">
            <a:avLst/>
          </a:prstGeom>
        </p:spPr>
        <p:txBody>
          <a:bodyPr/>
          <a:lstStyle>
            <a:lvl1pPr>
              <a:defRPr sz="13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22337"/>
      </p:ext>
    </p:extLst>
  </p:cSld>
  <p:clrMapOvr>
    <a:masterClrMapping/>
  </p:clrMapOvr>
  <p:transition xmlns:p14="http://schemas.microsoft.com/office/powerpoint/2010/main"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91593-0B04-A94A-A02F-E3DCE4E15E2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1523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9132-EB0F-8842-90BA-883D5F00CB1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9265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A27B-8A17-964B-928D-5481AEC3EA7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7171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24D1-F385-1A40-A958-08B31B7D9D6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7828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417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D448-603A-644E-A527-6B03DB22CD9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08220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68F2-B2C7-304B-8C73-1B52A1D1C49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7074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8480-096D-9747-9FE4-94482AA3D7D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21925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10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BE61-32FE-8241-B562-13A7A6D1D11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0615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4CB4-0F1F-3C48-A4D5-9EED9D02F57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2765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5043-F96A-1F4E-BDDE-8C9FB78466B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583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F25E-CDC6-F141-8728-6B39E3ED44B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45676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C96-B143-FE44-B566-32E902D089F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4111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91134" y="312594"/>
            <a:ext cx="8161734" cy="61168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91134" y="1075837"/>
            <a:ext cx="8161734" cy="5342275"/>
          </a:xfrm>
          <a:prstGeom prst="rect">
            <a:avLst/>
          </a:prstGeom>
        </p:spPr>
        <p:txBody>
          <a:bodyPr anchor="t"/>
          <a:lstStyle>
            <a:lvl1pPr marL="312479" indent="-312479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62496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93744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24992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156240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23423023"/>
      </p:ext>
    </p:extLst>
  </p:cSld>
  <p:clrMapOvr>
    <a:masterClrMapping/>
  </p:clrMapOvr>
  <p:transition xmlns:p14="http://schemas.microsoft.com/office/powerpoint/2010/main"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2CA3F-17EC-D84A-B37B-8A6AAD4AB07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91593-0B04-A94A-A02F-E3DCE4E15E2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5168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701AFC1-8E4E-E043-B4B4-A9AA4D3A3EED}" type="datetime1">
              <a:rPr lang="en-US" altLang="ja-JP"/>
              <a:pPr>
                <a:defRPr/>
              </a:pPr>
              <a:t>4/14/19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6C485F6-F622-9D4E-98CB-D3BEE147E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Symbol" pitchFamily="18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466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598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03399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35440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078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E44C-394D-884E-8BC3-5D7C2E471B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210512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308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4080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3254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48783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4377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6012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8375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A7BBD36-3257-8E4A-8984-B9E452B60DA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742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6C485F6-F622-9D4E-98CB-D3BEE147E70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Symbol" pitchFamily="18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831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6699"/>
              </a:gs>
              <a:gs pos="100000">
                <a:srgbClr val="006699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0" y="6453188"/>
            <a:ext cx="9144000" cy="431800"/>
          </a:xfrm>
          <a:prstGeom prst="rect">
            <a:avLst/>
          </a:prstGeom>
          <a:gradFill rotWithShape="1">
            <a:gsLst>
              <a:gs pos="0">
                <a:srgbClr val="006699"/>
              </a:gs>
              <a:gs pos="100000">
                <a:srgbClr val="006699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0" y="836613"/>
            <a:ext cx="9144000" cy="5616575"/>
          </a:xfrm>
          <a:prstGeom prst="rect">
            <a:avLst/>
          </a:prstGeom>
          <a:gradFill rotWithShape="1">
            <a:gsLst>
              <a:gs pos="0">
                <a:srgbClr val="006699">
                  <a:gamma/>
                  <a:shade val="46275"/>
                  <a:invGamma/>
                </a:srgbClr>
              </a:gs>
              <a:gs pos="100000">
                <a:srgbClr val="0066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Oval 10"/>
          <p:cNvSpPr>
            <a:spLocks noChangeArrowheads="1"/>
          </p:cNvSpPr>
          <p:nvPr userDrawn="1"/>
        </p:nvSpPr>
        <p:spPr bwMode="auto">
          <a:xfrm rot="19559686">
            <a:off x="4267200" y="990600"/>
            <a:ext cx="3200400" cy="4800600"/>
          </a:xfrm>
          <a:prstGeom prst="ellips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29857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73463"/>
            <a:ext cx="6400800" cy="6953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3505200" y="5373688"/>
            <a:ext cx="2133600" cy="476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11/04/2013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97425"/>
            <a:ext cx="2895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7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BEF6-CD61-1B41-BFC5-BB1B090B0C2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0681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11/04/2013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C39CF-0313-654D-BAEB-6FDF5CCE59C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178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11/04/2013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11E80-84A0-454E-9EA1-E328239975F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723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11/04/2013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A31AA-DA29-A84D-B580-D1562A13954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958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11/04/2013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547A9-B99C-0F4D-A929-6D0C193556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9452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11/04/2013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65F52-F5EE-AF41-95B4-12ED8FCD30A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577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11/04/2013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27EC9-4D16-7D47-B187-6C9C9D58649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892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11/04/2013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2156E-EB95-FA4D-B37E-66B9EA3361E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1366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11/04/2013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DD15B-2AB4-A04C-87D5-C116D91B070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493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11/04/2013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7DF07-8BA6-7D49-B90A-E07C666FDDB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414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15113" y="-26988"/>
            <a:ext cx="2071687" cy="650398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95288" y="-26988"/>
            <a:ext cx="6067425" cy="650398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11/04/2013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8274B-18CE-0246-88E0-5B57E404166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9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93E9-E634-E24B-A62F-279A3EEF3F9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6343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11/04/2013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D7AE2-FD50-BD49-BC34-3B18137FFE7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571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6699"/>
              </a:gs>
              <a:gs pos="100000">
                <a:srgbClr val="002F47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kumimoji="1"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0" y="6453188"/>
            <a:ext cx="9144000" cy="431800"/>
          </a:xfrm>
          <a:prstGeom prst="rect">
            <a:avLst/>
          </a:prstGeom>
          <a:gradFill rotWithShape="1">
            <a:gsLst>
              <a:gs pos="0">
                <a:srgbClr val="006699"/>
              </a:gs>
              <a:gs pos="100000">
                <a:srgbClr val="002F47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kumimoji="1"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0" y="836613"/>
            <a:ext cx="9144000" cy="5616575"/>
          </a:xfrm>
          <a:prstGeom prst="rect">
            <a:avLst/>
          </a:prstGeom>
          <a:gradFill rotWithShape="1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kumimoji="1" lang="ja-JP" altLang="en-US">
              <a:solidFill>
                <a:srgbClr val="000000"/>
              </a:solidFill>
            </a:endParaRPr>
          </a:p>
        </p:txBody>
      </p:sp>
      <p:sp>
        <p:nvSpPr>
          <p:cNvPr id="7" name="Oval 10"/>
          <p:cNvSpPr>
            <a:spLocks noChangeArrowheads="1"/>
          </p:cNvSpPr>
          <p:nvPr userDrawn="1"/>
        </p:nvSpPr>
        <p:spPr bwMode="auto">
          <a:xfrm rot="19559686">
            <a:off x="4267200" y="990600"/>
            <a:ext cx="3200400" cy="4800600"/>
          </a:xfrm>
          <a:prstGeom prst="ellips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/>
            <a:endParaRPr kumimoji="1" lang="ja-JP" alt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29857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73463"/>
            <a:ext cx="6400800" cy="6953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3505200" y="5373688"/>
            <a:ext cx="2133600" cy="476250"/>
          </a:xfrm>
        </p:spPr>
        <p:txBody>
          <a:bodyPr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altLang="ja-JP"/>
              <a:t>11/04/2013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97425"/>
            <a:ext cx="2895600" cy="476250"/>
          </a:xfrm>
        </p:spPr>
        <p:txBody>
          <a:bodyPr/>
          <a:lstStyle>
            <a:lvl1pPr defTabSz="914400"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704605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 altLang="ja-JP"/>
              <a:t>11/04/2013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920A73E-9F95-404E-A4C3-B4BD8958CC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90536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 altLang="ja-JP"/>
              <a:t>11/04/2013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0EBE32D-B79B-DE41-A263-BECCE282C2A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901572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 altLang="ja-JP"/>
              <a:t>11/04/2013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693EB9C-B425-8947-8713-90EC4A172F6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772832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 altLang="ja-JP"/>
              <a:t>11/04/2013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ja-JP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9E3047D-94E1-6845-AB18-470813B5547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03901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 altLang="ja-JP"/>
              <a:t>11/04/2013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ja-JP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D9D17A6-1FA1-0046-93D2-59AD82D6BE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9981577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 altLang="ja-JP"/>
              <a:t>11/04/2013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ja-JP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A48D878-D935-FE49-B0F8-96A32EF103D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118692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 altLang="ja-JP"/>
              <a:t>11/04/2013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75E77A2-8991-9048-8D08-35140A27B5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903092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 altLang="ja-JP"/>
              <a:t>11/04/2013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AABF93-A7A1-774C-A284-0DBDEAC5123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149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6DA4-881D-4A41-BA22-4F67A6EBC2E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196342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 altLang="ja-JP"/>
              <a:t>11/04/2013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E603281-A01E-0145-9015-BB989E2EDFB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845092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15113" y="-26988"/>
            <a:ext cx="2071687" cy="650398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95288" y="-26988"/>
            <a:ext cx="6067425" cy="650398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 altLang="ja-JP"/>
              <a:t>11/04/2013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4DFF956-F17E-2244-A9D6-7F8A42E4DDD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933799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 altLang="ja-JP"/>
              <a:t>11/04/2013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55F2DF1-6F21-534D-9FD1-E40EE080FCC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928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DFD0E-BC03-EB4D-9C5F-175485EE5ED7}" type="datetime1">
              <a:rPr lang="en-US" smtClean="0"/>
              <a:t>4/14/19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01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2BDE0-D9C0-AD42-A638-7C4FE536D83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718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DEE85-B146-A648-BE2C-2844F960EBD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022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1BBC-0B6E-EF4F-A618-EE32DAE2312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589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591D-D0B9-0243-AB0F-57C9596CF82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817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A2AE26E-E9A4-E34B-92C9-6CD6C06A342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A7BBD36-3257-8E4A-8984-B9E452B60DA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98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2D437390-6C8A-AD42-BB68-1FA3132C0BA7}" type="datetime1">
              <a:rPr lang="en-US" altLang="ja-JP" smtClean="0">
                <a:latin typeface="Calibri"/>
                <a:ea typeface="ＭＳ Ｐゴシック"/>
              </a:rPr>
              <a:t>4/14/19</a:t>
            </a:fld>
            <a:endParaRPr lang="en-US">
              <a:latin typeface="Calibri"/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6C485F6-F622-9D4E-98CB-D3BEE147E70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Symbol" pitchFamily="18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19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9132-EB0F-8842-90BA-883D5F00CB1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398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A27B-8A17-964B-928D-5481AEC3EA7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61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24D1-F385-1A40-A958-08B31B7D9D6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498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8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22E7B-8327-0D43-9F62-CF3120D8E543}" type="datetime1">
              <a:rPr lang="en-US" smtClean="0"/>
              <a:t>4/14/19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5417ACD-7F6F-4F46-A788-4035022456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00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D448-603A-644E-A527-6B03DB22CD9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568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68F2-B2C7-304B-8C73-1B52A1D1C49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972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8480-096D-9747-9FE4-94482AA3D7D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236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10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BE61-32FE-8241-B562-13A7A6D1D11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7776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5043-F96A-1F4E-BDDE-8C9FB78466B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3668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F25E-CDC6-F141-8728-6B39E3ED44B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30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C96-B143-FE44-B566-32E902D089F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982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91134" y="312594"/>
            <a:ext cx="8161734" cy="61168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91134" y="1075837"/>
            <a:ext cx="8161734" cy="5342275"/>
          </a:xfrm>
          <a:prstGeom prst="rect">
            <a:avLst/>
          </a:prstGeom>
        </p:spPr>
        <p:txBody>
          <a:bodyPr anchor="t"/>
          <a:lstStyle>
            <a:lvl1pPr marL="312479" indent="-312479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62496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93744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24992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156240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23343009"/>
      </p:ext>
    </p:extLst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2CA3F-17EC-D84A-B37B-8A6AAD4AB07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91593-0B04-A94A-A02F-E3DCE4E15E2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633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9132-EB0F-8842-90BA-883D5F00CB1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95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094BF-A25A-254A-B505-1DCB3D0DC386}" type="datetime1">
              <a:rPr lang="en-US" smtClean="0"/>
              <a:t>4/14/19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D6DB1FA-AF94-8A49-9B5C-D3226FEC3F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29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A27B-8A17-964B-928D-5481AEC3EA7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154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24D1-F385-1A40-A958-08B31B7D9D6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3477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6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D448-603A-644E-A527-6B03DB22CD9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81889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68F2-B2C7-304B-8C73-1B52A1D1C49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861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8480-096D-9747-9FE4-94482AA3D7D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304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10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BE61-32FE-8241-B562-13A7A6D1D11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546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5043-F96A-1F4E-BDDE-8C9FB78466B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0753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F25E-CDC6-F141-8728-6B39E3ED44B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7372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C96-B143-FE44-B566-32E902D089F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09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94FF5-7F58-9C4E-A8D1-0402527CE5C4}" type="datetime1">
              <a:rPr lang="en-US" smtClean="0"/>
              <a:t>4/14/19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3D60BAA-C6BF-2D44-8F12-B6325768A8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932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91134" y="312594"/>
            <a:ext cx="8161734" cy="61168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91134" y="1075837"/>
            <a:ext cx="8161734" cy="5342275"/>
          </a:xfrm>
          <a:prstGeom prst="rect">
            <a:avLst/>
          </a:prstGeom>
        </p:spPr>
        <p:txBody>
          <a:bodyPr anchor="t"/>
          <a:lstStyle>
            <a:lvl1pPr marL="312479" indent="-312479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62496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93744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24992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156240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41301749"/>
      </p:ext>
    </p:extLst>
  </p:cSld>
  <p:clrMapOvr>
    <a:masterClrMapping/>
  </p:clrMapOvr>
  <p:transition xmlns:p14="http://schemas.microsoft.com/office/powerpoint/2010/main"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2CA3F-17EC-D84A-B37B-8A6AAD4AB07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91593-0B04-A94A-A02F-E3DCE4E15E2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813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701AFC1-8E4E-E043-B4B4-A9AA4D3A3EED}" type="datetime1">
              <a:rPr lang="en-US" altLang="ja-JP"/>
              <a:pPr>
                <a:defRPr/>
              </a:pPr>
              <a:t>4/14/19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6C485F6-F622-9D4E-98CB-D3BEE147E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Symbol" pitchFamily="18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291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9132-EB0F-8842-90BA-883D5F00CB1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7406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A27B-8A17-964B-928D-5481AEC3EA7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665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24D1-F385-1A40-A958-08B31B7D9D6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5454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39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D448-603A-644E-A527-6B03DB22CD9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1147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68F2-B2C7-304B-8C73-1B52A1D1C49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732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8480-096D-9747-9FE4-94482AA3D7D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52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61E14-3F7E-B143-9676-81BA8FD6F8E7}" type="datetime1">
              <a:rPr lang="en-US" smtClean="0"/>
              <a:t>4/14/19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0E1170B-1F90-7740-BEBF-DAE5E1AD48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27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10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BE61-32FE-8241-B562-13A7A6D1D11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8432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5043-F96A-1F4E-BDDE-8C9FB78466B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5156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F25E-CDC6-F141-8728-6B39E3ED44B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6242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C96-B143-FE44-B566-32E902D089F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7273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91134" y="312594"/>
            <a:ext cx="8161734" cy="61168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91134" y="1075837"/>
            <a:ext cx="8161734" cy="5342275"/>
          </a:xfrm>
          <a:prstGeom prst="rect">
            <a:avLst/>
          </a:prstGeom>
        </p:spPr>
        <p:txBody>
          <a:bodyPr anchor="t"/>
          <a:lstStyle>
            <a:lvl1pPr marL="312479" indent="-312479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62496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93744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24992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1562400" indent="-312480">
              <a:lnSpc>
                <a:spcPct val="120000"/>
              </a:lnSpc>
              <a:spcBef>
                <a:spcPts val="281"/>
              </a:spcBef>
              <a:buSzPct val="75000"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84939263"/>
      </p:ext>
    </p:extLst>
  </p:cSld>
  <p:clrMapOvr>
    <a:masterClrMapping/>
  </p:clrMapOvr>
  <p:transition xmlns:p14="http://schemas.microsoft.com/office/powerpoint/2010/main"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2CA3F-17EC-D84A-B37B-8A6AAD4AB07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91593-0B04-A94A-A02F-E3DCE4E15E2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3252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701AFC1-8E4E-E043-B4B4-A9AA4D3A3EED}" type="datetime1">
              <a:rPr lang="en-US" altLang="ja-JP"/>
              <a:pPr>
                <a:defRPr/>
              </a:pPr>
              <a:t>4/14/19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6C485F6-F622-9D4E-98CB-D3BEE147E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Symbol" pitchFamily="18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603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210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978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90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FCFFF-D5E9-2F4C-BAC6-0AF0CCFD4E68}" type="datetime1">
              <a:rPr lang="en-US" smtClean="0"/>
              <a:t>4/14/19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70A43D-6C31-4348-BB6E-A5F065D779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128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5316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25579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4490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4621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1010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0394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944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7215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701AFC1-8E4E-E043-B4B4-A9AA4D3A3EED}" type="datetime1">
              <a:rPr lang="en-US" altLang="ja-JP">
                <a:latin typeface="Calibri"/>
                <a:ea typeface="ＭＳ Ｐゴシック"/>
              </a:rPr>
              <a:pPr>
                <a:defRPr/>
              </a:pPr>
              <a:t>4/14/19</a:t>
            </a:fld>
            <a:endParaRPr lang="en-US">
              <a:latin typeface="Calibri"/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6C485F6-F622-9D4E-98CB-D3BEE147E70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Symbol" pitchFamily="18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862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orbel"/>
                <a:ea typeface="HGｺﾞｼｯｸM"/>
              </a:rPr>
              <a:t>2013/11/13</a:t>
            </a:r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orbel"/>
                <a:ea typeface="HGｺﾞｼｯｸM"/>
              </a:rPr>
              <a:t>B</a:t>
            </a:r>
            <a:r>
              <a:rPr lang="ja-JP" altLang="en-US" smtClean="0">
                <a:solidFill>
                  <a:prstClr val="black"/>
                </a:solidFill>
                <a:latin typeface="Corbel"/>
                <a:ea typeface="HGｺﾞｼｯｸM"/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  <a:latin typeface="Corbel"/>
                <a:ea typeface="HGｺﾞｼｯｸM"/>
              </a:rPr>
              <a:t>2010</a:t>
            </a:r>
            <a:r>
              <a:rPr lang="ja-JP" altLang="en-US" smtClean="0">
                <a:solidFill>
                  <a:prstClr val="black"/>
                </a:solidFill>
                <a:latin typeface="Corbel"/>
                <a:ea typeface="HGｺﾞｼｯｸM"/>
              </a:rPr>
              <a:t>熱海</a:t>
            </a:r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05441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54A2-5EB8-E647-8811-23FF4632F14E}" type="datetime1">
              <a:rPr lang="en-US" smtClean="0"/>
              <a:t>4/14/19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CD05579-CE8C-F04F-BCAE-90B0FD60E1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135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7D58F25-987F-4BFB-8354-93D8D340138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April 11, 2017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2743200" y="6364720"/>
            <a:ext cx="3657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DOE Review of Belle II Operations</a:t>
            </a:r>
          </a:p>
        </p:txBody>
      </p:sp>
    </p:spTree>
    <p:extLst>
      <p:ext uri="{BB962C8B-B14F-4D97-AF65-F5344CB8AC3E}">
        <p14:creationId xmlns:p14="http://schemas.microsoft.com/office/powerpoint/2010/main" val="24494480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12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58166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8228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0988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77162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0248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1995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9148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57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D9E2C-A282-3443-AE71-63034FE321B3}" type="datetime1">
              <a:rPr lang="en-US" smtClean="0"/>
              <a:t>4/14/19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79003B6-DB42-A14A-88A3-DE1FF671D2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864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9792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4247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701AFC1-8E4E-E043-B4B4-A9AA4D3A3EED}" type="datetime1">
              <a:rPr lang="en-US" altLang="ja-JP">
                <a:latin typeface="Calibri"/>
                <a:ea typeface="ＭＳ Ｐゴシック"/>
              </a:rPr>
              <a:pPr>
                <a:defRPr/>
              </a:pPr>
              <a:t>4/14/19</a:t>
            </a:fld>
            <a:endParaRPr lang="en-US">
              <a:latin typeface="Calibri"/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6C485F6-F622-9D4E-98CB-D3BEE147E70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Symbol" pitchFamily="18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54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orbel"/>
                <a:ea typeface="HGｺﾞｼｯｸM"/>
              </a:rPr>
              <a:t>2013/11/13</a:t>
            </a:r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orbel"/>
                <a:ea typeface="HGｺﾞｼｯｸM"/>
              </a:rPr>
              <a:t>B</a:t>
            </a:r>
            <a:r>
              <a:rPr lang="ja-JP" altLang="en-US" smtClean="0">
                <a:solidFill>
                  <a:prstClr val="black"/>
                </a:solidFill>
                <a:latin typeface="Corbel"/>
                <a:ea typeface="HGｺﾞｼｯｸM"/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  <a:latin typeface="Corbel"/>
                <a:ea typeface="HGｺﾞｼｯｸM"/>
              </a:rPr>
              <a:t>2010</a:t>
            </a:r>
            <a:r>
              <a:rPr lang="ja-JP" altLang="en-US" smtClean="0">
                <a:solidFill>
                  <a:prstClr val="black"/>
                </a:solidFill>
                <a:latin typeface="Corbel"/>
                <a:ea typeface="HGｺﾞｼｯｸM"/>
              </a:rPr>
              <a:t>熱海</a:t>
            </a:r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59549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7D58F25-987F-4BFB-8354-93D8D340138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April 11, 2017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2743200" y="6364720"/>
            <a:ext cx="3657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DOE Review of Belle II Operations</a:t>
            </a:r>
          </a:p>
        </p:txBody>
      </p:sp>
    </p:spTree>
    <p:extLst>
      <p:ext uri="{BB962C8B-B14F-4D97-AF65-F5344CB8AC3E}">
        <p14:creationId xmlns:p14="http://schemas.microsoft.com/office/powerpoint/2010/main" val="18280045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67231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87647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5767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4838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717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28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1.xml"/><Relationship Id="rId14" Type="http://schemas.openxmlformats.org/officeDocument/2006/relationships/theme" Target="../theme/theme11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5.xml"/><Relationship Id="rId15" Type="http://schemas.openxmlformats.org/officeDocument/2006/relationships/theme" Target="../theme/theme12.xml"/><Relationship Id="rId1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68.xml"/><Relationship Id="rId14" Type="http://schemas.openxmlformats.org/officeDocument/2006/relationships/theme" Target="../theme/theme13.xml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0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2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2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66.xml"/><Relationship Id="rId15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0.xml"/><Relationship Id="rId15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4.xml"/><Relationship Id="rId15" Type="http://schemas.openxmlformats.org/officeDocument/2006/relationships/theme" Target="../theme/theme7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6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108D368-32EB-A346-AAF1-DBE998F6058E}" type="datetime1">
              <a:rPr lang="en-US" smtClean="0"/>
              <a:t>4/14/19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2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  <p:sldLayoutId id="2147484546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0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4570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9" indent="-285678" algn="l" defTabSz="4570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06" indent="-228540" algn="l" defTabSz="4570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88" indent="-228540" algn="l" defTabSz="4570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72" indent="-228540" algn="l" defTabSz="4570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54" indent="-228540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6" indent="-228540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0" indent="-228540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0" indent="-228540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4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9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05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93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  <p:sldLayoutId id="2147484602" r:id="rId12"/>
    <p:sldLayoutId id="2147484603" r:id="rId13"/>
  </p:sldLayoutIdLst>
  <p:hf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fld id="{D1B056B4-EC4C-0442-944F-88E8C1D1683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05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39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5" r:id="rId1"/>
    <p:sldLayoutId id="2147484606" r:id="rId2"/>
    <p:sldLayoutId id="2147484607" r:id="rId3"/>
    <p:sldLayoutId id="2147484608" r:id="rId4"/>
    <p:sldLayoutId id="2147484609" r:id="rId5"/>
    <p:sldLayoutId id="2147484610" r:id="rId6"/>
    <p:sldLayoutId id="2147484611" r:id="rId7"/>
    <p:sldLayoutId id="2147484612" r:id="rId8"/>
    <p:sldLayoutId id="2147484613" r:id="rId9"/>
    <p:sldLayoutId id="2147484614" r:id="rId10"/>
    <p:sldLayoutId id="2147484615" r:id="rId11"/>
    <p:sldLayoutId id="2147484616" r:id="rId12"/>
    <p:sldLayoutId id="2147484617" r:id="rId13"/>
    <p:sldLayoutId id="2147484618" r:id="rId14"/>
  </p:sldLayoutIdLs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39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  <p:sldLayoutId id="2147484631" r:id="rId12"/>
    <p:sldLayoutId id="2147484632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gray">
          <a:xfrm>
            <a:off x="0" y="823913"/>
            <a:ext cx="9144000" cy="144462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6699"/>
              </a:gs>
              <a:gs pos="100000">
                <a:srgbClr val="006699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95288" y="-26988"/>
            <a:ext cx="82296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43000"/>
            <a:ext cx="822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77000"/>
            <a:ext cx="2133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  <a:ea typeface="MS UI Gothic" pitchFamily="50" charset="-128"/>
                <a:cs typeface="MS UI Gothic" pitchFamily="50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mtClean="0">
                <a:solidFill>
                  <a:srgbClr val="000000"/>
                </a:solidFill>
              </a:rPr>
              <a:t>11/04/2013</a:t>
            </a: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97650"/>
            <a:ext cx="2895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charset="0"/>
                <a:ea typeface="MS UI Gothic" pitchFamily="50" charset="-128"/>
                <a:cs typeface="MS UI Gothic" pitchFamily="50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010400" y="6477000"/>
            <a:ext cx="2133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Calibri" charset="0"/>
                <a:ea typeface="Arial" charset="0"/>
                <a:cs typeface="Arial" charset="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C8D1A3EC-F984-0043-B1A6-D5AE995A6431}" type="slidenum">
              <a:rPr kumimoji="1" lang="en-US" altLang="ja-JP" smtClean="0">
                <a:solidFill>
                  <a:srgbClr val="000000"/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1"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3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4" r:id="rId1"/>
    <p:sldLayoutId id="2147484635" r:id="rId2"/>
    <p:sldLayoutId id="2147484636" r:id="rId3"/>
    <p:sldLayoutId id="2147484637" r:id="rId4"/>
    <p:sldLayoutId id="2147484638" r:id="rId5"/>
    <p:sldLayoutId id="2147484639" r:id="rId6"/>
    <p:sldLayoutId id="2147484640" r:id="rId7"/>
    <p:sldLayoutId id="2147484641" r:id="rId8"/>
    <p:sldLayoutId id="2147484642" r:id="rId9"/>
    <p:sldLayoutId id="2147484643" r:id="rId10"/>
    <p:sldLayoutId id="2147484644" r:id="rId11"/>
    <p:sldLayoutId id="214748464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+mj-lt"/>
          <a:ea typeface="+mj-ea"/>
          <a:cs typeface="MS UI Gothic" pitchFamily="5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  <a:cs typeface="MS UI 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  <a:cs typeface="MS UI 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  <a:cs typeface="MS UI 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  <a:cs typeface="MS UI 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MS UI Gothic" pitchFamily="5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  <a:cs typeface="MS UI Gothic" pitchFamily="5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MS UI Gothic" pitchFamily="5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MS UI Gothic" pitchFamily="5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MS UI Gothic" pitchFamily="5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gray">
          <a:xfrm>
            <a:off x="0" y="823913"/>
            <a:ext cx="9144000" cy="144462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kumimoji="1" lang="ja-JP" altLang="en-US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gray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6699"/>
              </a:gs>
              <a:gs pos="100000">
                <a:srgbClr val="002F47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kumimoji="1" lang="ja-JP" altLang="en-US">
              <a:solidFill>
                <a:srgbClr val="000000"/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95288" y="-26988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43000"/>
            <a:ext cx="8229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77000"/>
            <a:ext cx="2133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alibri" charset="0"/>
                <a:ea typeface="MS UI Gothic" pitchFamily="50" charset="-128"/>
                <a:cs typeface="MS UI Gothic" pitchFamily="50" charset="-128"/>
              </a:defRPr>
            </a:lvl1pPr>
          </a:lstStyle>
          <a:p>
            <a:pPr>
              <a:defRPr/>
            </a:pPr>
            <a:r>
              <a:rPr kumimoji="1" lang="en-US" altLang="ja-JP"/>
              <a:t>11/04/2013</a:t>
            </a:r>
            <a:endParaRPr kumimoji="1"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97650"/>
            <a:ext cx="2895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>
              <a:defRPr sz="1400">
                <a:solidFill>
                  <a:srgbClr val="000000"/>
                </a:solidFill>
                <a:latin typeface="Calibri" charset="0"/>
                <a:ea typeface="MS UI Gothic" charset="0"/>
                <a:cs typeface="MS UI Gothic" charset="0"/>
              </a:defRPr>
            </a:lvl1pPr>
          </a:lstStyle>
          <a:p>
            <a:endParaRPr kumimoji="1" lang="en-US" altLang="ja-JP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010400" y="6477000"/>
            <a:ext cx="2133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>
              <a:defRPr>
                <a:solidFill>
                  <a:srgbClr val="000000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5BE38AD4-E824-AC49-99F6-41AA00BCE6A0}" type="slidenum">
              <a:rPr kumimoji="1" lang="en-US" altLang="ja-JP"/>
              <a:pPr>
                <a:defRPr/>
              </a:pPr>
              <a:t>‹#›</a:t>
            </a:fld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65833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  <p:sldLayoutId id="214748465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+mj-lt"/>
          <a:ea typeface="+mj-ea"/>
          <a:cs typeface="MS UI Gothic" pitchFamily="5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  <a:cs typeface="MS UI 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  <a:cs typeface="MS UI 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  <a:cs typeface="MS UI 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  <a:cs typeface="MS UI 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>
          <a:solidFill>
            <a:schemeClr val="accent1"/>
          </a:solidFill>
          <a:latin typeface="Calibri" pitchFamily="34" charset="0"/>
          <a:ea typeface="MS UI 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MS UI Gothic" pitchFamily="5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  <a:cs typeface="MS UI Gothic" pitchFamily="5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MS UI Gothic" pitchFamily="5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MS UI Gothic" pitchFamily="5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MS UI Gothic" pitchFamily="5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5C60E94-515A-E549-BCFE-6E62F58EB3A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3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  <p:sldLayoutId id="2147484376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fld id="{D1B056B4-EC4C-0442-944F-88E8C1D1683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05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73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  <p:sldLayoutId id="2147484390" r:id="rId12"/>
    <p:sldLayoutId id="2147484391" r:id="rId13"/>
  </p:sldLayoutIdLs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fld id="{D1B056B4-EC4C-0442-944F-88E8C1D1683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05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6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  <p:sldLayoutId id="2147484405" r:id="rId12"/>
    <p:sldLayoutId id="2147484406" r:id="rId13"/>
    <p:sldLayoutId id="2147484407" r:id="rId14"/>
  </p:sldLayoutIdLs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fld id="{D1B056B4-EC4C-0442-944F-88E8C1D1683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05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9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  <p:sldLayoutId id="2147484420" r:id="rId12"/>
    <p:sldLayoutId id="2147484421" r:id="rId13"/>
    <p:sldLayoutId id="2147484422" r:id="rId14"/>
  </p:sldLayoutIdLs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281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  <p:sldLayoutId id="2147484480" r:id="rId12"/>
    <p:sldLayoutId id="2147484481" r:id="rId13"/>
    <p:sldLayoutId id="214748448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FD45CCB-B8C8-9F4E-AA1B-A89CFDE3ECA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85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  <p:sldLayoutId id="2147484495" r:id="rId12"/>
    <p:sldLayoutId id="2147484496" r:id="rId13"/>
    <p:sldLayoutId id="2147484497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77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011EF6D-8BD3-2B48-BB72-A697F4CF3C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A80DE30-64EA-3A41-9684-5DFBD2EA14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70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microsoft.com/office/2007/relationships/hdphoto" Target="../media/hdphoto1.wdp"/><Relationship Id="rId6" Type="http://schemas.openxmlformats.org/officeDocument/2006/relationships/image" Target="../media/image41.png"/><Relationship Id="rId7" Type="http://schemas.openxmlformats.org/officeDocument/2006/relationships/image" Target="../media/image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5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4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7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4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4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51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52.emf"/><Relationship Id="rId9" Type="http://schemas.openxmlformats.org/officeDocument/2006/relationships/image" Target="../media/image56.png"/><Relationship Id="rId10" Type="http://schemas.openxmlformats.org/officeDocument/2006/relationships/oleObject" Target="../embeddings/oleObject10.bin"/><Relationship Id="rId11" Type="http://schemas.openxmlformats.org/officeDocument/2006/relationships/image" Target="../media/image5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59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57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58.emf"/><Relationship Id="rId9" Type="http://schemas.openxmlformats.org/officeDocument/2006/relationships/image" Target="../media/image60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63.emf"/><Relationship Id="rId6" Type="http://schemas.openxmlformats.org/officeDocument/2006/relationships/image" Target="../media/image6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65.emf"/><Relationship Id="rId6" Type="http://schemas.openxmlformats.org/officeDocument/2006/relationships/image" Target="../media/image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oleObject" Target="../embeddings/oleObject15.bin"/><Relationship Id="rId5" Type="http://schemas.openxmlformats.org/officeDocument/2006/relationships/image" Target="../media/image67.emf"/><Relationship Id="rId6" Type="http://schemas.openxmlformats.org/officeDocument/2006/relationships/image" Target="../media/image1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1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69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70.emf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oleObject" Target="../embeddings/oleObject18.bin"/><Relationship Id="rId8" Type="http://schemas.openxmlformats.org/officeDocument/2006/relationships/image" Target="../media/image77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7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w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12.wmf"/><Relationship Id="rId14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w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9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10.wmf"/><Relationship Id="rId10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0.png"/><Relationship Id="rId3" Type="http://schemas.openxmlformats.org/officeDocument/2006/relationships/hyperlink" Target="https://arxiv.org/abs/1808.10567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Relationship Id="rId2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4" Type="http://schemas.openxmlformats.org/officeDocument/2006/relationships/image" Target="../media/image97.jpg"/><Relationship Id="rId5" Type="http://schemas.openxmlformats.org/officeDocument/2006/relationships/image" Target="../media/image1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143.xml"/><Relationship Id="rId2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03.png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7" Type="http://schemas.openxmlformats.org/officeDocument/2006/relationships/oleObject" Target="../embeddings/oleObject20.bin"/><Relationship Id="rId8" Type="http://schemas.openxmlformats.org/officeDocument/2006/relationships/image" Target="../media/image102.emf"/><Relationship Id="rId9" Type="http://schemas.openxmlformats.org/officeDocument/2006/relationships/image" Target="../media/image106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52400"/>
            <a:ext cx="1217815" cy="9892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5334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Tom Browder, University of Hawai’i at </a:t>
            </a:r>
            <a:r>
              <a:rPr lang="en-US" sz="2000" dirty="0" err="1" smtClean="0">
                <a:latin typeface="Times New Roman"/>
                <a:cs typeface="Times New Roman"/>
              </a:rPr>
              <a:t>Manoa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Times New Roman"/>
                <a:cs typeface="Times New Roman"/>
              </a:rPr>
              <a:t>Belle II (incl. the TOP detector system)</a:t>
            </a:r>
            <a:endParaRPr lang="en-US" sz="2400" u="sng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0" y="1371600"/>
            <a:ext cx="3048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History, Role of US-Japan (</a:t>
            </a:r>
            <a:r>
              <a:rPr lang="en-US" sz="2000" dirty="0" err="1" smtClean="0"/>
              <a:t>Nichibei</a:t>
            </a:r>
            <a:r>
              <a:rPr lang="en-US" sz="2000" dirty="0" smtClean="0"/>
              <a:t>) cooperation on Belle II</a:t>
            </a:r>
          </a:p>
          <a:p>
            <a:endParaRPr lang="en-US" sz="2000" dirty="0"/>
          </a:p>
          <a:p>
            <a:r>
              <a:rPr lang="en-US" sz="2000" dirty="0" smtClean="0"/>
              <a:t>Belle II detector and its “pilot run” in 2018 (Phase 2)</a:t>
            </a:r>
          </a:p>
          <a:p>
            <a:endParaRPr lang="en-US" sz="2000" dirty="0" smtClean="0"/>
          </a:p>
          <a:p>
            <a:r>
              <a:rPr lang="en-US" sz="2000" dirty="0" smtClean="0"/>
              <a:t>The TOP detector system and its performance in Phase 2</a:t>
            </a:r>
          </a:p>
          <a:p>
            <a:endParaRPr lang="en-US" sz="2000" dirty="0"/>
          </a:p>
          <a:p>
            <a:r>
              <a:rPr lang="en-US" sz="2000" dirty="0" smtClean="0"/>
              <a:t>What’s ahead in Phase 3  (physics run)</a:t>
            </a:r>
          </a:p>
          <a:p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638800" y="1295400"/>
            <a:ext cx="3276600" cy="4419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24400" y="586740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related talks: M. </a:t>
            </a:r>
            <a:r>
              <a:rPr lang="en-US" dirty="0" err="1" smtClean="0"/>
              <a:t>Tobiyama</a:t>
            </a:r>
            <a:r>
              <a:rPr lang="en-US" dirty="0" smtClean="0"/>
              <a:t> on </a:t>
            </a:r>
            <a:r>
              <a:rPr lang="en-US" dirty="0" err="1" smtClean="0"/>
              <a:t>SuperKEKB</a:t>
            </a:r>
            <a:r>
              <a:rPr lang="en-US" dirty="0" smtClean="0"/>
              <a:t>, I. Ueda on GRID  computing, Alan Schwartz on flavor physics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91200" y="152400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2000" dirty="0">
                <a:solidFill>
                  <a:prstClr val="black"/>
                </a:solidFill>
              </a:rPr>
              <a:t>US-Japan</a:t>
            </a:r>
          </a:p>
          <a:p>
            <a:pPr lvl="0"/>
            <a:r>
              <a:rPr lang="ja-JP" altLang="en-US" sz="2000" dirty="0">
                <a:solidFill>
                  <a:prstClr val="black"/>
                </a:solidFill>
              </a:rPr>
              <a:t>日米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038600"/>
            <a:ext cx="3619500" cy="241300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066800"/>
            <a:ext cx="4064000" cy="2712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3733800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First TOP module arriving at Tsukuba Hall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6488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detector system installed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5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140" y="66547"/>
            <a:ext cx="8229600" cy="72518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SuperKEKB</a:t>
            </a:r>
            <a:r>
              <a:rPr lang="en-US" dirty="0" smtClean="0"/>
              <a:t>/Belle II Luminosity Profile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5190095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[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Needs full operation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some 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international collaboration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on the accelerator, including the US and Europe e.g.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BNL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built the corrector coils for the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SuperKEKB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superconducting final focus]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Calibri"/>
                <a:ea typeface="+mn-ea"/>
                <a:cs typeface="+mn-cs"/>
                <a:sym typeface="Wingdings"/>
              </a:rPr>
              <a:t></a:t>
            </a:r>
            <a:r>
              <a:rPr lang="en-US" sz="2000" u="sng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to be discussed by </a:t>
            </a:r>
            <a:r>
              <a:rPr lang="en-US" sz="2000" u="sng" dirty="0" err="1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Tobiyama</a:t>
            </a:r>
            <a:r>
              <a:rPr lang="en-US" sz="2000" u="sng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-san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505200" y="762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Belle/KEKB recorded ~1000 fb</a:t>
            </a:r>
            <a:r>
              <a:rPr lang="en-US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Now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have to change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units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on the  y-axis to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ab</a:t>
            </a:r>
            <a:r>
              <a:rPr lang="en-US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581400"/>
            <a:ext cx="2455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“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nano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-beams” are the key; vertical beam size is 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50nm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at the IP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2057400"/>
            <a:ext cx="2171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Beam currents </a:t>
            </a:r>
            <a:r>
              <a:rPr lang="en-US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only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actor of two higher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than KEKB (~PEPII)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lumproj-ver7-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447800"/>
            <a:ext cx="6382512" cy="37051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29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53" y="64601"/>
            <a:ext cx="8229600" cy="683919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Some Belle II jargon (Phase 1, Phase 2, Phase 3)</a:t>
            </a:r>
            <a:endParaRPr lang="en-US" sz="3200" i="1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267" y="900607"/>
            <a:ext cx="8957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i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Phase 1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Simple background commissioning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detector (diodes, diamonds TPCs, crystals…) BEAST II.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No final focus. Only </a:t>
            </a:r>
            <a:r>
              <a:rPr lang="en-US" sz="2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single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beam background studies possible [started in Feb 2016 and completed in June 2016].</a:t>
            </a: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HII_3058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400" y="3115733"/>
            <a:ext cx="4110228" cy="2724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3048000"/>
            <a:ext cx="19050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048000"/>
            <a:ext cx="1603942" cy="1603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4343400"/>
            <a:ext cx="687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off</a:t>
            </a: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6172200"/>
            <a:ext cx="4875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was followed by Phase 2 in 2018</a:t>
            </a:r>
            <a:endParaRPr lang="en-US" sz="20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1816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Comprehensive study of beam </a:t>
            </a:r>
            <a:r>
              <a:rPr lang="en-US" dirty="0" err="1" smtClean="0"/>
              <a:t>bkgs</a:t>
            </a:r>
            <a:r>
              <a:rPr lang="en-US" dirty="0" smtClean="0"/>
              <a:t> published in Jan 2019 issue of </a:t>
            </a:r>
          </a:p>
          <a:p>
            <a:r>
              <a:rPr lang="en-US" dirty="0" smtClean="0"/>
              <a:t>NIMA, </a:t>
            </a:r>
            <a:r>
              <a:rPr lang="en-US" dirty="0" err="1" smtClean="0"/>
              <a:t>vol</a:t>
            </a:r>
            <a:r>
              <a:rPr lang="en-US" dirty="0" smtClean="0"/>
              <a:t> 914, 69 (2019)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1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137" y="1882"/>
            <a:ext cx="8229600" cy="546916"/>
          </a:xfrm>
        </p:spPr>
        <p:txBody>
          <a:bodyPr>
            <a:normAutofit fontScale="90000"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Some Belle II jargon (Phase 2, Phase 3)</a:t>
            </a:r>
            <a:endParaRPr lang="en-US" sz="3200" i="1" dirty="0"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430" y="670560"/>
            <a:ext cx="4398472" cy="3124200"/>
          </a:xfrm>
          <a:prstGeom prst="rect">
            <a:avLst/>
          </a:prstGeom>
        </p:spPr>
      </p:pic>
      <p:pic>
        <p:nvPicPr>
          <p:cNvPr id="13" name="Picture 12" descr="IMG_7707_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63" y="670560"/>
            <a:ext cx="4145280" cy="31089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6663" y="3808125"/>
            <a:ext cx="8991599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Phase 2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: 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A pilot run 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with a more elaborate inner 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background commissioning 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detector (VXD samples).  </a:t>
            </a:r>
            <a:r>
              <a:rPr lang="en-US" sz="2800" u="sng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Full Belle II </a:t>
            </a:r>
            <a:r>
              <a:rPr lang="en-US" sz="2800" i="1" u="sng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outer</a:t>
            </a:r>
            <a:r>
              <a:rPr lang="en-US" sz="2800" u="sng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 detector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. Full superconducting 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final focus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. </a:t>
            </a:r>
            <a:r>
              <a:rPr lang="en-US" sz="2800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No vertex detectors. </a:t>
            </a:r>
            <a:r>
              <a:rPr lang="en-US" sz="2800" i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Collisions ! 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[Phase 2 collisions: April 26-July 17, 2018]</a:t>
            </a:r>
            <a:endParaRPr lang="en-US" sz="2400" i="1" dirty="0">
              <a:solidFill>
                <a:prstClr val="black"/>
              </a:solidFill>
              <a:latin typeface="Times New Roman"/>
              <a:ea typeface="ＭＳ Ｐゴシック" charset="0"/>
              <a:cs typeface="Times New Roman"/>
            </a:endParaRPr>
          </a:p>
          <a:p>
            <a:endParaRPr lang="en-US" sz="2800" i="1" dirty="0" smtClean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r>
              <a:rPr lang="en-US" sz="2800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Phase 3: </a:t>
            </a:r>
            <a:r>
              <a:rPr lang="en-US" sz="2800" i="1" u="sng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Install the VXD in Belle II</a:t>
            </a:r>
            <a:r>
              <a:rPr lang="en-US" sz="2800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. Physics Run with the full Belle II detector 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[started March 11, 2019]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7C1E-3D31-E34C-A18E-8D0F96AD26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65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8" name="グループ化 13"/>
          <p:cNvGrpSpPr>
            <a:grpSpLocks/>
          </p:cNvGrpSpPr>
          <p:nvPr/>
        </p:nvGrpSpPr>
        <p:grpSpPr bwMode="auto">
          <a:xfrm>
            <a:off x="0" y="762000"/>
            <a:ext cx="9144000" cy="6087533"/>
            <a:chOff x="36104" y="209586"/>
            <a:chExt cx="9142234" cy="6087269"/>
          </a:xfrm>
        </p:grpSpPr>
        <p:pic>
          <p:nvPicPr>
            <p:cNvPr id="1320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751911"/>
              <a:ext cx="7848872" cy="554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線矢印コネクタ 6"/>
            <p:cNvCxnSpPr/>
            <p:nvPr/>
          </p:nvCxnSpPr>
          <p:spPr>
            <a:xfrm>
              <a:off x="540832" y="2348914"/>
              <a:ext cx="2199850" cy="51908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01" name="テキスト ボックス 7"/>
            <p:cNvSpPr txBox="1">
              <a:spLocks noChangeArrowheads="1"/>
            </p:cNvSpPr>
            <p:nvPr/>
          </p:nvSpPr>
          <p:spPr bwMode="auto">
            <a:xfrm>
              <a:off x="36104" y="2552002"/>
              <a:ext cx="19816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en-US" altLang="ja-JP" sz="1800" dirty="0">
                  <a:solidFill>
                    <a:srgbClr val="0000FF"/>
                  </a:solidFill>
                  <a:latin typeface="Calibri" charset="0"/>
                  <a:ea typeface="MS PGothic" charset="0"/>
                  <a:cs typeface="MS PGothic" charset="0"/>
                </a:rPr>
                <a:t>electron</a:t>
              </a:r>
              <a:r>
                <a:rPr kumimoji="1" lang="sl-SI" altLang="ja-JP" sz="1800" dirty="0">
                  <a:solidFill>
                    <a:srgbClr val="0000FF"/>
                  </a:solidFill>
                  <a:latin typeface="Calibri" charset="0"/>
                  <a:ea typeface="MS PGothic" charset="0"/>
                  <a:cs typeface="MS PGothic" charset="0"/>
                </a:rPr>
                <a:t>s</a:t>
              </a:r>
              <a:r>
                <a:rPr kumimoji="1" lang="en-US" altLang="ja-JP" sz="1800" dirty="0">
                  <a:solidFill>
                    <a:srgbClr val="0000FF"/>
                  </a:solidFill>
                  <a:latin typeface="Calibri" charset="0"/>
                  <a:ea typeface="MS PGothic" charset="0"/>
                  <a:cs typeface="MS PGothic" charset="0"/>
                </a:rPr>
                <a:t>  (</a:t>
              </a:r>
              <a:r>
                <a:rPr kumimoji="1" lang="en-US" altLang="ja-JP" sz="1800" dirty="0" smtClean="0">
                  <a:solidFill>
                    <a:srgbClr val="0000FF"/>
                  </a:solidFill>
                  <a:latin typeface="Calibri" charset="0"/>
                  <a:ea typeface="MS PGothic" charset="0"/>
                  <a:cs typeface="MS PGothic" charset="0"/>
                </a:rPr>
                <a:t>7 </a:t>
              </a:r>
              <a:r>
                <a:rPr kumimoji="1" lang="en-US" altLang="ja-JP" sz="1800" dirty="0" err="1" smtClean="0">
                  <a:solidFill>
                    <a:srgbClr val="0000FF"/>
                  </a:solidFill>
                  <a:latin typeface="Calibri" charset="0"/>
                  <a:ea typeface="MS PGothic" charset="0"/>
                  <a:cs typeface="MS PGothic" charset="0"/>
                </a:rPr>
                <a:t>GeV</a:t>
              </a:r>
              <a:r>
                <a:rPr kumimoji="1" lang="en-US" altLang="ja-JP" sz="1800" dirty="0">
                  <a:solidFill>
                    <a:srgbClr val="0000FF"/>
                  </a:solidFill>
                  <a:latin typeface="Calibri" charset="0"/>
                  <a:ea typeface="MS PGothic" charset="0"/>
                  <a:cs typeface="MS PGothic" charset="0"/>
                </a:rPr>
                <a:t>)</a:t>
              </a:r>
              <a:endParaRPr kumimoji="1" lang="ja-JP" altLang="en-US" sz="1800" dirty="0">
                <a:solidFill>
                  <a:srgbClr val="0000FF"/>
                </a:solidFill>
                <a:latin typeface="Calibri" charset="0"/>
                <a:ea typeface="MS PGothic" charset="0"/>
                <a:cs typeface="MS PGothic" charset="0"/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6892780" y="3882373"/>
              <a:ext cx="1604653" cy="41114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03" name="テキスト ボックス 9"/>
            <p:cNvSpPr txBox="1">
              <a:spLocks noChangeArrowheads="1"/>
            </p:cNvSpPr>
            <p:nvPr/>
          </p:nvSpPr>
          <p:spPr bwMode="auto">
            <a:xfrm>
              <a:off x="6893184" y="4365104"/>
              <a:ext cx="2178813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en-US" altLang="ja-JP" sz="1800" dirty="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rPr>
                <a:t>positron</a:t>
              </a:r>
              <a:r>
                <a:rPr kumimoji="1" lang="sl-SI" altLang="ja-JP" sz="1800" dirty="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rPr>
                <a:t>s</a:t>
              </a:r>
              <a:r>
                <a:rPr kumimoji="1" lang="en-US" altLang="ja-JP" sz="1800" dirty="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rPr>
                <a:t> (</a:t>
              </a:r>
              <a:r>
                <a:rPr kumimoji="1" lang="en-US" altLang="ja-JP" sz="1800" dirty="0" smtClean="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rPr>
                <a:t>4 </a:t>
              </a:r>
              <a:r>
                <a:rPr kumimoji="1" lang="en-US" altLang="ja-JP" sz="1800" dirty="0" err="1" smtClean="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rPr>
                <a:t>GeV</a:t>
              </a:r>
              <a:r>
                <a:rPr kumimoji="1" lang="en-US" altLang="ja-JP" sz="1800" dirty="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rPr>
                <a:t>)</a:t>
              </a:r>
              <a:endParaRPr kumimoji="1" lang="ja-JP" altLang="en-US" sz="1800" dirty="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3" name="角丸四角形吹き出し 12"/>
            <p:cNvSpPr/>
            <p:nvPr/>
          </p:nvSpPr>
          <p:spPr>
            <a:xfrm>
              <a:off x="5362725" y="209586"/>
              <a:ext cx="3815613" cy="863563"/>
            </a:xfrm>
            <a:prstGeom prst="wedgeRoundRectCallout">
              <a:avLst>
                <a:gd name="adj1" fmla="val -37974"/>
                <a:gd name="adj2" fmla="val 63600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kumimoji="1" lang="en-US" altLang="ja-JP" sz="1600" u="sng" dirty="0" err="1" smtClean="0">
                  <a:solidFill>
                    <a:schemeClr val="tx1"/>
                  </a:solidFill>
                </a:rPr>
                <a:t>KLong</a:t>
              </a:r>
              <a:r>
                <a:rPr kumimoji="1" lang="en-US" altLang="ja-JP" sz="1600" u="sng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ja-JP" sz="1600" u="sng" dirty="0">
                  <a:solidFill>
                    <a:schemeClr val="tx1"/>
                  </a:solidFill>
                </a:rPr>
                <a:t>and </a:t>
              </a:r>
              <a:r>
                <a:rPr kumimoji="1" lang="en-US" altLang="ja-JP" sz="1600" u="sng" dirty="0" err="1">
                  <a:solidFill>
                    <a:schemeClr val="tx1"/>
                  </a:solidFill>
                </a:rPr>
                <a:t>muon</a:t>
              </a:r>
              <a:r>
                <a:rPr kumimoji="1" lang="en-US" altLang="ja-JP" sz="1600" u="sng" dirty="0">
                  <a:solidFill>
                    <a:schemeClr val="tx1"/>
                  </a:solidFill>
                </a:rPr>
                <a:t> detector:</a:t>
              </a:r>
            </a:p>
            <a:p>
              <a:pPr>
                <a:defRPr/>
              </a:pPr>
              <a:r>
                <a:rPr kumimoji="1" lang="en-US" altLang="ja-JP" sz="1400" dirty="0">
                  <a:solidFill>
                    <a:schemeClr val="tx1"/>
                  </a:solidFill>
                </a:rPr>
                <a:t>Resistive Plate </a:t>
              </a:r>
              <a:r>
                <a:rPr kumimoji="1" lang="en-US" altLang="ja-JP" sz="1400" dirty="0" smtClean="0">
                  <a:solidFill>
                    <a:schemeClr val="tx1"/>
                  </a:solidFill>
                </a:rPr>
                <a:t>Chambers </a:t>
              </a:r>
              <a:r>
                <a:rPr kumimoji="1" lang="en-US" altLang="ja-JP" sz="1400" dirty="0">
                  <a:solidFill>
                    <a:schemeClr val="tx1"/>
                  </a:solidFill>
                </a:rPr>
                <a:t>(</a:t>
              </a:r>
              <a:r>
                <a:rPr lang="en-US" altLang="ja-JP" sz="1400" dirty="0">
                  <a:solidFill>
                    <a:schemeClr val="tx1"/>
                  </a:solidFill>
                </a:rPr>
                <a:t>barrel outer layers</a:t>
              </a:r>
              <a:r>
                <a:rPr kumimoji="1" lang="en-US" altLang="ja-JP" sz="1400" dirty="0">
                  <a:solidFill>
                    <a:schemeClr val="tx1"/>
                  </a:solidFill>
                </a:rPr>
                <a:t>)</a:t>
              </a:r>
            </a:p>
            <a:p>
              <a:pPr>
                <a:defRPr/>
              </a:pPr>
              <a:r>
                <a:rPr kumimoji="1" lang="en-US" altLang="ja-JP" sz="1400" dirty="0">
                  <a:solidFill>
                    <a:schemeClr val="tx1"/>
                  </a:solidFill>
                </a:rPr>
                <a:t>Scintillator + WLSF + </a:t>
              </a:r>
              <a:r>
                <a:rPr kumimoji="1" lang="en-US" altLang="ja-JP" sz="1400" dirty="0" err="1" smtClean="0">
                  <a:solidFill>
                    <a:schemeClr val="tx1"/>
                  </a:solidFill>
                </a:rPr>
                <a:t>SiPM’s</a:t>
              </a:r>
              <a:r>
                <a:rPr kumimoji="1" lang="en-US" altLang="ja-JP" sz="1400" dirty="0" smtClean="0">
                  <a:solidFill>
                    <a:schemeClr val="tx1"/>
                  </a:solidFill>
                </a:rPr>
                <a:t> </a:t>
              </a:r>
              <a:r>
                <a:rPr kumimoji="1" lang="en-US" altLang="ja-JP" sz="1400" dirty="0">
                  <a:solidFill>
                    <a:schemeClr val="tx1"/>
                  </a:solidFill>
                </a:rPr>
                <a:t>(end-caps</a:t>
              </a:r>
              <a:r>
                <a:rPr lang="en-US" altLang="ja-JP" sz="1400" dirty="0">
                  <a:solidFill>
                    <a:schemeClr val="tx1"/>
                  </a:solidFill>
                </a:rPr>
                <a:t> , inner 2 barrel layers</a:t>
              </a:r>
              <a:r>
                <a:rPr kumimoji="1" lang="en-US" altLang="ja-JP" sz="1400" dirty="0">
                  <a:solidFill>
                    <a:schemeClr val="tx1"/>
                  </a:solidFill>
                </a:rPr>
                <a:t>)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" name="角丸四角形吹き出し 14"/>
            <p:cNvSpPr/>
            <p:nvPr/>
          </p:nvSpPr>
          <p:spPr>
            <a:xfrm>
              <a:off x="5580171" y="2248905"/>
              <a:ext cx="3491826" cy="823877"/>
            </a:xfrm>
            <a:prstGeom prst="wedgeRoundRectCallout">
              <a:avLst>
                <a:gd name="adj1" fmla="val -79046"/>
                <a:gd name="adj2" fmla="val 26744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 u="sng" dirty="0">
                  <a:solidFill>
                    <a:schemeClr val="tx1"/>
                  </a:solidFill>
                </a:rPr>
                <a:t>Particle Identification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400" dirty="0" err="1" smtClean="0">
                  <a:solidFill>
                    <a:schemeClr val="tx1"/>
                  </a:solidFill>
                </a:rPr>
                <a:t>iTOP</a:t>
              </a:r>
              <a:r>
                <a:rPr kumimoji="1" lang="en-US" altLang="ja-JP" sz="1400" dirty="0" smtClean="0">
                  <a:solidFill>
                    <a:schemeClr val="tx1"/>
                  </a:solidFill>
                </a:rPr>
                <a:t> detector system </a:t>
              </a:r>
              <a:r>
                <a:rPr kumimoji="1" lang="en-US" altLang="ja-JP" sz="1400" dirty="0">
                  <a:solidFill>
                    <a:schemeClr val="tx1"/>
                  </a:solidFill>
                </a:rPr>
                <a:t>(barrel)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400" dirty="0">
                  <a:solidFill>
                    <a:prstClr val="black"/>
                  </a:solidFill>
                </a:rPr>
                <a:t>Prox. focusing Aerogel RICH (fwd)</a:t>
              </a:r>
            </a:p>
          </p:txBody>
        </p:sp>
        <p:sp>
          <p:nvSpPr>
            <p:cNvPr id="16" name="角丸四角形吹き出し 15"/>
            <p:cNvSpPr/>
            <p:nvPr/>
          </p:nvSpPr>
          <p:spPr>
            <a:xfrm>
              <a:off x="828114" y="4734823"/>
              <a:ext cx="3407704" cy="854038"/>
            </a:xfrm>
            <a:prstGeom prst="wedgeRoundRectCallout">
              <a:avLst>
                <a:gd name="adj1" fmla="val 47309"/>
                <a:gd name="adj2" fmla="val -192294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kumimoji="1" lang="en-US" altLang="ja-JP" sz="1600" dirty="0">
                  <a:solidFill>
                    <a:srgbClr val="000000"/>
                  </a:solidFill>
                </a:rPr>
                <a:t>Central Drift </a:t>
              </a:r>
              <a:r>
                <a:rPr kumimoji="1" lang="en-US" altLang="ja-JP" sz="1600" dirty="0" smtClean="0">
                  <a:solidFill>
                    <a:srgbClr val="000000"/>
                  </a:solidFill>
                </a:rPr>
                <a:t>Chamber</a:t>
              </a:r>
              <a:endParaRPr kumimoji="1" lang="en-US" altLang="ja-JP" sz="160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en-US" altLang="ja-JP" sz="1400" dirty="0">
                  <a:solidFill>
                    <a:srgbClr val="000000"/>
                  </a:solidFill>
                  <a:ea typeface="ヒラギノ角ゴ ProN W3" charset="-128"/>
                  <a:sym typeface="Optima" charset="0"/>
                </a:rPr>
                <a:t>He(50%):C</a:t>
              </a:r>
              <a:r>
                <a:rPr lang="en-US" altLang="ja-JP" sz="1400" baseline="-6000" dirty="0">
                  <a:solidFill>
                    <a:srgbClr val="000000"/>
                  </a:solidFill>
                  <a:ea typeface="ヒラギノ角ゴ ProN W3" charset="-128"/>
                  <a:sym typeface="Optima" charset="0"/>
                </a:rPr>
                <a:t>2</a:t>
              </a:r>
              <a:r>
                <a:rPr lang="en-US" altLang="ja-JP" sz="1400" dirty="0">
                  <a:solidFill>
                    <a:srgbClr val="000000"/>
                  </a:solidFill>
                  <a:ea typeface="ヒラギノ角ゴ ProN W3" charset="-128"/>
                  <a:sym typeface="Optima" charset="0"/>
                </a:rPr>
                <a:t>H</a:t>
              </a:r>
              <a:r>
                <a:rPr lang="en-US" altLang="ja-JP" sz="1400" baseline="-6000" dirty="0">
                  <a:solidFill>
                    <a:srgbClr val="000000"/>
                  </a:solidFill>
                  <a:ea typeface="ヒラギノ角ゴ ProN W3" charset="-128"/>
                  <a:sym typeface="Optima" charset="0"/>
                </a:rPr>
                <a:t>6</a:t>
              </a:r>
              <a:r>
                <a:rPr lang="en-US" altLang="ja-JP" sz="1400" dirty="0">
                  <a:solidFill>
                    <a:srgbClr val="000000"/>
                  </a:solidFill>
                  <a:ea typeface="ヒラギノ角ゴ ProN W3" charset="-128"/>
                  <a:sym typeface="Optima" charset="0"/>
                </a:rPr>
                <a:t>(50%)</a:t>
              </a:r>
              <a:r>
                <a:rPr kumimoji="1" lang="en-US" altLang="ja-JP" sz="1400" dirty="0">
                  <a:solidFill>
                    <a:srgbClr val="000000"/>
                  </a:solidFill>
                </a:rPr>
                <a:t>, </a:t>
              </a:r>
              <a:r>
                <a:rPr kumimoji="1" lang="sl-SI" altLang="ja-JP" sz="1400" dirty="0">
                  <a:solidFill>
                    <a:srgbClr val="000000"/>
                  </a:solidFill>
                </a:rPr>
                <a:t>s</a:t>
              </a:r>
              <a:r>
                <a:rPr kumimoji="1" lang="en-US" altLang="ja-JP" sz="1400" dirty="0">
                  <a:solidFill>
                    <a:srgbClr val="000000"/>
                  </a:solidFill>
                </a:rPr>
                <a:t>mall cells, long lever arm,  fast </a:t>
              </a:r>
              <a:r>
                <a:rPr kumimoji="1" lang="en-US" altLang="ja-JP" sz="1400" dirty="0" smtClean="0">
                  <a:solidFill>
                    <a:srgbClr val="000000"/>
                  </a:solidFill>
                </a:rPr>
                <a:t>electronics (Core element)</a:t>
              </a:r>
              <a:endParaRPr kumimoji="1" lang="en-US" altLang="ja-JP" sz="1400" dirty="0">
                <a:solidFill>
                  <a:srgbClr val="000000"/>
                </a:solidFill>
              </a:endParaRPr>
            </a:p>
          </p:txBody>
        </p:sp>
        <p:sp>
          <p:nvSpPr>
            <p:cNvPr id="17" name="角丸四角形吹き出し 16"/>
            <p:cNvSpPr/>
            <p:nvPr/>
          </p:nvSpPr>
          <p:spPr>
            <a:xfrm>
              <a:off x="180539" y="1352536"/>
              <a:ext cx="3887036" cy="609574"/>
            </a:xfrm>
            <a:prstGeom prst="wedgeRoundRectCallout">
              <a:avLst>
                <a:gd name="adj1" fmla="val 30213"/>
                <a:gd name="adj2" fmla="val 78790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 dirty="0">
                  <a:solidFill>
                    <a:prstClr val="black"/>
                  </a:solidFill>
                </a:rPr>
                <a:t>EM Calorimeter: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400" dirty="0">
                  <a:solidFill>
                    <a:prstClr val="black"/>
                  </a:solidFill>
                </a:rPr>
                <a:t>CsI(Tl), waveform sampling (</a:t>
              </a:r>
              <a:r>
                <a:rPr kumimoji="1" lang="en-US" altLang="ja-JP" sz="1400" dirty="0" smtClean="0">
                  <a:solidFill>
                    <a:prstClr val="black"/>
                  </a:solidFill>
                </a:rPr>
                <a:t>barrel+ </a:t>
              </a:r>
              <a:r>
                <a:rPr kumimoji="1" lang="en-US" altLang="ja-JP" sz="1400" dirty="0" err="1" smtClean="0">
                  <a:solidFill>
                    <a:prstClr val="black"/>
                  </a:solidFill>
                </a:rPr>
                <a:t>endcap</a:t>
              </a:r>
              <a:r>
                <a:rPr kumimoji="1" lang="en-US" altLang="ja-JP" sz="1400" dirty="0" smtClean="0">
                  <a:solidFill>
                    <a:prstClr val="black"/>
                  </a:solidFill>
                </a:rPr>
                <a:t>)</a:t>
              </a:r>
              <a:endParaRPr kumimoji="1" lang="en-US" altLang="ja-JP" sz="1400" dirty="0">
                <a:solidFill>
                  <a:prstClr val="black"/>
                </a:solidFill>
              </a:endParaRPr>
            </a:p>
          </p:txBody>
        </p:sp>
        <p:sp>
          <p:nvSpPr>
            <p:cNvPr id="18" name="角丸四角形吹き出し 17"/>
            <p:cNvSpPr/>
            <p:nvPr/>
          </p:nvSpPr>
          <p:spPr>
            <a:xfrm>
              <a:off x="56738" y="3849036"/>
              <a:ext cx="3031540" cy="647672"/>
            </a:xfrm>
            <a:prstGeom prst="wedgeRoundRectCallout">
              <a:avLst>
                <a:gd name="adj1" fmla="val 78119"/>
                <a:gd name="adj2" fmla="val -154880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 dirty="0">
                  <a:solidFill>
                    <a:schemeClr val="tx1"/>
                  </a:solidFill>
                </a:rPr>
                <a:t>Vertex Detector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400" dirty="0">
                  <a:solidFill>
                    <a:schemeClr val="tx1"/>
                  </a:solidFill>
                </a:rPr>
                <a:t>2 layers DEPFET + 4 </a:t>
              </a:r>
              <a:r>
                <a:rPr kumimoji="1" lang="en-US" altLang="ja-JP" sz="1400" dirty="0">
                  <a:solidFill>
                    <a:prstClr val="black"/>
                  </a:solidFill>
                </a:rPr>
                <a:t>layers DSSD</a:t>
              </a:r>
            </a:p>
          </p:txBody>
        </p:sp>
        <p:sp>
          <p:nvSpPr>
            <p:cNvPr id="19" name="角丸四角形吹き出し 18"/>
            <p:cNvSpPr/>
            <p:nvPr/>
          </p:nvSpPr>
          <p:spPr>
            <a:xfrm>
              <a:off x="56738" y="3171204"/>
              <a:ext cx="2283971" cy="647672"/>
            </a:xfrm>
            <a:prstGeom prst="wedgeRoundRectCallout">
              <a:avLst>
                <a:gd name="adj1" fmla="val 116633"/>
                <a:gd name="adj2" fmla="val -59492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 dirty="0">
                  <a:solidFill>
                    <a:prstClr val="black"/>
                  </a:solidFill>
                </a:rPr>
                <a:t>Beryllium beam pipe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400" dirty="0">
                  <a:solidFill>
                    <a:prstClr val="black"/>
                  </a:solidFill>
                </a:rPr>
                <a:t>2cm diameter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57629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Belle II Detector  </a:t>
            </a:r>
            <a:endParaRPr lang="en-US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05" y="774700"/>
            <a:ext cx="275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BEAST </a:t>
            </a:r>
            <a:r>
              <a:rPr lang="en-US" u="sng" dirty="0" smtClean="0"/>
              <a:t>(Background commissioning detector)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629400" y="5657671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Major </a:t>
            </a:r>
            <a:r>
              <a:rPr lang="en-US" dirty="0" smtClean="0">
                <a:solidFill>
                  <a:srgbClr val="FF0000"/>
                </a:solidFill>
              </a:rPr>
              <a:t>US DOE </a:t>
            </a:r>
            <a:r>
              <a:rPr lang="en-US" dirty="0" smtClean="0"/>
              <a:t>construction in BEAST, BKLM, and 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3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1309"/>
            <a:ext cx="9144000" cy="1628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762000"/>
            <a:ext cx="8611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paths of Cherenkov photons from a 2 </a:t>
            </a:r>
            <a:r>
              <a:rPr lang="en-US" sz="2400" dirty="0" err="1" smtClean="0">
                <a:latin typeface="Times New Roman"/>
                <a:cs typeface="Times New Roman"/>
              </a:rPr>
              <a:t>GeV</a:t>
            </a:r>
            <a:r>
              <a:rPr lang="en-US" sz="2400" dirty="0" smtClean="0">
                <a:latin typeface="Times New Roman"/>
                <a:cs typeface="Times New Roman"/>
              </a:rPr>
              <a:t> pion and </a:t>
            </a:r>
            <a:r>
              <a:rPr lang="en-US" sz="2400" dirty="0" err="1" smtClean="0">
                <a:latin typeface="Times New Roman"/>
                <a:cs typeface="Times New Roman"/>
              </a:rPr>
              <a:t>kaon</a:t>
            </a:r>
            <a:r>
              <a:rPr lang="en-US" sz="2400" dirty="0" smtClean="0">
                <a:latin typeface="Times New Roman"/>
                <a:cs typeface="Times New Roman"/>
              </a:rPr>
              <a:t>  interacting in a TOP quartz bar. (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Japan, US</a:t>
            </a:r>
            <a:r>
              <a:rPr lang="en-US" sz="2400" dirty="0" smtClean="0">
                <a:latin typeface="Times New Roman"/>
                <a:cs typeface="Times New Roman"/>
              </a:rPr>
              <a:t>, Slovenia, Italy)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1524000"/>
            <a:ext cx="1271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Incoming track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28" y="3873549"/>
            <a:ext cx="3896360" cy="2722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Barrel Particle Identification (uses Cherenkov radiation)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276600"/>
            <a:ext cx="447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Vertexing</a:t>
            </a:r>
            <a:r>
              <a:rPr lang="en-US" sz="2800" dirty="0" smtClean="0"/>
              <a:t>/Inner Tracking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4114800" y="3657600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Beampipe</a:t>
            </a:r>
            <a:r>
              <a:rPr lang="en-US" dirty="0"/>
              <a:t>  </a:t>
            </a:r>
            <a:r>
              <a:rPr lang="en-US" dirty="0" smtClean="0"/>
              <a:t> </a:t>
            </a:r>
            <a:r>
              <a:rPr lang="en-US" dirty="0"/>
              <a:t>r= 10 mm</a:t>
            </a:r>
          </a:p>
          <a:p>
            <a:r>
              <a:rPr lang="en-US" dirty="0" smtClean="0"/>
              <a:t>DEPFET pixels (Germany, Czech Republic…)</a:t>
            </a:r>
            <a:endParaRPr lang="en-US" dirty="0"/>
          </a:p>
          <a:p>
            <a:r>
              <a:rPr lang="en-US" dirty="0"/>
              <a:t>             </a:t>
            </a:r>
            <a:r>
              <a:rPr lang="en-US" dirty="0" smtClean="0"/>
              <a:t> </a:t>
            </a:r>
            <a:r>
              <a:rPr lang="en-US" dirty="0"/>
              <a:t>Layer 1   r=14 mm</a:t>
            </a:r>
          </a:p>
          <a:p>
            <a:r>
              <a:rPr lang="en-US" dirty="0"/>
              <a:t>            </a:t>
            </a:r>
            <a:r>
              <a:rPr lang="en-US" dirty="0" smtClean="0"/>
              <a:t>  </a:t>
            </a:r>
            <a:r>
              <a:rPr lang="en-US" dirty="0"/>
              <a:t>Layer 2   r= 22 mm</a:t>
            </a:r>
          </a:p>
          <a:p>
            <a:r>
              <a:rPr lang="en-US" dirty="0"/>
              <a:t>DSSD (double sided silicon detectors)</a:t>
            </a:r>
          </a:p>
          <a:p>
            <a:r>
              <a:rPr lang="en-US" dirty="0"/>
              <a:t>            </a:t>
            </a:r>
            <a:r>
              <a:rPr lang="en-US" dirty="0" smtClean="0"/>
              <a:t> Layer </a:t>
            </a:r>
            <a:r>
              <a:rPr lang="en-US" dirty="0"/>
              <a:t>3   r=38 mm (Australia)</a:t>
            </a:r>
          </a:p>
          <a:p>
            <a:r>
              <a:rPr lang="en-US" dirty="0"/>
              <a:t>           </a:t>
            </a:r>
            <a:r>
              <a:rPr lang="en-US" dirty="0" smtClean="0"/>
              <a:t>  </a:t>
            </a:r>
            <a:r>
              <a:rPr lang="en-US" dirty="0"/>
              <a:t>Layer 4   r=80 mm (India)</a:t>
            </a:r>
          </a:p>
          <a:p>
            <a:r>
              <a:rPr lang="en-US" dirty="0"/>
              <a:t>          </a:t>
            </a:r>
            <a:r>
              <a:rPr lang="en-US" dirty="0" smtClean="0"/>
              <a:t>   </a:t>
            </a:r>
            <a:r>
              <a:rPr lang="en-US" dirty="0"/>
              <a:t>Layer 5   r=115 mm (Austria)</a:t>
            </a:r>
          </a:p>
          <a:p>
            <a:r>
              <a:rPr lang="en-US" dirty="0"/>
              <a:t>         </a:t>
            </a:r>
            <a:r>
              <a:rPr lang="en-US" dirty="0" smtClean="0"/>
              <a:t>    </a:t>
            </a:r>
            <a:r>
              <a:rPr lang="en-US" dirty="0"/>
              <a:t>Layer 6   r=140 mm (Japan</a:t>
            </a:r>
            <a:r>
              <a:rPr lang="en-US" sz="1600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4800" y="5486400"/>
            <a:ext cx="131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FWD/BWD Italy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66035" y="6458872"/>
            <a:ext cx="2255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+Poland, Korea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05400" y="1600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Optics from US Belle II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459" y="1828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Readout from US Belle II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1981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 Companies: Corning, </a:t>
            </a:r>
            <a:r>
              <a:rPr lang="en-US" dirty="0" err="1" smtClean="0"/>
              <a:t>Zygo</a:t>
            </a:r>
            <a:r>
              <a:rPr lang="en-US" dirty="0" smtClean="0"/>
              <a:t>, IIT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013728" y="609600"/>
            <a:ext cx="114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dirty="0">
                <a:solidFill>
                  <a:srgbClr val="FF0000"/>
                </a:solidFill>
              </a:rPr>
              <a:t>US-Japan</a:t>
            </a:r>
          </a:p>
          <a:p>
            <a:pPr lvl="0"/>
            <a:r>
              <a:rPr lang="ja-JP" altLang="en-US" dirty="0">
                <a:solidFill>
                  <a:srgbClr val="FF0000"/>
                </a:solidFill>
              </a:rPr>
              <a:t>日米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01000" y="533400"/>
            <a:ext cx="838200" cy="990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8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タイトル 1"/>
          <p:cNvSpPr>
            <a:spLocks noGrp="1"/>
          </p:cNvSpPr>
          <p:nvPr>
            <p:ph type="title"/>
          </p:nvPr>
        </p:nvSpPr>
        <p:spPr>
          <a:xfrm>
            <a:off x="395288" y="-26988"/>
            <a:ext cx="8443912" cy="836613"/>
          </a:xfrm>
        </p:spPr>
        <p:txBody>
          <a:bodyPr/>
          <a:lstStyle/>
          <a:p>
            <a:r>
              <a:rPr lang="en-US" altLang="ja-JP" sz="3200" b="1" dirty="0" smtClean="0">
                <a:latin typeface="Times New Roman"/>
                <a:ea typeface="MS UI Gothic" charset="0"/>
                <a:cs typeface="Times New Roman"/>
              </a:rPr>
              <a:t>US-Japan </a:t>
            </a:r>
            <a:r>
              <a:rPr lang="ja-JP" altLang="en-US" sz="3200" b="1" dirty="0" smtClean="0">
                <a:latin typeface="Times New Roman"/>
                <a:ea typeface="MS UI Gothic" charset="0"/>
                <a:cs typeface="Times New Roman"/>
              </a:rPr>
              <a:t>（日米）</a:t>
            </a:r>
            <a:r>
              <a:rPr lang="en-US" altLang="ja-JP" sz="3200" b="1" dirty="0" smtClean="0">
                <a:latin typeface="Times New Roman"/>
                <a:ea typeface="MS UI Gothic" charset="0"/>
                <a:cs typeface="Times New Roman"/>
              </a:rPr>
              <a:t>collaboration on the Belle </a:t>
            </a:r>
            <a:r>
              <a:rPr lang="en-US" altLang="ja-JP" sz="3200" b="1" dirty="0">
                <a:latin typeface="Times New Roman"/>
                <a:ea typeface="MS UI Gothic" charset="0"/>
                <a:cs typeface="Times New Roman"/>
              </a:rPr>
              <a:t>II TOP </a:t>
            </a:r>
            <a:r>
              <a:rPr lang="en-US" altLang="ja-JP" sz="3200" b="1" dirty="0" smtClean="0">
                <a:latin typeface="Times New Roman"/>
                <a:ea typeface="MS UI Gothic" charset="0"/>
                <a:cs typeface="Times New Roman"/>
              </a:rPr>
              <a:t>detector system</a:t>
            </a:r>
            <a:endParaRPr lang="ja-JP" altLang="en-US" sz="3200" b="1" dirty="0">
              <a:latin typeface="Times New Roman"/>
              <a:ea typeface="MS UI Gothic" charset="0"/>
              <a:cs typeface="Times New Roman"/>
            </a:endParaRPr>
          </a:p>
        </p:txBody>
      </p:sp>
      <p:sp>
        <p:nvSpPr>
          <p:cNvPr id="169986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4B4033-7D34-4543-9ECD-CF865A9E5052}" type="slidenum">
              <a:rPr lang="en-US" altLang="ja-JP" sz="1800">
                <a:solidFill>
                  <a:srgbClr val="000000"/>
                </a:solidFill>
                <a:latin typeface="Calibri" charset="0"/>
                <a:cs typeface="Arial" charset="0"/>
              </a:rPr>
              <a:pPr/>
              <a:t>15</a:t>
            </a:fld>
            <a:endParaRPr lang="en-US" altLang="ja-JP" sz="18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69987" name="コンテンツ プレースホルダ 16"/>
          <p:cNvSpPr>
            <a:spLocks noGrp="1"/>
          </p:cNvSpPr>
          <p:nvPr>
            <p:ph idx="1"/>
          </p:nvPr>
        </p:nvSpPr>
        <p:spPr>
          <a:xfrm>
            <a:off x="215900" y="954088"/>
            <a:ext cx="8742363" cy="1676400"/>
          </a:xfrm>
        </p:spPr>
        <p:txBody>
          <a:bodyPr/>
          <a:lstStyle/>
          <a:p>
            <a:pPr marL="271463" indent="-271463" eaLnBrk="1" hangingPunct="1"/>
            <a:r>
              <a:rPr lang="en-US" altLang="ja-JP" sz="2000" dirty="0">
                <a:latin typeface="Calibri" charset="0"/>
                <a:ea typeface="MS UI Gothic" charset="0"/>
                <a:cs typeface="MS UI Gothic" charset="0"/>
              </a:rPr>
              <a:t>Cherenkov ring imaging using precision timing </a:t>
            </a:r>
            <a:r>
              <a:rPr lang="en-US" altLang="ja-JP" sz="2000" dirty="0" smtClean="0">
                <a:latin typeface="Calibri" charset="0"/>
                <a:ea typeface="MS UI Gothic" charset="0"/>
                <a:cs typeface="MS UI Gothic" charset="0"/>
              </a:rPr>
              <a:t>(</a:t>
            </a:r>
            <a:r>
              <a:rPr lang="en-US" altLang="ja-JP" sz="2000" dirty="0" err="1" smtClean="0">
                <a:latin typeface="Calibri" charset="0"/>
                <a:ea typeface="MS UI Gothic" charset="0"/>
                <a:cs typeface="MS UI Gothic" charset="0"/>
              </a:rPr>
              <a:t>σ</a:t>
            </a:r>
            <a:r>
              <a:rPr lang="en-US" altLang="ja-JP" sz="2000" baseline="-25000" dirty="0" err="1" smtClean="0">
                <a:latin typeface="Calibri" charset="0"/>
                <a:ea typeface="MS UI Gothic" charset="0"/>
                <a:cs typeface="MS UI Gothic" charset="0"/>
              </a:rPr>
              <a:t>TTS</a:t>
            </a:r>
            <a:r>
              <a:rPr lang="en-US" altLang="ja-JP" sz="2000" dirty="0" smtClean="0">
                <a:latin typeface="Calibri" charset="0"/>
                <a:ea typeface="MS UI Gothic" charset="0"/>
                <a:cs typeface="MS UI Gothic" charset="0"/>
              </a:rPr>
              <a:t> </a:t>
            </a:r>
            <a:r>
              <a:rPr lang="en-US" altLang="ja-JP" sz="2000" dirty="0">
                <a:latin typeface="Calibri" charset="0"/>
                <a:ea typeface="MS UI Gothic" charset="0"/>
                <a:cs typeface="MS UI Gothic" charset="0"/>
              </a:rPr>
              <a:t>&lt; 50ps/photon).</a:t>
            </a:r>
          </a:p>
          <a:p>
            <a:pPr marL="271463" indent="-271463" eaLnBrk="1" hangingPunct="1"/>
            <a:r>
              <a:rPr lang="en-US" altLang="ja-JP" sz="2000" dirty="0">
                <a:latin typeface="Calibri" charset="0"/>
                <a:ea typeface="MS UI Gothic" charset="0"/>
                <a:cs typeface="MS UI Gothic" charset="0"/>
              </a:rPr>
              <a:t>Very compact, suitable for collider geometry.</a:t>
            </a:r>
          </a:p>
          <a:p>
            <a:pPr marL="271463" indent="-271463" eaLnBrk="1" hangingPunct="1"/>
            <a:r>
              <a:rPr lang="en-US" altLang="ja-JP" sz="2000" dirty="0">
                <a:latin typeface="Calibri" charset="0"/>
                <a:ea typeface="MS UI Gothic" charset="0"/>
                <a:cs typeface="MS UI Gothic" charset="0"/>
              </a:rPr>
              <a:t>Focusing mirror for correcting chromatic dispersion effect.	      </a:t>
            </a:r>
            <a:r>
              <a:rPr lang="en-US" altLang="ja-JP" sz="2000" dirty="0">
                <a:solidFill>
                  <a:srgbClr val="0000FF"/>
                </a:solidFill>
                <a:latin typeface="Calibri" charset="0"/>
                <a:ea typeface="MS UI Gothic" charset="0"/>
                <a:cs typeface="MS UI Gothic" charset="0"/>
              </a:rPr>
              <a:t>Nagoya</a:t>
            </a:r>
          </a:p>
          <a:p>
            <a:pPr marL="271463" indent="-271463" eaLnBrk="1" hangingPunct="1"/>
            <a:r>
              <a:rPr lang="en-US" altLang="ja-JP" sz="2000" dirty="0">
                <a:latin typeface="Calibri" charset="0"/>
                <a:ea typeface="MS UI Gothic" charset="0"/>
                <a:cs typeface="MS UI Gothic" charset="0"/>
              </a:rPr>
              <a:t>Imaging w/ expansion block + 2-layer MCP-PMT.		      </a:t>
            </a:r>
            <a:r>
              <a:rPr lang="en-US" altLang="ja-JP" sz="2000" dirty="0">
                <a:solidFill>
                  <a:srgbClr val="0000FF"/>
                </a:solidFill>
                <a:latin typeface="Calibri" charset="0"/>
                <a:ea typeface="MS UI Gothic" charset="0"/>
                <a:cs typeface="MS UI Gothic" charset="0"/>
              </a:rPr>
              <a:t>Hawaii</a:t>
            </a:r>
          </a:p>
        </p:txBody>
      </p:sp>
      <p:sp>
        <p:nvSpPr>
          <p:cNvPr id="64529" name="テキスト ボックス 25"/>
          <p:cNvSpPr txBox="1">
            <a:spLocks noChangeArrowheads="1"/>
          </p:cNvSpPr>
          <p:nvPr/>
        </p:nvSpPr>
        <p:spPr bwMode="auto">
          <a:xfrm>
            <a:off x="323528" y="5733256"/>
            <a:ext cx="8568952" cy="10156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2000" u="sng" dirty="0">
                <a:solidFill>
                  <a:srgbClr val="000000"/>
                </a:solidFill>
                <a:latin typeface="Calibri"/>
                <a:ea typeface="MS UI Gothic"/>
              </a:rPr>
              <a:t>Collaboration</a:t>
            </a:r>
            <a:r>
              <a:rPr kumimoji="1" lang="en-US" altLang="ja-JP" sz="2000" dirty="0">
                <a:solidFill>
                  <a:srgbClr val="000000"/>
                </a:solidFill>
                <a:latin typeface="Calibri"/>
                <a:ea typeface="MS UI Gothic"/>
              </a:rPr>
              <a:t> of </a:t>
            </a:r>
          </a:p>
          <a:p>
            <a:r>
              <a:rPr kumimoji="1" lang="en-US" altLang="ja-JP" sz="2000" b="1" dirty="0">
                <a:solidFill>
                  <a:srgbClr val="000000"/>
                </a:solidFill>
                <a:latin typeface="Calibri"/>
                <a:ea typeface="MS UI Gothic"/>
              </a:rPr>
              <a:t>Japan (Nagoya, KEK) + US </a:t>
            </a:r>
            <a:r>
              <a:rPr kumimoji="1" lang="en-US" altLang="ja-JP" sz="2000" b="1" dirty="0" smtClean="0">
                <a:solidFill>
                  <a:srgbClr val="000000"/>
                </a:solidFill>
                <a:latin typeface="Calibri"/>
                <a:ea typeface="MS UI Gothic"/>
              </a:rPr>
              <a:t>(</a:t>
            </a:r>
            <a:r>
              <a:rPr kumimoji="1" lang="en-US" altLang="ja-JP" sz="2000" b="1" dirty="0" smtClean="0">
                <a:solidFill>
                  <a:srgbClr val="000000"/>
                </a:solidFill>
                <a:latin typeface="Calibri"/>
              </a:rPr>
              <a:t>PNNL, Cincinnati, Hawaii, Indiana, Pittsburgh, South </a:t>
            </a:r>
            <a:r>
              <a:rPr kumimoji="1" lang="en-US" altLang="ja-JP" sz="2000" b="1" dirty="0">
                <a:solidFill>
                  <a:srgbClr val="000000"/>
                </a:solidFill>
                <a:latin typeface="Calibri"/>
              </a:rPr>
              <a:t>Carolina</a:t>
            </a:r>
            <a:r>
              <a:rPr kumimoji="1" lang="en-US" altLang="ja-JP" sz="2000" b="1" dirty="0" smtClean="0">
                <a:solidFill>
                  <a:srgbClr val="000000"/>
                </a:solidFill>
                <a:latin typeface="Calibri"/>
                <a:ea typeface="MS UI Gothic"/>
              </a:rPr>
              <a:t>) </a:t>
            </a:r>
            <a:r>
              <a:rPr kumimoji="1" lang="en-US" altLang="ja-JP" sz="2000" dirty="0" smtClean="0">
                <a:solidFill>
                  <a:srgbClr val="000000"/>
                </a:solidFill>
                <a:latin typeface="Calibri"/>
                <a:ea typeface="MS UI Gothic"/>
              </a:rPr>
              <a:t>+ </a:t>
            </a:r>
            <a:r>
              <a:rPr kumimoji="1" lang="en-US" altLang="ja-JP" sz="2000" dirty="0">
                <a:solidFill>
                  <a:srgbClr val="000000"/>
                </a:solidFill>
                <a:latin typeface="Calibri"/>
                <a:ea typeface="MS UI Gothic"/>
              </a:rPr>
              <a:t>Slovenia (IJS</a:t>
            </a:r>
            <a:r>
              <a:rPr kumimoji="1" lang="en-US" altLang="ja-JP" sz="2000" dirty="0" smtClean="0">
                <a:solidFill>
                  <a:srgbClr val="000000"/>
                </a:solidFill>
                <a:latin typeface="Calibri"/>
                <a:ea typeface="MS UI Gothic"/>
              </a:rPr>
              <a:t>) + Italy (</a:t>
            </a:r>
            <a:r>
              <a:rPr kumimoji="1" lang="en-US" altLang="ja-JP" sz="2000" dirty="0" err="1" smtClean="0">
                <a:solidFill>
                  <a:srgbClr val="000000"/>
                </a:solidFill>
                <a:latin typeface="Calibri"/>
                <a:ea typeface="MS UI Gothic"/>
              </a:rPr>
              <a:t>Padova</a:t>
            </a:r>
            <a:r>
              <a:rPr kumimoji="1" lang="en-US" altLang="ja-JP" sz="2000" dirty="0" smtClean="0">
                <a:solidFill>
                  <a:srgbClr val="000000"/>
                </a:solidFill>
                <a:latin typeface="Calibri"/>
                <a:ea typeface="MS UI Gothic"/>
              </a:rPr>
              <a:t>, Torino)</a:t>
            </a:r>
            <a:endParaRPr kumimoji="1" lang="ja-JP" altLang="en-US" sz="2000" dirty="0">
              <a:solidFill>
                <a:srgbClr val="000000"/>
              </a:solidFill>
              <a:latin typeface="Calibri"/>
              <a:ea typeface="MS UI Gothic"/>
            </a:endParaRPr>
          </a:p>
        </p:txBody>
      </p:sp>
      <p:grpSp>
        <p:nvGrpSpPr>
          <p:cNvPr id="169989" name="図形グループ 26"/>
          <p:cNvGrpSpPr>
            <a:grpSpLocks/>
          </p:cNvGrpSpPr>
          <p:nvPr/>
        </p:nvGrpSpPr>
        <p:grpSpPr bwMode="auto">
          <a:xfrm>
            <a:off x="179512" y="2819400"/>
            <a:ext cx="8229476" cy="2903538"/>
            <a:chOff x="-480761" y="2629298"/>
            <a:chExt cx="9859472" cy="3477892"/>
          </a:xfrm>
        </p:grpSpPr>
        <p:pic>
          <p:nvPicPr>
            <p:cNvPr id="169993" name="Picture 2" descr="fig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69984" y="2629298"/>
              <a:ext cx="1508727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994" name="Picture 1029" descr="C:\kenji\doc\pid\top\20110517_size\ORG\TOP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376" y="2790825"/>
              <a:ext cx="4728548" cy="285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7" name="テキスト ボックス 6"/>
            <p:cNvSpPr txBox="1">
              <a:spLocks noChangeArrowheads="1"/>
            </p:cNvSpPr>
            <p:nvPr/>
          </p:nvSpPr>
          <p:spPr bwMode="auto">
            <a:xfrm>
              <a:off x="2134247" y="2667329"/>
              <a:ext cx="4053020" cy="6997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 dirty="0">
                  <a:solidFill>
                    <a:srgbClr val="FF0000"/>
                  </a:solidFill>
                  <a:latin typeface="Calibri" pitchFamily="-108" charset="0"/>
                  <a:ea typeface="MS UI Gothic"/>
                </a:rPr>
                <a:t>Design optimization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 dirty="0">
                  <a:solidFill>
                    <a:srgbClr val="000000"/>
                  </a:solidFill>
                  <a:latin typeface="Calibri" pitchFamily="-108" charset="0"/>
                  <a:ea typeface="MS UI Gothic"/>
                </a:rPr>
                <a:t>Nagoya, Hawaii, Cincinnati, PNNL + IJS</a:t>
              </a:r>
              <a:endParaRPr kumimoji="1" lang="ja-JP" altLang="en-US" sz="1600" dirty="0">
                <a:solidFill>
                  <a:srgbClr val="000000"/>
                </a:solidFill>
                <a:latin typeface="Calibri" pitchFamily="-108" charset="0"/>
                <a:ea typeface="MS UI Gothic"/>
              </a:endParaRPr>
            </a:p>
          </p:txBody>
        </p:sp>
        <p:sp>
          <p:nvSpPr>
            <p:cNvPr id="64518" name="テキスト ボックス 7"/>
            <p:cNvSpPr txBox="1">
              <a:spLocks noChangeArrowheads="1"/>
            </p:cNvSpPr>
            <p:nvPr/>
          </p:nvSpPr>
          <p:spPr bwMode="auto">
            <a:xfrm>
              <a:off x="165747" y="3207362"/>
              <a:ext cx="1662290" cy="77392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dirty="0">
                  <a:solidFill>
                    <a:srgbClr val="FF0000"/>
                  </a:solidFill>
                  <a:latin typeface="Calibri" pitchFamily="-108" charset="0"/>
                  <a:ea typeface="MS UI Gothic"/>
                </a:rPr>
                <a:t>MCP-PMT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dirty="0">
                  <a:solidFill>
                    <a:srgbClr val="000000"/>
                  </a:solidFill>
                  <a:latin typeface="Calibri" pitchFamily="-108" charset="0"/>
                  <a:ea typeface="MS UI Gothic"/>
                </a:rPr>
                <a:t>Nagoya</a:t>
              </a:r>
              <a:endParaRPr kumimoji="1" lang="ja-JP" altLang="en-US" dirty="0">
                <a:solidFill>
                  <a:srgbClr val="000000"/>
                </a:solidFill>
                <a:latin typeface="Calibri" pitchFamily="-108" charset="0"/>
                <a:ea typeface="MS UI Gothic"/>
              </a:endParaRPr>
            </a:p>
          </p:txBody>
        </p:sp>
        <p:sp>
          <p:nvSpPr>
            <p:cNvPr id="64519" name="テキスト ボックス 8"/>
            <p:cNvSpPr txBox="1">
              <a:spLocks noChangeArrowheads="1"/>
            </p:cNvSpPr>
            <p:nvPr/>
          </p:nvSpPr>
          <p:spPr bwMode="auto">
            <a:xfrm>
              <a:off x="-480761" y="4264611"/>
              <a:ext cx="2700596" cy="77418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dirty="0">
                  <a:solidFill>
                    <a:srgbClr val="FF0000"/>
                  </a:solidFill>
                  <a:latin typeface="Calibri" pitchFamily="-108" charset="0"/>
                  <a:ea typeface="MS UI Gothic"/>
                </a:rPr>
                <a:t>Readout Electronics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dirty="0">
                  <a:solidFill>
                    <a:srgbClr val="000000"/>
                  </a:solidFill>
                  <a:latin typeface="Calibri" pitchFamily="-108" charset="0"/>
                  <a:ea typeface="MS UI Gothic"/>
                </a:rPr>
                <a:t>Hawaii, </a:t>
              </a:r>
              <a:r>
                <a:rPr kumimoji="1" lang="en-US" altLang="ja-JP" dirty="0" smtClean="0">
                  <a:solidFill>
                    <a:srgbClr val="000000"/>
                  </a:solidFill>
                  <a:latin typeface="Calibri" pitchFamily="-108" charset="0"/>
                  <a:ea typeface="MS UI Gothic"/>
                </a:rPr>
                <a:t>PNNL,</a:t>
              </a:r>
              <a:r>
                <a:rPr kumimoji="1" lang="ja-JP" altLang="en-US" dirty="0" smtClean="0">
                  <a:solidFill>
                    <a:srgbClr val="000000"/>
                  </a:solidFill>
                  <a:latin typeface="Calibri" pitchFamily="-108" charset="0"/>
                  <a:ea typeface="MS UI Gothic"/>
                </a:rPr>
                <a:t> </a:t>
              </a:r>
              <a:r>
                <a:rPr kumimoji="1" lang="en-US" altLang="ja-JP" dirty="0" smtClean="0">
                  <a:solidFill>
                    <a:srgbClr val="000000"/>
                  </a:solidFill>
                  <a:latin typeface="Calibri" pitchFamily="-108" charset="0"/>
                  <a:ea typeface="MS UI Gothic"/>
                </a:rPr>
                <a:t>Indiana</a:t>
              </a:r>
              <a:endParaRPr kumimoji="1" lang="en-US" altLang="ja-JP" dirty="0">
                <a:solidFill>
                  <a:srgbClr val="000000"/>
                </a:solidFill>
                <a:latin typeface="Calibri" pitchFamily="-108" charset="0"/>
                <a:ea typeface="MS UI Gothic"/>
              </a:endParaRPr>
            </a:p>
          </p:txBody>
        </p:sp>
        <p:sp>
          <p:nvSpPr>
            <p:cNvPr id="64520" name="テキスト ボックス 9"/>
            <p:cNvSpPr txBox="1">
              <a:spLocks noChangeArrowheads="1"/>
            </p:cNvSpPr>
            <p:nvPr/>
          </p:nvSpPr>
          <p:spPr bwMode="auto">
            <a:xfrm>
              <a:off x="5715588" y="5040433"/>
              <a:ext cx="3529988" cy="77392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dirty="0">
                  <a:solidFill>
                    <a:srgbClr val="FF0000"/>
                  </a:solidFill>
                  <a:latin typeface="Calibri" pitchFamily="-108" charset="0"/>
                  <a:ea typeface="MS UI Gothic"/>
                </a:rPr>
                <a:t>Mechanical Issues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dirty="0">
                  <a:solidFill>
                    <a:srgbClr val="000000"/>
                  </a:solidFill>
                  <a:latin typeface="Calibri" pitchFamily="-108" charset="0"/>
                  <a:ea typeface="MS UI Gothic"/>
                </a:rPr>
                <a:t>Nagoya, KEK, Hawaii, PNNL</a:t>
              </a:r>
            </a:p>
          </p:txBody>
        </p:sp>
        <p:sp>
          <p:nvSpPr>
            <p:cNvPr id="64521" name="テキスト ボックス 10"/>
            <p:cNvSpPr txBox="1">
              <a:spLocks noChangeArrowheads="1"/>
            </p:cNvSpPr>
            <p:nvPr/>
          </p:nvSpPr>
          <p:spPr bwMode="auto">
            <a:xfrm>
              <a:off x="5715588" y="4125800"/>
              <a:ext cx="3016466" cy="70166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 dirty="0">
                  <a:solidFill>
                    <a:srgbClr val="FF0000"/>
                  </a:solidFill>
                  <a:latin typeface="Calibri" pitchFamily="-108" charset="0"/>
                  <a:ea typeface="MS UI Gothic"/>
                </a:rPr>
                <a:t>Quartz radiators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 dirty="0">
                  <a:solidFill>
                    <a:srgbClr val="000000"/>
                  </a:solidFill>
                  <a:latin typeface="Calibri" pitchFamily="-108" charset="0"/>
                  <a:ea typeface="MS UI Gothic"/>
                </a:rPr>
                <a:t>Cincinnati, Nagoya, PNNL</a:t>
              </a:r>
            </a:p>
          </p:txBody>
        </p:sp>
        <p:cxnSp>
          <p:nvCxnSpPr>
            <p:cNvPr id="170000" name="直線矢印コネクタ 12"/>
            <p:cNvCxnSpPr>
              <a:cxnSpLocks noChangeShapeType="1"/>
            </p:cNvCxnSpPr>
            <p:nvPr/>
          </p:nvCxnSpPr>
          <p:spPr bwMode="auto">
            <a:xfrm rot="10800000">
              <a:off x="4800600" y="4114800"/>
              <a:ext cx="901700" cy="328613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0001" name="直線矢印コネクタ 14"/>
            <p:cNvCxnSpPr>
              <a:cxnSpLocks noChangeShapeType="1"/>
              <a:stCxn id="64517" idx="2"/>
            </p:cNvCxnSpPr>
            <p:nvPr/>
          </p:nvCxnSpPr>
          <p:spPr bwMode="auto">
            <a:xfrm rot="5400000">
              <a:off x="3551905" y="3517773"/>
              <a:ext cx="758287" cy="457992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0002" name="直線矢印コネクタ 16"/>
            <p:cNvCxnSpPr>
              <a:cxnSpLocks noChangeShapeType="1"/>
              <a:stCxn id="64518" idx="3"/>
            </p:cNvCxnSpPr>
            <p:nvPr/>
          </p:nvCxnSpPr>
          <p:spPr bwMode="auto">
            <a:xfrm>
              <a:off x="1828797" y="3593937"/>
              <a:ext cx="621446" cy="849477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0003" name="直線矢印コネクタ 18"/>
            <p:cNvCxnSpPr>
              <a:cxnSpLocks noChangeShapeType="1"/>
              <a:stCxn id="64519" idx="3"/>
            </p:cNvCxnSpPr>
            <p:nvPr/>
          </p:nvCxnSpPr>
          <p:spPr bwMode="auto">
            <a:xfrm>
              <a:off x="2219835" y="4651703"/>
              <a:ext cx="614430" cy="174834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テキスト ボックス 19"/>
            <p:cNvSpPr txBox="1"/>
            <p:nvPr/>
          </p:nvSpPr>
          <p:spPr>
            <a:xfrm>
              <a:off x="6276657" y="2756701"/>
              <a:ext cx="2346985" cy="47918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2000" dirty="0">
                  <a:solidFill>
                    <a:srgbClr val="3366FF"/>
                  </a:solidFill>
                  <a:latin typeface="Calibri"/>
                  <a:ea typeface="MS UI Gothic"/>
                </a:rPr>
                <a:t>Focusing mirror</a:t>
              </a:r>
              <a:endParaRPr kumimoji="1" lang="ja-JP" altLang="en-US" sz="2000" dirty="0">
                <a:solidFill>
                  <a:srgbClr val="3366FF"/>
                </a:solidFill>
                <a:latin typeface="Calibri"/>
                <a:ea typeface="MS UI Gothic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343043" y="5259109"/>
              <a:ext cx="2620864" cy="8480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2000" dirty="0">
                  <a:solidFill>
                    <a:srgbClr val="3366FF"/>
                  </a:solidFill>
                  <a:latin typeface="Calibri"/>
                  <a:ea typeface="MS UI Gothic"/>
                </a:rPr>
                <a:t>Expansion block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2000" dirty="0">
                  <a:solidFill>
                    <a:srgbClr val="3366FF"/>
                  </a:solidFill>
                  <a:latin typeface="Calibri"/>
                  <a:ea typeface="MS UI Gothic"/>
                </a:rPr>
                <a:t>+ MCP-PMT array</a:t>
              </a:r>
              <a:endParaRPr kumimoji="1" lang="ja-JP" altLang="en-US" sz="2000" dirty="0">
                <a:solidFill>
                  <a:srgbClr val="3366FF"/>
                </a:solidFill>
                <a:latin typeface="Calibri"/>
                <a:ea typeface="MS UI Gothic"/>
              </a:endParaRPr>
            </a:p>
          </p:txBody>
        </p:sp>
        <p:pic>
          <p:nvPicPr>
            <p:cNvPr id="170006" name="図 18" descr="bar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1951" y="5259067"/>
              <a:ext cx="1765568" cy="781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左矢印 23"/>
          <p:cNvSpPr/>
          <p:nvPr/>
        </p:nvSpPr>
        <p:spPr>
          <a:xfrm>
            <a:off x="6659563" y="2181225"/>
            <a:ext cx="330200" cy="241300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kumimoji="1" lang="ja-JP" altLang="en-US">
              <a:solidFill>
                <a:srgbClr val="FFFFFF"/>
              </a:solidFill>
              <a:latin typeface="Calibri" charset="0"/>
              <a:ea typeface="MS UI Gothic" charset="0"/>
              <a:cs typeface="MS UI Gothic" charset="0"/>
            </a:endParaRPr>
          </a:p>
        </p:txBody>
      </p:sp>
      <p:sp>
        <p:nvSpPr>
          <p:cNvPr id="25" name="左矢印 24"/>
          <p:cNvSpPr/>
          <p:nvPr/>
        </p:nvSpPr>
        <p:spPr>
          <a:xfrm>
            <a:off x="6675438" y="1831975"/>
            <a:ext cx="285750" cy="230188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kumimoji="1" lang="ja-JP" altLang="en-US">
              <a:solidFill>
                <a:srgbClr val="FFFFFF"/>
              </a:solidFill>
              <a:latin typeface="Calibri" charset="0"/>
              <a:ea typeface="MS UI Gothic" charset="0"/>
              <a:cs typeface="MS UI Gothic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256958" y="1295400"/>
            <a:ext cx="287181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dirty="0" smtClean="0">
                <a:solidFill>
                  <a:srgbClr val="0000FF"/>
                </a:solidFill>
                <a:latin typeface="Calibri"/>
                <a:ea typeface="MS UI Gothic"/>
              </a:rPr>
              <a:t>Nagoya, Hawaii, Slovenia </a:t>
            </a:r>
            <a:r>
              <a:rPr kumimoji="1" lang="en-US" altLang="ja-JP" dirty="0" err="1" smtClean="0">
                <a:solidFill>
                  <a:srgbClr val="0000FF"/>
                </a:solidFill>
                <a:latin typeface="Calibri"/>
                <a:ea typeface="MS UI Gothic"/>
              </a:rPr>
              <a:t>etc</a:t>
            </a:r>
            <a:endParaRPr kumimoji="1" lang="ja-JP" altLang="en-US" dirty="0">
              <a:solidFill>
                <a:srgbClr val="0000FF"/>
              </a:solidFill>
              <a:latin typeface="Calibri"/>
              <a:ea typeface="MS UI Gothic"/>
            </a:endParaRPr>
          </a:p>
        </p:txBody>
      </p:sp>
    </p:spTree>
    <p:extLst>
      <p:ext uri="{BB962C8B-B14F-4D97-AF65-F5344CB8AC3E}">
        <p14:creationId xmlns:p14="http://schemas.microsoft.com/office/powerpoint/2010/main" val="858306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748464" cy="836613"/>
          </a:xfrm>
        </p:spPr>
        <p:txBody>
          <a:bodyPr/>
          <a:lstStyle/>
          <a:p>
            <a:r>
              <a:rPr lang="en-US" altLang="ja-JP" sz="2400" b="1" dirty="0">
                <a:solidFill>
                  <a:srgbClr val="BBE0E3"/>
                </a:solidFill>
                <a:latin typeface="Times New Roman"/>
                <a:cs typeface="Times New Roman"/>
              </a:rPr>
              <a:t>Belle II upgrade to the KLM </a:t>
            </a:r>
            <a:r>
              <a:rPr lang="en-US" altLang="ja-JP" sz="2400" b="1" dirty="0" smtClean="0">
                <a:solidFill>
                  <a:srgbClr val="BBE0E3"/>
                </a:solidFill>
                <a:latin typeface="Times New Roman"/>
                <a:cs typeface="Times New Roman"/>
              </a:rPr>
              <a:t>required </a:t>
            </a:r>
            <a:r>
              <a:rPr lang="en-US" altLang="ja-JP" sz="2400" b="1" dirty="0">
                <a:solidFill>
                  <a:srgbClr val="BBE0E3"/>
                </a:solidFill>
                <a:latin typeface="Times New Roman"/>
                <a:cs typeface="Times New Roman"/>
              </a:rPr>
              <a:t>upgrading the electronics of layers – new </a:t>
            </a:r>
            <a:r>
              <a:rPr lang="en-US" altLang="ja-JP" sz="2400" b="1" dirty="0" smtClean="0">
                <a:solidFill>
                  <a:srgbClr val="BBE0E3"/>
                </a:solidFill>
                <a:latin typeface="Times New Roman"/>
                <a:cs typeface="Times New Roman"/>
              </a:rPr>
              <a:t>scintillators </a:t>
            </a:r>
            <a:r>
              <a:rPr lang="en-US" altLang="ja-JP" sz="2400" b="1" dirty="0">
                <a:solidFill>
                  <a:srgbClr val="BBE0E3"/>
                </a:solidFill>
                <a:latin typeface="Times New Roman"/>
                <a:cs typeface="Times New Roman"/>
              </a:rPr>
              <a:t>and </a:t>
            </a:r>
            <a:r>
              <a:rPr lang="en-US" altLang="ja-JP" sz="2400" b="1" dirty="0" smtClean="0">
                <a:solidFill>
                  <a:srgbClr val="BBE0E3"/>
                </a:solidFill>
                <a:latin typeface="Times New Roman"/>
                <a:cs typeface="Times New Roman"/>
              </a:rPr>
              <a:t>but reuse most RPCs in barrel</a:t>
            </a:r>
            <a:r>
              <a:rPr lang="en-US" altLang="ja-JP" sz="2400" b="1" i="1" dirty="0">
                <a:solidFill>
                  <a:srgbClr val="BBE0E3"/>
                </a:solidFill>
                <a:latin typeface="Times New Roman"/>
                <a:cs typeface="Times New Roman"/>
              </a:rPr>
              <a:t/>
            </a:r>
            <a:br>
              <a:rPr lang="en-US" altLang="ja-JP" sz="2400" b="1" i="1" dirty="0">
                <a:solidFill>
                  <a:srgbClr val="BBE0E3"/>
                </a:solidFill>
                <a:latin typeface="Times New Roman"/>
                <a:cs typeface="Times New Roman"/>
              </a:rPr>
            </a:br>
            <a:r>
              <a:rPr lang="en-US" altLang="ja-JP" sz="2400" b="1" i="1" dirty="0" smtClean="0">
                <a:solidFill>
                  <a:srgbClr val="BBE0E3"/>
                </a:solidFill>
                <a:cs typeface="Gill Sans" charset="0"/>
              </a:rPr>
              <a:t> (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3691-315D-2042-AC32-35EB4AEDE632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sp>
        <p:nvSpPr>
          <p:cNvPr id="19" name="Content Placeholder 5"/>
          <p:cNvSpPr>
            <a:spLocks noGrp="1"/>
          </p:cNvSpPr>
          <p:nvPr>
            <p:ph sz="half" idx="4294967295"/>
          </p:nvPr>
        </p:nvSpPr>
        <p:spPr>
          <a:xfrm>
            <a:off x="5004048" y="1772816"/>
            <a:ext cx="3888432" cy="3893840"/>
          </a:xfrm>
          <a:prstGeom prst="rect">
            <a:avLst/>
          </a:prstGeom>
        </p:spPr>
        <p:txBody>
          <a:bodyPr/>
          <a:lstStyle/>
          <a:p>
            <a:r>
              <a:rPr lang="en-US" altLang="ja-JP" sz="2000" dirty="0" smtClean="0">
                <a:latin typeface="Calibri" charset="0"/>
                <a:ea typeface="MS UI Gothic" charset="0"/>
                <a:cs typeface="MS UI Gothic" charset="0"/>
              </a:rPr>
              <a:t>Entire </a:t>
            </a:r>
            <a:r>
              <a:rPr lang="en-US" altLang="ja-JP" sz="2000" dirty="0" err="1" smtClean="0">
                <a:latin typeface="Calibri" charset="0"/>
                <a:ea typeface="MS UI Gothic" charset="0"/>
                <a:cs typeface="MS UI Gothic" charset="0"/>
              </a:rPr>
              <a:t>endcap</a:t>
            </a:r>
            <a:r>
              <a:rPr lang="en-US" altLang="ja-JP" sz="2000" dirty="0" smtClean="0">
                <a:latin typeface="Calibri" charset="0"/>
                <a:ea typeface="MS UI Gothic" charset="0"/>
                <a:cs typeface="MS UI Gothic" charset="0"/>
              </a:rPr>
              <a:t> </a:t>
            </a:r>
            <a:r>
              <a:rPr lang="en-US" altLang="ja-JP" sz="2000" i="1" dirty="0">
                <a:latin typeface="Calibri" charset="0"/>
                <a:ea typeface="MS UI Gothic" charset="0"/>
                <a:cs typeface="MS UI Gothic" charset="0"/>
              </a:rPr>
              <a:t>and inner </a:t>
            </a:r>
            <a:r>
              <a:rPr lang="en-US" altLang="ja-JP" sz="2000" i="1" dirty="0" smtClean="0">
                <a:latin typeface="Calibri" charset="0"/>
                <a:ea typeface="MS UI Gothic" charset="0"/>
                <a:cs typeface="MS UI Gothic" charset="0"/>
              </a:rPr>
              <a:t>two </a:t>
            </a:r>
            <a:r>
              <a:rPr lang="en-US" altLang="ja-JP" sz="2000" i="1" dirty="0">
                <a:latin typeface="Calibri" charset="0"/>
                <a:ea typeface="MS UI Gothic" charset="0"/>
                <a:cs typeface="MS UI Gothic" charset="0"/>
              </a:rPr>
              <a:t>layers</a:t>
            </a:r>
            <a:r>
              <a:rPr lang="en-US" altLang="ja-JP" sz="2000" dirty="0">
                <a:latin typeface="Calibri" charset="0"/>
                <a:ea typeface="MS UI Gothic" charset="0"/>
                <a:cs typeface="MS UI Gothic" charset="0"/>
              </a:rPr>
              <a:t> of barrel KLM </a:t>
            </a:r>
            <a:r>
              <a:rPr lang="en-US" altLang="ja-JP" sz="2000" dirty="0" smtClean="0">
                <a:latin typeface="Calibri" charset="0"/>
                <a:ea typeface="MS UI Gothic" charset="0"/>
                <a:cs typeface="MS UI Gothic" charset="0"/>
              </a:rPr>
              <a:t>have been replaced </a:t>
            </a:r>
            <a:r>
              <a:rPr lang="en-US" altLang="ja-JP" sz="2000" dirty="0">
                <a:latin typeface="Calibri" charset="0"/>
                <a:ea typeface="MS UI Gothic" charset="0"/>
                <a:cs typeface="MS UI Gothic" charset="0"/>
              </a:rPr>
              <a:t>with </a:t>
            </a:r>
            <a:r>
              <a:rPr lang="en-US" altLang="ja-JP" sz="2000" dirty="0" smtClean="0">
                <a:latin typeface="Calibri" charset="0"/>
                <a:ea typeface="MS UI Gothic" charset="0"/>
                <a:cs typeface="MS UI Gothic" charset="0"/>
              </a:rPr>
              <a:t>scintillator-based detectors readout with </a:t>
            </a:r>
            <a:r>
              <a:rPr lang="en-US" altLang="ja-JP" sz="2000" dirty="0" err="1" smtClean="0">
                <a:latin typeface="Calibri" charset="0"/>
                <a:ea typeface="MS UI Gothic" charset="0"/>
                <a:cs typeface="MS UI Gothic" charset="0"/>
              </a:rPr>
              <a:t>SiPM’s</a:t>
            </a:r>
            <a:r>
              <a:rPr lang="en-US" altLang="ja-JP" sz="2000" dirty="0" smtClean="0">
                <a:latin typeface="Calibri" charset="0"/>
                <a:ea typeface="MS UI Gothic" charset="0"/>
                <a:cs typeface="MS UI Gothic" charset="0"/>
              </a:rPr>
              <a:t>.</a:t>
            </a:r>
            <a:endParaRPr lang="en-US" altLang="ja-JP" sz="2000" dirty="0">
              <a:latin typeface="Calibri" charset="0"/>
              <a:ea typeface="MS UI Gothic" charset="0"/>
              <a:cs typeface="MS UI Gothic" charset="0"/>
            </a:endParaRPr>
          </a:p>
          <a:p>
            <a:r>
              <a:rPr lang="en-US" altLang="ja-JP" sz="2000" dirty="0" smtClean="0">
                <a:latin typeface="Calibri" charset="0"/>
                <a:ea typeface="MS UI Gothic" charset="0"/>
                <a:cs typeface="MS UI Gothic" charset="0"/>
              </a:rPr>
              <a:t>RPC’s </a:t>
            </a:r>
            <a:r>
              <a:rPr lang="en-US" altLang="ja-JP" sz="2000" dirty="0">
                <a:latin typeface="Calibri" charset="0"/>
                <a:ea typeface="MS UI Gothic" charset="0"/>
                <a:cs typeface="MS UI Gothic" charset="0"/>
              </a:rPr>
              <a:t>are kept for the outer 13 layers of barrel KLM, but </a:t>
            </a:r>
            <a:r>
              <a:rPr lang="en-US" altLang="ja-JP" sz="2000" dirty="0" smtClean="0">
                <a:latin typeface="Calibri" charset="0"/>
                <a:ea typeface="MS UI Gothic" charset="0"/>
                <a:cs typeface="MS UI Gothic" charset="0"/>
              </a:rPr>
              <a:t>need to be </a:t>
            </a:r>
            <a:r>
              <a:rPr lang="en-US" altLang="ja-JP" sz="2000" dirty="0">
                <a:latin typeface="Calibri" charset="0"/>
                <a:ea typeface="MS UI Gothic" charset="0"/>
                <a:cs typeface="MS UI Gothic" charset="0"/>
              </a:rPr>
              <a:t>equipped with new readout electronics.</a:t>
            </a:r>
          </a:p>
          <a:p>
            <a:pPr lvl="1"/>
            <a:r>
              <a:rPr lang="en-US" altLang="ja-JP" sz="2000" dirty="0">
                <a:latin typeface="Calibri" charset="0"/>
                <a:ea typeface="MS UI Gothic" charset="0"/>
                <a:cs typeface="MS UI Gothic" charset="0"/>
              </a:rPr>
              <a:t>2 x 8 octants x 13 layers = 208 modules</a:t>
            </a:r>
          </a:p>
          <a:p>
            <a:pPr lvl="1"/>
            <a:r>
              <a:rPr lang="en-US" altLang="ja-JP" sz="2000" dirty="0" smtClean="0">
                <a:latin typeface="Calibri" charset="0"/>
                <a:ea typeface="MS UI Gothic" charset="0"/>
                <a:cs typeface="MS UI Gothic" charset="0"/>
              </a:rPr>
              <a:t>About 19K </a:t>
            </a:r>
            <a:r>
              <a:rPr lang="en-US" altLang="ja-JP" sz="2000" dirty="0">
                <a:latin typeface="Calibri" charset="0"/>
                <a:ea typeface="MS UI Gothic" charset="0"/>
                <a:cs typeface="MS UI Gothic" charset="0"/>
              </a:rPr>
              <a:t>readout channels</a:t>
            </a:r>
            <a:endParaRPr lang="ja-JP" altLang="en-US" sz="2000" dirty="0">
              <a:latin typeface="Calibri" charset="0"/>
              <a:ea typeface="MS UI Gothic" charset="0"/>
              <a:cs typeface="MS UI Gothic" charset="0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647091" cy="382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/>
          <p:cNvSpPr>
            <a:spLocks/>
          </p:cNvSpPr>
          <p:nvPr/>
        </p:nvSpPr>
        <p:spPr bwMode="auto">
          <a:xfrm>
            <a:off x="684872" y="1321569"/>
            <a:ext cx="1438856" cy="52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dirty="0" smtClean="0">
                <a:solidFill>
                  <a:srgbClr val="FF0000"/>
                </a:solidFill>
                <a:cs typeface="Gill Sans" charset="0"/>
              </a:rPr>
              <a:t>Barrel KLM</a:t>
            </a:r>
            <a:endParaRPr lang="en-US" dirty="0">
              <a:solidFill>
                <a:srgbClr val="FF0000"/>
              </a:solidFill>
              <a:cs typeface="Gill Sans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80414">
            <a:off x="2056262" y="1420021"/>
            <a:ext cx="690008" cy="91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"/>
          <p:cNvSpPr>
            <a:spLocks/>
          </p:cNvSpPr>
          <p:nvPr/>
        </p:nvSpPr>
        <p:spPr bwMode="auto">
          <a:xfrm>
            <a:off x="1192684" y="5949280"/>
            <a:ext cx="143510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dirty="0" err="1" smtClean="0">
                <a:solidFill>
                  <a:srgbClr val="FF0000"/>
                </a:solidFill>
                <a:cs typeface="Gill Sans" charset="0"/>
              </a:rPr>
              <a:t>Endcap</a:t>
            </a:r>
            <a:r>
              <a:rPr lang="en-US" dirty="0" smtClean="0">
                <a:solidFill>
                  <a:srgbClr val="FF0000"/>
                </a:solidFill>
                <a:cs typeface="Gill Sans" charset="0"/>
              </a:rPr>
              <a:t> KLM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982854" flipH="1">
            <a:off x="2748827" y="5421569"/>
            <a:ext cx="886934" cy="89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387932" flipH="1">
            <a:off x="472638" y="5398848"/>
            <a:ext cx="712291" cy="71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565767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VPI (BKLM), Hawaii (readout), KEK, and for the RPCs (Roma </a:t>
            </a:r>
            <a:r>
              <a:rPr lang="en-US" dirty="0" err="1" smtClean="0"/>
              <a:t>Tre</a:t>
            </a:r>
            <a:r>
              <a:rPr lang="en-US" dirty="0" smtClean="0"/>
              <a:t>, </a:t>
            </a:r>
            <a:r>
              <a:rPr lang="en-US" dirty="0" err="1" smtClean="0"/>
              <a:t>Frascati</a:t>
            </a:r>
            <a:r>
              <a:rPr lang="en-US" dirty="0" smtClean="0"/>
              <a:t>). Recently </a:t>
            </a:r>
            <a:r>
              <a:rPr lang="en-US" dirty="0" err="1" smtClean="0"/>
              <a:t>Fudan</a:t>
            </a:r>
            <a:r>
              <a:rPr lang="en-US" dirty="0" smtClean="0"/>
              <a:t> University has joined the effort.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86400" y="914400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dirty="0">
                <a:solidFill>
                  <a:srgbClr val="FF0000"/>
                </a:solidFill>
              </a:rPr>
              <a:t>US-Japan</a:t>
            </a:r>
          </a:p>
          <a:p>
            <a:pPr lvl="0"/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ja-JP" altLang="en-US" dirty="0" smtClean="0">
                <a:solidFill>
                  <a:srgbClr val="FF0000"/>
                </a:solidFill>
              </a:rPr>
              <a:t>日米</a:t>
            </a:r>
            <a:r>
              <a:rPr lang="en-US" altLang="ja-JP" dirty="0" smtClean="0">
                <a:solidFill>
                  <a:srgbClr val="FF0000"/>
                </a:solidFill>
              </a:rPr>
              <a:t>) provided “</a:t>
            </a:r>
            <a:r>
              <a:rPr lang="en-US" altLang="ja-JP" dirty="0" smtClean="0"/>
              <a:t>startup</a:t>
            </a:r>
            <a:r>
              <a:rPr lang="en-US" altLang="ja-JP" dirty="0" smtClean="0">
                <a:solidFill>
                  <a:srgbClr val="FF0000"/>
                </a:solidFill>
              </a:rPr>
              <a:t>” for barrel part of the KLM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6230691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Russia (</a:t>
            </a:r>
            <a:r>
              <a:rPr lang="en-US" dirty="0" err="1" smtClean="0"/>
              <a:t>Lebedev</a:t>
            </a:r>
            <a:r>
              <a:rPr lang="en-US" dirty="0" smtClean="0"/>
              <a:t> Institute) did the </a:t>
            </a:r>
            <a:r>
              <a:rPr lang="en-US" dirty="0" err="1" smtClean="0"/>
              <a:t>Endcap</a:t>
            </a:r>
            <a:r>
              <a:rPr lang="en-US" dirty="0" smtClean="0"/>
              <a:t> KLM (EKLM) hardware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10200" y="914400"/>
            <a:ext cx="289560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0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90" y="-45494"/>
            <a:ext cx="9023210" cy="817597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Advanced &amp; Innovative Technologies used in Belle II</a:t>
            </a:r>
            <a:endParaRPr lang="en-US" sz="3600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181600"/>
            <a:ext cx="1219200" cy="990600"/>
          </a:xfrm>
          <a:prstGeom prst="rect">
            <a:avLst/>
          </a:prstGeom>
        </p:spPr>
      </p:pic>
      <p:pic>
        <p:nvPicPr>
          <p:cNvPr id="11" name="Picture 10" descr="event-disp_1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 contras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066" y="4451449"/>
            <a:ext cx="3600450" cy="1760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85800"/>
            <a:ext cx="6299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Pixelated photo-sensors play a central role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   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MCP-PMTs in the TOP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     HAPDs in the ARICH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    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SiPMs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in the KLM</a:t>
            </a:r>
            <a:endParaRPr lang="en-US" sz="20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644249"/>
            <a:ext cx="9601199" cy="384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Waveform sampling with precise timing is “saving our butts”.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Front-end custom ASICs (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Application Specific Integrated Circuits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) for all subsystems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  <a:sym typeface="Wingdings"/>
              </a:rPr>
              <a:t> DAQ with high performance network switches, large HLT software computer farm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  <a:sym typeface="Wingdings"/>
              </a:rPr>
              <a:t> </a:t>
            </a:r>
            <a:r>
              <a:rPr lang="en-US" sz="2800" u="sng" dirty="0" smtClean="0">
                <a:solidFill>
                  <a:srgbClr val="FF0000"/>
                </a:solidFill>
                <a:latin typeface="Times New Roman"/>
                <a:ea typeface="+mn-ea"/>
                <a:cs typeface="Times New Roman"/>
                <a:sym typeface="Wingdings"/>
              </a:rPr>
              <a:t>a 21</a:t>
            </a:r>
            <a:r>
              <a:rPr lang="en-US" sz="2800" u="sng" baseline="30000" dirty="0" smtClean="0">
                <a:solidFill>
                  <a:srgbClr val="FF0000"/>
                </a:solidFill>
                <a:latin typeface="Times New Roman"/>
                <a:ea typeface="+mn-ea"/>
                <a:cs typeface="Times New Roman"/>
                <a:sym typeface="Wingdings"/>
              </a:rPr>
              <a:t>st</a:t>
            </a:r>
            <a:r>
              <a:rPr lang="en-US" sz="2800" u="sng" dirty="0" smtClean="0">
                <a:solidFill>
                  <a:srgbClr val="FF0000"/>
                </a:solidFill>
                <a:latin typeface="Times New Roman"/>
                <a:ea typeface="+mn-ea"/>
                <a:cs typeface="Times New Roman"/>
                <a:sym typeface="Wingdings"/>
              </a:rPr>
              <a:t> century HEP experiment.</a:t>
            </a:r>
            <a:endParaRPr lang="en-US" sz="3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u="sng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KLM </a:t>
            </a:r>
            <a:r>
              <a:rPr lang="en-US" sz="2000" i="1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(TARGETX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ASIC</a:t>
            </a:r>
            <a:r>
              <a:rPr lang="en-US" sz="2000" i="1" u="sng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)</a:t>
            </a:r>
          </a:p>
          <a:p>
            <a:pPr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ECL (New waveform sampling backend with good timing)</a:t>
            </a:r>
          </a:p>
          <a:p>
            <a:pPr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TOP </a:t>
            </a:r>
            <a:r>
              <a:rPr lang="en-US" sz="2000" i="1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(IRSX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ASIC</a:t>
            </a:r>
            <a:r>
              <a:rPr lang="en-US" sz="2000" i="1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)              </a:t>
            </a:r>
          </a:p>
          <a:p>
            <a:pPr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ARICH (KEK custom ASIC)</a:t>
            </a:r>
          </a:p>
          <a:p>
            <a:pPr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CDC (KEK custom ASIC)</a:t>
            </a:r>
          </a:p>
          <a:p>
            <a:pPr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SVD (APV2.5 readout chip adapted from CMS)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828" y="982921"/>
            <a:ext cx="2277688" cy="1494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5684" y="4648200"/>
            <a:ext cx="1948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New </a:t>
            </a:r>
            <a:r>
              <a:rPr lang="en-US" i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methods</a:t>
            </a:r>
            <a:r>
              <a:rPr lang="en-US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of neutron detection with TPC’s for the background.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Directions !</a:t>
            </a:r>
            <a:endParaRPr lang="en-US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95684" y="4572000"/>
            <a:ext cx="1948316" cy="16002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133600"/>
            <a:ext cx="489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DEPFET pixel sensors</a:t>
            </a:r>
            <a:endParaRPr lang="en-US" sz="24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10668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Collaboration with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Industry </a:t>
            </a:r>
            <a:r>
              <a:rPr lang="en-US" b="1" i="1" dirty="0" smtClean="0">
                <a:latin typeface="Calibri"/>
                <a:ea typeface="+mn-ea"/>
                <a:cs typeface="+mn-cs"/>
              </a:rPr>
              <a:t>[Hamamatsu]</a:t>
            </a:r>
            <a:endParaRPr lang="en-US" b="1" i="1" dirty="0"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3733800"/>
            <a:ext cx="1217815" cy="9892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386" y="4422025"/>
            <a:ext cx="575310" cy="3009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386" y="5031105"/>
            <a:ext cx="575310" cy="300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293" y="5715000"/>
            <a:ext cx="575310" cy="30099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9400" y="685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USS Kobayashi-</a:t>
            </a:r>
            <a:r>
              <a:rPr lang="en-US" sz="1600" dirty="0" err="1" smtClean="0"/>
              <a:t>Maskawa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0" y="685800"/>
            <a:ext cx="2560320" cy="20375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2400" y="228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[Siemens]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718578" y="6172200"/>
            <a:ext cx="3414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dirty="0"/>
              <a:t>https://arxiv.org/abs/1901.06657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91200" y="64886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poster by H. </a:t>
            </a:r>
            <a:r>
              <a:rPr lang="en-US" dirty="0" err="1" smtClean="0"/>
              <a:t>Ishiura</a:t>
            </a:r>
            <a:r>
              <a:rPr lang="en-US" dirty="0" smtClean="0"/>
              <a:t> (Kobe)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0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TextBox 3"/>
          <p:cNvSpPr txBox="1">
            <a:spLocks noChangeArrowheads="1"/>
          </p:cNvSpPr>
          <p:nvPr/>
        </p:nvSpPr>
        <p:spPr bwMode="auto">
          <a:xfrm>
            <a:off x="381000" y="0"/>
            <a:ext cx="8763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The B-anti B meson pairs at the Upsilon(4S) are produced in a </a:t>
            </a:r>
            <a:r>
              <a:rPr lang="en-US" u="sng" dirty="0" smtClean="0">
                <a:solidFill>
                  <a:prstClr val="black"/>
                </a:solidFill>
              </a:rPr>
              <a:t>coherent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i="1" dirty="0" smtClean="0">
                <a:solidFill>
                  <a:prstClr val="black"/>
                </a:solidFill>
              </a:rPr>
              <a:t>entangled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quantum mechanical state</a:t>
            </a:r>
            <a:r>
              <a:rPr lang="en-US" dirty="0" smtClean="0">
                <a:solidFill>
                  <a:prstClr val="black"/>
                </a:solidFill>
              </a:rPr>
              <a:t>.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Need 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to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measure 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decay times to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observe 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CP violation (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particle-antiparticle asymmetry).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One B decays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collapses the flavor </a:t>
            </a:r>
            <a:r>
              <a:rPr lang="en-US" dirty="0" err="1" smtClean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wavefunction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 of the other anti-B.  (N.B. One B must decay before the other can mix,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exercise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)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5867400"/>
            <a:ext cx="76603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beam energies are asymmetric (7 on </a:t>
            </a:r>
            <a:r>
              <a:rPr lang="en-US" sz="2400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</a:t>
            </a:r>
            <a:r>
              <a:rPr lang="en-US" sz="2400" i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i="1" u="sng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GeV</a:t>
            </a:r>
            <a:r>
              <a:rPr lang="en-US" sz="2400" i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u="sng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The decay </a:t>
            </a:r>
            <a:r>
              <a:rPr lang="en-US" sz="2400" i="1" u="sng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distance </a:t>
            </a:r>
            <a:r>
              <a:rPr lang="en-US" sz="2400" i="1" u="sng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is increased </a:t>
            </a:r>
            <a:r>
              <a:rPr lang="en-US" sz="2400" i="1" u="sng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by </a:t>
            </a:r>
            <a:r>
              <a:rPr lang="en-US" sz="2400" i="1" u="sng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around a factor ~</a:t>
            </a:r>
            <a:r>
              <a:rPr lang="en-US" sz="2400" i="1" u="sng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pic>
        <p:nvPicPr>
          <p:cNvPr id="3" name="Picture 2" descr="asymcollider2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3505200"/>
            <a:ext cx="5843016" cy="2240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46904" y="39624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Not to scale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314907"/>
              </p:ext>
            </p:extLst>
          </p:nvPr>
        </p:nvGraphicFramePr>
        <p:xfrm>
          <a:off x="1320800" y="838200"/>
          <a:ext cx="6172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8" name="Equation" r:id="rId5" imgW="3086100" imgH="279400" progId="Equation.DSMT4">
                  <p:embed/>
                </p:oleObj>
              </mc:Choice>
              <mc:Fallback>
                <p:oleObj name="Equation" r:id="rId5" imgW="30861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20800" y="838200"/>
                        <a:ext cx="6172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DD7B-5FFD-314E-997F-402BAA4E6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1752600"/>
            <a:ext cx="177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Exercise: Why is there a minus sign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2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0"/>
            <a:ext cx="8716012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Antimatter-matter annihilation in Tsukuba, Japan</a:t>
            </a:r>
            <a:endParaRPr lang="en-US" sz="3600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B354323-552B-F843-AE73-03C788E06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0"/>
            <a:ext cx="9144000" cy="547630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D765B1E0-9098-0F40-93B0-A705C443461E}"/>
              </a:ext>
            </a:extLst>
          </p:cNvPr>
          <p:cNvSpPr txBox="1"/>
          <p:nvPr/>
        </p:nvSpPr>
        <p:spPr>
          <a:xfrm>
            <a:off x="153866" y="5738698"/>
            <a:ext cx="348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IP size: 400 µm in X, 4 µm in Y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Peak Luminosity : 7-9·10</a:t>
            </a:r>
            <a:r>
              <a:rPr lang="en-US" sz="1800" b="1" baseline="30000" dirty="0">
                <a:solidFill>
                  <a:schemeClr val="bg1"/>
                </a:solidFill>
              </a:rPr>
              <a:t>31 </a:t>
            </a:r>
            <a:r>
              <a:rPr lang="en-US" sz="1800" b="1" dirty="0">
                <a:solidFill>
                  <a:schemeClr val="bg1"/>
                </a:solidFill>
              </a:rPr>
              <a:t>cm</a:t>
            </a:r>
            <a:r>
              <a:rPr lang="en-US" sz="1800" b="1" baseline="30000" dirty="0">
                <a:solidFill>
                  <a:schemeClr val="bg1"/>
                </a:solidFill>
              </a:rPr>
              <a:t>-2</a:t>
            </a:r>
            <a:r>
              <a:rPr lang="en-US" sz="1800" b="1" dirty="0">
                <a:solidFill>
                  <a:schemeClr val="bg1"/>
                </a:solidFill>
              </a:rPr>
              <a:t>s</a:t>
            </a:r>
            <a:r>
              <a:rPr lang="en-US" sz="1800" b="1" baseline="30000" dirty="0">
                <a:solidFill>
                  <a:schemeClr val="bg1"/>
                </a:solidFill>
              </a:rPr>
              <a:t>-1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333214"/>
              </p:ext>
            </p:extLst>
          </p:nvPr>
        </p:nvGraphicFramePr>
        <p:xfrm>
          <a:off x="3200400" y="6222729"/>
          <a:ext cx="2307590" cy="613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33" name="Equation" r:id="rId5" imgW="1003300" imgH="266700" progId="Equation.DSMT4">
                  <p:embed/>
                </p:oleObj>
              </mc:Choice>
              <mc:Fallback>
                <p:oleObj name="Equation" r:id="rId5" imgW="10033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0400" y="6222729"/>
                        <a:ext cx="2307590" cy="613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47800" y="63347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Probably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115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belle_p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7454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3" descr="belle_pag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548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 descr="babar_pag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276600"/>
            <a:ext cx="678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5" descr="babar_pag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525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6" descr="babar_page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5257800"/>
            <a:ext cx="518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914400" y="152400"/>
            <a:ext cx="784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u="sng" dirty="0" smtClean="0">
                <a:latin typeface="Times New Roman" charset="0"/>
              </a:rPr>
              <a:t>Some </a:t>
            </a:r>
            <a:r>
              <a:rPr lang="en-US" sz="3600" u="sng" dirty="0">
                <a:latin typeface="Times New Roman" charset="0"/>
              </a:rPr>
              <a:t>history: Summer of 2001</a:t>
            </a: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228600" y="220980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Times New Roman" charset="0"/>
              </a:rPr>
              <a:t>Belle:</a:t>
            </a:r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0" y="45720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3600">
              <a:latin typeface="Times New Roman" charset="0"/>
            </a:endParaRPr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228600" y="457200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Times New Roman" charset="0"/>
              </a:rPr>
              <a:t>BaBar:</a:t>
            </a:r>
          </a:p>
        </p:txBody>
      </p:sp>
      <p:sp>
        <p:nvSpPr>
          <p:cNvPr id="110603" name="Text Box 11"/>
          <p:cNvSpPr txBox="1">
            <a:spLocks noChangeArrowheads="1"/>
          </p:cNvSpPr>
          <p:nvPr/>
        </p:nvSpPr>
        <p:spPr bwMode="auto">
          <a:xfrm>
            <a:off x="762000" y="5791200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The first example of CP Violation outside of the </a:t>
            </a:r>
            <a:r>
              <a:rPr lang="en-US" sz="2000" dirty="0" err="1" smtClean="0">
                <a:solidFill>
                  <a:srgbClr val="FF0000"/>
                </a:solidFill>
              </a:rPr>
              <a:t>kaon</a:t>
            </a:r>
            <a:r>
              <a:rPr lang="en-US" sz="2000" dirty="0" smtClean="0">
                <a:solidFill>
                  <a:srgbClr val="FF0000"/>
                </a:solidFill>
              </a:rPr>
              <a:t> (strange quark) system</a:t>
            </a:r>
            <a:r>
              <a:rPr lang="en-US" sz="2000" dirty="0" smtClean="0"/>
              <a:t>. CP </a:t>
            </a:r>
            <a:r>
              <a:rPr lang="en-US" sz="2000" dirty="0"/>
              <a:t>Violating Effects of O(1) rather than O(10</a:t>
            </a:r>
            <a:r>
              <a:rPr lang="en-US" sz="2000" baseline="30000" dirty="0"/>
              <a:t>-3</a:t>
            </a:r>
            <a:r>
              <a:rPr lang="en-US" sz="2000" dirty="0"/>
              <a:t>)</a:t>
            </a:r>
          </a:p>
        </p:txBody>
      </p:sp>
      <p:sp>
        <p:nvSpPr>
          <p:cNvPr id="110604" name="Rectangle 12"/>
          <p:cNvSpPr>
            <a:spLocks noChangeArrowheads="1"/>
          </p:cNvSpPr>
          <p:nvPr/>
        </p:nvSpPr>
        <p:spPr bwMode="auto">
          <a:xfrm>
            <a:off x="762000" y="5715000"/>
            <a:ext cx="80010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9954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More matter-antimatter annihilation in Tsukuba:</a:t>
            </a:r>
            <a:br>
              <a:rPr lang="en-US" sz="3600" dirty="0" smtClean="0"/>
            </a:br>
            <a:r>
              <a:rPr lang="en-US" sz="3600" dirty="0" smtClean="0"/>
              <a:t>Another event from Belle II’s first evening</a:t>
            </a:r>
            <a:endParaRPr lang="en-US" sz="3600" dirty="0"/>
          </a:p>
        </p:txBody>
      </p:sp>
      <p:pic>
        <p:nvPicPr>
          <p:cNvPr id="6" name="image1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157027" y="1747813"/>
            <a:ext cx="6812280" cy="3749040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1600200" y="5562600"/>
            <a:ext cx="6312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potential e+ e-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B anti-B candidate</a:t>
            </a:r>
            <a:endParaRPr lang="en-US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349876"/>
              </p:ext>
            </p:extLst>
          </p:nvPr>
        </p:nvGraphicFramePr>
        <p:xfrm>
          <a:off x="3141663" y="1143000"/>
          <a:ext cx="242570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157" name="Equation" r:id="rId4" imgW="1054100" imgH="266700" progId="Equation.DSMT4">
                  <p:embed/>
                </p:oleObj>
              </mc:Choice>
              <mc:Fallback>
                <p:oleObj name="Equation" r:id="rId4" imgW="10541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1663" y="1143000"/>
                        <a:ext cx="2425700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990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533" y="1524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scene at the experimental control room in Tsukuba Hall B3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6027003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This is scientific history in the making: </a:t>
            </a:r>
            <a:r>
              <a:rPr lang="en-US" sz="2400" dirty="0" err="1" smtClean="0">
                <a:latin typeface="Times New Roman"/>
                <a:cs typeface="Times New Roman"/>
              </a:rPr>
              <a:t>SuperKEKB</a:t>
            </a:r>
            <a:r>
              <a:rPr lang="en-US" sz="2400" dirty="0" smtClean="0">
                <a:latin typeface="Times New Roman"/>
                <a:cs typeface="Times New Roman"/>
              </a:rPr>
              <a:t>/Belle II joins DORIS/ARGUS, CESR/CLEO, and  PEP-II/</a:t>
            </a:r>
            <a:r>
              <a:rPr lang="en-US" sz="2400" dirty="0" err="1" smtClean="0">
                <a:latin typeface="Times New Roman"/>
                <a:cs typeface="Times New Roman"/>
              </a:rPr>
              <a:t>BaBar</a:t>
            </a:r>
            <a:r>
              <a:rPr lang="en-US" sz="2400" dirty="0" smtClean="0">
                <a:latin typeface="Times New Roman"/>
                <a:cs typeface="Times New Roman"/>
              </a:rPr>
              <a:t> and KEKB/Belle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538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All the Belle II detector subsystems are working fairly well. Some nice (but incomplete) </a:t>
            </a:r>
            <a:r>
              <a:rPr lang="en-US" sz="2400" i="1" dirty="0" smtClean="0">
                <a:latin typeface="Times New Roman"/>
                <a:cs typeface="Times New Roman"/>
              </a:rPr>
              <a:t>signals</a:t>
            </a:r>
            <a:r>
              <a:rPr lang="en-US" sz="2400" dirty="0" smtClean="0">
                <a:latin typeface="Times New Roman"/>
                <a:cs typeface="Times New Roman"/>
              </a:rPr>
              <a:t> involving </a:t>
            </a:r>
            <a:r>
              <a:rPr lang="en-US" sz="2800" dirty="0" smtClean="0">
                <a:latin typeface="Times New Roman"/>
                <a:cs typeface="Times New Roman"/>
              </a:rPr>
              <a:t>photons.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71600"/>
            <a:ext cx="3771138" cy="35097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4800600"/>
            <a:ext cx="251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Single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Photon</a:t>
            </a:r>
            <a:r>
              <a:rPr lang="en-US" sz="2000" dirty="0" smtClean="0">
                <a:latin typeface="Times New Roman"/>
                <a:cs typeface="Times New Roman"/>
              </a:rPr>
              <a:t> Lines</a:t>
            </a:r>
          </a:p>
          <a:p>
            <a:r>
              <a:rPr lang="en-US" sz="2000" dirty="0">
                <a:latin typeface="Times New Roman"/>
                <a:cs typeface="Times New Roman"/>
              </a:rPr>
              <a:t/>
            </a:r>
            <a:br>
              <a:rPr lang="en-US" sz="2000" dirty="0">
                <a:latin typeface="Times New Roman"/>
                <a:cs typeface="Times New Roman"/>
              </a:rPr>
            </a:br>
            <a:r>
              <a:rPr lang="en-US" sz="2000" dirty="0" smtClean="0">
                <a:latin typeface="Times New Roman"/>
                <a:cs typeface="Times New Roman"/>
              </a:rPr>
              <a:t>We are ready for the dark sector e.g.</a:t>
            </a:r>
          </a:p>
          <a:p>
            <a:r>
              <a:rPr lang="en-US" sz="2000" dirty="0" err="1" smtClean="0">
                <a:latin typeface="Times New Roman"/>
                <a:cs typeface="Times New Roman"/>
              </a:rPr>
              <a:t>e+e</a:t>
            </a:r>
            <a:r>
              <a:rPr lang="en-US" sz="2000" baseline="30000" dirty="0" smtClean="0"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sz="2000" dirty="0" err="1" smtClean="0">
                <a:latin typeface="Times New Roman"/>
                <a:cs typeface="Times New Roman"/>
                <a:sym typeface="Wingdings"/>
              </a:rPr>
              <a:t>γ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 + nothing and </a:t>
            </a:r>
          </a:p>
          <a:p>
            <a:r>
              <a:rPr lang="en-US" sz="2000" dirty="0" err="1" smtClean="0">
                <a:latin typeface="Times New Roman"/>
                <a:cs typeface="Times New Roman"/>
                <a:sym typeface="Wingdings"/>
              </a:rPr>
              <a:t>e+e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- </a:t>
            </a:r>
            <a:r>
              <a:rPr lang="en-US" sz="2000" dirty="0" err="1" smtClean="0">
                <a:latin typeface="Times New Roman"/>
                <a:cs typeface="Times New Roman"/>
                <a:sym typeface="Wingdings"/>
              </a:rPr>
              <a:t>γ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(</a:t>
            </a:r>
            <a:r>
              <a:rPr lang="en-US" sz="2000" dirty="0" err="1" smtClean="0">
                <a:latin typeface="Times New Roman"/>
                <a:cs typeface="Times New Roman"/>
                <a:sym typeface="Wingdings"/>
              </a:rPr>
              <a:t>γγ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) [ALPS]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267200"/>
            <a:ext cx="3316224" cy="234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963538"/>
              </p:ext>
            </p:extLst>
          </p:nvPr>
        </p:nvGraphicFramePr>
        <p:xfrm>
          <a:off x="5486400" y="4419600"/>
          <a:ext cx="990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5" imgW="495300" imgH="165100" progId="Equation.DSMT4">
                  <p:embed/>
                </p:oleObj>
              </mc:Choice>
              <mc:Fallback>
                <p:oleObj name="Equation" r:id="rId5" imgW="495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6400" y="4419600"/>
                        <a:ext cx="9906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841480"/>
              </p:ext>
            </p:extLst>
          </p:nvPr>
        </p:nvGraphicFramePr>
        <p:xfrm>
          <a:off x="1676400" y="914400"/>
          <a:ext cx="1854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7" imgW="927100" imgH="241300" progId="Equation.DSMT4">
                  <p:embed/>
                </p:oleObj>
              </mc:Choice>
              <mc:Fallback>
                <p:oleObj name="Equation" r:id="rId7" imgW="9271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76400" y="914400"/>
                        <a:ext cx="1854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0" y="1066800"/>
            <a:ext cx="3975100" cy="320040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453344"/>
              </p:ext>
            </p:extLst>
          </p:nvPr>
        </p:nvGraphicFramePr>
        <p:xfrm>
          <a:off x="5334000" y="1905000"/>
          <a:ext cx="1117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10" imgW="558800" imgH="241300" progId="Equation.DSMT4">
                  <p:embed/>
                </p:oleObj>
              </mc:Choice>
              <mc:Fallback>
                <p:oleObj name="Equation" r:id="rId10" imgW="5588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34000" y="1905000"/>
                        <a:ext cx="11176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904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127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Most of the Belle II detector subsystems are working well.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Here are some 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signals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involving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charged tracks.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Image" descr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14400"/>
            <a:ext cx="3628774" cy="342602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274581"/>
              </p:ext>
            </p:extLst>
          </p:nvPr>
        </p:nvGraphicFramePr>
        <p:xfrm>
          <a:off x="1371600" y="1066800"/>
          <a:ext cx="1295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08" name="Equation" r:id="rId5" imgW="762000" imgH="254000" progId="Equation.DSMT4">
                  <p:embed/>
                </p:oleObj>
              </mc:Choice>
              <mc:Fallback>
                <p:oleObj name="Equation" r:id="rId5" imgW="7620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1600" y="1066800"/>
                        <a:ext cx="12954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539110"/>
              </p:ext>
            </p:extLst>
          </p:nvPr>
        </p:nvGraphicFramePr>
        <p:xfrm>
          <a:off x="5410200" y="914400"/>
          <a:ext cx="32702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09" name="Equation" r:id="rId7" imgW="1816100" imgH="241300" progId="Equation.DSMT4">
                  <p:embed/>
                </p:oleObj>
              </mc:Choice>
              <mc:Fallback>
                <p:oleObj name="Equation" r:id="rId7" imgW="18161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10200" y="914400"/>
                        <a:ext cx="3270250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1426210"/>
            <a:ext cx="3742690" cy="5431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3429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No vertex cuts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1447800"/>
            <a:ext cx="137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2000" dirty="0">
                <a:solidFill>
                  <a:prstClr val="black"/>
                </a:solidFill>
              </a:rPr>
              <a:t>US-Japan</a:t>
            </a:r>
          </a:p>
          <a:p>
            <a:pPr lvl="0"/>
            <a:r>
              <a:rPr lang="ja-JP" altLang="en-US" sz="2000" dirty="0">
                <a:solidFill>
                  <a:prstClr val="black"/>
                </a:solidFill>
              </a:rPr>
              <a:t>日米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3733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Barrel </a:t>
            </a:r>
            <a:r>
              <a:rPr lang="en-US" dirty="0" err="1" smtClean="0"/>
              <a:t>muons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9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718"/>
            <a:ext cx="9144000" cy="5871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524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Performance of CDC </a:t>
            </a:r>
            <a:r>
              <a:rPr lang="en-US" sz="2400" u="sng" dirty="0" err="1" smtClean="0">
                <a:latin typeface="Times New Roman"/>
                <a:cs typeface="Times New Roman"/>
              </a:rPr>
              <a:t>dE</a:t>
            </a:r>
            <a:r>
              <a:rPr lang="en-US" sz="2400" u="sng" dirty="0" smtClean="0">
                <a:latin typeface="Times New Roman"/>
                <a:cs typeface="Times New Roman"/>
              </a:rPr>
              <a:t>/dx particle identification </a:t>
            </a:r>
            <a:r>
              <a:rPr lang="en-US" sz="2400" dirty="0" smtClean="0">
                <a:latin typeface="Times New Roman"/>
                <a:cs typeface="Times New Roman"/>
              </a:rPr>
              <a:t>with early calibrations in the </a:t>
            </a:r>
            <a:r>
              <a:rPr lang="en-US" sz="2400" dirty="0" err="1" smtClean="0">
                <a:latin typeface="Times New Roman"/>
                <a:cs typeface="Times New Roman"/>
              </a:rPr>
              <a:t>hadronic</a:t>
            </a:r>
            <a:r>
              <a:rPr lang="en-US" sz="2400" dirty="0" smtClean="0">
                <a:latin typeface="Times New Roman"/>
                <a:cs typeface="Times New Roman"/>
              </a:rPr>
              <a:t> event sample.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152400"/>
            <a:ext cx="1219200" cy="990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104" y="665678"/>
            <a:ext cx="787400" cy="4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6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3048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latin typeface="Times New Roman"/>
                <a:cs typeface="Times New Roman"/>
              </a:rPr>
              <a:t>TOP Particle Identification</a:t>
            </a:r>
            <a:r>
              <a:rPr lang="en-US" sz="2400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en-US" sz="2400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400" y="21336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Kinematically</a:t>
            </a:r>
            <a:r>
              <a:rPr lang="en-US" dirty="0" smtClean="0">
                <a:latin typeface="Times New Roman"/>
                <a:cs typeface="Times New Roman"/>
              </a:rPr>
              <a:t> identified </a:t>
            </a:r>
            <a:r>
              <a:rPr lang="en-US" dirty="0" err="1">
                <a:latin typeface="Times New Roman"/>
                <a:cs typeface="Times New Roman"/>
              </a:rPr>
              <a:t>k</a:t>
            </a:r>
            <a:r>
              <a:rPr lang="en-US" dirty="0" err="1" smtClean="0">
                <a:latin typeface="Times New Roman"/>
                <a:cs typeface="Times New Roman"/>
              </a:rPr>
              <a:t>aon</a:t>
            </a:r>
            <a:r>
              <a:rPr lang="en-US" dirty="0" smtClean="0">
                <a:latin typeface="Times New Roman"/>
                <a:cs typeface="Times New Roman"/>
              </a:rPr>
              <a:t> from a D</a:t>
            </a:r>
            <a:r>
              <a:rPr lang="en-US" baseline="30000" dirty="0" smtClean="0">
                <a:latin typeface="Times New Roman"/>
                <a:cs typeface="Times New Roman"/>
              </a:rPr>
              <a:t>*+</a:t>
            </a:r>
            <a:r>
              <a:rPr lang="en-US" dirty="0" smtClean="0">
                <a:latin typeface="Times New Roman"/>
                <a:cs typeface="Times New Roman"/>
              </a:rPr>
              <a:t> in the TOP;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Cherenkov x </a:t>
            </a:r>
            <a:r>
              <a:rPr lang="en-US" dirty="0" err="1" smtClean="0">
                <a:latin typeface="Times New Roman"/>
                <a:cs typeface="Times New Roman"/>
              </a:rPr>
              <a:t>vs</a:t>
            </a:r>
            <a:r>
              <a:rPr lang="en-US" dirty="0" smtClean="0">
                <a:latin typeface="Times New Roman"/>
                <a:cs typeface="Times New Roman"/>
              </a:rPr>
              <a:t> t pattern (mapping of the Cherenkov ring)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298061"/>
              </p:ext>
            </p:extLst>
          </p:nvPr>
        </p:nvGraphicFramePr>
        <p:xfrm>
          <a:off x="2400300" y="812800"/>
          <a:ext cx="3302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62" name="Equation" r:id="rId4" imgW="1651000" imgH="254000" progId="Equation.DSMT4">
                  <p:embed/>
                </p:oleObj>
              </mc:Choice>
              <mc:Fallback>
                <p:oleObj name="Equation" r:id="rId4" imgW="16510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00300" y="812800"/>
                        <a:ext cx="33020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52600" y="12954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N.B. The charge correlation with the slow pion determines which track is the </a:t>
            </a:r>
            <a:r>
              <a:rPr lang="en-US" dirty="0" err="1" smtClean="0"/>
              <a:t>kaon</a:t>
            </a:r>
            <a:r>
              <a:rPr lang="en-US" dirty="0" smtClean="0"/>
              <a:t> (or pion)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2846832"/>
            <a:ext cx="5614416" cy="401116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52400" y="3810000"/>
            <a:ext cx="35814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-16933"/>
            <a:ext cx="59314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533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kaons</a:t>
            </a:r>
            <a:r>
              <a:rPr lang="en-US" dirty="0" smtClean="0"/>
              <a:t> identified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2438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</a:t>
            </a:r>
            <a:r>
              <a:rPr lang="en-US" dirty="0" err="1" smtClean="0"/>
              <a:t>kaon</a:t>
            </a:r>
            <a:r>
              <a:rPr lang="en-US" dirty="0" smtClean="0"/>
              <a:t> identified in the TOP.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44958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</a:t>
            </a:r>
            <a:r>
              <a:rPr lang="en-US" dirty="0" err="1" smtClean="0"/>
              <a:t>kaons</a:t>
            </a:r>
            <a:r>
              <a:rPr lang="en-US" dirty="0" smtClean="0"/>
              <a:t> identified in the TOP.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161582"/>
              </p:ext>
            </p:extLst>
          </p:nvPr>
        </p:nvGraphicFramePr>
        <p:xfrm>
          <a:off x="22578" y="2438400"/>
          <a:ext cx="2616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86" name="Equation" r:id="rId4" imgW="1308100" imgH="241300" progId="Equation.DSMT4">
                  <p:embed/>
                </p:oleObj>
              </mc:Choice>
              <mc:Fallback>
                <p:oleObj name="Equation" r:id="rId4" imgW="13081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578" y="2438400"/>
                        <a:ext cx="2616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3810000"/>
            <a:ext cx="175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example of TOP particle identification with early calibration and alignment.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2362200"/>
            <a:ext cx="27432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88" y="97011"/>
            <a:ext cx="1219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2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8696325" cy="4019550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838361"/>
              </p:ext>
            </p:extLst>
          </p:nvPr>
        </p:nvGraphicFramePr>
        <p:xfrm>
          <a:off x="2819400" y="838200"/>
          <a:ext cx="36607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406" name="Equation" r:id="rId4" imgW="1663700" imgH="254000" progId="Equation.DSMT4">
                  <p:embed/>
                </p:oleObj>
              </mc:Choice>
              <mc:Fallback>
                <p:oleObj name="Equation" r:id="rId4" imgW="16637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19400" y="838200"/>
                        <a:ext cx="3660775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2400"/>
            <a:ext cx="1219200" cy="99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800" y="5943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Comment from </a:t>
            </a:r>
            <a:r>
              <a:rPr lang="en-US" dirty="0" err="1" smtClean="0">
                <a:solidFill>
                  <a:prstClr val="black"/>
                </a:solidFill>
              </a:rPr>
              <a:t>LHCb</a:t>
            </a:r>
            <a:r>
              <a:rPr lang="en-US" dirty="0" smtClean="0">
                <a:solidFill>
                  <a:prstClr val="black"/>
                </a:solidFill>
              </a:rPr>
              <a:t> colleagues: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“</a:t>
            </a:r>
            <a:r>
              <a:rPr lang="en-US" i="1" u="sng" dirty="0" smtClean="0">
                <a:solidFill>
                  <a:prstClr val="black"/>
                </a:solidFill>
              </a:rPr>
              <a:t>This </a:t>
            </a:r>
            <a:r>
              <a:rPr lang="en-US" dirty="0" smtClean="0">
                <a:solidFill>
                  <a:prstClr val="black"/>
                </a:solidFill>
              </a:rPr>
              <a:t>would be impossible at </a:t>
            </a:r>
            <a:r>
              <a:rPr lang="en-US" dirty="0" err="1" smtClean="0">
                <a:solidFill>
                  <a:prstClr val="black"/>
                </a:solidFill>
              </a:rPr>
              <a:t>LHCb</a:t>
            </a:r>
            <a:r>
              <a:rPr lang="en-US" dirty="0" smtClean="0">
                <a:solidFill>
                  <a:prstClr val="black"/>
                </a:solidFill>
              </a:rPr>
              <a:t>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1524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Example of unique capabilities in the Phase 2 pilot run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51054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Need a pair of </a:t>
            </a:r>
            <a:r>
              <a:rPr lang="en-US" sz="1200" dirty="0" err="1" smtClean="0">
                <a:solidFill>
                  <a:prstClr val="black"/>
                </a:solidFill>
              </a:rPr>
              <a:t>pions</a:t>
            </a:r>
            <a:r>
              <a:rPr lang="en-US" sz="1200" dirty="0" smtClean="0">
                <a:solidFill>
                  <a:prstClr val="black"/>
                </a:solidFill>
              </a:rPr>
              <a:t> with a displaced vertex and two photons measured with good resolution and low background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6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157409"/>
              </p:ext>
            </p:extLst>
          </p:nvPr>
        </p:nvGraphicFramePr>
        <p:xfrm>
          <a:off x="1788622" y="324808"/>
          <a:ext cx="1452880" cy="474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669" name="Equation" r:id="rId4" imgW="660400" imgH="215900" progId="Equation.DSMT4">
                  <p:embed/>
                </p:oleObj>
              </mc:Choice>
              <mc:Fallback>
                <p:oleObj name="Equation" r:id="rId4" imgW="6604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8622" y="324808"/>
                        <a:ext cx="1452880" cy="474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535779"/>
              </p:ext>
            </p:extLst>
          </p:nvPr>
        </p:nvGraphicFramePr>
        <p:xfrm>
          <a:off x="3680251" y="149078"/>
          <a:ext cx="4114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670" name="Equation" r:id="rId6" imgW="2057400" imgH="469900" progId="Equation.DSMT4">
                  <p:embed/>
                </p:oleObj>
              </mc:Choice>
              <mc:Fallback>
                <p:oleObj name="Equation" r:id="rId6" imgW="20574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80251" y="149078"/>
                        <a:ext cx="41148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443" y="1095736"/>
            <a:ext cx="3529838" cy="1888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87" y="1092307"/>
            <a:ext cx="3529838" cy="1892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79" y="2984480"/>
            <a:ext cx="3460496" cy="1859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163" y="2981178"/>
            <a:ext cx="3503422" cy="1862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88" y="97011"/>
            <a:ext cx="12192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81" y="4843507"/>
            <a:ext cx="3440684" cy="18689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068" y="4840205"/>
            <a:ext cx="3493516" cy="18722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37160" y="149079"/>
            <a:ext cx="1820768" cy="9385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3800" y="2438400"/>
            <a:ext cx="1501349" cy="286230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Clearly illustrates the capabilities of Belle II and the potential for charm physics and the </a:t>
            </a:r>
            <a:r>
              <a:rPr lang="en-US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building blocks of B mesons.</a:t>
            </a:r>
            <a:endParaRPr lang="en-US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The signal peaks are charmed particles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5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2700"/>
            <a:ext cx="7752919" cy="4832077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  We have 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rediscovered 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B meson !</a:t>
            </a:r>
            <a:endParaRPr lang="en-US" sz="2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.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966" y="105839"/>
            <a:ext cx="1096034" cy="890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953000"/>
            <a:ext cx="7832090" cy="1667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02"/>
          <a:stretch/>
        </p:blipFill>
        <p:spPr>
          <a:xfrm>
            <a:off x="228600" y="1066800"/>
            <a:ext cx="8145780" cy="3906579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8382000" y="2209800"/>
            <a:ext cx="609600" cy="3810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562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History</a:t>
            </a:r>
          </a:p>
          <a:p>
            <a:r>
              <a:rPr lang="en-US" dirty="0" smtClean="0"/>
              <a:t>1983: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674937"/>
              </p:ext>
            </p:extLst>
          </p:nvPr>
        </p:nvGraphicFramePr>
        <p:xfrm>
          <a:off x="4648200" y="533400"/>
          <a:ext cx="3276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31" name="Equation" r:id="rId7" imgW="1638300" imgH="304800" progId="Equation.DSMT4">
                  <p:embed/>
                </p:oleObj>
              </mc:Choice>
              <mc:Fallback>
                <p:oleObj name="Equation" r:id="rId7" imgW="16383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48200" y="533400"/>
                        <a:ext cx="32766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761720"/>
              </p:ext>
            </p:extLst>
          </p:nvPr>
        </p:nvGraphicFramePr>
        <p:xfrm>
          <a:off x="990600" y="609600"/>
          <a:ext cx="2463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32" name="Equation" r:id="rId9" imgW="1231900" imgH="241300" progId="Equation.DSMT4">
                  <p:embed/>
                </p:oleObj>
              </mc:Choice>
              <mc:Fallback>
                <p:oleObj name="Equation" r:id="rId9" imgW="12319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0600" y="609600"/>
                        <a:ext cx="24638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156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76" y="599960"/>
            <a:ext cx="464734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BB5029-C5F1-49B4-B076-C36033C22E2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074130" y="4561082"/>
            <a:ext cx="29926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ea typeface="ＭＳ Ｐゴシック"/>
              </a:rPr>
              <a:t>sin2φ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  <a:ea typeface="ＭＳ Ｐゴシック"/>
                <a:sym typeface="Symbol" pitchFamily="18" charset="2"/>
              </a:rPr>
              <a:t> </a:t>
            </a:r>
            <a:r>
              <a:rPr lang="en-US" altLang="ja-JP" baseline="-25000" dirty="0" smtClean="0">
                <a:solidFill>
                  <a:prstClr val="black"/>
                </a:solidFill>
                <a:ea typeface="ＭＳ Ｐゴシック"/>
              </a:rPr>
              <a:t>1</a:t>
            </a:r>
            <a:r>
              <a:rPr lang="en-US" altLang="ja-JP" dirty="0" smtClean="0">
                <a:solidFill>
                  <a:prstClr val="black"/>
                </a:solidFill>
                <a:ea typeface="ＭＳ Ｐゴシック"/>
              </a:rPr>
              <a:t>=0.667±0.023±0.012</a:t>
            </a:r>
            <a:endParaRPr lang="en-US" altLang="ja-JP" dirty="0">
              <a:solidFill>
                <a:prstClr val="black"/>
              </a:solidFill>
              <a:ea typeface="ＭＳ Ｐゴシック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ea typeface="ＭＳ Ｐゴシック"/>
              </a:rPr>
              <a:t> </a:t>
            </a:r>
            <a:r>
              <a:rPr lang="en-US" altLang="ja-JP" dirty="0" err="1" smtClean="0">
                <a:solidFill>
                  <a:prstClr val="black"/>
                </a:solidFill>
                <a:ea typeface="ＭＳ Ｐゴシック"/>
              </a:rPr>
              <a:t>A</a:t>
            </a:r>
            <a:r>
              <a:rPr lang="en-US" altLang="ja-JP" baseline="-25000" dirty="0" err="1" smtClean="0">
                <a:solidFill>
                  <a:prstClr val="black"/>
                </a:solidFill>
                <a:ea typeface="ＭＳ Ｐゴシック"/>
              </a:rPr>
              <a:t>f</a:t>
            </a:r>
            <a:r>
              <a:rPr lang="en-US" altLang="ja-JP" dirty="0" smtClean="0">
                <a:solidFill>
                  <a:prstClr val="black"/>
                </a:solidFill>
                <a:ea typeface="ＭＳ Ｐゴシック"/>
              </a:rPr>
              <a:t>=0.006±0.016±0.012</a:t>
            </a:r>
            <a:endParaRPr lang="en-US" altLang="ja-JP" dirty="0">
              <a:solidFill>
                <a:prstClr val="black"/>
              </a:solidFill>
              <a:ea typeface="ＭＳ Ｐゴシック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FF0000"/>
                </a:solidFill>
                <a:ea typeface="ＭＳ Ｐゴシック"/>
              </a:rPr>
              <a:t>PRL108,171802 (2012)</a:t>
            </a:r>
            <a:endParaRPr lang="en-US" altLang="ja-JP" dirty="0">
              <a:solidFill>
                <a:srgbClr val="FF0000"/>
              </a:solidFill>
              <a:ea typeface="ＭＳ Ｐゴシック"/>
            </a:endParaRPr>
          </a:p>
        </p:txBody>
      </p:sp>
      <p:pic>
        <p:nvPicPr>
          <p:cNvPr id="6" name="Picture 12" descr="fig2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725232"/>
            <a:ext cx="4069080" cy="382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531747" y="4553571"/>
            <a:ext cx="29644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ea typeface="ＭＳ Ｐゴシック"/>
              </a:rPr>
              <a:t>sin2φ</a:t>
            </a:r>
            <a:r>
              <a:rPr lang="en-US" altLang="ja-JP" baseline="-25000" dirty="0" smtClean="0">
                <a:solidFill>
                  <a:prstClr val="black"/>
                </a:solidFill>
                <a:ea typeface="ＭＳ Ｐゴシック"/>
              </a:rPr>
              <a:t>1</a:t>
            </a:r>
            <a:r>
              <a:rPr lang="en-US" altLang="ja-JP" dirty="0">
                <a:solidFill>
                  <a:prstClr val="black"/>
                </a:solidFill>
                <a:ea typeface="ＭＳ Ｐゴシック"/>
              </a:rPr>
              <a:t>=0.687±0.028±0.012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ea typeface="ＭＳ Ｐゴシック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ea typeface="ＭＳ Ｐゴシック"/>
              </a:rPr>
              <a:t>A</a:t>
            </a:r>
            <a:r>
              <a:rPr lang="en-US" altLang="ja-JP" baseline="-25000" dirty="0" err="1">
                <a:solidFill>
                  <a:prstClr val="black"/>
                </a:solidFill>
                <a:ea typeface="ＭＳ Ｐゴシック"/>
              </a:rPr>
              <a:t>f</a:t>
            </a:r>
            <a:r>
              <a:rPr lang="en-US" altLang="ja-JP" dirty="0">
                <a:solidFill>
                  <a:prstClr val="black"/>
                </a:solidFill>
                <a:ea typeface="ＭＳ Ｐゴシック"/>
              </a:rPr>
              <a:t>=-0.024±0.020±0.016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FF0000"/>
                </a:solidFill>
                <a:ea typeface="ＭＳ Ｐゴシック"/>
              </a:rPr>
              <a:t>PRD79,072009 (</a:t>
            </a:r>
            <a:r>
              <a:rPr lang="en-US" altLang="ja-JP" dirty="0">
                <a:solidFill>
                  <a:srgbClr val="FF0000"/>
                </a:solidFill>
                <a:ea typeface="ＭＳ Ｐゴシック"/>
              </a:rPr>
              <a:t>2009)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915763" y="1259836"/>
            <a:ext cx="827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ea typeface="ＭＳ Ｐゴシック"/>
              </a:rPr>
              <a:t>(cc)K</a:t>
            </a:r>
            <a:r>
              <a:rPr lang="en-US" altLang="ja-JP" baseline="-25000" dirty="0">
                <a:solidFill>
                  <a:prstClr val="black"/>
                </a:solidFill>
                <a:ea typeface="ＭＳ Ｐゴシック"/>
              </a:rPr>
              <a:t>S</a:t>
            </a:r>
            <a:endParaRPr lang="en-US" altLang="ja-JP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>
            <a:off x="8050213" y="1780629"/>
            <a:ext cx="6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7980851" y="3017328"/>
            <a:ext cx="774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ea typeface="ＭＳ Ｐゴシック"/>
              </a:rPr>
              <a:t>J</a:t>
            </a:r>
            <a:r>
              <a:rPr lang="en-US" altLang="ja-JP" dirty="0" smtClean="0">
                <a:solidFill>
                  <a:prstClr val="black"/>
                </a:solidFill>
                <a:ea typeface="ＭＳ Ｐゴシック"/>
              </a:rPr>
              <a:t>/</a:t>
            </a:r>
            <a:r>
              <a:rPr lang="en-US" altLang="ja-JP" dirty="0" err="1" smtClean="0">
                <a:solidFill>
                  <a:prstClr val="black"/>
                </a:solidFill>
                <a:ea typeface="ＭＳ Ｐゴシック"/>
              </a:rPr>
              <a:t>ψK</a:t>
            </a:r>
            <a:r>
              <a:rPr lang="en-US" altLang="ja-JP" baseline="-25000" dirty="0" err="1" smtClean="0">
                <a:solidFill>
                  <a:prstClr val="black"/>
                </a:solidFill>
                <a:ea typeface="ＭＳ Ｐゴシック"/>
              </a:rPr>
              <a:t>L</a:t>
            </a:r>
            <a:endParaRPr lang="en-US" altLang="ja-JP" dirty="0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11" name="Picture 7" descr="logo-bel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9444" y="856714"/>
            <a:ext cx="504056" cy="39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9132" y="152400"/>
            <a:ext cx="91207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400" dirty="0" err="1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History</a:t>
            </a:r>
            <a:r>
              <a:rPr lang="de-DE" sz="24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: Measurement </a:t>
            </a:r>
            <a:r>
              <a:rPr lang="de-DE" sz="2400" dirty="0" err="1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of</a:t>
            </a:r>
            <a:r>
              <a:rPr lang="de-DE" sz="24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sin(2</a:t>
            </a:r>
            <a:r>
              <a:rPr lang="de-DE" sz="2400" dirty="0" smtClean="0">
                <a:solidFill>
                  <a:prstClr val="black"/>
                </a:solidFill>
                <a:latin typeface="Times New Roman"/>
                <a:ea typeface="Lucida Grande"/>
                <a:cs typeface="Times New Roman"/>
              </a:rPr>
              <a:t>φ</a:t>
            </a:r>
            <a:r>
              <a:rPr lang="de-DE" sz="2400" baseline="-25000" dirty="0" smtClean="0">
                <a:solidFill>
                  <a:prstClr val="black"/>
                </a:solidFill>
                <a:latin typeface="Times New Roman"/>
                <a:ea typeface="Lucida Grande"/>
                <a:cs typeface="Times New Roman"/>
              </a:rPr>
              <a:t>1</a:t>
            </a:r>
            <a:r>
              <a:rPr lang="de-DE" sz="2400" dirty="0" smtClean="0">
                <a:solidFill>
                  <a:prstClr val="black"/>
                </a:solidFill>
                <a:latin typeface="Times New Roman"/>
                <a:ea typeface="Lucida Grande"/>
                <a:cs typeface="Times New Roman"/>
              </a:rPr>
              <a:t>)/sin(2β)</a:t>
            </a:r>
            <a:r>
              <a:rPr lang="de-DE" sz="24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  <a:sym typeface="WP Greek Helve"/>
              </a:rPr>
              <a:t> in </a:t>
            </a:r>
            <a:r>
              <a:rPr lang="de-DE" sz="2400" dirty="0" err="1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  <a:sym typeface="WP Greek Helve"/>
              </a:rPr>
              <a:t>B</a:t>
            </a:r>
            <a:r>
              <a:rPr lang="de-DE" sz="2400" dirty="0" err="1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  <a:sym typeface="Wingdings"/>
              </a:rPr>
              <a:t></a:t>
            </a:r>
            <a:r>
              <a:rPr lang="de-DE" sz="2400" dirty="0" err="1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  <a:sym typeface="WP Greek Helve"/>
              </a:rPr>
              <a:t>Charmonium</a:t>
            </a:r>
            <a:r>
              <a:rPr lang="de-DE" sz="24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  <a:sym typeface="WP Greek Helve"/>
              </a:rPr>
              <a:t> K</a:t>
            </a:r>
            <a:r>
              <a:rPr lang="de-DE" sz="2400" baseline="300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  <a:sym typeface="WP Greek Helve"/>
              </a:rPr>
              <a:t>0</a:t>
            </a:r>
            <a:r>
              <a:rPr lang="de-DE" sz="24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  <a:sym typeface="WP Greek Helve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  <a:sym typeface="WP Greek Helve"/>
              </a:rPr>
              <a:t>modes</a:t>
            </a:r>
            <a:endParaRPr lang="en-US" sz="24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3886200" y="2514600"/>
            <a:ext cx="774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ea typeface="ＭＳ Ｐゴシック"/>
              </a:rPr>
              <a:t>J</a:t>
            </a:r>
            <a:r>
              <a:rPr lang="en-US" altLang="ja-JP" dirty="0" smtClean="0">
                <a:solidFill>
                  <a:prstClr val="black"/>
                </a:solidFill>
                <a:ea typeface="ＭＳ Ｐゴシック"/>
              </a:rPr>
              <a:t>/</a:t>
            </a:r>
            <a:r>
              <a:rPr lang="en-US" altLang="ja-JP" dirty="0" err="1" smtClean="0">
                <a:solidFill>
                  <a:prstClr val="black"/>
                </a:solidFill>
                <a:ea typeface="ＭＳ Ｐゴシック"/>
              </a:rPr>
              <a:t>ψK</a:t>
            </a:r>
            <a:r>
              <a:rPr lang="en-US" altLang="ja-JP" baseline="-25000" dirty="0" err="1" smtClean="0">
                <a:solidFill>
                  <a:prstClr val="black"/>
                </a:solidFill>
                <a:ea typeface="ＭＳ Ｐゴシック"/>
              </a:rPr>
              <a:t>L</a:t>
            </a:r>
            <a:endParaRPr lang="en-US" altLang="ja-JP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762000" y="2514600"/>
            <a:ext cx="7853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ea typeface="ＭＳ Ｐゴシック"/>
              </a:rPr>
              <a:t>J</a:t>
            </a:r>
            <a:r>
              <a:rPr lang="en-US" altLang="ja-JP" dirty="0" smtClean="0">
                <a:solidFill>
                  <a:prstClr val="black"/>
                </a:solidFill>
                <a:ea typeface="ＭＳ Ｐゴシック"/>
              </a:rPr>
              <a:t>/</a:t>
            </a:r>
            <a:r>
              <a:rPr lang="en-US" altLang="ja-JP" dirty="0" err="1" smtClean="0">
                <a:solidFill>
                  <a:prstClr val="black"/>
                </a:solidFill>
                <a:ea typeface="ＭＳ Ｐゴシック"/>
              </a:rPr>
              <a:t>ψK</a:t>
            </a:r>
            <a:r>
              <a:rPr lang="en-US" altLang="ja-JP" baseline="-25000" dirty="0" err="1" smtClean="0">
                <a:solidFill>
                  <a:prstClr val="black"/>
                </a:solidFill>
                <a:ea typeface="ＭＳ Ｐゴシック"/>
              </a:rPr>
              <a:t>S</a:t>
            </a:r>
            <a:endParaRPr lang="en-US" altLang="ja-JP" dirty="0">
              <a:solidFill>
                <a:prstClr val="black"/>
              </a:solidFill>
              <a:ea typeface="ＭＳ Ｐゴシック"/>
            </a:endParaRPr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252909"/>
              </p:ext>
            </p:extLst>
          </p:nvPr>
        </p:nvGraphicFramePr>
        <p:xfrm>
          <a:off x="891332" y="1340768"/>
          <a:ext cx="368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71" name="Equation" r:id="rId6" imgW="368280" imgH="355320" progId="">
                  <p:embed/>
                </p:oleObj>
              </mc:Choice>
              <mc:Fallback>
                <p:oleObj name="Equation" r:id="rId6" imgW="368280" imgH="355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1332" y="1340768"/>
                        <a:ext cx="3683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636316"/>
              </p:ext>
            </p:extLst>
          </p:nvPr>
        </p:nvGraphicFramePr>
        <p:xfrm>
          <a:off x="1899444" y="1561232"/>
          <a:ext cx="368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72" name="Equation" r:id="rId8" imgW="368280" imgH="355320" progId="">
                  <p:embed/>
                </p:oleObj>
              </mc:Choice>
              <mc:Fallback>
                <p:oleObj name="Equation" r:id="rId8" imgW="368280" imgH="355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9444" y="1561232"/>
                        <a:ext cx="3683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839426"/>
              </p:ext>
            </p:extLst>
          </p:nvPr>
        </p:nvGraphicFramePr>
        <p:xfrm>
          <a:off x="690551" y="3850754"/>
          <a:ext cx="952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73" name="Equation" r:id="rId10" imgW="952200" imgH="342720" progId="">
                  <p:embed/>
                </p:oleObj>
              </mc:Choice>
              <mc:Fallback>
                <p:oleObj name="Equation" r:id="rId10" imgW="952200" imgH="342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51" y="3850754"/>
                        <a:ext cx="9525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476353"/>
              </p:ext>
            </p:extLst>
          </p:nvPr>
        </p:nvGraphicFramePr>
        <p:xfrm>
          <a:off x="3101606" y="3831167"/>
          <a:ext cx="965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74" name="Equation" r:id="rId12" imgW="965160" imgH="342720" progId="Equation.DSMT4">
                  <p:embed/>
                </p:oleObj>
              </mc:Choice>
              <mc:Fallback>
                <p:oleObj name="Equation" r:id="rId12" imgW="9651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1606" y="3831167"/>
                        <a:ext cx="9652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1332" y="5556333"/>
            <a:ext cx="77131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Overpowering evidence for CP violation (matter-antimatter asymmetries).  &gt;&gt;&gt;&gt;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The phase of </a:t>
            </a:r>
            <a:r>
              <a:rPr lang="en-US" sz="2400" dirty="0" err="1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V</a:t>
            </a:r>
            <a:r>
              <a:rPr lang="en-US" sz="2400" baseline="-25000" dirty="0" err="1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td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is  in good agreement with Standard Model expectations. 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This is the phase of </a:t>
            </a:r>
            <a:r>
              <a:rPr lang="en-US" sz="240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</a:t>
            </a:r>
            <a:r>
              <a:rPr lang="en-US" sz="2400" i="1" baseline="-25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mixing.</a:t>
            </a:r>
            <a:endParaRPr lang="en-US" sz="24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4019" y="5484412"/>
            <a:ext cx="7990429" cy="12106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740"/>
          <a:stretch>
            <a:fillRect/>
          </a:stretch>
        </p:blipFill>
        <p:spPr bwMode="auto">
          <a:xfrm>
            <a:off x="5875866" y="725232"/>
            <a:ext cx="511633" cy="69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35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19" y="1181459"/>
            <a:ext cx="4480560" cy="3385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750" y="1218797"/>
            <a:ext cx="4524121" cy="3347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576" y="105839"/>
            <a:ext cx="1096034" cy="8902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6910" y="150144"/>
            <a:ext cx="6259690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Now use the full Phase 2 pilot run dataset and apply the FEI (Full Event Interpretation) technique based on boosted decision trees (BDTs, </a:t>
            </a:r>
            <a:r>
              <a:rPr lang="en-US" i="1" dirty="0" smtClean="0">
                <a:solidFill>
                  <a:srgbClr val="FF0000"/>
                </a:solidFill>
              </a:rPr>
              <a:t>a machine learning technique</a:t>
            </a:r>
            <a:r>
              <a:rPr lang="en-US" i="1" dirty="0" smtClean="0">
                <a:solidFill>
                  <a:prstClr val="black"/>
                </a:solidFill>
              </a:rPr>
              <a:t>)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318" y="6211669"/>
            <a:ext cx="4661281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B2NOTE-2018-031-1,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W. Sutcliffe, F. </a:t>
            </a:r>
            <a:r>
              <a:rPr lang="en-US" dirty="0" err="1" smtClean="0">
                <a:solidFill>
                  <a:prstClr val="black"/>
                </a:solidFill>
              </a:rPr>
              <a:t>Bernlochner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495800"/>
            <a:ext cx="7554347" cy="101566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We now observe ~571 fully reconstructed B mesons (389+182) or an improvement of a factor of ~O(3.6) in overall efficiency by using this advanced analysis method that covers many more decay channels.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38800" y="5715000"/>
            <a:ext cx="3221395" cy="92333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Further improvement (X 2) is definitely possible (PID, low p tracking will play a major role).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8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8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65" y="6488668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7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6CBD4B-EC07-104A-9D9B-AEDD1729B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6165342" cy="4011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68934" y="3048000"/>
            <a:ext cx="236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VXD installed on Nov 21, 2018. </a:t>
            </a:r>
            <a:r>
              <a:rPr lang="en-US" dirty="0" smtClean="0"/>
              <a:t> (</a:t>
            </a:r>
            <a:r>
              <a:rPr lang="en-US" dirty="0"/>
              <a:t>PXD L1 and two ladders of L2.)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VXD installation, fall of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49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144000" cy="5145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1524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Collisions in the Phase 3 Physics Run, March 25, 2019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58674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detector is complete (VXD is installed)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969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4474" y="28538"/>
            <a:ext cx="7263827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Early Phase 3 Physics (March-June, 2019)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Plan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83" y="490204"/>
            <a:ext cx="8715877" cy="13234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assume a </a:t>
            </a:r>
            <a:r>
              <a:rPr lang="en-US" sz="20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plausible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scenario with three months in which we integrate luminosity:  (2 fb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4 fb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4 fb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+ 1 fb</a:t>
            </a:r>
            <a:r>
              <a:rPr lang="en-US" sz="20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continuum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or ~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11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fb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Lepton-Photon 2019 in Toronto, Canada. </a:t>
            </a:r>
            <a:r>
              <a:rPr lang="en-US" sz="2000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All detector subsystems, DAQ and trigger </a:t>
            </a:r>
            <a:r>
              <a:rPr lang="en-US" sz="20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will be </a:t>
            </a:r>
            <a:r>
              <a:rPr lang="en-US" sz="2000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operating well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Software, calibrations and computing will be ready.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83" y="1765744"/>
            <a:ext cx="9090485" cy="507830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u="sng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u="sng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Semileptonic</a:t>
            </a:r>
            <a:r>
              <a:rPr lang="en-US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B→ π l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ν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and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ρ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l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ν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untagged (CLEO saw a signal with 2.66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fb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u="sng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Time Dependent Measurements (Mixing, Lifetimes)/</a:t>
            </a:r>
            <a:r>
              <a:rPr lang="en-US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Charm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D lifetimes (2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fb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)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Doubly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Cabibbo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suppressed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→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+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π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D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→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+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π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π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(10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fb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B lifetimes (2-10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fb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</a:t>
            </a:r>
            <a:r>
              <a:rPr lang="en-US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Time dependent 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B-anti B </a:t>
            </a:r>
            <a:r>
              <a:rPr lang="en-US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mixing (10 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fb</a:t>
            </a:r>
            <a:r>
              <a:rPr lang="en-US" baseline="30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)</a:t>
            </a:r>
            <a:r>
              <a:rPr lang="en-US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u="sng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Radiative</a:t>
            </a:r>
            <a:r>
              <a:rPr lang="en-US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r>
              <a:rPr lang="en-US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Electroweak Penguins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  </a:t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B→K*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γ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b→s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(2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fb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rediscover penguins</a:t>
            </a:r>
            <a:endParaRPr lang="en-US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-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B→Xs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γ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b→s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 fb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depending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on off-resonance data taking)</a:t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u="sng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Hadronic</a:t>
            </a:r>
            <a:r>
              <a:rPr lang="en-US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 decays </a:t>
            </a:r>
            <a:r>
              <a:rPr lang="en-US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(not time dependent)</a:t>
            </a:r>
            <a:br>
              <a:rPr lang="en-US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B→K π 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b→u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(10 fb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B→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Φ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K 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b→s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(10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fb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B→J/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ψ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K (with more significance 2-10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fb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681" y="2775758"/>
            <a:ext cx="1948180" cy="13614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57099" y="4166397"/>
            <a:ext cx="2358464" cy="70788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Demonstrate VXD physics performance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796" y="5546157"/>
            <a:ext cx="3163205" cy="70788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++ Dark Sector Physics Publications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5702795" y="5546157"/>
            <a:ext cx="255178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682" y="490204"/>
            <a:ext cx="8698318" cy="13234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57099" y="4166397"/>
            <a:ext cx="222646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03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95132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sz="3400" dirty="0" err="1">
                <a:latin typeface="Times New Roman"/>
                <a:cs typeface="Times New Roman"/>
              </a:rPr>
              <a:t>Nichibei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ja-JP" altLang="en-US" sz="3400" dirty="0">
                <a:latin typeface="Times New Roman"/>
                <a:cs typeface="Times New Roman"/>
              </a:rPr>
              <a:t>日・米</a:t>
            </a:r>
            <a:r>
              <a:rPr lang="en-US" sz="3400" dirty="0">
                <a:latin typeface="Times New Roman"/>
                <a:cs typeface="Times New Roman"/>
              </a:rPr>
              <a:t> (US-Japan) provided the </a:t>
            </a:r>
            <a:r>
              <a:rPr lang="en-US" sz="3400" dirty="0">
                <a:solidFill>
                  <a:srgbClr val="FF0000"/>
                </a:solidFill>
                <a:latin typeface="Times New Roman"/>
                <a:cs typeface="Times New Roman"/>
              </a:rPr>
              <a:t>startup</a:t>
            </a:r>
            <a:r>
              <a:rPr lang="en-US" sz="3400" dirty="0">
                <a:latin typeface="Times New Roman"/>
                <a:cs typeface="Times New Roman"/>
              </a:rPr>
              <a:t> funding for this great physics enterprise (launch of TOP detector, BKLM upgrade) and </a:t>
            </a:r>
            <a:r>
              <a:rPr lang="en-US" sz="3400" dirty="0">
                <a:solidFill>
                  <a:srgbClr val="FF0000"/>
                </a:solidFill>
                <a:latin typeface="Times New Roman"/>
                <a:cs typeface="Times New Roman"/>
              </a:rPr>
              <a:t>collaboration</a:t>
            </a:r>
            <a:r>
              <a:rPr lang="en-US" sz="3400" dirty="0">
                <a:latin typeface="Times New Roman"/>
                <a:cs typeface="Times New Roman"/>
              </a:rPr>
              <a:t>.</a:t>
            </a:r>
          </a:p>
          <a:p>
            <a:endParaRPr lang="en-US" sz="3400" dirty="0" smtClean="0">
              <a:latin typeface="Times New Roman"/>
              <a:cs typeface="Times New Roman"/>
            </a:endParaRPr>
          </a:p>
          <a:p>
            <a:r>
              <a:rPr lang="en-US" sz="3400" dirty="0" smtClean="0">
                <a:latin typeface="Times New Roman"/>
                <a:cs typeface="Times New Roman"/>
              </a:rPr>
              <a:t>Belle II will explore New Physics on the Luminosity or Intensity Frontier. This is different and complementary to the LHC high </a:t>
            </a:r>
            <a:r>
              <a:rPr lang="en-US" sz="3400" dirty="0" err="1" smtClean="0">
                <a:latin typeface="Times New Roman"/>
                <a:cs typeface="Times New Roman"/>
              </a:rPr>
              <a:t>p</a:t>
            </a:r>
            <a:r>
              <a:rPr lang="en-US" sz="3400" baseline="-25000" dirty="0" err="1" smtClean="0">
                <a:latin typeface="Times New Roman"/>
                <a:cs typeface="Times New Roman"/>
              </a:rPr>
              <a:t>T</a:t>
            </a:r>
            <a:r>
              <a:rPr lang="en-US" sz="3400" dirty="0" smtClean="0">
                <a:latin typeface="Times New Roman"/>
                <a:cs typeface="Times New Roman"/>
              </a:rPr>
              <a:t> experiments, which operate on the Energy </a:t>
            </a:r>
            <a:r>
              <a:rPr lang="en-US" sz="3400" dirty="0">
                <a:latin typeface="Times New Roman"/>
                <a:cs typeface="Times New Roman"/>
              </a:rPr>
              <a:t>F</a:t>
            </a:r>
            <a:r>
              <a:rPr lang="en-US" sz="3400" dirty="0" smtClean="0">
                <a:latin typeface="Times New Roman"/>
                <a:cs typeface="Times New Roman"/>
              </a:rPr>
              <a:t>rontier. </a:t>
            </a:r>
            <a:r>
              <a:rPr lang="en-US" sz="3400" i="1" dirty="0" smtClean="0">
                <a:latin typeface="Times New Roman"/>
                <a:cs typeface="Times New Roman"/>
              </a:rPr>
              <a:t>Perhaps </a:t>
            </a:r>
            <a:r>
              <a:rPr lang="en-US" sz="3400" i="1" dirty="0">
                <a:latin typeface="Times New Roman"/>
                <a:cs typeface="Times New Roman"/>
              </a:rPr>
              <a:t>t</a:t>
            </a:r>
            <a:r>
              <a:rPr lang="en-US" sz="3400" i="1" dirty="0" smtClean="0">
                <a:latin typeface="Times New Roman"/>
                <a:cs typeface="Times New Roman"/>
              </a:rPr>
              <a:t>ime for a paradigm shift. </a:t>
            </a:r>
            <a:r>
              <a:rPr lang="en-US" sz="3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Competition and complementarity with </a:t>
            </a:r>
            <a:r>
              <a:rPr lang="en-US" sz="3400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LHCb</a:t>
            </a:r>
            <a:endParaRPr lang="en-US" sz="3400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3400" dirty="0"/>
          </a:p>
          <a:p>
            <a:r>
              <a:rPr lang="en-US" sz="3400" dirty="0" smtClean="0">
                <a:latin typeface="Times New Roman"/>
                <a:cs typeface="Times New Roman"/>
              </a:rPr>
              <a:t>Belle II has just started a long physics run in the Super B Factory mode (Phase 3) in March 2019. To succeed </a:t>
            </a:r>
            <a:r>
              <a:rPr lang="en-US" sz="3400" i="1" dirty="0" smtClean="0">
                <a:latin typeface="Times New Roman"/>
                <a:cs typeface="Times New Roman"/>
              </a:rPr>
              <a:t>high-efficiency </a:t>
            </a:r>
            <a:r>
              <a:rPr lang="en-US" sz="3400" dirty="0" smtClean="0">
                <a:latin typeface="Times New Roman"/>
                <a:cs typeface="Times New Roman"/>
              </a:rPr>
              <a:t>data-taking by Belle II and </a:t>
            </a:r>
            <a:r>
              <a:rPr lang="en-US" sz="3400" i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extensive running</a:t>
            </a:r>
            <a:r>
              <a:rPr lang="en-US" sz="3400" i="1" u="sng" dirty="0" smtClean="0">
                <a:latin typeface="Times New Roman"/>
                <a:cs typeface="Times New Roman"/>
              </a:rPr>
              <a:t> </a:t>
            </a:r>
            <a:r>
              <a:rPr lang="en-US" sz="3400" dirty="0" smtClean="0">
                <a:latin typeface="Times New Roman"/>
                <a:cs typeface="Times New Roman"/>
              </a:rPr>
              <a:t>by Super KEK-B, soon to be the world’s highest luminosity accelerator are required.</a:t>
            </a:r>
          </a:p>
          <a:p>
            <a:endParaRPr lang="en-US" sz="3400" dirty="0" smtClean="0">
              <a:latin typeface="Times New Roman"/>
              <a:cs typeface="Times New Roman"/>
            </a:endParaRPr>
          </a:p>
          <a:p>
            <a:r>
              <a:rPr lang="en-US" sz="3400" dirty="0" smtClean="0">
                <a:latin typeface="Times New Roman"/>
                <a:cs typeface="Times New Roman"/>
              </a:rPr>
              <a:t>The world is waiting for our results. (First ones expected at LP2019)</a:t>
            </a:r>
          </a:p>
          <a:p>
            <a:r>
              <a:rPr lang="en-US" sz="3400" dirty="0" smtClean="0">
                <a:latin typeface="Times New Roman"/>
                <a:cs typeface="Times New Roman"/>
              </a:rPr>
              <a:t>There are excellent </a:t>
            </a:r>
            <a:r>
              <a:rPr lang="en-US" sz="3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opportunities ahead </a:t>
            </a:r>
            <a:r>
              <a:rPr lang="en-US" sz="3400" dirty="0" smtClean="0">
                <a:latin typeface="Times New Roman"/>
                <a:cs typeface="Times New Roman"/>
              </a:rPr>
              <a:t>for US-Japan in Belle II to meet the challenges of high luminosity (L&gt;10</a:t>
            </a:r>
            <a:r>
              <a:rPr lang="en-US" sz="3400" baseline="30000" dirty="0" smtClean="0">
                <a:latin typeface="Times New Roman"/>
                <a:cs typeface="Times New Roman"/>
              </a:rPr>
              <a:t>35</a:t>
            </a:r>
            <a:r>
              <a:rPr lang="en-US" sz="3400" dirty="0" smtClean="0">
                <a:latin typeface="Times New Roman"/>
                <a:cs typeface="Times New Roman"/>
              </a:rPr>
              <a:t>/cm</a:t>
            </a:r>
            <a:r>
              <a:rPr lang="en-US" sz="3400" baseline="30000" dirty="0" smtClean="0">
                <a:latin typeface="Times New Roman"/>
                <a:cs typeface="Times New Roman"/>
              </a:rPr>
              <a:t>2</a:t>
            </a:r>
            <a:r>
              <a:rPr lang="en-US" sz="3400" dirty="0" smtClean="0">
                <a:latin typeface="Times New Roman"/>
                <a:cs typeface="Times New Roman"/>
              </a:rPr>
              <a:t>/sec).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88" y="97011"/>
            <a:ext cx="12192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2400"/>
            <a:ext cx="6751320" cy="235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5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Backup Slides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0"/>
            <a:ext cx="7239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0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769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028" y="0"/>
            <a:ext cx="5788764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dirty="0" smtClean="0">
                <a:hlinkClick r:id="rId3"/>
              </a:rPr>
              <a:t>https://arxiv.org/abs/1808.10567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Outcome of the B2TIP (Belle II Theory Interface) Workshops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Emphasis is on New Physics (NP) reach.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Good participation from theory community, </a:t>
            </a:r>
          </a:p>
          <a:p>
            <a:r>
              <a:rPr lang="en-US" i="1" dirty="0" smtClean="0"/>
              <a:t>lattice QCD community </a:t>
            </a:r>
            <a:r>
              <a:rPr lang="en-US" dirty="0" smtClean="0"/>
              <a:t>and Belle II experimenters.</a:t>
            </a:r>
            <a:endParaRPr lang="en-US" dirty="0"/>
          </a:p>
          <a:p>
            <a:r>
              <a:rPr lang="en-US" dirty="0" smtClean="0"/>
              <a:t>689 pages, published by Oxford University 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13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pc_event_display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9144000" cy="4234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286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Spin-offs from Belle II: Innovative TPCs for neutron and dark matter directional detection.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1737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04800"/>
            <a:ext cx="4032250" cy="3028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352800"/>
            <a:ext cx="3987800" cy="330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0" y="1219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PID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77000" y="4267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identified charged </a:t>
            </a:r>
            <a:r>
              <a:rPr lang="en-US" dirty="0" err="1" smtClean="0"/>
              <a:t>kaons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334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Rediscovery of </a:t>
            </a:r>
            <a:r>
              <a:rPr lang="en-US" dirty="0" err="1" smtClean="0"/>
              <a:t>Ds</a:t>
            </a:r>
            <a:r>
              <a:rPr lang="en-US" dirty="0" err="1" smtClean="0">
                <a:sym typeface="Wingdings"/>
              </a:rPr>
              <a:t>φ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,</a:t>
            </a:r>
          </a:p>
          <a:p>
            <a:r>
              <a:rPr lang="en-US" dirty="0"/>
              <a:t>w</a:t>
            </a:r>
            <a:r>
              <a:rPr lang="en-US" dirty="0" smtClean="0"/>
              <a:t>ith </a:t>
            </a:r>
            <a:r>
              <a:rPr lang="en-US" dirty="0" err="1" smtClean="0"/>
              <a:t>φ</a:t>
            </a:r>
            <a:r>
              <a:rPr lang="el-GR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 K</a:t>
            </a:r>
            <a:r>
              <a:rPr lang="en-US" baseline="30000" dirty="0" smtClean="0">
                <a:sym typeface="Wingdings"/>
              </a:rPr>
              <a:t>-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" y="381000"/>
            <a:ext cx="1905000" cy="12192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5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17475"/>
            <a:ext cx="586898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6477000" y="533400"/>
            <a:ext cx="2667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/>
              <a:t>Critical Role of the B factories in </a:t>
            </a:r>
            <a:r>
              <a:rPr lang="en-US" sz="1800" dirty="0" smtClean="0"/>
              <a:t>Japan and the US in the </a:t>
            </a:r>
            <a:r>
              <a:rPr lang="en-US" sz="1800" dirty="0"/>
              <a:t>verification of the </a:t>
            </a:r>
            <a:r>
              <a:rPr lang="en-US" sz="1800" dirty="0" smtClean="0"/>
              <a:t>Kobayashi-</a:t>
            </a:r>
            <a:r>
              <a:rPr lang="en-US" sz="1800" dirty="0" err="1" smtClean="0"/>
              <a:t>Maskawa</a:t>
            </a:r>
            <a:r>
              <a:rPr lang="en-US" sz="1800" dirty="0" smtClean="0"/>
              <a:t> </a:t>
            </a:r>
            <a:r>
              <a:rPr lang="en-US" sz="1800" dirty="0"/>
              <a:t>hypothesis was recognized and cited by the Nobel Foundation</a:t>
            </a: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6400800" y="3200400"/>
            <a:ext cx="2438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/>
              <a:t>A</a:t>
            </a:r>
            <a:r>
              <a:rPr lang="en-US" sz="1800" dirty="0">
                <a:solidFill>
                  <a:srgbClr val="FF3300"/>
                </a:solidFill>
              </a:rPr>
              <a:t> </a:t>
            </a:r>
            <a:r>
              <a:rPr lang="en-US" sz="1800" dirty="0"/>
              <a:t>single irreducible </a:t>
            </a:r>
            <a:r>
              <a:rPr lang="en-US" sz="1800" dirty="0" smtClean="0"/>
              <a:t>phase accounts for all the </a:t>
            </a:r>
            <a:r>
              <a:rPr lang="en-US" sz="1800" u="sng" dirty="0" smtClean="0">
                <a:solidFill>
                  <a:srgbClr val="FF0000"/>
                </a:solidFill>
              </a:rPr>
              <a:t>matter-antimatter asymmetries </a:t>
            </a:r>
            <a:r>
              <a:rPr lang="en-US" sz="1800" dirty="0" smtClean="0"/>
              <a:t>in particle physics.</a:t>
            </a:r>
            <a:endParaRPr lang="en-US" sz="1800" dirty="0">
              <a:solidFill>
                <a:srgbClr val="FF3300"/>
              </a:solidFill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6400800" y="5334000"/>
            <a:ext cx="2514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CP violating effects in the B sector are O(1) rather than O(10</a:t>
            </a:r>
            <a:r>
              <a:rPr lang="en-US" sz="1800" baseline="30000"/>
              <a:t>-3</a:t>
            </a:r>
            <a:r>
              <a:rPr lang="en-US" sz="1800"/>
              <a:t>) as in the kaon system.</a:t>
            </a: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6400800" y="3200400"/>
            <a:ext cx="2514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7010400" y="52185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2008: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Quartz Production</a:t>
            </a:r>
            <a:endParaRPr lang="ja-JP" altLang="en-US" smtClean="0"/>
          </a:p>
        </p:txBody>
      </p:sp>
      <p:sp>
        <p:nvSpPr>
          <p:cNvPr id="75779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5780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001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C39CF-0313-654D-BAEB-6FDF5CCE59C5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0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Laci\1-Conferences-Talks\Belle-II\2018-01-DESY-B2GM\ladder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377690" cy="231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14300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The VXD will be installed in Phase 3.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Restart Belle II data taking in February 2019.</a:t>
            </a:r>
            <a:endParaRPr lang="en-US" sz="2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17C3AC-04C5-8242-B003-96C71C54F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143000"/>
            <a:ext cx="3665220" cy="2407920"/>
          </a:xfrm>
          <a:prstGeom prst="rect">
            <a:avLst/>
          </a:prstGeom>
        </p:spPr>
      </p:pic>
      <p:pic>
        <p:nvPicPr>
          <p:cNvPr id="2" name="Picture 1" descr="HalfShell_minusX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4114800"/>
            <a:ext cx="3776472" cy="25212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762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SVD +x half-shell, Jan 2018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00" y="3733800"/>
            <a:ext cx="2845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SVD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-x 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half-shell,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July 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0" y="44958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PXD layer 1 ladders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61989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First PXD half-shell being tested at DESY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2286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prstClr val="black"/>
                </a:solidFill>
              </a:rPr>
              <a:t>Onwards to Phase 3 and the Physics Run</a:t>
            </a:r>
            <a:endParaRPr lang="en-US" sz="2400" u="sng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38100"/>
            <a:ext cx="1219200" cy="99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4953001"/>
            <a:ext cx="4660773" cy="125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0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0" y="1981200"/>
            <a:ext cx="1131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zh-TW" dirty="0">
                <a:solidFill>
                  <a:srgbClr val="0000FF"/>
                </a:solidFill>
                <a:ea typeface="PMingLiU" charset="0"/>
                <a:cs typeface="PMingLiU" charset="0"/>
              </a:rPr>
              <a:t>WMAP</a:t>
            </a:r>
          </a:p>
          <a:p>
            <a:pPr eaLnBrk="1" hangingPunct="1"/>
            <a:r>
              <a:rPr kumimoji="1" lang="en-US" altLang="zh-TW" dirty="0">
                <a:solidFill>
                  <a:srgbClr val="0000FF"/>
                </a:solidFill>
                <a:ea typeface="PMingLiU" charset="0"/>
                <a:cs typeface="PMingLiU" charset="0"/>
              </a:rPr>
              <a:t>data</a:t>
            </a:r>
          </a:p>
        </p:txBody>
      </p:sp>
      <p:sp>
        <p:nvSpPr>
          <p:cNvPr id="119821" name="Text Box 7"/>
          <p:cNvSpPr txBox="1">
            <a:spLocks noChangeArrowheads="1"/>
          </p:cNvSpPr>
          <p:nvPr/>
        </p:nvSpPr>
        <p:spPr bwMode="auto">
          <a:xfrm>
            <a:off x="457200" y="3886200"/>
            <a:ext cx="5410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kumimoji="1" lang="en-US" altLang="zh-TW" dirty="0">
              <a:ea typeface="PMingLiU" charset="0"/>
              <a:cs typeface="PMingLiU" charset="0"/>
            </a:endParaRPr>
          </a:p>
          <a:p>
            <a:pPr eaLnBrk="1" hangingPunct="1"/>
            <a:endParaRPr kumimoji="1" lang="en-US" altLang="zh-TW" dirty="0">
              <a:ea typeface="PMingLiU" charset="0"/>
              <a:cs typeface="PMingLiU" charset="0"/>
            </a:endParaRPr>
          </a:p>
          <a:p>
            <a:pPr eaLnBrk="1" hangingPunct="1"/>
            <a:r>
              <a:rPr kumimoji="1" lang="en-US" altLang="zh-TW" dirty="0">
                <a:latin typeface="Times New Roman"/>
                <a:ea typeface="PMingLiU" charset="0"/>
                <a:cs typeface="Times New Roman"/>
              </a:rPr>
              <a:t>The CP </a:t>
            </a:r>
            <a:r>
              <a:rPr kumimoji="1" lang="en-US" altLang="zh-TW" dirty="0" smtClean="0">
                <a:latin typeface="Times New Roman"/>
                <a:ea typeface="PMingLiU" charset="0"/>
                <a:cs typeface="Times New Roman"/>
              </a:rPr>
              <a:t>Violation (matter-antimatter asymmetry) </a:t>
            </a:r>
            <a:r>
              <a:rPr kumimoji="1" lang="en-US" altLang="zh-TW" dirty="0">
                <a:latin typeface="Times New Roman"/>
                <a:ea typeface="PMingLiU" charset="0"/>
                <a:cs typeface="Times New Roman"/>
              </a:rPr>
              <a:t>predicted by Kobayashi and </a:t>
            </a:r>
            <a:r>
              <a:rPr kumimoji="1" lang="en-US" altLang="zh-TW" dirty="0" err="1">
                <a:latin typeface="Times New Roman"/>
                <a:ea typeface="PMingLiU" charset="0"/>
                <a:cs typeface="Times New Roman"/>
              </a:rPr>
              <a:t>Maskawa</a:t>
            </a:r>
            <a:r>
              <a:rPr kumimoji="1" lang="en-US" altLang="zh-TW" dirty="0">
                <a:latin typeface="Times New Roman"/>
                <a:ea typeface="PMingLiU" charset="0"/>
                <a:cs typeface="Times New Roman"/>
              </a:rPr>
              <a:t> is too small by </a:t>
            </a:r>
            <a:r>
              <a:rPr kumimoji="1" lang="en-US" altLang="zh-TW" dirty="0" smtClean="0">
                <a:latin typeface="Times New Roman"/>
                <a:ea typeface="PMingLiU" charset="0"/>
                <a:cs typeface="Times New Roman"/>
              </a:rPr>
              <a:t>~</a:t>
            </a:r>
            <a:r>
              <a:rPr kumimoji="1" lang="en-US" altLang="zh-TW" i="1" dirty="0" smtClean="0">
                <a:latin typeface="Times New Roman"/>
                <a:ea typeface="PMingLiU" charset="0"/>
                <a:cs typeface="Times New Roman"/>
              </a:rPr>
              <a:t>10 </a:t>
            </a:r>
            <a:r>
              <a:rPr kumimoji="1" lang="en-US" altLang="zh-TW" i="1" dirty="0">
                <a:latin typeface="Times New Roman"/>
                <a:ea typeface="PMingLiU" charset="0"/>
                <a:cs typeface="Times New Roman"/>
              </a:rPr>
              <a:t>orders of magnitude</a:t>
            </a:r>
            <a:r>
              <a:rPr kumimoji="1" lang="en-US" altLang="zh-TW" dirty="0">
                <a:latin typeface="Times New Roman"/>
                <a:ea typeface="PMingLiU" charset="0"/>
                <a:cs typeface="Times New Roman"/>
              </a:rPr>
              <a:t> in the Standard Model</a:t>
            </a:r>
            <a:r>
              <a:rPr kumimoji="1" lang="en-US" altLang="zh-TW" dirty="0">
                <a:ea typeface="PMingLiU" charset="0"/>
                <a:cs typeface="PMingLiU" charset="0"/>
              </a:rPr>
              <a:t>.</a:t>
            </a:r>
          </a:p>
        </p:txBody>
      </p:sp>
      <p:sp>
        <p:nvSpPr>
          <p:cNvPr id="119815" name="TextBox 8"/>
          <p:cNvSpPr txBox="1">
            <a:spLocks noChangeArrowheads="1"/>
          </p:cNvSpPr>
          <p:nvPr/>
        </p:nvSpPr>
        <p:spPr bwMode="auto">
          <a:xfrm>
            <a:off x="6934200" y="1752600"/>
            <a:ext cx="2057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KM Theoretical </a:t>
            </a:r>
            <a:r>
              <a:rPr lang="en-US" sz="1800" dirty="0"/>
              <a:t>prediction</a:t>
            </a:r>
          </a:p>
        </p:txBody>
      </p:sp>
      <p:sp>
        <p:nvSpPr>
          <p:cNvPr id="11" name="Double Brace 10"/>
          <p:cNvSpPr/>
          <p:nvPr/>
        </p:nvSpPr>
        <p:spPr>
          <a:xfrm>
            <a:off x="152400" y="4343400"/>
            <a:ext cx="5867400" cy="1905000"/>
          </a:xfrm>
          <a:prstGeom prst="bracePai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172200" y="4953000"/>
            <a:ext cx="1219200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818" name="TextBox 13"/>
          <p:cNvSpPr txBox="1">
            <a:spLocks noChangeArrowheads="1"/>
          </p:cNvSpPr>
          <p:nvPr/>
        </p:nvSpPr>
        <p:spPr bwMode="auto">
          <a:xfrm>
            <a:off x="7467600" y="48006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New Physics</a:t>
            </a:r>
          </a:p>
        </p:txBody>
      </p:sp>
      <p:sp>
        <p:nvSpPr>
          <p:cNvPr id="119819" name="TextBox 14"/>
          <p:cNvSpPr txBox="1">
            <a:spLocks noChangeArrowheads="1"/>
          </p:cNvSpPr>
          <p:nvPr/>
        </p:nvSpPr>
        <p:spPr bwMode="auto">
          <a:xfrm>
            <a:off x="1676400" y="304800"/>
            <a:ext cx="624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200"/>
              <a:t>“</a:t>
            </a:r>
            <a:r>
              <a:rPr lang="en-US" sz="3200"/>
              <a:t>Tsukuba, we have a Problem</a:t>
            </a:r>
            <a:r>
              <a:rPr lang="ja-JP" altLang="en-US" sz="3200"/>
              <a:t>”</a:t>
            </a:r>
            <a:endParaRPr lang="en-US" sz="3200"/>
          </a:p>
        </p:txBody>
      </p:sp>
      <p:sp>
        <p:nvSpPr>
          <p:cNvPr id="119820" name="TextBox 15"/>
          <p:cNvSpPr txBox="1">
            <a:spLocks noChangeArrowheads="1"/>
          </p:cNvSpPr>
          <p:nvPr/>
        </p:nvSpPr>
        <p:spPr bwMode="auto">
          <a:xfrm>
            <a:off x="2667000" y="8382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(apologies to Tom Hanks, Apollo 13)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0200"/>
            <a:ext cx="5321300" cy="153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2667000"/>
            <a:ext cx="3530600" cy="1308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86600" y="40386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What does this mean ?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1416050" cy="188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Quantum Mechanical (QM) Finesse versus Brute Force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838200"/>
            <a:ext cx="3048000" cy="3048000"/>
          </a:xfrm>
          <a:prstGeom prst="rect">
            <a:avLst/>
          </a:prstGeom>
        </p:spPr>
      </p:pic>
      <p:pic>
        <p:nvPicPr>
          <p:cNvPr id="7" name="Picture 6" descr="fig.5.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838200"/>
            <a:ext cx="2882684" cy="2068972"/>
          </a:xfrm>
          <a:prstGeom prst="rect">
            <a:avLst/>
          </a:prstGeom>
        </p:spPr>
      </p:pic>
      <p:pic>
        <p:nvPicPr>
          <p:cNvPr id="8" name="Picture 7" descr="fig.5.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685800"/>
            <a:ext cx="2215286" cy="1654454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339194"/>
              </p:ext>
            </p:extLst>
          </p:nvPr>
        </p:nvGraphicFramePr>
        <p:xfrm>
          <a:off x="2514600" y="3048000"/>
          <a:ext cx="19685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335" name="Equation" r:id="rId7" imgW="787400" imgH="165100" progId="Equation.DSMT4">
                  <p:embed/>
                </p:oleObj>
              </mc:Choice>
              <mc:Fallback>
                <p:oleObj name="Equation" r:id="rId7" imgW="7874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14600" y="3048000"/>
                        <a:ext cx="196850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3200" y="4038600"/>
            <a:ext cx="1397000" cy="2216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0800" y="621166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Werner Heisenberg, Physicist and QM banker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3962400"/>
            <a:ext cx="60960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Banking Analogy (may be easier to understand):</a:t>
            </a:r>
          </a:p>
          <a:p>
            <a:r>
              <a:rPr lang="en-US" dirty="0" smtClean="0"/>
              <a:t>At the Heisenberg Quantum </a:t>
            </a:r>
            <a:r>
              <a:rPr lang="en-US" dirty="0"/>
              <a:t>M</a:t>
            </a:r>
            <a:r>
              <a:rPr lang="en-US" dirty="0" smtClean="0"/>
              <a:t>echanical bank, customers with no collateral may take out billion Euro loans if they return the full loan within a billionth of a second.</a:t>
            </a:r>
          </a:p>
          <a:p>
            <a:endParaRPr lang="en-US" dirty="0"/>
          </a:p>
          <a:p>
            <a:r>
              <a:rPr lang="en-US" dirty="0" smtClean="0"/>
              <a:t>If a </a:t>
            </a:r>
            <a:r>
              <a:rPr lang="en-US" i="1" dirty="0" smtClean="0">
                <a:solidFill>
                  <a:srgbClr val="FF0000"/>
                </a:solidFill>
              </a:rPr>
              <a:t>beautiful but rare </a:t>
            </a:r>
            <a:r>
              <a:rPr lang="en-US" dirty="0" smtClean="0"/>
              <a:t>customer takes out such huge loans very frequently, the bank will take notice.</a:t>
            </a:r>
          </a:p>
          <a:p>
            <a:endParaRPr lang="en-US" dirty="0" smtClean="0"/>
          </a:p>
          <a:p>
            <a:r>
              <a:rPr lang="en-US" dirty="0" smtClean="0"/>
              <a:t>N.B. Sometimes it is much better to have a large collateral and pay back the loan </a:t>
            </a:r>
            <a:r>
              <a:rPr lang="en-US" i="1" dirty="0" smtClean="0"/>
              <a:t>directly </a:t>
            </a:r>
            <a:r>
              <a:rPr lang="en-US" dirty="0" smtClean="0"/>
              <a:t>after a longer time.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2895600"/>
            <a:ext cx="1730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conservation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1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881" y="1169409"/>
            <a:ext cx="4661778" cy="31122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9203" y="323271"/>
            <a:ext cx="5050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Red Hot Flavor Physics</a:t>
            </a:r>
            <a:endParaRPr lang="en-US" sz="3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3881" y="4287721"/>
            <a:ext cx="5706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The stakes are getting higher</a:t>
            </a:r>
            <a:endParaRPr lang="en-US" sz="28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90673"/>
            <a:ext cx="9144000" cy="1367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9659" y="5323825"/>
            <a:ext cx="4445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Science Magazine, April 20, 2017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Science_20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840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0" y="152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Science Magazine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1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64496"/>
            <a:ext cx="92083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Belle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example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Conclusion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: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“We need more data !”  </a:t>
            </a:r>
            <a:endParaRPr lang="en-US" sz="3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810910"/>
            <a:ext cx="5475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Belle I data. S.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Wehle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et al. (Belle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collab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arXiv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1612.05014, published in PRL 121, 232001(2018)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010" y="1801229"/>
            <a:ext cx="4859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Signal of ~312 events in B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K</a:t>
            </a:r>
            <a:r>
              <a:rPr lang="en-US" sz="24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*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l</a:t>
            </a:r>
            <a:r>
              <a:rPr lang="en-US" sz="24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+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 l</a:t>
            </a:r>
            <a:r>
              <a:rPr lang="en-US" sz="24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- 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5688" y="3104451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’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8" y="2222325"/>
            <a:ext cx="5190744" cy="2502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744" y="1224229"/>
            <a:ext cx="3982212" cy="5468112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6643998" y="3946398"/>
            <a:ext cx="204081" cy="77884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830" y="649272"/>
            <a:ext cx="5193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Note that di-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muons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and di-electrons are equally good. 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Measured a new lepton flavor </a:t>
            </a:r>
            <a:r>
              <a:rPr lang="en-US" sz="2000" i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angular violating observable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US" sz="20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0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914400"/>
            <a:ext cx="9144000" cy="58134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28600"/>
            <a:ext cx="7762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Examples of Physics </a:t>
            </a:r>
            <a:r>
              <a:rPr lang="en-US" sz="2400" dirty="0">
                <a:solidFill>
                  <a:prstClr val="black"/>
                </a:solidFill>
              </a:rPr>
              <a:t>Competition and Complementarity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600" y="502920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Use publicly available </a:t>
            </a:r>
            <a:r>
              <a:rPr lang="en-US" dirty="0" err="1" smtClean="0">
                <a:solidFill>
                  <a:prstClr val="black"/>
                </a:solidFill>
              </a:rPr>
              <a:t>LHCb</a:t>
            </a:r>
            <a:r>
              <a:rPr lang="en-US" dirty="0" smtClean="0">
                <a:solidFill>
                  <a:prstClr val="black"/>
                </a:solidFill>
              </a:rPr>
              <a:t> projections.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9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A9C5D-23D6-7A4C-A995-1DD4DEA25F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6865620" cy="6552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86600" y="838200"/>
            <a:ext cx="16934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Prepared by D. Straub et al. for the Belle II Physics Book (edited by P.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Urquijo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and E. Kou)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3200400"/>
            <a:ext cx="2057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Belle II can do both </a:t>
            </a:r>
            <a:r>
              <a:rPr lang="en-US" sz="24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inclusive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and exclusive.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Equally strong  capabilities for electrons and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muons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81800" y="152400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NP in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</a:t>
            </a:r>
            <a:r>
              <a:rPr lang="en-US" sz="24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s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l</a:t>
            </a:r>
            <a:r>
              <a:rPr lang="en-US" sz="2400" baseline="300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+</a:t>
            </a:r>
            <a:r>
              <a:rPr lang="en-US" sz="24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l</a:t>
            </a:r>
            <a:r>
              <a:rPr lang="en-US" sz="24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-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6488668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Physics Wilson Coefficient for </a:t>
            </a:r>
            <a:r>
              <a:rPr lang="en-US" dirty="0" err="1" smtClean="0">
                <a:solidFill>
                  <a:srgbClr val="FF0000"/>
                </a:solidFill>
              </a:rPr>
              <a:t>muons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-1171148" y="5126536"/>
            <a:ext cx="3124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NP 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Wilson Coefficient </a:t>
            </a:r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for electrons</a:t>
            </a:r>
            <a:endParaRPr 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309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5200"/>
            <a:ext cx="9144000" cy="18405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u="sng" dirty="0" smtClean="0"/>
              <a:t>The Next Generation of Research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i="1" dirty="0" smtClean="0"/>
              <a:t>Belle II/</a:t>
            </a:r>
            <a:r>
              <a:rPr lang="en-US" sz="3600" i="1" dirty="0" err="1" smtClean="0"/>
              <a:t>SuperKEKB</a:t>
            </a:r>
            <a:r>
              <a:rPr lang="en-US" sz="3600" i="1" dirty="0" smtClean="0"/>
              <a:t> (Japan), </a:t>
            </a:r>
            <a:r>
              <a:rPr lang="en-US" sz="3600" i="1" dirty="0" err="1" smtClean="0"/>
              <a:t>LHCb</a:t>
            </a:r>
            <a:r>
              <a:rPr lang="en-US" sz="3600" i="1" dirty="0" smtClean="0"/>
              <a:t> (Europe)</a:t>
            </a:r>
            <a:endParaRPr lang="en-US" sz="36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19200"/>
            <a:ext cx="4551680" cy="2985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219200"/>
            <a:ext cx="3251200" cy="292100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8077200" y="2133600"/>
            <a:ext cx="838200" cy="4572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Bent Arrow 5"/>
          <p:cNvSpPr/>
          <p:nvPr/>
        </p:nvSpPr>
        <p:spPr>
          <a:xfrm>
            <a:off x="4953000" y="1752600"/>
            <a:ext cx="1066800" cy="3810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181600" y="2895600"/>
            <a:ext cx="6858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5181600"/>
            <a:ext cx="871089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US P5 report</a:t>
            </a:r>
            <a:r>
              <a:rPr lang="en-US" sz="2800" u="sng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:</a:t>
            </a:r>
            <a:r>
              <a:rPr lang="en-US" sz="2800" u="sng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“Explore </a:t>
            </a:r>
            <a:r>
              <a:rPr lang="en-US" sz="2800" u="sng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the unknown: </a:t>
            </a:r>
            <a:r>
              <a:rPr lang="en-US" sz="2800" u="sng" dirty="0">
                <a:latin typeface="Calibri"/>
                <a:ea typeface="+mn-ea"/>
                <a:cs typeface="+mn-cs"/>
              </a:rPr>
              <a:t>new particles, </a:t>
            </a:r>
            <a:r>
              <a:rPr lang="en-US" sz="2800" u="sng" dirty="0" smtClean="0">
                <a:latin typeface="Calibri"/>
                <a:ea typeface="+mn-ea"/>
                <a:cs typeface="+mn-cs"/>
              </a:rPr>
              <a:t>new interactions</a:t>
            </a:r>
            <a:r>
              <a:rPr lang="en-US" sz="2800" u="sng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and </a:t>
            </a:r>
            <a:r>
              <a:rPr lang="en-US" sz="2800" u="sng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physical </a:t>
            </a:r>
            <a:r>
              <a:rPr lang="en-US" sz="2800" u="sng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principles</a:t>
            </a:r>
            <a:r>
              <a:rPr lang="en-US" sz="2400" u="sng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”</a:t>
            </a:r>
            <a:endParaRPr lang="en-US" sz="2400" u="sng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-32303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1964: discovery of CP violation (matter-antimatter asymmetry) with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kaons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(strange quarks)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2001: discovery of CP violation (matter-antimatter asymmetry) with B’s</a:t>
            </a:r>
            <a:endParaRPr lang="en-US" sz="24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723" y="1143000"/>
            <a:ext cx="4267200" cy="2999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6121536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Since the P5 report, flavor physics has </a:t>
            </a:r>
            <a:r>
              <a:rPr lang="en-US" sz="2000" i="1" dirty="0" smtClean="0"/>
              <a:t>clearly</a:t>
            </a:r>
            <a:r>
              <a:rPr lang="en-US" sz="2000" dirty="0" smtClean="0"/>
              <a:t> emerged as a major alternate path to NP.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561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845069"/>
            <a:ext cx="7924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In FY2012, tried to start Belle II TOP construction (US was in a </a:t>
            </a:r>
            <a:r>
              <a:rPr lang="en-US" sz="2400" i="1" dirty="0" smtClean="0">
                <a:latin typeface="Times New Roman"/>
                <a:cs typeface="Times New Roman"/>
              </a:rPr>
              <a:t>continuing</a:t>
            </a:r>
            <a:r>
              <a:rPr lang="en-US" sz="2400" dirty="0" smtClean="0">
                <a:latin typeface="Times New Roman"/>
                <a:cs typeface="Times New Roman"/>
              </a:rPr>
              <a:t> budget resolution, so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</a:t>
            </a:r>
            <a:r>
              <a:rPr lang="en-US" sz="2400" dirty="0" smtClean="0">
                <a:latin typeface="Times New Roman"/>
                <a:cs typeface="Times New Roman"/>
              </a:rPr>
              <a:t> new projects allowed).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US-Japan (</a:t>
            </a:r>
            <a:r>
              <a:rPr lang="en-US" sz="2000" dirty="0" err="1" smtClean="0">
                <a:latin typeface="Times New Roman"/>
                <a:cs typeface="Times New Roman"/>
              </a:rPr>
              <a:t>Nichibei</a:t>
            </a:r>
            <a:r>
              <a:rPr lang="en-US" sz="2000" dirty="0" smtClean="0">
                <a:latin typeface="Times New Roman"/>
                <a:cs typeface="Times New Roman"/>
              </a:rPr>
              <a:t> +DG Suzuki) stepped in and allowed us to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start</a:t>
            </a:r>
            <a:r>
              <a:rPr lang="en-US" sz="2000" dirty="0" smtClean="0">
                <a:latin typeface="Times New Roman"/>
                <a:cs typeface="Times New Roman"/>
              </a:rPr>
              <a:t> the TOP (initial quartz bars) and the KLM scintillator upgrade.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FY2010 </a:t>
            </a:r>
            <a:r>
              <a:rPr lang="en-US" sz="2000" dirty="0">
                <a:latin typeface="Times New Roman"/>
                <a:cs typeface="Times New Roman"/>
              </a:rPr>
              <a:t>- FY2013 "Development of PID detector for a High Luminosity </a:t>
            </a:r>
            <a:r>
              <a:rPr lang="en-US" sz="2000" dirty="0" err="1">
                <a:latin typeface="Times New Roman"/>
                <a:cs typeface="Times New Roman"/>
              </a:rPr>
              <a:t>e+e</a:t>
            </a:r>
            <a:r>
              <a:rPr lang="en-US" sz="2000" dirty="0">
                <a:latin typeface="Times New Roman"/>
                <a:cs typeface="Times New Roman"/>
              </a:rPr>
              <a:t>- Collider</a:t>
            </a:r>
            <a:r>
              <a:rPr lang="en-US" sz="2000" dirty="0" smtClean="0">
                <a:latin typeface="Times New Roman"/>
                <a:cs typeface="Times New Roman"/>
              </a:rPr>
              <a:t>” (PI’s: D. </a:t>
            </a:r>
            <a:r>
              <a:rPr lang="en-US" sz="2000" dirty="0" err="1" smtClean="0">
                <a:latin typeface="Times New Roman"/>
                <a:cs typeface="Times New Roman"/>
              </a:rPr>
              <a:t>Asner</a:t>
            </a:r>
            <a:r>
              <a:rPr lang="en-US" sz="2000" dirty="0" smtClean="0">
                <a:latin typeface="Times New Roman"/>
                <a:cs typeface="Times New Roman"/>
              </a:rPr>
              <a:t> (PNNL), T. </a:t>
            </a:r>
            <a:r>
              <a:rPr lang="en-US" sz="2000" dirty="0" err="1" smtClean="0">
                <a:latin typeface="Times New Roman"/>
                <a:cs typeface="Times New Roman"/>
              </a:rPr>
              <a:t>Iijima</a:t>
            </a:r>
            <a:r>
              <a:rPr lang="en-US" sz="2000" dirty="0" smtClean="0">
                <a:latin typeface="Times New Roman"/>
                <a:cs typeface="Times New Roman"/>
              </a:rPr>
              <a:t> (Nagoya))</a:t>
            </a:r>
          </a:p>
          <a:p>
            <a:r>
              <a:rPr lang="en-US" sz="2000" dirty="0">
                <a:latin typeface="Times New Roman"/>
                <a:cs typeface="Times New Roman"/>
              </a:rPr>
              <a:t>FY2014-2016 "Improvement of the Belle II detector to search for new physics</a:t>
            </a:r>
            <a:r>
              <a:rPr lang="en-US" sz="2000" dirty="0" smtClean="0">
                <a:latin typeface="Times New Roman"/>
                <a:cs typeface="Times New Roman"/>
              </a:rPr>
              <a:t>” 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is one more example of </a:t>
            </a:r>
            <a:r>
              <a:rPr lang="en-US" sz="2400" dirty="0" err="1" smtClean="0">
                <a:latin typeface="Times New Roman"/>
                <a:cs typeface="Times New Roman"/>
              </a:rPr>
              <a:t>Nichibei</a:t>
            </a:r>
            <a:r>
              <a:rPr lang="en-US" sz="2400" dirty="0" smtClean="0">
                <a:latin typeface="Times New Roman"/>
                <a:cs typeface="Times New Roman"/>
              </a:rPr>
              <a:t> of “saving the day”. What a good and wise investment ! (just like Belle).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any more technical and financial obstacles that had to be overcome to complete the TOP detector, a few failed beam tests, firmware crises,  tense reviews,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many twists and turns</a:t>
            </a:r>
            <a:r>
              <a:rPr lang="en-US" sz="2400" dirty="0" smtClean="0">
                <a:latin typeface="Times New Roman"/>
                <a:cs typeface="Times New Roman"/>
              </a:rPr>
              <a:t>, many times when we thought it would never work</a:t>
            </a:r>
            <a:r>
              <a:rPr lang="mr-IN" sz="2400" dirty="0" smtClean="0">
                <a:latin typeface="Times New Roman"/>
                <a:cs typeface="Times New Roman"/>
              </a:rPr>
              <a:t>……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34200" y="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US-Japan</a:t>
            </a:r>
          </a:p>
          <a:p>
            <a:r>
              <a:rPr lang="ja-JP" altLang="en-US" sz="2800" dirty="0" smtClean="0"/>
              <a:t>日米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52400"/>
            <a:ext cx="601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prstClr val="black"/>
                </a:solidFill>
                <a:latin typeface="Times New Roman"/>
                <a:ea typeface="+mj-ea"/>
                <a:cs typeface="Times New Roman"/>
              </a:rPr>
              <a:t>Some </a:t>
            </a:r>
            <a:r>
              <a:rPr lang="en-US" sz="3200" u="sng" dirty="0" err="1" smtClean="0">
                <a:solidFill>
                  <a:prstClr val="black"/>
                </a:solidFill>
                <a:latin typeface="Times New Roman"/>
                <a:ea typeface="+mj-ea"/>
                <a:cs typeface="Times New Roman"/>
              </a:rPr>
              <a:t>Nichibei</a:t>
            </a:r>
            <a:r>
              <a:rPr lang="en-US" sz="3200" u="sng" dirty="0" smtClean="0">
                <a:solidFill>
                  <a:prstClr val="black"/>
                </a:solidFill>
                <a:latin typeface="Times New Roman"/>
                <a:ea typeface="+mj-ea"/>
                <a:cs typeface="Times New Roman"/>
              </a:rPr>
              <a:t> History</a:t>
            </a:r>
            <a:endParaRPr lang="en-US" u="sng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4191000"/>
            <a:ext cx="7315200" cy="8382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0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Geography of the International Belle II collaboration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3111"/>
            <a:ext cx="9144000" cy="4227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8073" y="3510801"/>
            <a:ext cx="255908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Belle II now has grown to ~900 researchers from 26 countries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181600"/>
            <a:ext cx="7162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is </a:t>
            </a:r>
            <a:r>
              <a:rPr lang="en-US" sz="2400" u="sng" dirty="0" smtClean="0"/>
              <a:t>rather unique </a:t>
            </a:r>
            <a:r>
              <a:rPr lang="en-US" sz="2400" dirty="0" smtClean="0"/>
              <a:t>in Japan. The only comparable example is the T2K experiment at JPARC, which is also an </a:t>
            </a:r>
            <a:r>
              <a:rPr lang="en-US" sz="2400" u="sng" dirty="0" smtClean="0"/>
              <a:t>international collaboration</a:t>
            </a:r>
            <a:endParaRPr lang="en-US" sz="24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6454801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Youth and potential: There are 267 graduate students in the collaboration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685800"/>
            <a:ext cx="3429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Intense level of interest world-wide in flavor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24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US Institutes and Roles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8288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18 Belle II institutes, 120 US collaborators (28 faculty, 28 postdocs, 27 technical staff,  15 </a:t>
            </a:r>
            <a:r>
              <a:rPr lang="en-US" sz="2000" dirty="0" err="1" smtClean="0"/>
              <a:t>Phd</a:t>
            </a:r>
            <a:r>
              <a:rPr lang="en-US" sz="2000" dirty="0" smtClean="0"/>
              <a:t> students, 7 Master students, 13 undergraduates)  [~</a:t>
            </a:r>
            <a:r>
              <a:rPr lang="en-US" sz="2000" u="sng" dirty="0" smtClean="0"/>
              <a:t>4.5M/year in DOE programmatic funding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096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US Belle II construction project went through the full DOE CD process and cost about 16 million dollars. It was managed by PNNL and completed in 2016. </a:t>
            </a:r>
            <a:r>
              <a:rPr lang="en-US" sz="2000" u="sng" dirty="0" smtClean="0"/>
              <a:t>Following construction, there is about 7.5 M/year in US DOE support.</a:t>
            </a:r>
            <a:endParaRPr lang="en-US" sz="20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9436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 Belle II has now transitioned to the operations stage, managed by BNL and focused on </a:t>
            </a:r>
            <a:r>
              <a:rPr lang="en-US" sz="2000" u="sng" dirty="0" smtClean="0"/>
              <a:t>detector operations and GRID computing. (~3M/year)</a:t>
            </a:r>
            <a:endParaRPr lang="en-US" sz="2000" u="sng" dirty="0"/>
          </a:p>
        </p:txBody>
      </p:sp>
      <p:sp>
        <p:nvSpPr>
          <p:cNvPr id="3" name="Rectangle 2"/>
          <p:cNvSpPr/>
          <p:nvPr/>
        </p:nvSpPr>
        <p:spPr>
          <a:xfrm>
            <a:off x="228600" y="3124200"/>
            <a:ext cx="4191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Brookhaven National Laboratory</a:t>
            </a:r>
          </a:p>
          <a:p>
            <a:r>
              <a:rPr lang="en-US" sz="2000" dirty="0"/>
              <a:t>Carnegie Mellon University</a:t>
            </a:r>
          </a:p>
          <a:p>
            <a:r>
              <a:rPr lang="en-US" sz="2000" dirty="0"/>
              <a:t>Duke University</a:t>
            </a:r>
          </a:p>
          <a:p>
            <a:r>
              <a:rPr lang="en-US" sz="2000" dirty="0"/>
              <a:t>Indiana University</a:t>
            </a:r>
          </a:p>
          <a:p>
            <a:r>
              <a:rPr lang="en-US" sz="2000" dirty="0"/>
              <a:t>Kennesaw State University</a:t>
            </a:r>
          </a:p>
          <a:p>
            <a:r>
              <a:rPr lang="en-US" sz="2000" dirty="0"/>
              <a:t>Luther College</a:t>
            </a:r>
          </a:p>
          <a:p>
            <a:r>
              <a:rPr lang="en-US" sz="2000" dirty="0"/>
              <a:t>Pacific Northwest National </a:t>
            </a:r>
            <a:r>
              <a:rPr lang="en-US" sz="2000" dirty="0" smtClean="0"/>
              <a:t>Laboratory (PNNL)</a:t>
            </a:r>
          </a:p>
          <a:p>
            <a:r>
              <a:rPr lang="en-US" sz="2000" dirty="0" smtClean="0"/>
              <a:t>University of Cincinnati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567452" y="30480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University </a:t>
            </a:r>
            <a:r>
              <a:rPr lang="en-US" sz="2000" dirty="0"/>
              <a:t>of Florida</a:t>
            </a:r>
          </a:p>
          <a:p>
            <a:r>
              <a:rPr lang="en-US" sz="2000" dirty="0"/>
              <a:t>University of </a:t>
            </a:r>
            <a:r>
              <a:rPr lang="en-US" sz="2000" dirty="0" smtClean="0"/>
              <a:t>Hawaii</a:t>
            </a:r>
          </a:p>
          <a:p>
            <a:r>
              <a:rPr lang="en-US" sz="2000" dirty="0" smtClean="0"/>
              <a:t>University of Louisville</a:t>
            </a:r>
            <a:endParaRPr lang="en-US" sz="2000" dirty="0"/>
          </a:p>
          <a:p>
            <a:r>
              <a:rPr lang="en-US" sz="2000" dirty="0"/>
              <a:t>University of Mississippi</a:t>
            </a:r>
          </a:p>
          <a:p>
            <a:r>
              <a:rPr lang="en-US" sz="2000" dirty="0"/>
              <a:t>University of Pittsburgh</a:t>
            </a:r>
          </a:p>
          <a:p>
            <a:r>
              <a:rPr lang="en-US" sz="2000" dirty="0"/>
              <a:t>University of South Alabama</a:t>
            </a:r>
          </a:p>
          <a:p>
            <a:r>
              <a:rPr lang="en-US" sz="2000" dirty="0"/>
              <a:t>University of South Carolina</a:t>
            </a:r>
          </a:p>
          <a:p>
            <a:r>
              <a:rPr lang="en-US" sz="2000" dirty="0"/>
              <a:t>Virginia Tech</a:t>
            </a:r>
          </a:p>
          <a:p>
            <a:r>
              <a:rPr lang="en-US" sz="2000" dirty="0"/>
              <a:t>Wayne State University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2895600"/>
            <a:ext cx="8305800" cy="30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7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447800"/>
            <a:ext cx="6858000" cy="4952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/>
                <a:cs typeface="Times New Roman"/>
              </a:rPr>
              <a:t>SuperKEKB</a:t>
            </a:r>
            <a:r>
              <a:rPr lang="en-US" sz="2400" dirty="0" smtClean="0">
                <a:latin typeface="Times New Roman"/>
                <a:cs typeface="Times New Roman"/>
              </a:rPr>
              <a:t>, the first new collider in particle physics since the LHC in 2008 (electron-positron (</a:t>
            </a:r>
            <a:r>
              <a:rPr lang="en-US" sz="2400" dirty="0" err="1" smtClean="0">
                <a:latin typeface="Times New Roman"/>
                <a:cs typeface="Times New Roman"/>
              </a:rPr>
              <a:t>e</a:t>
            </a:r>
            <a:r>
              <a:rPr lang="en-US" sz="2400" baseline="30000" dirty="0" err="1" smtClean="0">
                <a:latin typeface="Times New Roman"/>
                <a:cs typeface="Times New Roman"/>
              </a:rPr>
              <a:t>+</a:t>
            </a:r>
            <a:r>
              <a:rPr lang="en-US" sz="2400" dirty="0" err="1" smtClean="0">
                <a:latin typeface="Times New Roman"/>
                <a:cs typeface="Times New Roman"/>
              </a:rPr>
              <a:t>e</a:t>
            </a:r>
            <a:r>
              <a:rPr lang="en-US" sz="2400" baseline="30000" dirty="0" smtClean="0">
                <a:latin typeface="Times New Roman"/>
                <a:cs typeface="Times New Roman"/>
              </a:rPr>
              <a:t>-</a:t>
            </a:r>
            <a:r>
              <a:rPr lang="en-US" sz="2400" dirty="0" smtClean="0">
                <a:latin typeface="Times New Roman"/>
                <a:cs typeface="Times New Roman"/>
              </a:rPr>
              <a:t>) rather than proton-proton (</a:t>
            </a:r>
            <a:r>
              <a:rPr lang="en-US" sz="2400" dirty="0" err="1" smtClean="0">
                <a:latin typeface="Times New Roman"/>
                <a:cs typeface="Times New Roman"/>
              </a:rPr>
              <a:t>pp</a:t>
            </a:r>
            <a:r>
              <a:rPr lang="en-US" sz="2400" dirty="0" smtClean="0">
                <a:latin typeface="Times New Roman"/>
                <a:cs typeface="Times New Roman"/>
              </a:rPr>
              <a:t>))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1066800"/>
            <a:ext cx="2540000" cy="1254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438400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1:</a:t>
            </a:r>
            <a:br>
              <a:rPr lang="en-US" dirty="0" smtClean="0"/>
            </a:br>
            <a:r>
              <a:rPr lang="en-US" dirty="0" smtClean="0"/>
              <a:t>Background, Optics Commissioning Feb-June 2016</a:t>
            </a:r>
          </a:p>
          <a:p>
            <a:endParaRPr lang="en-US" dirty="0"/>
          </a:p>
          <a:p>
            <a:r>
              <a:rPr lang="en-US" dirty="0" smtClean="0"/>
              <a:t>Phase 2: Pilot run</a:t>
            </a:r>
          </a:p>
          <a:p>
            <a:r>
              <a:rPr lang="en-US" dirty="0" smtClean="0"/>
              <a:t>Superconducting Final Focus, First Collisions</a:t>
            </a:r>
          </a:p>
          <a:p>
            <a:r>
              <a:rPr lang="en-US" dirty="0" smtClean="0"/>
              <a:t>April 27-July 17, 2018</a:t>
            </a:r>
          </a:p>
          <a:p>
            <a:endParaRPr lang="en-US" dirty="0"/>
          </a:p>
          <a:p>
            <a:r>
              <a:rPr lang="en-US" dirty="0" smtClean="0"/>
              <a:t>Phase 3: Feb 11,2019-</a:t>
            </a:r>
            <a:r>
              <a:rPr lang="en-US" dirty="0" smtClean="0">
                <a:sym typeface="Wingdings"/>
              </a:rPr>
              <a:t> physics run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6211669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Cooperation with Japanese industrial partners (Hitachi, Mitsubishi </a:t>
            </a:r>
            <a:r>
              <a:rPr lang="en-US" dirty="0" err="1" smtClean="0"/>
              <a:t>etc</a:t>
            </a:r>
            <a:r>
              <a:rPr lang="en-US" dirty="0" smtClean="0"/>
              <a:t>). US-Japan cooperation-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u="sng" dirty="0" smtClean="0">
                <a:solidFill>
                  <a:srgbClr val="FF0000"/>
                </a:solidFill>
              </a:rPr>
              <a:t>to be discussed by </a:t>
            </a:r>
            <a:r>
              <a:rPr lang="en-US" u="sng" dirty="0" err="1" smtClean="0">
                <a:solidFill>
                  <a:srgbClr val="FF0000"/>
                </a:solidFill>
              </a:rPr>
              <a:t>Tobiyama</a:t>
            </a:r>
            <a:r>
              <a:rPr lang="en-US" u="sng" dirty="0" smtClean="0">
                <a:solidFill>
                  <a:srgbClr val="FF0000"/>
                </a:solidFill>
              </a:rPr>
              <a:t>-san</a:t>
            </a:r>
            <a:r>
              <a:rPr lang="en-US" u="sng" dirty="0" smtClean="0"/>
              <a:t>.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98792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cool2-s-bluegreen">
  <a:themeElements>
    <a:clrScheme name="cool2-s-blue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ol2-s-bluegreen">
      <a:majorFont>
        <a:latin typeface="Calibri"/>
        <a:ea typeface="MS UI Gothic"/>
        <a:cs typeface=""/>
      </a:majorFont>
      <a:minorFont>
        <a:latin typeface="Calibri"/>
        <a:ea typeface="MS UI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ol2-s-blue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2-s-blue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2-s-blue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2-s-blue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2-s-blue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2-s-blue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2-s-blue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2-s-blue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2-s-blue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2-s-blue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2-s-blue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2-s-blue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cool2-s-bluegreen">
  <a:themeElements>
    <a:clrScheme name="cool2-s-blue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ol2-s-bluegreen">
      <a:majorFont>
        <a:latin typeface="Calibri"/>
        <a:ea typeface="MS UI Gothic"/>
        <a:cs typeface=""/>
      </a:majorFont>
      <a:minorFont>
        <a:latin typeface="Calibri"/>
        <a:ea typeface="MS UI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ol2-s-blue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2-s-blue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2-s-blue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2-s-blue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2-s-blue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2-s-blue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2-s-blue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2-s-blue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2-s-blue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2-s-blue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2-s-blue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2-s-blue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12732</TotalTime>
  <Words>3804</Words>
  <Application>Microsoft Macintosh PowerPoint</Application>
  <PresentationFormat>On-screen Show (4:3)</PresentationFormat>
  <Paragraphs>422</Paragraphs>
  <Slides>47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Default Design</vt:lpstr>
      <vt:lpstr>Office Theme</vt:lpstr>
      <vt:lpstr>1_Office Theme</vt:lpstr>
      <vt:lpstr>2_Office Theme</vt:lpstr>
      <vt:lpstr>3_Office Theme</vt:lpstr>
      <vt:lpstr>13_Office Theme</vt:lpstr>
      <vt:lpstr>16_Office Theme</vt:lpstr>
      <vt:lpstr>5_Office Theme</vt:lpstr>
      <vt:lpstr>6_Office Theme</vt:lpstr>
      <vt:lpstr>7_Office Theme</vt:lpstr>
      <vt:lpstr>11_Office Theme</vt:lpstr>
      <vt:lpstr>14_Office Theme</vt:lpstr>
      <vt:lpstr>15_Office Theme</vt:lpstr>
      <vt:lpstr>cool2-s-bluegreen</vt:lpstr>
      <vt:lpstr>1_cool2-s-bluegreen</vt:lpstr>
      <vt:lpstr>Equation</vt:lpstr>
      <vt:lpstr>PowerPoint Presentation</vt:lpstr>
      <vt:lpstr>PowerPoint Presentation</vt:lpstr>
      <vt:lpstr>PowerPoint Presentation</vt:lpstr>
      <vt:lpstr>PowerPoint Presentation</vt:lpstr>
      <vt:lpstr> The Next Generation of Research Belle II/SuperKEKB (Japan), LHCb (Europe)</vt:lpstr>
      <vt:lpstr>PowerPoint Presentation</vt:lpstr>
      <vt:lpstr>PowerPoint Presentation</vt:lpstr>
      <vt:lpstr>US Institutes and Roles</vt:lpstr>
      <vt:lpstr>PowerPoint Presentation</vt:lpstr>
      <vt:lpstr>SuperKEKB/Belle II Luminosity Profile</vt:lpstr>
      <vt:lpstr>Some Belle II jargon (Phase 1, Phase 2, Phase 3)</vt:lpstr>
      <vt:lpstr>Some Belle II jargon (Phase 2, Phase 3)</vt:lpstr>
      <vt:lpstr>Belle II Detector  </vt:lpstr>
      <vt:lpstr>PowerPoint Presentation</vt:lpstr>
      <vt:lpstr>US-Japan （日米）collaboration on the Belle II TOP detector system</vt:lpstr>
      <vt:lpstr>Belle II upgrade to the KLM required upgrading the electronics of layers – new scintillators and but reuse most RPCs in barrel  (</vt:lpstr>
      <vt:lpstr>Advanced &amp; Innovative Technologies used in Belle II</vt:lpstr>
      <vt:lpstr>PowerPoint Presentation</vt:lpstr>
      <vt:lpstr>Antimatter-matter annihilation in Tsukuba, Japan</vt:lpstr>
      <vt:lpstr>More matter-antimatter annihilation in Tsukuba: Another event from Belle II’s first evening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VXD installation, fall of 2018</vt:lpstr>
      <vt:lpstr>PowerPoint Presentation</vt:lpstr>
      <vt:lpstr>PowerPoint Presentation</vt:lpstr>
      <vt:lpstr>PowerPoint Presentation</vt:lpstr>
      <vt:lpstr>Backup Slides</vt:lpstr>
      <vt:lpstr>PowerPoint Presentation</vt:lpstr>
      <vt:lpstr>PowerPoint Presentation</vt:lpstr>
      <vt:lpstr>PowerPoint Presentation</vt:lpstr>
      <vt:lpstr>Quartz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UH-HEPG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Parity is Violated</dc:title>
  <dc:creator>teb</dc:creator>
  <cp:lastModifiedBy>Tom Browder</cp:lastModifiedBy>
  <cp:revision>671</cp:revision>
  <dcterms:created xsi:type="dcterms:W3CDTF">2012-08-26T07:56:03Z</dcterms:created>
  <dcterms:modified xsi:type="dcterms:W3CDTF">2019-04-15T09:46:30Z</dcterms:modified>
</cp:coreProperties>
</file>