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5"/>
  </p:notesMasterIdLst>
  <p:handoutMasterIdLst>
    <p:handoutMasterId r:id="rId36"/>
  </p:handoutMasterIdLst>
  <p:sldIdLst>
    <p:sldId id="258" r:id="rId2"/>
    <p:sldId id="261" r:id="rId3"/>
    <p:sldId id="265" r:id="rId4"/>
    <p:sldId id="343" r:id="rId5"/>
    <p:sldId id="264" r:id="rId6"/>
    <p:sldId id="344" r:id="rId7"/>
    <p:sldId id="623" r:id="rId8"/>
    <p:sldId id="259" r:id="rId9"/>
    <p:sldId id="624" r:id="rId10"/>
    <p:sldId id="626" r:id="rId11"/>
    <p:sldId id="644" r:id="rId12"/>
    <p:sldId id="645" r:id="rId13"/>
    <p:sldId id="635" r:id="rId14"/>
    <p:sldId id="636" r:id="rId15"/>
    <p:sldId id="637" r:id="rId16"/>
    <p:sldId id="695" r:id="rId17"/>
    <p:sldId id="629" r:id="rId18"/>
    <p:sldId id="696" r:id="rId19"/>
    <p:sldId id="697" r:id="rId20"/>
    <p:sldId id="698" r:id="rId21"/>
    <p:sldId id="262" r:id="rId22"/>
    <p:sldId id="625" r:id="rId23"/>
    <p:sldId id="621" r:id="rId24"/>
    <p:sldId id="640" r:id="rId25"/>
    <p:sldId id="641" r:id="rId26"/>
    <p:sldId id="554" r:id="rId27"/>
    <p:sldId id="699" r:id="rId28"/>
    <p:sldId id="702" r:id="rId29"/>
    <p:sldId id="691" r:id="rId30"/>
    <p:sldId id="692" r:id="rId31"/>
    <p:sldId id="263" r:id="rId32"/>
    <p:sldId id="638" r:id="rId33"/>
    <p:sldId id="260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7600"/>
    <a:srgbClr val="FFFC00"/>
    <a:srgbClr val="0B1F8F"/>
    <a:srgbClr val="A12B2F"/>
    <a:srgbClr val="007836"/>
    <a:srgbClr val="ECAA00"/>
    <a:srgbClr val="76777B"/>
    <a:srgbClr val="00609C"/>
    <a:srgbClr val="EC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3" autoAdjust="0"/>
    <p:restoredTop sz="93451" autoAdjust="0"/>
  </p:normalViewPr>
  <p:slideViewPr>
    <p:cSldViewPr snapToGrid="0" showGuides="1">
      <p:cViewPr varScale="1">
        <p:scale>
          <a:sx n="135" d="100"/>
          <a:sy n="135" d="100"/>
        </p:scale>
        <p:origin x="728" y="1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16BB7C-CF84-AA49-BD8C-3178254669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B6B9F-3B55-DF40-9805-4B32782CFB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4DC63-64B7-8047-A5F9-13C2752E638C}" type="datetimeFigureOut">
              <a:rPr lang="en-US" smtClean="0"/>
              <a:t>4/14/19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3F37F-52E9-374A-B9E8-35263565A0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9437F-147F-9B43-BF91-24B5F39BB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8C74-AD2B-3D42-8863-233F7ECF6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0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4/14/19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2019/April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US-Japan research collaboration program (ANL-FNAL-KEK)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3E59-0184-484E-AA3B-62C37EDC09D4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13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3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4860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  <p:sldLayoutId id="2147483813" r:id="rId27"/>
    <p:sldLayoutId id="2147483814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emf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jpe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emf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4863725" y="1689100"/>
            <a:ext cx="4280275" cy="2706624"/>
          </a:xfrm>
        </p:spPr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projects: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Muon </a:t>
            </a:r>
            <a:r>
              <a:rPr lang="en-US" cap="none" dirty="0"/>
              <a:t>g</a:t>
            </a:r>
            <a:r>
              <a:rPr lang="en-US" dirty="0"/>
              <a:t>-2 and</a:t>
            </a:r>
            <a:br>
              <a:rPr lang="en-US" dirty="0"/>
            </a:br>
            <a:r>
              <a:rPr lang="en-US" dirty="0"/>
              <a:t>Muon to electron conversion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Peter Winter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Physicist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>
          <a:xfrm>
            <a:off x="469900" y="6094281"/>
            <a:ext cx="8418068" cy="515411"/>
          </a:xfrm>
        </p:spPr>
        <p:txBody>
          <a:bodyPr/>
          <a:lstStyle/>
          <a:p>
            <a:r>
              <a:rPr lang="en-US" dirty="0"/>
              <a:t>The 40th Anniversary Symposium of the US-Japan Science and Technology Cooperation Program in HEP</a:t>
            </a:r>
          </a:p>
          <a:p>
            <a:r>
              <a:rPr lang="en-US" dirty="0"/>
              <a:t>University of Hawaii, </a:t>
            </a:r>
            <a:r>
              <a:rPr lang="en-US" dirty="0" err="1"/>
              <a:t>Manoa</a:t>
            </a:r>
            <a:r>
              <a:rPr lang="en-US" dirty="0"/>
              <a:t>, HI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629F81-29D0-2848-9A88-CDB2C9D34C6E}"/>
              </a:ext>
            </a:extLst>
          </p:cNvPr>
          <p:cNvGrpSpPr/>
          <p:nvPr/>
        </p:nvGrpSpPr>
        <p:grpSpPr>
          <a:xfrm>
            <a:off x="7766870" y="1720958"/>
            <a:ext cx="1370420" cy="997689"/>
            <a:chOff x="1534492" y="3161126"/>
            <a:chExt cx="1429022" cy="953674"/>
          </a:xfrm>
        </p:grpSpPr>
        <p:pic>
          <p:nvPicPr>
            <p:cNvPr id="9" name="Picture 4" descr="https://www.bnl.gov/today/body_pics/2018/07/17-0188-17-hr.jpg">
              <a:extLst>
                <a:ext uri="{FF2B5EF4-FFF2-40B4-BE49-F238E27FC236}">
                  <a16:creationId xmlns:a16="http://schemas.microsoft.com/office/drawing/2014/main" id="{6056E6F0-EEA4-A54B-9C61-944CE469C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92" y="3161126"/>
              <a:ext cx="1429022" cy="953674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1445B5-FDF7-3E4F-A149-074ECE848914}"/>
                </a:ext>
              </a:extLst>
            </p:cNvPr>
            <p:cNvSpPr txBox="1"/>
            <p:nvPr/>
          </p:nvSpPr>
          <p:spPr>
            <a:xfrm>
              <a:off x="1669357" y="37454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Muon g-2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58E5C7-EBCA-5F41-8369-D0CD92B9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67" y="2666652"/>
            <a:ext cx="1067915" cy="83758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C6281C5-069B-CD42-A5EF-61235C229479}"/>
              </a:ext>
            </a:extLst>
          </p:cNvPr>
          <p:cNvGrpSpPr/>
          <p:nvPr/>
        </p:nvGrpSpPr>
        <p:grpSpPr>
          <a:xfrm>
            <a:off x="6361835" y="1730862"/>
            <a:ext cx="1334123" cy="931654"/>
            <a:chOff x="6031477" y="1991073"/>
            <a:chExt cx="1321823" cy="10551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B95E29-7B84-544A-8C32-C2710E03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477" y="1991073"/>
              <a:ext cx="1321823" cy="999381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D339A7-FC4E-7C4C-B1B3-2F95E56C013D}"/>
                </a:ext>
              </a:extLst>
            </p:cNvPr>
            <p:cNvSpPr txBox="1"/>
            <p:nvPr/>
          </p:nvSpPr>
          <p:spPr>
            <a:xfrm>
              <a:off x="6112742" y="267693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Muon g-2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1C8667-5A48-DF45-AD97-E665F6075AC2}"/>
              </a:ext>
            </a:extLst>
          </p:cNvPr>
          <p:cNvGrpSpPr/>
          <p:nvPr/>
        </p:nvGrpSpPr>
        <p:grpSpPr>
          <a:xfrm>
            <a:off x="6881568" y="3544250"/>
            <a:ext cx="2255722" cy="835387"/>
            <a:chOff x="213868" y="1888918"/>
            <a:chExt cx="2084832" cy="854698"/>
          </a:xfrm>
        </p:grpSpPr>
        <p:pic>
          <p:nvPicPr>
            <p:cNvPr id="16" name="Picture 6" descr="Image result for fermilab mu2e">
              <a:extLst>
                <a:ext uri="{FF2B5EF4-FFF2-40B4-BE49-F238E27FC236}">
                  <a16:creationId xmlns:a16="http://schemas.microsoft.com/office/drawing/2014/main" id="{F294A257-1BF9-5046-9790-84B36DD75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8" y="1917284"/>
              <a:ext cx="2084832" cy="826332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10B6D0-B718-5149-8848-45C7B5AFF9A9}"/>
                </a:ext>
              </a:extLst>
            </p:cNvPr>
            <p:cNvSpPr txBox="1"/>
            <p:nvPr/>
          </p:nvSpPr>
          <p:spPr>
            <a:xfrm>
              <a:off x="829056" y="188891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Mu2e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4343DF-F55B-F348-90FD-F3E1C29A1BC2}"/>
              </a:ext>
            </a:extLst>
          </p:cNvPr>
          <p:cNvGrpSpPr/>
          <p:nvPr/>
        </p:nvGrpSpPr>
        <p:grpSpPr>
          <a:xfrm>
            <a:off x="4830314" y="1730862"/>
            <a:ext cx="1473919" cy="1513476"/>
            <a:chOff x="7759531" y="3389832"/>
            <a:chExt cx="1473919" cy="1513476"/>
          </a:xfrm>
        </p:grpSpPr>
        <p:pic>
          <p:nvPicPr>
            <p:cNvPr id="19" name="図 2" descr="文書名 -US-JAPAN-KUNO110308-2.pdf">
              <a:extLst>
                <a:ext uri="{FF2B5EF4-FFF2-40B4-BE49-F238E27FC236}">
                  <a16:creationId xmlns:a16="http://schemas.microsoft.com/office/drawing/2014/main" id="{09B9D53B-D806-EF48-90A9-9A4DCBEF5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" t="13024" r="3161" b="3473"/>
            <a:stretch/>
          </p:blipFill>
          <p:spPr bwMode="auto">
            <a:xfrm>
              <a:off x="7819289" y="3389832"/>
              <a:ext cx="1414161" cy="1470316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35366E-1A20-5846-9329-6D0EC3D52319}"/>
                </a:ext>
              </a:extLst>
            </p:cNvPr>
            <p:cNvSpPr txBox="1"/>
            <p:nvPr/>
          </p:nvSpPr>
          <p:spPr>
            <a:xfrm>
              <a:off x="7759531" y="4533976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DAE572-A6BB-FC46-AEE5-FC2239ABC4B2}"/>
              </a:ext>
            </a:extLst>
          </p:cNvPr>
          <p:cNvGrpSpPr/>
          <p:nvPr/>
        </p:nvGrpSpPr>
        <p:grpSpPr>
          <a:xfrm>
            <a:off x="4892275" y="3469375"/>
            <a:ext cx="1319679" cy="1012668"/>
            <a:chOff x="3291031" y="1637248"/>
            <a:chExt cx="1319679" cy="1012668"/>
          </a:xfrm>
        </p:grpSpPr>
        <p:pic>
          <p:nvPicPr>
            <p:cNvPr id="22" name="Picture 8" descr="Image result for AlCap aluminum capture">
              <a:extLst>
                <a:ext uri="{FF2B5EF4-FFF2-40B4-BE49-F238E27FC236}">
                  <a16:creationId xmlns:a16="http://schemas.microsoft.com/office/drawing/2014/main" id="{BE6C76C8-BCF1-A44A-BA4B-E6DB38691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031" y="1637248"/>
              <a:ext cx="1319679" cy="873142"/>
            </a:xfrm>
            <a:prstGeom prst="rect">
              <a:avLst/>
            </a:prstGeom>
            <a:noFill/>
            <a:ln w="38100">
              <a:solidFill>
                <a:srgbClr val="FFFC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1CAA2C-8CA7-B242-AF66-BDC7578328EC}"/>
                </a:ext>
              </a:extLst>
            </p:cNvPr>
            <p:cNvSpPr txBox="1"/>
            <p:nvPr/>
          </p:nvSpPr>
          <p:spPr>
            <a:xfrm>
              <a:off x="3544348" y="2280584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AlCap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to electron conversion projects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62B6-3986-354C-B5F8-0FF8888A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3586"/>
            <a:ext cx="8372901" cy="4799068"/>
          </a:xfrm>
        </p:spPr>
        <p:txBody>
          <a:bodyPr/>
          <a:lstStyle/>
          <a:p>
            <a:r>
              <a:rPr lang="en-US" altLang="ja-JP" sz="2400" dirty="0"/>
              <a:t>Advanced Intense Muon Source and Initiative of Muon Particle Physics</a:t>
            </a:r>
          </a:p>
          <a:p>
            <a:pPr marL="862012" lvl="1" indent="-514350">
              <a:buFont typeface="+mj-lt"/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Radiation hard superconducting </a:t>
            </a:r>
            <a:r>
              <a:rPr lang="en-US" sz="2400" dirty="0"/>
              <a:t>magnets for Mu2e / COMET</a:t>
            </a:r>
          </a:p>
          <a:p>
            <a:pPr marL="862012" lvl="1" indent="-514350">
              <a:buFont typeface="+mj-lt"/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AlCap</a:t>
            </a:r>
            <a:r>
              <a:rPr lang="en-US" sz="2400" dirty="0"/>
              <a:t>: Particle emission from muon capture on aluminum </a:t>
            </a:r>
          </a:p>
          <a:p>
            <a:r>
              <a:rPr lang="en-US" sz="2400" dirty="0"/>
              <a:t>Development of a </a:t>
            </a:r>
            <a:r>
              <a:rPr lang="en-US" sz="2400" dirty="0">
                <a:solidFill>
                  <a:srgbClr val="0432FF"/>
                </a:solidFill>
              </a:rPr>
              <a:t>3D magnetic field measurement system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図 2" descr="文書名 -US-JAPAN-KUNO110308-2.pdf">
            <a:extLst>
              <a:ext uri="{FF2B5EF4-FFF2-40B4-BE49-F238E27FC236}">
                <a16:creationId xmlns:a16="http://schemas.microsoft.com/office/drawing/2014/main" id="{BE21F922-42A9-5849-B80F-9A459A60B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69" y="3855564"/>
            <a:ext cx="2487536" cy="288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13" descr="文書名 -ASI-Prague2013.pdf">
            <a:extLst>
              <a:ext uri="{FF2B5EF4-FFF2-40B4-BE49-F238E27FC236}">
                <a16:creationId xmlns:a16="http://schemas.microsoft.com/office/drawing/2014/main" id="{16E9E0AD-59A3-9941-A79A-FC2AE9CD5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2" y="4553146"/>
            <a:ext cx="5969556" cy="218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BA04A-B67B-9C4C-A929-0D25CB35D03B}"/>
              </a:ext>
            </a:extLst>
          </p:cNvPr>
          <p:cNvSpPr txBox="1"/>
          <p:nvPr/>
        </p:nvSpPr>
        <p:spPr>
          <a:xfrm>
            <a:off x="2795382" y="419683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Mu2e</a:t>
            </a:r>
          </a:p>
        </p:txBody>
      </p:sp>
    </p:spTree>
    <p:extLst>
      <p:ext uri="{BB962C8B-B14F-4D97-AF65-F5344CB8AC3E}">
        <p14:creationId xmlns:p14="http://schemas.microsoft.com/office/powerpoint/2010/main" val="40632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8D46-7403-D14B-AFBE-8DF74E46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Advanced Intense Muon Source and Initiative of Muon Particle Physics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CC84F-F567-5042-8F56-D6469A5DE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9840"/>
            <a:ext cx="8372901" cy="4862931"/>
          </a:xfrm>
        </p:spPr>
        <p:txBody>
          <a:bodyPr/>
          <a:lstStyle/>
          <a:p>
            <a:r>
              <a:rPr lang="en-US" altLang="ja-JP" sz="2400" b="1" dirty="0"/>
              <a:t>Challenge</a:t>
            </a:r>
            <a:r>
              <a:rPr lang="en-US" altLang="ja-JP" sz="2400" dirty="0"/>
              <a:t>: </a:t>
            </a:r>
            <a:r>
              <a:rPr lang="en-US" altLang="ja-JP" sz="2400" dirty="0">
                <a:solidFill>
                  <a:srgbClr val="0432FF"/>
                </a:solidFill>
              </a:rPr>
              <a:t>Superconducting magnets must withstand high radiation</a:t>
            </a:r>
            <a:r>
              <a:rPr lang="en-US" altLang="ja-JP" sz="2400" dirty="0"/>
              <a:t> environment in COMET and Mu2e</a:t>
            </a:r>
          </a:p>
          <a:p>
            <a:pPr>
              <a:defRPr/>
            </a:pPr>
            <a:r>
              <a:rPr lang="en-US" altLang="ja-JP" sz="2400" b="1" dirty="0"/>
              <a:t>Opportunity</a:t>
            </a:r>
            <a:r>
              <a:rPr lang="en-US" altLang="ja-JP" sz="2400" dirty="0"/>
              <a:t>: </a:t>
            </a:r>
            <a:r>
              <a:rPr lang="en-US" altLang="ja-JP" sz="2400" dirty="0">
                <a:solidFill>
                  <a:srgbClr val="0432FF"/>
                </a:solidFill>
              </a:rPr>
              <a:t>Aluminum-stabilized superconductor</a:t>
            </a:r>
            <a:r>
              <a:rPr lang="en-US" altLang="ja-JP" sz="2400" dirty="0"/>
              <a:t> (AL-SC) is </a:t>
            </a:r>
            <a:r>
              <a:rPr lang="en-US" altLang="ja-JP" sz="2400" dirty="0">
                <a:solidFill>
                  <a:srgbClr val="0432FF"/>
                </a:solidFill>
              </a:rPr>
              <a:t>radiation hard </a:t>
            </a:r>
            <a:r>
              <a:rPr lang="en-US" altLang="ja-JP" sz="2400" dirty="0"/>
              <a:t>and it can be </a:t>
            </a:r>
            <a:r>
              <a:rPr lang="en-US" altLang="ja-JP" sz="2400" dirty="0">
                <a:solidFill>
                  <a:srgbClr val="0432FF"/>
                </a:solidFill>
              </a:rPr>
              <a:t>recovered with annealing</a:t>
            </a:r>
            <a:endParaRPr lang="en-US" altLang="ja-JP" sz="2400" b="1" dirty="0">
              <a:solidFill>
                <a:srgbClr val="0432FF"/>
              </a:solidFill>
            </a:endParaRPr>
          </a:p>
          <a:p>
            <a:pPr>
              <a:defRPr/>
            </a:pPr>
            <a:r>
              <a:rPr lang="en-US" altLang="ja-JP" sz="2400" b="1" dirty="0"/>
              <a:t>Goal</a:t>
            </a:r>
            <a:r>
              <a:rPr lang="en-US" altLang="ja-JP" sz="2400" dirty="0"/>
              <a:t>: </a:t>
            </a:r>
          </a:p>
          <a:p>
            <a:pPr marL="741362" lvl="1" indent="-457200">
              <a:buFont typeface="+mj-lt"/>
              <a:buAutoNum type="arabicPeriod"/>
              <a:defRPr/>
            </a:pPr>
            <a:r>
              <a:rPr lang="en-US" altLang="ja-JP" sz="2400" dirty="0"/>
              <a:t>Develop aluminum-stabilized superconductors (AL-SC)</a:t>
            </a:r>
          </a:p>
          <a:p>
            <a:pPr marL="741362" lvl="1" indent="-457200">
              <a:buFont typeface="+mj-lt"/>
              <a:buAutoNum type="arabicPeriod"/>
              <a:defRPr/>
            </a:pPr>
            <a:r>
              <a:rPr lang="en-US" altLang="ja-JP" sz="2400" dirty="0"/>
              <a:t>Prototype coil using AL-SC</a:t>
            </a:r>
          </a:p>
          <a:p>
            <a:pPr marL="741362" lvl="1" indent="-457200">
              <a:buFont typeface="+mj-lt"/>
              <a:buAutoNum type="arabicPeriod"/>
              <a:defRPr/>
            </a:pPr>
            <a:r>
              <a:rPr lang="en-US" altLang="ja-JP" sz="2400" dirty="0"/>
              <a:t>Investigate radiation hardness of AL-SC and other magnet 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4FB5E-7060-A54E-B1C6-49ADBEB3B1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3C77-BDF9-B845-8427-879A21E6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project highlights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2F5C0-EB62-974B-A68A-2A030C3B09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A190721A-6214-CD47-A016-5C2F1B2C2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29832"/>
            <a:ext cx="2493963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7">
            <a:extLst>
              <a:ext uri="{FF2B5EF4-FFF2-40B4-BE49-F238E27FC236}">
                <a16:creationId xmlns:a16="http://schemas.microsoft.com/office/drawing/2014/main" id="{6559D833-C6A3-C64B-A6F9-849B5852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252891"/>
            <a:ext cx="3713163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Production of AL-SC prototype coil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2">
            <a:extLst>
              <a:ext uri="{FF2B5EF4-FFF2-40B4-BE49-F238E27FC236}">
                <a16:creationId xmlns:a16="http://schemas.microsoft.com/office/drawing/2014/main" id="{143BC125-9BB5-3E4E-AC69-F04FCDB60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744888"/>
            <a:ext cx="3470275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Production of AL-SC conductors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110BD18C-EFC2-B144-8ACD-839D1BF02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4691"/>
            <a:ext cx="18113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10">
            <a:extLst>
              <a:ext uri="{FF2B5EF4-FFF2-40B4-BE49-F238E27FC236}">
                <a16:creationId xmlns:a16="http://schemas.microsoft.com/office/drawing/2014/main" id="{AE60FE57-CC2F-DD46-AE51-90FD68AD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743301"/>
            <a:ext cx="4086225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Indirect cooling test bench at Fermilab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図 8" descr="文書名 -US-JAPANKUNO120301.pdf">
            <a:extLst>
              <a:ext uri="{FF2B5EF4-FFF2-40B4-BE49-F238E27FC236}">
                <a16:creationId xmlns:a16="http://schemas.microsoft.com/office/drawing/2014/main" id="{F6460F56-77B3-1241-A72D-30CE16C1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95" y="2325245"/>
            <a:ext cx="17192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DC836C73-A3FE-9F46-A872-9C0C9864B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252891"/>
            <a:ext cx="3675062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Neutron irradiation tests at KURRI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図 9">
            <a:extLst>
              <a:ext uri="{FF2B5EF4-FFF2-40B4-BE49-F238E27FC236}">
                <a16:creationId xmlns:a16="http://schemas.microsoft.com/office/drawing/2014/main" id="{827CB98A-ED2E-A448-8F95-1E7B278AE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84691"/>
            <a:ext cx="26336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4">
            <a:extLst>
              <a:ext uri="{FF2B5EF4-FFF2-40B4-BE49-F238E27FC236}">
                <a16:creationId xmlns:a16="http://schemas.microsoft.com/office/drawing/2014/main" id="{CF0084B9-FA43-EE43-82E0-BE76F87B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319563"/>
            <a:ext cx="19240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5">
            <a:extLst>
              <a:ext uri="{FF2B5EF4-FFF2-40B4-BE49-F238E27FC236}">
                <a16:creationId xmlns:a16="http://schemas.microsoft.com/office/drawing/2014/main" id="{576CE681-0062-FF45-9579-497AB877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48126"/>
            <a:ext cx="17256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6">
            <a:extLst>
              <a:ext uri="{FF2B5EF4-FFF2-40B4-BE49-F238E27FC236}">
                <a16:creationId xmlns:a16="http://schemas.microsoft.com/office/drawing/2014/main" id="{C89E806B-0306-174A-98E1-24268EE7E3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756128"/>
            <a:ext cx="18415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8D201DB2-C72A-A549-83D9-DAF5CFF1D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6094200"/>
            <a:ext cx="3494087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RESMM-2012 (FNAL) workshop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9">
            <a:extLst>
              <a:ext uri="{FF2B5EF4-FFF2-40B4-BE49-F238E27FC236}">
                <a16:creationId xmlns:a16="http://schemas.microsoft.com/office/drawing/2014/main" id="{B07EE30F-BBE0-7E4C-95A5-3C21DE81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608488"/>
            <a:ext cx="681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2011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23">
            <a:extLst>
              <a:ext uri="{FF2B5EF4-FFF2-40B4-BE49-F238E27FC236}">
                <a16:creationId xmlns:a16="http://schemas.microsoft.com/office/drawing/2014/main" id="{CFE4848E-BC11-F349-933C-6FE22AE6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04505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2012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24">
            <a:extLst>
              <a:ext uri="{FF2B5EF4-FFF2-40B4-BE49-F238E27FC236}">
                <a16:creationId xmlns:a16="http://schemas.microsoft.com/office/drawing/2014/main" id="{423C899F-5240-2642-B4C1-8F5B9046E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181486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2012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テキスト ボックス 25">
            <a:extLst>
              <a:ext uri="{FF2B5EF4-FFF2-40B4-BE49-F238E27FC236}">
                <a16:creationId xmlns:a16="http://schemas.microsoft.com/office/drawing/2014/main" id="{99BFB3E0-38F3-1446-80EE-87618D4BE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195991"/>
            <a:ext cx="170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2011 and 2012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AlCAP</a:t>
            </a:r>
            <a:br>
              <a:rPr kumimoji="1" lang="en-US" altLang="ja-JP" dirty="0"/>
            </a:br>
            <a:endParaRPr lang="en-US" altLang="ja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62B6-3986-354C-B5F8-0FF8888A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9829"/>
            <a:ext cx="8372901" cy="477294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Challenge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432FF"/>
                </a:solidFill>
              </a:rPr>
              <a:t>Emitted particles</a:t>
            </a:r>
            <a:r>
              <a:rPr lang="en-US" sz="2400" dirty="0"/>
              <a:t> from muon capture can be </a:t>
            </a:r>
            <a:r>
              <a:rPr lang="en-US" sz="2400" dirty="0">
                <a:solidFill>
                  <a:srgbClr val="0432FF"/>
                </a:solidFill>
              </a:rPr>
              <a:t>backgrounds</a:t>
            </a:r>
            <a:r>
              <a:rPr lang="en-US" sz="2400" dirty="0"/>
              <a:t> or cause detector saturation or </a:t>
            </a:r>
            <a:r>
              <a:rPr lang="en-US" sz="2400" dirty="0">
                <a:solidFill>
                  <a:srgbClr val="0432FF"/>
                </a:solidFill>
              </a:rPr>
              <a:t>false vetoes </a:t>
            </a:r>
            <a:r>
              <a:rPr lang="en-US" sz="2400" dirty="0"/>
              <a:t>for Mu2e / COMET</a:t>
            </a:r>
          </a:p>
          <a:p>
            <a:pPr marL="0" indent="0">
              <a:buNone/>
            </a:pPr>
            <a:r>
              <a:rPr lang="en-US" sz="2400" b="1" dirty="0"/>
              <a:t>Goal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432FF"/>
                </a:solidFill>
              </a:rPr>
              <a:t>Measure energy spectra and rates</a:t>
            </a:r>
            <a:r>
              <a:rPr lang="en-US" sz="2400" dirty="0"/>
              <a:t> for these emitted particles and use </a:t>
            </a:r>
            <a:r>
              <a:rPr lang="en-US" sz="2400" dirty="0">
                <a:solidFill>
                  <a:srgbClr val="0432FF"/>
                </a:solidFill>
              </a:rPr>
              <a:t>characteristic X-rays </a:t>
            </a:r>
            <a:r>
              <a:rPr lang="en-US" sz="2400" dirty="0"/>
              <a:t>to normalize muon rate</a:t>
            </a:r>
          </a:p>
          <a:p>
            <a:pPr marL="0" indent="0">
              <a:buNone/>
            </a:pPr>
            <a:r>
              <a:rPr lang="en-US" sz="2400" dirty="0"/>
              <a:t>Three data taking periods at PSI with different focus:</a:t>
            </a:r>
          </a:p>
          <a:p>
            <a:pPr marL="690562" lvl="1" indent="-342900">
              <a:buFont typeface="+mj-lt"/>
              <a:buAutoNum type="arabicPeriod"/>
            </a:pPr>
            <a:r>
              <a:rPr lang="en-US" sz="2400" dirty="0"/>
              <a:t>2013: Charged particles and photons</a:t>
            </a:r>
          </a:p>
          <a:p>
            <a:pPr marL="690562" lvl="1" indent="-342900">
              <a:buFont typeface="+mj-lt"/>
              <a:buAutoNum type="arabicPeriod"/>
            </a:pPr>
            <a:r>
              <a:rPr lang="en-US" sz="2400" dirty="0"/>
              <a:t>2015a: Neutrons and photons </a:t>
            </a:r>
          </a:p>
          <a:p>
            <a:pPr marL="690562" lvl="1" indent="-342900">
              <a:buFont typeface="+mj-lt"/>
              <a:buAutoNum type="arabicPeriod"/>
            </a:pPr>
            <a:r>
              <a:rPr lang="en-US" sz="2400" dirty="0"/>
              <a:t>2015b: Charged particles and photons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AlCAP</a:t>
            </a:r>
            <a:br>
              <a:rPr kumimoji="1" lang="en-US" altLang="ja-JP" dirty="0"/>
            </a:br>
            <a:endParaRPr lang="en-US" altLang="ja-JP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線">
            <a:extLst>
              <a:ext uri="{FF2B5EF4-FFF2-40B4-BE49-F238E27FC236}">
                <a16:creationId xmlns:a16="http://schemas.microsoft.com/office/drawing/2014/main" id="{1E66035D-44BA-5644-8832-0184AC811130}"/>
              </a:ext>
            </a:extLst>
          </p:cNvPr>
          <p:cNvSpPr/>
          <p:nvPr/>
        </p:nvSpPr>
        <p:spPr>
          <a:xfrm>
            <a:off x="455414" y="753307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 hangingPunct="0"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844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pic>
        <p:nvPicPr>
          <p:cNvPr id="8" name="Picture 8" descr="Image result for AlCap aluminum capture">
            <a:extLst>
              <a:ext uri="{FF2B5EF4-FFF2-40B4-BE49-F238E27FC236}">
                <a16:creationId xmlns:a16="http://schemas.microsoft.com/office/drawing/2014/main" id="{BCFD7E89-95E5-F14C-9FB6-09AF7D40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6" y="689112"/>
            <a:ext cx="8611728" cy="5697794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AlCAP</a:t>
            </a:r>
            <a:br>
              <a:rPr kumimoji="1" lang="en-US" altLang="ja-JP" dirty="0"/>
            </a:br>
            <a:endParaRPr lang="en-US" altLang="ja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62B6-3986-354C-B5F8-0FF8888A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9829"/>
            <a:ext cx="8372901" cy="477294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2" name="20131213-AlCapAtPSI-2020045-75.jpg" descr="20131213-AlCapAtPSI-2020045-75.jpg">
            <a:extLst>
              <a:ext uri="{FF2B5EF4-FFF2-40B4-BE49-F238E27FC236}">
                <a16:creationId xmlns:a16="http://schemas.microsoft.com/office/drawing/2014/main" id="{362B1FEB-A203-564E-975F-8A3D1BBD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0389" y="-17859"/>
            <a:ext cx="6875859" cy="687585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">
            <a:extLst>
              <a:ext uri="{FF2B5EF4-FFF2-40B4-BE49-F238E27FC236}">
                <a16:creationId xmlns:a16="http://schemas.microsoft.com/office/drawing/2014/main" id="{1C8A2271-49EB-5D43-AEC4-B7427D578BE1}"/>
              </a:ext>
            </a:extLst>
          </p:cNvPr>
          <p:cNvSpPr/>
          <p:nvPr/>
        </p:nvSpPr>
        <p:spPr>
          <a:xfrm>
            <a:off x="1085553" y="3821907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 dirty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24" name="M">
            <a:extLst>
              <a:ext uri="{FF2B5EF4-FFF2-40B4-BE49-F238E27FC236}">
                <a16:creationId xmlns:a16="http://schemas.microsoft.com/office/drawing/2014/main" id="{5AA7E20D-18FD-6046-B696-D48FA030802F}"/>
              </a:ext>
            </a:extLst>
          </p:cNvPr>
          <p:cNvSpPr/>
          <p:nvPr/>
        </p:nvSpPr>
        <p:spPr>
          <a:xfrm>
            <a:off x="1085553" y="4384477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25" name="M">
            <a:extLst>
              <a:ext uri="{FF2B5EF4-FFF2-40B4-BE49-F238E27FC236}">
                <a16:creationId xmlns:a16="http://schemas.microsoft.com/office/drawing/2014/main" id="{93B9C652-3D1E-9245-AAB2-D03D376DC5D0}"/>
              </a:ext>
            </a:extLst>
          </p:cNvPr>
          <p:cNvSpPr/>
          <p:nvPr/>
        </p:nvSpPr>
        <p:spPr>
          <a:xfrm>
            <a:off x="6178749" y="1821657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26" name="M">
            <a:extLst>
              <a:ext uri="{FF2B5EF4-FFF2-40B4-BE49-F238E27FC236}">
                <a16:creationId xmlns:a16="http://schemas.microsoft.com/office/drawing/2014/main" id="{8DF42237-149D-B94B-8ED3-B85FD1C22518}"/>
              </a:ext>
            </a:extLst>
          </p:cNvPr>
          <p:cNvSpPr/>
          <p:nvPr/>
        </p:nvSpPr>
        <p:spPr>
          <a:xfrm>
            <a:off x="3660577" y="-8929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27" name="M">
            <a:extLst>
              <a:ext uri="{FF2B5EF4-FFF2-40B4-BE49-F238E27FC236}">
                <a16:creationId xmlns:a16="http://schemas.microsoft.com/office/drawing/2014/main" id="{9D4CA6B1-7655-B246-846D-0321DE463D3A}"/>
              </a:ext>
            </a:extLst>
          </p:cNvPr>
          <p:cNvSpPr/>
          <p:nvPr/>
        </p:nvSpPr>
        <p:spPr>
          <a:xfrm>
            <a:off x="6509147" y="3375423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28" name="M">
            <a:extLst>
              <a:ext uri="{FF2B5EF4-FFF2-40B4-BE49-F238E27FC236}">
                <a16:creationId xmlns:a16="http://schemas.microsoft.com/office/drawing/2014/main" id="{E998C650-B7FA-C140-A960-89FA5948AC21}"/>
              </a:ext>
            </a:extLst>
          </p:cNvPr>
          <p:cNvSpPr/>
          <p:nvPr/>
        </p:nvSpPr>
        <p:spPr>
          <a:xfrm>
            <a:off x="5625108" y="1348384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29" name="M">
            <a:extLst>
              <a:ext uri="{FF2B5EF4-FFF2-40B4-BE49-F238E27FC236}">
                <a16:creationId xmlns:a16="http://schemas.microsoft.com/office/drawing/2014/main" id="{181B90B5-CC73-9947-A582-46DBB9F2DF15}"/>
              </a:ext>
            </a:extLst>
          </p:cNvPr>
          <p:cNvSpPr/>
          <p:nvPr/>
        </p:nvSpPr>
        <p:spPr>
          <a:xfrm>
            <a:off x="5214342" y="892969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F8B06D69-88D7-E94E-83ED-316F757CEA3D}"/>
              </a:ext>
            </a:extLst>
          </p:cNvPr>
          <p:cNvSpPr/>
          <p:nvPr/>
        </p:nvSpPr>
        <p:spPr>
          <a:xfrm>
            <a:off x="6928842" y="2044899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1" name="C">
            <a:extLst>
              <a:ext uri="{FF2B5EF4-FFF2-40B4-BE49-F238E27FC236}">
                <a16:creationId xmlns:a16="http://schemas.microsoft.com/office/drawing/2014/main" id="{83C4E4FF-86CC-314D-95A6-758483CF4F3E}"/>
              </a:ext>
            </a:extLst>
          </p:cNvPr>
          <p:cNvSpPr/>
          <p:nvPr/>
        </p:nvSpPr>
        <p:spPr>
          <a:xfrm>
            <a:off x="4249936" y="116087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29952C9-F43C-1A4F-81D5-88D8A6706E1B}"/>
              </a:ext>
            </a:extLst>
          </p:cNvPr>
          <p:cNvSpPr/>
          <p:nvPr/>
        </p:nvSpPr>
        <p:spPr>
          <a:xfrm>
            <a:off x="4330303" y="1750219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F9E659E8-23D3-3C42-BFED-7CFE3879B42C}"/>
              </a:ext>
            </a:extLst>
          </p:cNvPr>
          <p:cNvSpPr/>
          <p:nvPr/>
        </p:nvSpPr>
        <p:spPr>
          <a:xfrm>
            <a:off x="7652147" y="3375423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4" name="C">
            <a:extLst>
              <a:ext uri="{FF2B5EF4-FFF2-40B4-BE49-F238E27FC236}">
                <a16:creationId xmlns:a16="http://schemas.microsoft.com/office/drawing/2014/main" id="{1D69CBFD-FFC7-D945-BC8B-F4E98003A202}"/>
              </a:ext>
            </a:extLst>
          </p:cNvPr>
          <p:cNvSpPr/>
          <p:nvPr/>
        </p:nvSpPr>
        <p:spPr>
          <a:xfrm>
            <a:off x="5625108" y="2848571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5" name="C">
            <a:extLst>
              <a:ext uri="{FF2B5EF4-FFF2-40B4-BE49-F238E27FC236}">
                <a16:creationId xmlns:a16="http://schemas.microsoft.com/office/drawing/2014/main" id="{207D1A3C-46A1-4247-80E6-00706BDCE99F}"/>
              </a:ext>
            </a:extLst>
          </p:cNvPr>
          <p:cNvSpPr/>
          <p:nvPr/>
        </p:nvSpPr>
        <p:spPr>
          <a:xfrm>
            <a:off x="4714280" y="303610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  <p:sp>
        <p:nvSpPr>
          <p:cNvPr id="36" name="M">
            <a:extLst>
              <a:ext uri="{FF2B5EF4-FFF2-40B4-BE49-F238E27FC236}">
                <a16:creationId xmlns:a16="http://schemas.microsoft.com/office/drawing/2014/main" id="{5A4CAE37-2114-994B-99A1-50BDBEFB4521}"/>
              </a:ext>
            </a:extLst>
          </p:cNvPr>
          <p:cNvSpPr/>
          <p:nvPr/>
        </p:nvSpPr>
        <p:spPr>
          <a:xfrm>
            <a:off x="4928592" y="2241352"/>
            <a:ext cx="446484" cy="446484"/>
          </a:xfrm>
          <a:prstGeom prst="ellipse">
            <a:avLst/>
          </a:prstGeom>
          <a:solidFill>
            <a:srgbClr val="E324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687" kern="0">
                <a:latin typeface="Helvetica Neue"/>
                <a:ea typeface="Helvetica Neue"/>
                <a:cs typeface="Helvetica Neue"/>
              </a:rPr>
              <a:t>M</a:t>
            </a:r>
          </a:p>
        </p:txBody>
      </p:sp>
      <p:sp>
        <p:nvSpPr>
          <p:cNvPr id="37" name="C">
            <a:extLst>
              <a:ext uri="{FF2B5EF4-FFF2-40B4-BE49-F238E27FC236}">
                <a16:creationId xmlns:a16="http://schemas.microsoft.com/office/drawing/2014/main" id="{87F7986A-4722-244E-8AF0-972BAA3E9B23}"/>
              </a:ext>
            </a:extLst>
          </p:cNvPr>
          <p:cNvSpPr/>
          <p:nvPr/>
        </p:nvSpPr>
        <p:spPr>
          <a:xfrm>
            <a:off x="3098006" y="741165"/>
            <a:ext cx="446484" cy="446484"/>
          </a:xfrm>
          <a:prstGeom prst="ellipse">
            <a:avLst/>
          </a:prstGeom>
          <a:solidFill>
            <a:srgbClr val="0061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 algn="ctr" defTabSz="584200">
              <a:defRPr sz="2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defTabSz="410751" hangingPunct="0"/>
            <a:r>
              <a:rPr sz="1828" kern="0">
                <a:latin typeface="Helvetica Neue"/>
                <a:ea typeface="Helvetica Neue"/>
                <a:cs typeface="Helvetica Neue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945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B0B1-99DB-1B4B-8001-BBDDC3EF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Alcap</a:t>
            </a:r>
            <a:r>
              <a:rPr lang="en-US" dirty="0"/>
              <a:t>: research Highlights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826DB-6415-F14F-BCC9-AD4608E13F1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F00DA-F140-8740-BB92-E58D720D2A96}"/>
              </a:ext>
            </a:extLst>
          </p:cNvPr>
          <p:cNvSpPr txBox="1"/>
          <p:nvPr/>
        </p:nvSpPr>
        <p:spPr>
          <a:xfrm>
            <a:off x="4928771" y="1319192"/>
            <a:ext cx="391645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none" lIns="91440" tIns="91440" rIns="91440" bIns="91440" rtlCol="0" anchor="ctr" anchorCtr="0">
            <a:spAutoFit/>
          </a:bodyPr>
          <a:lstStyle/>
          <a:p>
            <a:r>
              <a:rPr lang="en-US" dirty="0"/>
              <a:t>Ongoing analysis to obtain unfolded </a:t>
            </a:r>
          </a:p>
          <a:p>
            <a:r>
              <a:rPr lang="en-US" dirty="0"/>
              <a:t>energy spectra for charged particles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4651D-357D-6B4D-A110-77CD226CE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" r="1926" b="11255"/>
          <a:stretch/>
        </p:blipFill>
        <p:spPr>
          <a:xfrm>
            <a:off x="457200" y="1163609"/>
            <a:ext cx="4057520" cy="26335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0450FF-02DB-0841-90CE-2CA3690C0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6"/>
          <a:stretch/>
        </p:blipFill>
        <p:spPr>
          <a:xfrm>
            <a:off x="524260" y="4258968"/>
            <a:ext cx="4070168" cy="2537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57EC6-AAFC-DC45-B44D-41297EB75707}"/>
              </a:ext>
            </a:extLst>
          </p:cNvPr>
          <p:cNvSpPr txBox="1"/>
          <p:nvPr/>
        </p:nvSpPr>
        <p:spPr>
          <a:xfrm>
            <a:off x="457200" y="857527"/>
            <a:ext cx="40575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91440" rIns="91440" bIns="91440" rtlCol="0" anchor="ctr" anchorCtr="0">
            <a:spAutoFit/>
          </a:bodyPr>
          <a:lstStyle/>
          <a:p>
            <a:r>
              <a:rPr lang="en-US" dirty="0"/>
              <a:t>Clear particle identification with </a:t>
            </a:r>
            <a:r>
              <a:rPr lang="en-US" dirty="0" err="1"/>
              <a:t>dE</a:t>
            </a:r>
            <a:r>
              <a:rPr lang="en-US" dirty="0"/>
              <a:t> / 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1208A4-2095-9E47-9629-C46F7A3F8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7"/>
          <a:stretch/>
        </p:blipFill>
        <p:spPr>
          <a:xfrm>
            <a:off x="4643650" y="2201779"/>
            <a:ext cx="4486701" cy="2724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B8F98-C99E-774B-8695-90A72DD54C26}"/>
              </a:ext>
            </a:extLst>
          </p:cNvPr>
          <p:cNvSpPr txBox="1"/>
          <p:nvPr/>
        </p:nvSpPr>
        <p:spPr>
          <a:xfrm>
            <a:off x="351839" y="3788465"/>
            <a:ext cx="43909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91440" rIns="91440" bIns="91440" rtlCol="0" anchor="ctr" anchorCtr="0">
            <a:spAutoFit/>
          </a:bodyPr>
          <a:lstStyle/>
          <a:p>
            <a:r>
              <a:rPr lang="en-US" dirty="0"/>
              <a:t>Muon rate normalization with 2p-1s X-ray</a:t>
            </a:r>
          </a:p>
        </p:txBody>
      </p:sp>
    </p:spTree>
    <p:extLst>
      <p:ext uri="{BB962C8B-B14F-4D97-AF65-F5344CB8AC3E}">
        <p14:creationId xmlns:p14="http://schemas.microsoft.com/office/powerpoint/2010/main" val="29385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Development of 3D Magnetic Field Measurement System</a:t>
            </a:r>
            <a:endParaRPr lang="en-US" altLang="ja-JP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DED96119-2B34-264A-B0A9-50C8157AC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2225"/>
            <a:ext cx="8372475" cy="4773613"/>
          </a:xfrm>
        </p:spPr>
        <p:txBody>
          <a:bodyPr>
            <a:no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</a:rPr>
              <a:t>Challenge</a:t>
            </a:r>
            <a:r>
              <a:rPr lang="en-US" altLang="ja-JP" sz="2000" dirty="0">
                <a:solidFill>
                  <a:schemeClr val="tx1"/>
                </a:solidFill>
              </a:rPr>
              <a:t>: </a:t>
            </a:r>
            <a:r>
              <a:rPr lang="en-US" altLang="ja-JP" sz="2000" dirty="0">
                <a:solidFill>
                  <a:srgbClr val="0432FF"/>
                </a:solidFill>
              </a:rPr>
              <a:t>3D Hall probe </a:t>
            </a:r>
            <a:r>
              <a:rPr lang="en-US" altLang="ja-JP" sz="2000" dirty="0">
                <a:solidFill>
                  <a:schemeClr val="tx1"/>
                </a:solidFill>
              </a:rPr>
              <a:t>for </a:t>
            </a:r>
            <a:r>
              <a:rPr lang="en-US" altLang="ja-JP" sz="2000" dirty="0" err="1">
                <a:solidFill>
                  <a:schemeClr val="tx1"/>
                </a:solidFill>
              </a:rPr>
              <a:t>SuperKEKB</a:t>
            </a:r>
            <a:r>
              <a:rPr lang="en-US" altLang="ja-JP" sz="2000" dirty="0">
                <a:solidFill>
                  <a:schemeClr val="tx1"/>
                </a:solidFill>
              </a:rPr>
              <a:t> (and COMET) needs </a:t>
            </a:r>
            <a:r>
              <a:rPr lang="en-US" altLang="ja-JP" sz="2000" dirty="0">
                <a:solidFill>
                  <a:srgbClr val="0432FF"/>
                </a:solidFill>
              </a:rPr>
              <a:t>calibration</a:t>
            </a:r>
            <a:r>
              <a:rPr lang="en-US" altLang="ja-JP" sz="2000" dirty="0">
                <a:solidFill>
                  <a:schemeClr val="tx1"/>
                </a:solidFill>
              </a:rPr>
              <a:t> better than specified by vendor. </a:t>
            </a:r>
          </a:p>
          <a:p>
            <a:r>
              <a:rPr lang="en-US" altLang="ja-JP" sz="2000" b="1" dirty="0">
                <a:solidFill>
                  <a:schemeClr val="tx1"/>
                </a:solidFill>
              </a:rPr>
              <a:t>Goal</a:t>
            </a:r>
            <a:r>
              <a:rPr lang="en-US" altLang="ja-JP" sz="2000" dirty="0">
                <a:solidFill>
                  <a:schemeClr val="tx1"/>
                </a:solidFill>
              </a:rPr>
              <a:t>: </a:t>
            </a:r>
            <a:r>
              <a:rPr lang="en-US" altLang="ja-JP" sz="2000" dirty="0">
                <a:solidFill>
                  <a:srgbClr val="0432FF"/>
                </a:solidFill>
              </a:rPr>
              <a:t>Verify and improve the calibration</a:t>
            </a:r>
            <a:r>
              <a:rPr lang="en-US" altLang="ja-JP" sz="2000" dirty="0">
                <a:solidFill>
                  <a:schemeClr val="tx1"/>
                </a:solidFill>
              </a:rPr>
              <a:t> of the </a:t>
            </a:r>
            <a:r>
              <a:rPr lang="en-US" altLang="ja-JP" sz="2000" dirty="0" err="1">
                <a:solidFill>
                  <a:schemeClr val="tx1"/>
                </a:solidFill>
              </a:rPr>
              <a:t>SuperKEKB</a:t>
            </a:r>
            <a:r>
              <a:rPr lang="en-US" altLang="ja-JP" sz="2000" dirty="0">
                <a:solidFill>
                  <a:schemeClr val="tx1"/>
                </a:solidFill>
              </a:rPr>
              <a:t> Hall probe in the Argonne test solenoid and then use knowledge transfer towards COMET field mapping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C0E2E5-A489-D34F-AE39-EB2178257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0884" b="23361"/>
          <a:stretch/>
        </p:blipFill>
        <p:spPr bwMode="auto">
          <a:xfrm>
            <a:off x="142875" y="3402027"/>
            <a:ext cx="7555230" cy="344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FC5B2D5-ABF5-8248-B5D2-A58047535D7C}"/>
              </a:ext>
            </a:extLst>
          </p:cNvPr>
          <p:cNvSpPr txBox="1">
            <a:spLocks noChangeArrowheads="1"/>
          </p:cNvSpPr>
          <p:nvPr/>
        </p:nvSpPr>
        <p:spPr>
          <a:xfrm>
            <a:off x="142875" y="3395944"/>
            <a:ext cx="5326380" cy="1280489"/>
          </a:xfrm>
          <a:prstGeom prst="rect">
            <a:avLst/>
          </a:prstGeom>
          <a:solidFill>
            <a:srgbClr val="000000">
              <a:alpha val="38431"/>
            </a:srgbClr>
          </a:solidFill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ja-JP" sz="2000" b="1" dirty="0">
              <a:solidFill>
                <a:srgbClr val="FFFF00"/>
              </a:solidFill>
              <a:ea typeface="ＭＳ Ｐゴシック" charset="-128"/>
            </a:endParaRPr>
          </a:p>
          <a:p>
            <a:pPr algn="l"/>
            <a:r>
              <a:rPr lang="en-US" altLang="ja-JP" sz="2000" b="1" dirty="0">
                <a:solidFill>
                  <a:srgbClr val="FFFF00"/>
                </a:solidFill>
                <a:ea typeface="ＭＳ Ｐゴシック" charset="-128"/>
              </a:rPr>
              <a:t>KEK Hall probe calibrated against NMR at</a:t>
            </a:r>
          </a:p>
          <a:p>
            <a:pPr algn="l"/>
            <a:r>
              <a:rPr lang="en-US" altLang="ja-JP" sz="2000" b="1" dirty="0">
                <a:solidFill>
                  <a:srgbClr val="FFFF00"/>
                </a:solidFill>
                <a:ea typeface="ＭＳ Ｐゴシック" charset="-128"/>
              </a:rPr>
              <a:t>    0.5T   1.0T   1.5T    2.0T    2.5T    3.0T. </a:t>
            </a:r>
            <a:endParaRPr lang="ja-JP" altLang="en-US" sz="2000" b="1" dirty="0">
              <a:solidFill>
                <a:srgbClr val="FFFF00"/>
              </a:solidFill>
              <a:ea typeface="ＭＳ Ｐゴシック" charset="-128"/>
            </a:endParaRPr>
          </a:p>
        </p:txBody>
      </p:sp>
      <p:sp>
        <p:nvSpPr>
          <p:cNvPr id="9" name="右矢印 10">
            <a:extLst>
              <a:ext uri="{FF2B5EF4-FFF2-40B4-BE49-F238E27FC236}">
                <a16:creationId xmlns:a16="http://schemas.microsoft.com/office/drawing/2014/main" id="{0894B86F-9051-E44D-85BE-710AA799630B}"/>
              </a:ext>
            </a:extLst>
          </p:cNvPr>
          <p:cNvSpPr/>
          <p:nvPr/>
        </p:nvSpPr>
        <p:spPr>
          <a:xfrm rot="7804943">
            <a:off x="3036040" y="4552366"/>
            <a:ext cx="693254" cy="359105"/>
          </a:xfrm>
          <a:prstGeom prst="rightArrow">
            <a:avLst>
              <a:gd name="adj1" fmla="val 26732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CE1FE47-6974-FA4E-A8A3-816D416D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67" y="2781458"/>
            <a:ext cx="3422733" cy="256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0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E36D-C0AB-B840-B6B8-69F40DA4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highlights: Hall probe calibrated with 14600 points of 2D map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DAD6D-4412-A94F-8ADE-C5B4AEB9D2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821C04D-9FEF-AA4D-A9D3-D34CC4BC0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6380" r="2266" b="50606"/>
          <a:stretch>
            <a:fillRect/>
          </a:stretch>
        </p:blipFill>
        <p:spPr bwMode="auto">
          <a:xfrm>
            <a:off x="398501" y="4754341"/>
            <a:ext cx="8459967" cy="199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E680E63-6D69-F744-AD0D-6DDE0213E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8" y="1176433"/>
            <a:ext cx="3833825" cy="373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105A2FB7-1E89-4145-BCBC-4D6FD6977CD4}"/>
              </a:ext>
            </a:extLst>
          </p:cNvPr>
          <p:cNvSpPr>
            <a:spLocks/>
          </p:cNvSpPr>
          <p:nvPr/>
        </p:nvSpPr>
        <p:spPr bwMode="auto">
          <a:xfrm>
            <a:off x="1428058" y="1411152"/>
            <a:ext cx="1993751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 Neue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 Neue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 Neue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 Neue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 Neue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ctr"/>
            <a:r>
              <a:rPr lang="en-US" altLang="ja-JP" sz="1800" b="1" dirty="0">
                <a:latin typeface="+mn-lt"/>
                <a:ea typeface="ＭＳ Ｐゴシック" charset="-128"/>
                <a:sym typeface="Helvetica Neue" charset="0"/>
              </a:rPr>
              <a:t>Measurement points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A6CB7B05-FD08-5141-9A77-0EC14C58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1" t="71851" r="9273" b="11765"/>
          <a:stretch>
            <a:fillRect/>
          </a:stretch>
        </p:blipFill>
        <p:spPr bwMode="auto">
          <a:xfrm>
            <a:off x="4325617" y="1822363"/>
            <a:ext cx="2548843" cy="17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69942FE6-501D-C440-BAEA-7CBB25A81559}"/>
              </a:ext>
            </a:extLst>
          </p:cNvPr>
          <p:cNvSpPr>
            <a:spLocks/>
          </p:cNvSpPr>
          <p:nvPr/>
        </p:nvSpPr>
        <p:spPr bwMode="auto">
          <a:xfrm>
            <a:off x="2906973" y="3926006"/>
            <a:ext cx="968991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11AEF64-C958-904D-B0AE-719C45ED6DFC}"/>
              </a:ext>
            </a:extLst>
          </p:cNvPr>
          <p:cNvSpPr>
            <a:spLocks/>
          </p:cNvSpPr>
          <p:nvPr/>
        </p:nvSpPr>
        <p:spPr bwMode="auto">
          <a:xfrm>
            <a:off x="4280254" y="1805207"/>
            <a:ext cx="2714007" cy="1800173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D4306EDD-CF0B-3240-A84F-D0285DB3619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885191" y="1822363"/>
            <a:ext cx="395063" cy="210364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799021BF-76DA-CA4D-87FD-E7507B921E4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885191" y="3605380"/>
            <a:ext cx="395063" cy="89212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DF25A81A-010D-A744-B470-9E392E0257F3}"/>
              </a:ext>
            </a:extLst>
          </p:cNvPr>
          <p:cNvSpPr>
            <a:spLocks/>
          </p:cNvSpPr>
          <p:nvPr/>
        </p:nvSpPr>
        <p:spPr bwMode="auto">
          <a:xfrm>
            <a:off x="6328792" y="1078040"/>
            <a:ext cx="2514600" cy="22098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69EA1EF6-149F-4142-A857-4CED604F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17" y="1230440"/>
            <a:ext cx="17748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1B432692-6C19-B44C-AF7B-DD9E1E1D5EDD}"/>
              </a:ext>
            </a:extLst>
          </p:cNvPr>
          <p:cNvSpPr>
            <a:spLocks/>
          </p:cNvSpPr>
          <p:nvPr/>
        </p:nvSpPr>
        <p:spPr bwMode="auto">
          <a:xfrm>
            <a:off x="8041705" y="989140"/>
            <a:ext cx="547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 Neue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 Neue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 Neue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 Neue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 Neue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ctr"/>
            <a:r>
              <a:rPr lang="en-US" altLang="ja-JP" sz="3600">
                <a:ea typeface="ＭＳ Ｐゴシック" charset="-128"/>
              </a:rPr>
              <a:t>θ</a:t>
            </a:r>
            <a:r>
              <a:rPr lang="en-US" altLang="ja-JP" sz="3600" baseline="-6000">
                <a:ea typeface="ＭＳ Ｐゴシック" charset="-128"/>
              </a:rPr>
              <a:t>0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C52DFB80-D519-D845-A7C6-5F6F85DA98B5}"/>
              </a:ext>
            </a:extLst>
          </p:cNvPr>
          <p:cNvSpPr>
            <a:spLocks/>
          </p:cNvSpPr>
          <p:nvPr/>
        </p:nvSpPr>
        <p:spPr bwMode="auto">
          <a:xfrm>
            <a:off x="8246492" y="2487740"/>
            <a:ext cx="546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 Neue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 Neue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 Neue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 Neue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 Neue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algn="ctr"/>
            <a:r>
              <a:rPr lang="en-US" altLang="ja-JP" sz="3600">
                <a:ea typeface="ＭＳ Ｐゴシック" charset="-128"/>
              </a:rPr>
              <a:t>θ</a:t>
            </a:r>
            <a:r>
              <a:rPr lang="en-US" altLang="ja-JP" sz="3600" baseline="-6000">
                <a:ea typeface="ＭＳ Ｐゴシック" charset="-12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60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E36D-C0AB-B840-B6B8-69F40DA4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highlights: Hall probe performance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DAD6D-4412-A94F-8ADE-C5B4AEB9D2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EE17056F-6858-7245-A621-F825A0AB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0" y="1275449"/>
            <a:ext cx="3448658" cy="7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B7719A2-8AB4-F443-BC18-ECEF73A0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9" y="2166909"/>
            <a:ext cx="5237332" cy="417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3">
            <a:extLst>
              <a:ext uri="{FF2B5EF4-FFF2-40B4-BE49-F238E27FC236}">
                <a16:creationId xmlns:a16="http://schemas.microsoft.com/office/drawing/2014/main" id="{2548EBC9-7D47-F94C-AA1D-96716CF65A5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594218" y="3175603"/>
            <a:ext cx="2650236" cy="0"/>
          </a:xfrm>
          <a:prstGeom prst="line">
            <a:avLst/>
          </a:prstGeom>
          <a:noFill/>
          <a:ln w="50800" cap="flat">
            <a:solidFill>
              <a:srgbClr val="00FF00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5" name="Line 4">
            <a:extLst>
              <a:ext uri="{FF2B5EF4-FFF2-40B4-BE49-F238E27FC236}">
                <a16:creationId xmlns:a16="http://schemas.microsoft.com/office/drawing/2014/main" id="{CE6A2E21-2467-4B40-9E58-37C8980A6D9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594219" y="4819070"/>
            <a:ext cx="2650235" cy="0"/>
          </a:xfrm>
          <a:prstGeom prst="line">
            <a:avLst/>
          </a:prstGeom>
          <a:noFill/>
          <a:ln w="50800" cap="flat">
            <a:solidFill>
              <a:srgbClr val="00FF00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A6289D8A-2FF8-EA4B-82C5-2331351D7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808" y="2405454"/>
            <a:ext cx="2222500" cy="0"/>
          </a:xfrm>
          <a:prstGeom prst="line">
            <a:avLst/>
          </a:prstGeom>
          <a:noFill/>
          <a:ln w="50800" cap="flat">
            <a:solidFill>
              <a:srgbClr val="00FF00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F88C4E84-DDD4-BD4E-9704-1608D03D8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2872" y="5611020"/>
            <a:ext cx="2222500" cy="0"/>
          </a:xfrm>
          <a:prstGeom prst="line">
            <a:avLst/>
          </a:prstGeom>
          <a:noFill/>
          <a:ln w="50800" cap="flat">
            <a:solidFill>
              <a:srgbClr val="00FF00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3C491E0B-ACA5-A846-85DE-FF934AD813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846572" y="2101045"/>
            <a:ext cx="502170" cy="29368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975A3BFF-0885-FF4B-846D-02F61CED6804}"/>
              </a:ext>
            </a:extLst>
          </p:cNvPr>
          <p:cNvSpPr>
            <a:spLocks/>
          </p:cNvSpPr>
          <p:nvPr/>
        </p:nvSpPr>
        <p:spPr bwMode="auto">
          <a:xfrm>
            <a:off x="5731201" y="4558352"/>
            <a:ext cx="3354036" cy="74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>
            <a:lvl1pPr algn="l">
              <a:defRPr sz="1200">
                <a:solidFill>
                  <a:schemeClr val="tx1"/>
                </a:solidFill>
                <a:latin typeface="Helvetica Neue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 Neue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 Neue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 Neue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 Neue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r>
              <a:rPr lang="en-US" altLang="ja-JP" sz="1800" dirty="0" err="1">
                <a:latin typeface="+mn-lt"/>
                <a:ea typeface="ＭＳ Ｐゴシック" charset="-128"/>
              </a:rPr>
              <a:t>B</a:t>
            </a:r>
            <a:r>
              <a:rPr lang="en-US" altLang="ja-JP" sz="1800" baseline="-6000" dirty="0" err="1">
                <a:latin typeface="+mn-lt"/>
                <a:ea typeface="ＭＳ Ｐゴシック" charset="-128"/>
              </a:rPr>
              <a:t>x</a:t>
            </a:r>
            <a:r>
              <a:rPr lang="en-US" altLang="ja-JP" sz="1800" dirty="0">
                <a:latin typeface="+mn-lt"/>
                <a:ea typeface="ＭＳ Ｐゴシック" charset="-128"/>
              </a:rPr>
              <a:t>, </a:t>
            </a:r>
            <a:r>
              <a:rPr lang="en-US" altLang="ja-JP" sz="1800" dirty="0" err="1">
                <a:latin typeface="+mn-lt"/>
                <a:ea typeface="ＭＳ Ｐゴシック" charset="-128"/>
              </a:rPr>
              <a:t>B</a:t>
            </a:r>
            <a:r>
              <a:rPr lang="en-US" altLang="ja-JP" sz="1800" baseline="-25000" dirty="0" err="1">
                <a:latin typeface="+mn-lt"/>
                <a:ea typeface="ＭＳ Ｐゴシック" charset="-128"/>
              </a:rPr>
              <a:t>z</a:t>
            </a:r>
            <a:r>
              <a:rPr lang="en-US" altLang="ja-JP" sz="1800" dirty="0">
                <a:latin typeface="+mn-lt"/>
                <a:ea typeface="ＭＳ Ｐゴシック" charset="-128"/>
              </a:rPr>
              <a:t>: within the specification</a:t>
            </a:r>
          </a:p>
          <a:p>
            <a:endParaRPr lang="en-US" altLang="ja-JP" sz="1800" dirty="0">
              <a:latin typeface="+mn-lt"/>
              <a:ea typeface="ＭＳ Ｐゴシック" charset="-128"/>
            </a:endParaRPr>
          </a:p>
          <a:p>
            <a:endParaRPr lang="en-US" altLang="ja-JP" sz="1800" dirty="0">
              <a:latin typeface="+mn-lt"/>
              <a:ea typeface="ＭＳ Ｐゴシック" charset="-128"/>
            </a:endParaRPr>
          </a:p>
          <a:p>
            <a:endParaRPr lang="en-US" altLang="ja-JP" sz="1800" dirty="0">
              <a:latin typeface="+mn-lt"/>
              <a:ea typeface="ＭＳ Ｐゴシック" charset="-128"/>
            </a:endParaRPr>
          </a:p>
          <a:p>
            <a:endParaRPr lang="ja-JP" altLang="en-US" sz="1800" dirty="0">
              <a:latin typeface="+mn-lt"/>
              <a:ea typeface="ＭＳ Ｐゴシック" charset="-128"/>
            </a:endParaRPr>
          </a:p>
          <a:p>
            <a:r>
              <a:rPr lang="en-US" altLang="ja-JP" sz="1800" dirty="0">
                <a:latin typeface="+mn-lt"/>
                <a:ea typeface="ＭＳ Ｐゴシック" charset="-128"/>
              </a:rPr>
              <a:t>B</a:t>
            </a:r>
            <a:r>
              <a:rPr lang="en-US" altLang="ja-JP" sz="1800" baseline="-6000" dirty="0">
                <a:latin typeface="+mn-lt"/>
                <a:ea typeface="ＭＳ Ｐゴシック" charset="-128"/>
              </a:rPr>
              <a:t>y</a:t>
            </a:r>
            <a:r>
              <a:rPr lang="en-US" altLang="ja-JP" sz="1800" dirty="0">
                <a:latin typeface="+mn-lt"/>
                <a:ea typeface="ＭＳ Ｐゴシック" charset="-128"/>
              </a:rPr>
              <a:t> : out of the specification &lt;2T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B82C3689-1F42-6D46-B851-8096BF3891E0}"/>
              </a:ext>
            </a:extLst>
          </p:cNvPr>
          <p:cNvSpPr>
            <a:spLocks/>
          </p:cNvSpPr>
          <p:nvPr/>
        </p:nvSpPr>
        <p:spPr bwMode="auto">
          <a:xfrm>
            <a:off x="5311482" y="5980911"/>
            <a:ext cx="3928022" cy="34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>
            <a:lvl1pPr algn="l">
              <a:defRPr sz="1200">
                <a:solidFill>
                  <a:schemeClr val="tx1"/>
                </a:solidFill>
                <a:latin typeface="Helvetica Neue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 Neue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 Neue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 Neue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 Neue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r>
              <a:rPr lang="en-US" altLang="ja-JP" sz="1800" dirty="0">
                <a:latin typeface="+mn-lt"/>
                <a:ea typeface="ＭＳ Ｐゴシック" charset="-128"/>
              </a:rPr>
              <a:t>Repeatability at B=1.45T: ~0.15%</a:t>
            </a:r>
          </a:p>
        </p:txBody>
      </p:sp>
      <p:sp>
        <p:nvSpPr>
          <p:cNvPr id="31" name="テキスト ボックス 8">
            <a:extLst>
              <a:ext uri="{FF2B5EF4-FFF2-40B4-BE49-F238E27FC236}">
                <a16:creationId xmlns:a16="http://schemas.microsoft.com/office/drawing/2014/main" id="{9EA96E5A-C123-B941-9F59-7952C3B93294}"/>
              </a:ext>
            </a:extLst>
          </p:cNvPr>
          <p:cNvSpPr txBox="1"/>
          <p:nvPr/>
        </p:nvSpPr>
        <p:spPr>
          <a:xfrm>
            <a:off x="6348742" y="1914002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Catalog specification</a:t>
            </a:r>
            <a:endParaRPr kumimoji="1" lang="ja-JP" altLang="en-US" dirty="0"/>
          </a:p>
        </p:txBody>
      </p:sp>
      <p:sp>
        <p:nvSpPr>
          <p:cNvPr id="32" name="テキスト ボックス 9">
            <a:extLst>
              <a:ext uri="{FF2B5EF4-FFF2-40B4-BE49-F238E27FC236}">
                <a16:creationId xmlns:a16="http://schemas.microsoft.com/office/drawing/2014/main" id="{D1FB413A-AF92-AE4D-899E-D82A8502CF27}"/>
              </a:ext>
            </a:extLst>
          </p:cNvPr>
          <p:cNvSpPr txBox="1"/>
          <p:nvPr/>
        </p:nvSpPr>
        <p:spPr>
          <a:xfrm>
            <a:off x="3099334" y="287364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0.25 %</a:t>
            </a:r>
            <a:endParaRPr kumimoji="1" lang="ja-JP" altLang="en-US" dirty="0"/>
          </a:p>
        </p:txBody>
      </p:sp>
      <p:sp>
        <p:nvSpPr>
          <p:cNvPr id="33" name="テキスト ボックス 19">
            <a:extLst>
              <a:ext uri="{FF2B5EF4-FFF2-40B4-BE49-F238E27FC236}">
                <a16:creationId xmlns:a16="http://schemas.microsoft.com/office/drawing/2014/main" id="{12F7F863-572C-2C41-A78F-4C4E2752F282}"/>
              </a:ext>
            </a:extLst>
          </p:cNvPr>
          <p:cNvSpPr txBox="1"/>
          <p:nvPr/>
        </p:nvSpPr>
        <p:spPr>
          <a:xfrm>
            <a:off x="4907825" y="209866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0.5 %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76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579A94-B708-944B-8096-6B3AEC611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515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EDE2-D263-F940-A3E6-F48DD132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Next steps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D7C4-BE3A-9444-BBBC-2A741F17A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9714"/>
            <a:ext cx="8372901" cy="5143057"/>
          </a:xfrm>
        </p:spPr>
        <p:txBody>
          <a:bodyPr/>
          <a:lstStyle/>
          <a:p>
            <a:r>
              <a:rPr lang="en-US" altLang="ja-JP" sz="2400" dirty="0"/>
              <a:t>Repeat Hall probe </a:t>
            </a:r>
            <a:r>
              <a:rPr lang="en-US" altLang="ja-JP" sz="2400" dirty="0">
                <a:solidFill>
                  <a:srgbClr val="0432FF"/>
                </a:solidFill>
              </a:rPr>
              <a:t>calibration</a:t>
            </a:r>
            <a:r>
              <a:rPr lang="en-US" altLang="ja-JP" sz="2400" dirty="0"/>
              <a:t> with </a:t>
            </a:r>
            <a:r>
              <a:rPr lang="en-US" altLang="ja-JP" sz="2400" dirty="0">
                <a:solidFill>
                  <a:srgbClr val="0432FF"/>
                </a:solidFill>
              </a:rPr>
              <a:t>improved fixture </a:t>
            </a:r>
            <a:r>
              <a:rPr lang="en-US" altLang="ja-JP" sz="2400" dirty="0"/>
              <a:t>out of G10 for better magnetic footprint</a:t>
            </a:r>
          </a:p>
          <a:p>
            <a:r>
              <a:rPr lang="en-US" altLang="ja-JP" sz="2400" dirty="0">
                <a:solidFill>
                  <a:srgbClr val="0432FF"/>
                </a:solidFill>
              </a:rPr>
              <a:t>Measurement</a:t>
            </a:r>
            <a:r>
              <a:rPr lang="en-US" altLang="ja-JP" sz="2400" dirty="0"/>
              <a:t> of the </a:t>
            </a:r>
            <a:r>
              <a:rPr lang="en-US" altLang="ja-JP" sz="2400" dirty="0">
                <a:solidFill>
                  <a:srgbClr val="0432FF"/>
                </a:solidFill>
              </a:rPr>
              <a:t>absolute seating angle </a:t>
            </a:r>
            <a:r>
              <a:rPr lang="en-US" altLang="ja-JP" sz="2400" dirty="0"/>
              <a:t>of Hall elements in the probe</a:t>
            </a:r>
          </a:p>
          <a:p>
            <a:pPr marL="174625" indent="-166688">
              <a:spcBef>
                <a:spcPts val="788"/>
              </a:spcBef>
            </a:pPr>
            <a:r>
              <a:rPr lang="en-US" altLang="ja-JP" sz="2400" dirty="0"/>
              <a:t>Design and construction of a </a:t>
            </a:r>
            <a:r>
              <a:rPr lang="en-US" altLang="ja-JP" sz="2400" dirty="0">
                <a:solidFill>
                  <a:srgbClr val="0432FF"/>
                </a:solidFill>
              </a:rPr>
              <a:t>Hall probe for up to 3T </a:t>
            </a:r>
            <a:r>
              <a:rPr lang="en-US" altLang="ja-JP" sz="2400" dirty="0"/>
              <a:t>range for the measurement of the </a:t>
            </a:r>
            <a:r>
              <a:rPr lang="en-US" altLang="ja-JP" sz="2400" dirty="0">
                <a:solidFill>
                  <a:srgbClr val="0432FF"/>
                </a:solidFill>
              </a:rPr>
              <a:t>COMET transport solenoid</a:t>
            </a:r>
          </a:p>
          <a:p>
            <a:pPr marL="174625" indent="-166688">
              <a:spcBef>
                <a:spcPts val="788"/>
              </a:spcBef>
            </a:pPr>
            <a:r>
              <a:rPr lang="en-US" altLang="ja-JP" sz="2400" dirty="0">
                <a:solidFill>
                  <a:srgbClr val="0432FF"/>
                </a:solidFill>
              </a:rPr>
              <a:t>Calibration</a:t>
            </a:r>
            <a:r>
              <a:rPr lang="en-US" altLang="ja-JP" sz="2400" dirty="0"/>
              <a:t> of </a:t>
            </a:r>
            <a:r>
              <a:rPr lang="en-US" altLang="ja-JP" sz="2400" dirty="0">
                <a:solidFill>
                  <a:srgbClr val="0432FF"/>
                </a:solidFill>
              </a:rPr>
              <a:t>COMET Hall probe </a:t>
            </a:r>
            <a:r>
              <a:rPr lang="en-US" altLang="ja-JP" sz="2400" dirty="0"/>
              <a:t>in ANL magnet (setup will also be used for Mu2e Hall </a:t>
            </a:r>
            <a:r>
              <a:rPr lang="en-US" altLang="ja-JP" sz="2400"/>
              <a:t>probe calibration)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63627-7AE1-5644-A71D-77F6392D63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Muon </a:t>
            </a:r>
            <a:r>
              <a:rPr lang="en-US" cap="none" dirty="0"/>
              <a:t>g</a:t>
            </a:r>
            <a:r>
              <a:rPr lang="en-US" dirty="0"/>
              <a:t>-2 (J-PARC &amp; Fermilab) </a:t>
            </a:r>
          </a:p>
          <a:p>
            <a:r>
              <a:rPr lang="en-US" dirty="0"/>
              <a:t>&amp; </a:t>
            </a:r>
          </a:p>
          <a:p>
            <a:r>
              <a:rPr lang="en-US" dirty="0"/>
              <a:t>M</a:t>
            </a:r>
            <a:r>
              <a:rPr lang="en-US" cap="none" dirty="0"/>
              <a:t>u</a:t>
            </a:r>
            <a:r>
              <a:rPr lang="en-US" dirty="0"/>
              <a:t>SEUM</a:t>
            </a:r>
          </a:p>
        </p:txBody>
      </p:sp>
    </p:spTree>
    <p:extLst>
      <p:ext uri="{BB962C8B-B14F-4D97-AF65-F5344CB8AC3E}">
        <p14:creationId xmlns:p14="http://schemas.microsoft.com/office/powerpoint/2010/main" val="24099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9A9B5-37D4-A243-9963-8FCF213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to electron conversion projects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88A5-03F7-5846-89DB-A2774294CE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C7540-A914-FF4E-85C8-221BBB650834}"/>
              </a:ext>
            </a:extLst>
          </p:cNvPr>
          <p:cNvGrpSpPr/>
          <p:nvPr/>
        </p:nvGrpSpPr>
        <p:grpSpPr>
          <a:xfrm>
            <a:off x="5074222" y="770803"/>
            <a:ext cx="3945710" cy="4847329"/>
            <a:chOff x="5074222" y="770803"/>
            <a:chExt cx="3945710" cy="48473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A81BCC3-15A4-7846-8A38-80E57A04556C}"/>
                </a:ext>
              </a:extLst>
            </p:cNvPr>
            <p:cNvGrpSpPr/>
            <p:nvPr/>
          </p:nvGrpSpPr>
          <p:grpSpPr>
            <a:xfrm>
              <a:off x="5074222" y="1757918"/>
              <a:ext cx="2084832" cy="854698"/>
              <a:chOff x="213868" y="1888918"/>
              <a:chExt cx="2084832" cy="854698"/>
            </a:xfrm>
          </p:grpSpPr>
          <p:pic>
            <p:nvPicPr>
              <p:cNvPr id="63" name="Picture 6" descr="Image result for fermilab mu2e">
                <a:extLst>
                  <a:ext uri="{FF2B5EF4-FFF2-40B4-BE49-F238E27FC236}">
                    <a16:creationId xmlns:a16="http://schemas.microsoft.com/office/drawing/2014/main" id="{39199680-8DF2-8A42-B736-E8443C469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868" y="1917284"/>
                <a:ext cx="2084832" cy="826332"/>
              </a:xfrm>
              <a:prstGeom prst="rect">
                <a:avLst/>
              </a:prstGeom>
              <a:noFill/>
              <a:ln w="38100">
                <a:solidFill>
                  <a:srgbClr val="0076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510999B-1DCB-834D-AA97-C4252439DDC1}"/>
                  </a:ext>
                </a:extLst>
              </p:cNvPr>
              <p:cNvSpPr txBox="1"/>
              <p:nvPr/>
            </p:nvSpPr>
            <p:spPr>
              <a:xfrm>
                <a:off x="829056" y="1888918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Mu2e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BB1C294-75A5-A04D-8ACB-7D33AF0BE6CF}"/>
                </a:ext>
              </a:extLst>
            </p:cNvPr>
            <p:cNvGrpSpPr/>
            <p:nvPr/>
          </p:nvGrpSpPr>
          <p:grpSpPr>
            <a:xfrm>
              <a:off x="7591668" y="1417488"/>
              <a:ext cx="1428264" cy="1543604"/>
              <a:chOff x="7642468" y="3205988"/>
              <a:chExt cx="1428264" cy="1543604"/>
            </a:xfrm>
          </p:grpSpPr>
          <p:pic>
            <p:nvPicPr>
              <p:cNvPr id="66" name="図 2" descr="文書名 -US-JAPAN-KUNO110308-2.pdf">
                <a:extLst>
                  <a:ext uri="{FF2B5EF4-FFF2-40B4-BE49-F238E27FC236}">
                    <a16:creationId xmlns:a16="http://schemas.microsoft.com/office/drawing/2014/main" id="{52B65E34-5F02-7247-93A9-616BBA6F5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23" t="13024" r="3161" b="3473"/>
              <a:stretch/>
            </p:blipFill>
            <p:spPr bwMode="auto">
              <a:xfrm>
                <a:off x="7642468" y="3205988"/>
                <a:ext cx="1428264" cy="1484980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6661A2-CE75-BE4B-8EF5-566B1360B158}"/>
                  </a:ext>
                </a:extLst>
              </p:cNvPr>
              <p:cNvSpPr txBox="1"/>
              <p:nvPr/>
            </p:nvSpPr>
            <p:spPr>
              <a:xfrm>
                <a:off x="7847487" y="4380260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COMET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6DDFF1B-ACE9-1B47-812D-2B7BB9507E2C}"/>
                </a:ext>
              </a:extLst>
            </p:cNvPr>
            <p:cNvGrpSpPr/>
            <p:nvPr/>
          </p:nvGrpSpPr>
          <p:grpSpPr>
            <a:xfrm>
              <a:off x="6641083" y="4156161"/>
              <a:ext cx="1590803" cy="1461971"/>
              <a:chOff x="3267575" y="1087841"/>
              <a:chExt cx="1590803" cy="1461971"/>
            </a:xfrm>
          </p:grpSpPr>
          <p:pic>
            <p:nvPicPr>
              <p:cNvPr id="69" name="Picture 8" descr="Image result for AlCap aluminum capture">
                <a:extLst>
                  <a:ext uri="{FF2B5EF4-FFF2-40B4-BE49-F238E27FC236}">
                    <a16:creationId xmlns:a16="http://schemas.microsoft.com/office/drawing/2014/main" id="{53411475-BF42-2842-9AA1-6A8D8F50D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575" y="1497286"/>
                <a:ext cx="1590803" cy="1052526"/>
              </a:xfrm>
              <a:prstGeom prst="rect">
                <a:avLst/>
              </a:prstGeom>
              <a:noFill/>
              <a:ln w="38100">
                <a:solidFill>
                  <a:srgbClr val="FFFC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DA780D-3AC2-844F-8784-DFB2203626DD}"/>
                  </a:ext>
                </a:extLst>
              </p:cNvPr>
              <p:cNvSpPr txBox="1"/>
              <p:nvPr/>
            </p:nvSpPr>
            <p:spPr>
              <a:xfrm>
                <a:off x="3657726" y="1087841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AlCap</a:t>
                </a:r>
              </a:p>
            </p:txBody>
          </p:sp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6D60A9B-EF51-8743-B98B-E413D948D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5578322" y="1119171"/>
              <a:ext cx="750384" cy="6231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9BE3EC7-F15B-074E-B886-F64E29A6F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7856694" y="770803"/>
              <a:ext cx="750384" cy="623164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54831CE-0553-AC40-A2EA-F88449C4E361}"/>
                </a:ext>
              </a:extLst>
            </p:cNvPr>
            <p:cNvGrpSpPr/>
            <p:nvPr/>
          </p:nvGrpSpPr>
          <p:grpSpPr>
            <a:xfrm>
              <a:off x="6067269" y="2795962"/>
              <a:ext cx="2342176" cy="1360201"/>
              <a:chOff x="538706" y="3125623"/>
              <a:chExt cx="2342176" cy="1360201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EEAD0B3-6046-2148-A605-3EAAD30154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4813" y="3357840"/>
                <a:ext cx="916069" cy="112798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9B96B6D-C2A0-E745-9122-4697BB4D23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706" y="3125623"/>
                <a:ext cx="1253261" cy="136020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C37894F-36F3-5140-A1C4-155B1B9A47C5}"/>
                  </a:ext>
                </a:extLst>
              </p:cNvPr>
              <p:cNvSpPr txBox="1"/>
              <p:nvPr/>
            </p:nvSpPr>
            <p:spPr>
              <a:xfrm>
                <a:off x="1201948" y="3346254"/>
                <a:ext cx="1268296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p d </a:t>
                </a:r>
                <a:r>
                  <a:rPr lang="en-US" sz="2000" dirty="0">
                    <a:solidFill>
                      <a:srgbClr val="FF0000"/>
                    </a:solidFill>
                    <a:latin typeface="Symbol" pitchFamily="2" charset="2"/>
                  </a:rPr>
                  <a:t>a</a:t>
                </a:r>
                <a:r>
                  <a:rPr lang="en-US" sz="2000" dirty="0">
                    <a:solidFill>
                      <a:srgbClr val="FF0000"/>
                    </a:solidFill>
                  </a:rPr>
                  <a:t> n ...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6F8AA-4B71-4548-BA71-A456AF398A3A}"/>
              </a:ext>
            </a:extLst>
          </p:cNvPr>
          <p:cNvGrpSpPr/>
          <p:nvPr/>
        </p:nvGrpSpPr>
        <p:grpSpPr>
          <a:xfrm>
            <a:off x="280852" y="1082183"/>
            <a:ext cx="3346144" cy="5166247"/>
            <a:chOff x="280852" y="1082183"/>
            <a:chExt cx="3346144" cy="516624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6480DC-43DF-4940-A733-6F5C8907A35E}"/>
                </a:ext>
              </a:extLst>
            </p:cNvPr>
            <p:cNvGrpSpPr/>
            <p:nvPr/>
          </p:nvGrpSpPr>
          <p:grpSpPr>
            <a:xfrm>
              <a:off x="280852" y="1781413"/>
              <a:ext cx="1429022" cy="953674"/>
              <a:chOff x="1534492" y="3161126"/>
              <a:chExt cx="1429022" cy="953674"/>
            </a:xfrm>
          </p:grpSpPr>
          <p:pic>
            <p:nvPicPr>
              <p:cNvPr id="56" name="Picture 4" descr="https://www.bnl.gov/today/body_pics/2018/07/17-0188-17-hr.jpg">
                <a:extLst>
                  <a:ext uri="{FF2B5EF4-FFF2-40B4-BE49-F238E27FC236}">
                    <a16:creationId xmlns:a16="http://schemas.microsoft.com/office/drawing/2014/main" id="{3A7E68E8-05F1-B84F-9961-712347C3A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492" y="3161126"/>
                <a:ext cx="1429022" cy="953674"/>
              </a:xfrm>
              <a:prstGeom prst="rect">
                <a:avLst/>
              </a:prstGeom>
              <a:noFill/>
              <a:ln w="38100">
                <a:solidFill>
                  <a:srgbClr val="0076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3DCB3C7-82A4-8749-851B-4F140668291F}"/>
                  </a:ext>
                </a:extLst>
              </p:cNvPr>
              <p:cNvSpPr txBox="1"/>
              <p:nvPr/>
            </p:nvSpPr>
            <p:spPr>
              <a:xfrm>
                <a:off x="1669357" y="3745468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Muon g-2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EDA650A-9285-C04D-B926-82A18D80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31" y="4613532"/>
              <a:ext cx="1294744" cy="1015485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0FA1FB2-9880-CB4C-A78A-D7B67204A20A}"/>
                </a:ext>
              </a:extLst>
            </p:cNvPr>
            <p:cNvGrpSpPr/>
            <p:nvPr/>
          </p:nvGrpSpPr>
          <p:grpSpPr>
            <a:xfrm>
              <a:off x="2305173" y="1740773"/>
              <a:ext cx="1321823" cy="1055189"/>
              <a:chOff x="6031477" y="1991073"/>
              <a:chExt cx="1321823" cy="1055189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CA9C7A4-2B9E-CF45-9FEF-B808D5F92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477" y="1991073"/>
                <a:ext cx="1321823" cy="999381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1D3208D-AC5B-7841-87D0-ED808FB72318}"/>
                  </a:ext>
                </a:extLst>
              </p:cNvPr>
              <p:cNvSpPr txBox="1"/>
              <p:nvPr/>
            </p:nvSpPr>
            <p:spPr>
              <a:xfrm>
                <a:off x="6112742" y="2676930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Muon g-2</a:t>
                </a: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973A31D-B084-1C4D-84D6-77A09D90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626914" y="1112663"/>
              <a:ext cx="750384" cy="62316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E18FD93-2173-BD41-B155-6A191249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2540711" y="1082183"/>
              <a:ext cx="750384" cy="6231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717B56-D637-A24A-BD82-1FA38872C1A0}"/>
                </a:ext>
              </a:extLst>
            </p:cNvPr>
            <p:cNvGrpSpPr/>
            <p:nvPr/>
          </p:nvGrpSpPr>
          <p:grpSpPr>
            <a:xfrm>
              <a:off x="1111247" y="2862797"/>
              <a:ext cx="1534286" cy="1623025"/>
              <a:chOff x="1111247" y="2862797"/>
              <a:chExt cx="1534286" cy="1623025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A79AB89-780C-EA4C-A4CD-44E9EAA436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4813" y="2862797"/>
                <a:ext cx="680720" cy="16230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6F464AA7-F430-2142-B876-E16B588E2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1247" y="2862797"/>
                <a:ext cx="680720" cy="16230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9B7FE9-D7CB-BE46-921B-AF1A7A9456BB}"/>
                  </a:ext>
                </a:extLst>
              </p:cNvPr>
              <p:cNvSpPr txBox="1"/>
              <p:nvPr/>
            </p:nvSpPr>
            <p:spPr>
              <a:xfrm>
                <a:off x="1431216" y="2961092"/>
                <a:ext cx="873957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m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Symbol" pitchFamily="2" charset="2"/>
                  </a:rPr>
                  <a:t>m</a:t>
                </a:r>
                <a:r>
                  <a:rPr lang="en-US" sz="2000" dirty="0">
                    <a:solidFill>
                      <a:srgbClr val="FF0000"/>
                    </a:solidFill>
                  </a:rPr>
                  <a:t>/m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39A6910-DFC2-DD4D-90CE-1738A859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1557022" y="5625266"/>
              <a:ext cx="750384" cy="62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28437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Muons in a magnetic field B (no E field)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95400" y="902775"/>
            <a:ext cx="7010400" cy="5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Cyclotron frequency</a:t>
            </a:r>
            <a:r>
              <a:rPr lang="en-US" sz="2400" dirty="0">
                <a:cs typeface="Symbol" charset="2"/>
              </a:rPr>
              <a:t>: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571326"/>
              </p:ext>
            </p:extLst>
          </p:nvPr>
        </p:nvGraphicFramePr>
        <p:xfrm>
          <a:off x="5282307" y="705890"/>
          <a:ext cx="1695450" cy="915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7" name="Equation" r:id="rId3" imgW="800100" imgH="431800" progId="Equation.3">
                  <p:embed/>
                </p:oleObj>
              </mc:Choice>
              <mc:Fallback>
                <p:oleObj name="Equation" r:id="rId3" imgW="800100" imgH="4318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2307" y="705890"/>
                        <a:ext cx="1695450" cy="915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219200" y="1604904"/>
            <a:ext cx="7157145" cy="914400"/>
            <a:chOff x="1219200" y="1655704"/>
            <a:chExt cx="7157145" cy="91440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1219200" y="1828800"/>
              <a:ext cx="70104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Spin precession frequency</a:t>
              </a:r>
              <a:r>
                <a:rPr lang="en-US" sz="2400" dirty="0">
                  <a:cs typeface="Symbol" charset="2"/>
                </a:rPr>
                <a:t>:</a:t>
              </a:r>
              <a:endParaRPr lang="en-US" sz="24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5704452"/>
                </p:ext>
              </p:extLst>
            </p:nvPr>
          </p:nvGraphicFramePr>
          <p:xfrm>
            <a:off x="5282307" y="1655704"/>
            <a:ext cx="309403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58" name="Equation" r:id="rId5" imgW="1460500" imgH="431800" progId="Equation.3">
                    <p:embed/>
                  </p:oleObj>
                </mc:Choice>
                <mc:Fallback>
                  <p:oleObj name="Equation" r:id="rId5" imgW="1460500" imgH="431800" progId="Equation.3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82307" y="1655704"/>
                          <a:ext cx="309403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60537" y="2649689"/>
                <a:ext cx="4097340" cy="737894"/>
              </a:xfrm>
              <a:prstGeom prst="rect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sz="2800" b="0" i="1" baseline="-2500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is-I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37" y="2649689"/>
                <a:ext cx="4097340" cy="737894"/>
              </a:xfrm>
              <a:prstGeom prst="rect">
                <a:avLst/>
              </a:prstGeom>
              <a:blipFill>
                <a:blip r:embed="rId7"/>
                <a:stretch>
                  <a:fillRect l="-309" b="-8333"/>
                </a:stretch>
              </a:blip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60CE52-4CC2-4B46-9930-D3AEEC20375B}"/>
              </a:ext>
            </a:extLst>
          </p:cNvPr>
          <p:cNvSpPr txBox="1">
            <a:spLocks/>
          </p:cNvSpPr>
          <p:nvPr/>
        </p:nvSpPr>
        <p:spPr bwMode="auto">
          <a:xfrm>
            <a:off x="457200" y="3841213"/>
            <a:ext cx="320523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dirty="0"/>
              <a:t>We can rewrite this to:</a:t>
            </a: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70EB91-7CD1-1040-BAF1-61E1B3CA5E45}"/>
              </a:ext>
            </a:extLst>
          </p:cNvPr>
          <p:cNvSpPr txBox="1">
            <a:spLocks/>
          </p:cNvSpPr>
          <p:nvPr/>
        </p:nvSpPr>
        <p:spPr bwMode="auto">
          <a:xfrm>
            <a:off x="519270" y="5132589"/>
            <a:ext cx="84102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200" dirty="0">
                <a:solidFill>
                  <a:srgbClr val="0432FF"/>
                </a:solidFill>
                <a:latin typeface="Symbol" charset="2"/>
                <a:cs typeface="Symbol" charset="2"/>
              </a:rPr>
              <a:t>w</a:t>
            </a:r>
            <a:r>
              <a:rPr lang="en-US" sz="2200" baseline="-25000" dirty="0">
                <a:solidFill>
                  <a:srgbClr val="0432FF"/>
                </a:solidFill>
              </a:rPr>
              <a:t>p</a:t>
            </a:r>
            <a:r>
              <a:rPr lang="en-US" sz="2200" dirty="0"/>
              <a:t>:	Proton Larmor frequency measured in the same B field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432FF"/>
                </a:solidFill>
                <a:latin typeface="Symbol" charset="2"/>
              </a:rPr>
              <a:t>w</a:t>
            </a:r>
            <a:r>
              <a:rPr lang="en-US" sz="2200" baseline="-25000" dirty="0">
                <a:solidFill>
                  <a:srgbClr val="0432FF"/>
                </a:solidFill>
                <a:latin typeface="+mj-lt"/>
              </a:rPr>
              <a:t>a</a:t>
            </a:r>
            <a:r>
              <a:rPr lang="en-US" sz="2200" dirty="0"/>
              <a:t>:	Spin precession frequency measured with decay positrons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600"/>
                </a:solidFill>
                <a:cs typeface="Symbol" charset="2"/>
              </a:rPr>
              <a:t>m</a:t>
            </a:r>
            <a:r>
              <a:rPr lang="en-US" sz="2200" baseline="-25000" dirty="0">
                <a:solidFill>
                  <a:srgbClr val="007600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>
                <a:solidFill>
                  <a:srgbClr val="007600"/>
                </a:solidFill>
                <a:latin typeface="Symbol" charset="2"/>
                <a:cs typeface="Symbol" charset="2"/>
              </a:rPr>
              <a:t>/</a:t>
            </a:r>
            <a:r>
              <a:rPr lang="en-US" sz="2200" dirty="0">
                <a:solidFill>
                  <a:srgbClr val="007600"/>
                </a:solidFill>
                <a:cs typeface="Symbol" charset="2"/>
              </a:rPr>
              <a:t>m</a:t>
            </a:r>
            <a:r>
              <a:rPr lang="en-US" sz="2200" baseline="-25000" dirty="0">
                <a:solidFill>
                  <a:srgbClr val="007600"/>
                </a:solidFill>
                <a:cs typeface="Symbol" charset="2"/>
              </a:rPr>
              <a:t>e</a:t>
            </a:r>
            <a:r>
              <a:rPr lang="en-US" sz="2200" dirty="0"/>
              <a:t>:	Ratio known from muonium hyperfine measurement</a:t>
            </a:r>
          </a:p>
          <a:p>
            <a:pPr marL="0" indent="0">
              <a:buFont typeface="Wingdings" pitchFamily="2" charset="2"/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A634041-BBC5-8946-8645-BEE3A02E54EA}"/>
                  </a:ext>
                </a:extLst>
              </p:cNvPr>
              <p:cNvSpPr txBox="1"/>
              <p:nvPr/>
            </p:nvSpPr>
            <p:spPr>
              <a:xfrm>
                <a:off x="3662439" y="3955783"/>
                <a:ext cx="2732286" cy="805477"/>
              </a:xfrm>
              <a:prstGeom prst="rect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r>
                            <a:rPr lang="en-US" sz="2800" i="1" baseline="-250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r>
                            <a:rPr lang="en-US" sz="2800" b="0" i="1" baseline="-2500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bg-BG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bg-BG" sz="2800" i="1" smtClean="0">
                              <a:solidFill>
                                <a:srgbClr val="0076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76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  <m:r>
                            <a:rPr lang="en-US" sz="2800" i="1" baseline="-25000">
                              <a:solidFill>
                                <a:srgbClr val="007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7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  <m:r>
                            <a:rPr lang="en-US" sz="2800" i="1" baseline="-25000">
                              <a:solidFill>
                                <a:srgbClr val="0076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A634041-BBC5-8946-8645-BEE3A02E5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439" y="3955783"/>
                <a:ext cx="2732286" cy="805477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6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20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www.bnl.gov/today/body_pics/2018/07/17-0188-17-hr.jpg">
            <a:extLst>
              <a:ext uri="{FF2B5EF4-FFF2-40B4-BE49-F238E27FC236}">
                <a16:creationId xmlns:a16="http://schemas.microsoft.com/office/drawing/2014/main" id="{CAC58A6E-3D52-0D4E-995C-8AB0CC5D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39" y="537345"/>
            <a:ext cx="2827989" cy="18872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483BB-0121-C847-B3F5-42E20AC44C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B73E59-0184-484E-AA3B-62C37EDC09D4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BD3319-0060-2F4F-B4E8-B1F483A0A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97" y="389494"/>
            <a:ext cx="2798532" cy="211586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EBCAA06-6FB8-724E-9F46-50646B92A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453921"/>
              </p:ext>
            </p:extLst>
          </p:nvPr>
        </p:nvGraphicFramePr>
        <p:xfrm>
          <a:off x="476921" y="2586083"/>
          <a:ext cx="8225119" cy="3589770"/>
        </p:xfrm>
        <a:graphic>
          <a:graphicData uri="http://schemas.openxmlformats.org/drawingml/2006/table">
            <a:tbl>
              <a:tblPr firstRow="1" bandRow="1"/>
              <a:tblGrid>
                <a:gridCol w="1926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E34 @ JPARC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E989 @ Fermilab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Beam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High-rate, ultra-cold muon beam</a:t>
                      </a:r>
                      <a:r>
                        <a:rPr lang="en-US" sz="1400" baseline="0"/>
                        <a:t> </a:t>
                      </a:r>
                      <a:br>
                        <a:rPr lang="en-US" sz="1400" baseline="0"/>
                      </a:br>
                      <a:r>
                        <a:rPr lang="en-US" sz="1400" baseline="0"/>
                        <a:t>(</a:t>
                      </a:r>
                      <a:r>
                        <a:rPr lang="en-US" sz="1400" baseline="0">
                          <a:solidFill>
                            <a:srgbClr val="0432FF"/>
                          </a:solidFill>
                        </a:rPr>
                        <a:t>p = 300 MeV/c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High-rate, magic-momentum muons </a:t>
                      </a:r>
                      <a:br>
                        <a:rPr lang="en-US" sz="1400"/>
                      </a:br>
                      <a:r>
                        <a:rPr lang="en-US" sz="1400"/>
                        <a:t>(</a:t>
                      </a:r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p = 3.094 GeV/c</a:t>
                      </a:r>
                      <a:r>
                        <a:rPr lang="en-US" sz="1400"/>
                        <a:t>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err="1">
                          <a:solidFill>
                            <a:srgbClr val="0432FF"/>
                          </a:solidFill>
                        </a:rPr>
                        <a:t>P</a:t>
                      </a:r>
                      <a:r>
                        <a:rPr lang="en-US" sz="1400" baseline="-25000" err="1">
                          <a:solidFill>
                            <a:srgbClr val="0432FF"/>
                          </a:solidFill>
                        </a:rPr>
                        <a:t>max</a:t>
                      </a:r>
                      <a:r>
                        <a:rPr lang="en-US" sz="1400" baseline="0">
                          <a:solidFill>
                            <a:srgbClr val="0432FF"/>
                          </a:solidFill>
                        </a:rPr>
                        <a:t> = </a:t>
                      </a:r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50-90% (spin reversal possible)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P ≈ 97% (no spin reversal)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Magnet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MRI-like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/>
                        <a:t>solenoid (</a:t>
                      </a:r>
                      <a:r>
                        <a:rPr lang="en-US" sz="1400" err="1">
                          <a:solidFill>
                            <a:srgbClr val="0432FF"/>
                          </a:solidFill>
                        </a:rPr>
                        <a:t>r</a:t>
                      </a:r>
                      <a:r>
                        <a:rPr lang="en-US" sz="1400" baseline="-25000" err="1">
                          <a:solidFill>
                            <a:srgbClr val="0432FF"/>
                          </a:solidFill>
                        </a:rPr>
                        <a:t>storage</a:t>
                      </a:r>
                      <a:r>
                        <a:rPr lang="en-US" sz="1400" baseline="0">
                          <a:solidFill>
                            <a:srgbClr val="0432FF"/>
                          </a:solidFill>
                        </a:rPr>
                        <a:t> = 33cm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Storage ring (</a:t>
                      </a:r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7m radius</a:t>
                      </a:r>
                      <a:r>
                        <a:rPr lang="en-US" sz="1400"/>
                        <a:t>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B-field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3 Tesla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1.45 Tesla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B-field gradients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Small</a:t>
                      </a:r>
                      <a:r>
                        <a:rPr lang="en-US" sz="1400" baseline="0">
                          <a:solidFill>
                            <a:srgbClr val="0432FF"/>
                          </a:solidFill>
                        </a:rPr>
                        <a:t> gradients for focusing</a:t>
                      </a:r>
                      <a:endParaRPr lang="en-US" sz="140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Try to eliminate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E-field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None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Electrostatic quadrupole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Injection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Inflector + kicker (~5% efficiency)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Spiral + kicker (~90% efficiency)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Electron</a:t>
                      </a:r>
                      <a:r>
                        <a:rPr lang="en-US" sz="1400" baseline="0"/>
                        <a:t> detector</a:t>
                      </a:r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Silicon vanes for tracking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Lead-fluoride</a:t>
                      </a:r>
                      <a:r>
                        <a:rPr lang="en-US" sz="1400" baseline="0"/>
                        <a:t> calorimeter</a:t>
                      </a:r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B-field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/>
                        <a:t>measurement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Continuous wave NMR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Pulsed NMR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/>
                        <a:t>Current</a:t>
                      </a:r>
                      <a:r>
                        <a:rPr lang="en-US" sz="1400" baseline="0"/>
                        <a:t> sensitivity goal</a:t>
                      </a:r>
                      <a:endParaRPr lang="en-US" sz="14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400</a:t>
                      </a:r>
                      <a:r>
                        <a:rPr lang="en-US" sz="1400" baseline="0">
                          <a:solidFill>
                            <a:srgbClr val="0432FF"/>
                          </a:solidFill>
                        </a:rPr>
                        <a:t> ppb (ultimate </a:t>
                      </a:r>
                      <a:r>
                        <a:rPr lang="en-US" sz="1400">
                          <a:solidFill>
                            <a:srgbClr val="0432FF"/>
                          </a:solidFill>
                        </a:rPr>
                        <a:t>100 ppb)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140 ppb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9003-3AB6-A547-AE0B-1611FCB8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Mu</a:t>
            </a:r>
            <a:r>
              <a:rPr lang="en-US" dirty="0"/>
              <a:t>onium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pectroscopy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xperiment 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sing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icrowave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6F873-0889-D042-8493-1D80927E8F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4C3B8-2A66-8047-9413-026CD5E8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3167563"/>
            <a:ext cx="6457950" cy="356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CC1F4-0AA0-3241-9AD8-6141E6DE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94585"/>
            <a:ext cx="4867341" cy="73958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C3705-9FAC-CD4E-B928-5FF17446C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26" y="818191"/>
            <a:ext cx="3700024" cy="23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Water-based NMR probe(s) for absolute calibration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5208"/>
            <a:ext cx="8382000" cy="1981200"/>
          </a:xfrm>
        </p:spPr>
        <p:txBody>
          <a:bodyPr/>
          <a:lstStyle/>
          <a:p>
            <a:r>
              <a:rPr lang="en-US" sz="2200" b="1" dirty="0"/>
              <a:t>Purpose</a:t>
            </a:r>
            <a:r>
              <a:rPr lang="en-US" sz="2200" b="1" dirty="0">
                <a:solidFill>
                  <a:schemeClr val="tx1"/>
                </a:solidFill>
              </a:rPr>
              <a:t>:</a:t>
            </a:r>
            <a:r>
              <a:rPr lang="en-US" sz="2200" dirty="0">
                <a:solidFill>
                  <a:srgbClr val="0000FF"/>
                </a:solidFill>
              </a:rPr>
              <a:t> Special water probe(s) </a:t>
            </a:r>
            <a:r>
              <a:rPr lang="en-US" sz="2200" dirty="0"/>
              <a:t>deliver the </a:t>
            </a:r>
            <a:r>
              <a:rPr lang="en-US" sz="2200" dirty="0">
                <a:solidFill>
                  <a:srgbClr val="0000FF"/>
                </a:solidFill>
              </a:rPr>
              <a:t>absolute calibration</a:t>
            </a:r>
            <a:r>
              <a:rPr lang="en-US" sz="2200" dirty="0"/>
              <a:t> in terms of the free proton precession frequency </a:t>
            </a:r>
            <a:r>
              <a:rPr lang="en-US" sz="2200" dirty="0">
                <a:latin typeface="Symbol" charset="2"/>
                <a:cs typeface="Symbol" charset="2"/>
              </a:rPr>
              <a:t>w</a:t>
            </a:r>
            <a:r>
              <a:rPr lang="en-US" sz="2200" baseline="-25000" dirty="0"/>
              <a:t>p</a:t>
            </a:r>
          </a:p>
          <a:p>
            <a:r>
              <a:rPr lang="en-US" sz="2200" b="1" dirty="0"/>
              <a:t>Challenge</a:t>
            </a:r>
            <a:r>
              <a:rPr lang="en-US" sz="2200" dirty="0">
                <a:solidFill>
                  <a:srgbClr val="0000FF"/>
                </a:solidFill>
              </a:rPr>
              <a:t>: Shift</a:t>
            </a:r>
            <a:r>
              <a:rPr lang="en-US" sz="2200" dirty="0"/>
              <a:t> from field felt by </a:t>
            </a:r>
            <a:r>
              <a:rPr lang="en-US" sz="2200" dirty="0">
                <a:solidFill>
                  <a:srgbClr val="0000FF"/>
                </a:solidFill>
              </a:rPr>
              <a:t>free protons</a:t>
            </a:r>
            <a:r>
              <a:rPr lang="en-US" sz="2200" dirty="0"/>
              <a:t> compared to </a:t>
            </a:r>
            <a:r>
              <a:rPr lang="en-US" sz="2200" dirty="0">
                <a:solidFill>
                  <a:srgbClr val="0000FF"/>
                </a:solidFill>
              </a:rPr>
              <a:t>protons in water</a:t>
            </a:r>
            <a:r>
              <a:rPr lang="en-US" sz="2200" dirty="0"/>
              <a:t>. 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Goal: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432FF"/>
                </a:solidFill>
              </a:rPr>
              <a:t>Perform cross-calibration</a:t>
            </a:r>
            <a:r>
              <a:rPr lang="en-US" sz="2200" dirty="0"/>
              <a:t> of J-PARC and Fermilab water-based NMR probes </a:t>
            </a:r>
            <a:r>
              <a:rPr lang="en-US" sz="2200" dirty="0">
                <a:solidFill>
                  <a:srgbClr val="0432FF"/>
                </a:solidFill>
              </a:rPr>
              <a:t>to better than 30ppb </a:t>
            </a:r>
            <a:r>
              <a:rPr lang="en-US" sz="2200" dirty="0"/>
              <a:t>at </a:t>
            </a:r>
            <a:r>
              <a:rPr lang="en-US" sz="2200" dirty="0">
                <a:solidFill>
                  <a:srgbClr val="0432FF"/>
                </a:solidFill>
              </a:rPr>
              <a:t>1.45T, 1.7T, and 3T </a:t>
            </a:r>
          </a:p>
          <a:p>
            <a:endParaRPr lang="en-US" sz="2200" dirty="0">
              <a:solidFill>
                <a:srgbClr val="0000FF"/>
              </a:solidFill>
            </a:endParaRPr>
          </a:p>
          <a:p>
            <a:endParaRPr lang="en-US" sz="2200" dirty="0">
              <a:solidFill>
                <a:srgbClr val="0000FF"/>
              </a:solidFill>
            </a:endParaRPr>
          </a:p>
          <a:p>
            <a:endParaRPr lang="en-US" sz="2200" dirty="0">
              <a:solidFill>
                <a:srgbClr val="0000FF"/>
              </a:solidFill>
            </a:endParaRPr>
          </a:p>
          <a:p>
            <a:endParaRPr lang="en-US" sz="2200" dirty="0">
              <a:solidFill>
                <a:srgbClr val="0000FF"/>
              </a:solidFill>
            </a:endParaRPr>
          </a:p>
          <a:p>
            <a:endParaRPr lang="en-US" sz="2200" dirty="0">
              <a:solidFill>
                <a:srgbClr val="0000FF"/>
              </a:solidFill>
            </a:endParaRPr>
          </a:p>
          <a:p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/>
              <a:t>26</a:t>
            </a:fld>
            <a:endParaRPr lang="uk-UA"/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944" y="3186859"/>
            <a:ext cx="7867411" cy="739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17369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8C39-6341-0D41-BC09-528FAF2C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highlights: Highly shimmed field and precise positioning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3A05D-CA54-6843-9A1C-8D2556994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05421"/>
            <a:ext cx="8372901" cy="4831298"/>
          </a:xfrm>
        </p:spPr>
        <p:txBody>
          <a:bodyPr/>
          <a:lstStyle/>
          <a:p>
            <a:r>
              <a:rPr lang="en-US" sz="2000" dirty="0"/>
              <a:t>Iterative shimming </a:t>
            </a:r>
            <a:r>
              <a:rPr lang="en-US" sz="2000" dirty="0">
                <a:solidFill>
                  <a:srgbClr val="0432FF"/>
                </a:solidFill>
              </a:rPr>
              <a:t>improved homogeneity </a:t>
            </a:r>
            <a:r>
              <a:rPr lang="en-US" sz="2000" dirty="0"/>
              <a:t>by more than a </a:t>
            </a:r>
            <a:r>
              <a:rPr lang="en-US" sz="2000" dirty="0">
                <a:solidFill>
                  <a:srgbClr val="0432FF"/>
                </a:solidFill>
              </a:rPr>
              <a:t>factor of 30</a:t>
            </a:r>
          </a:p>
          <a:p>
            <a:r>
              <a:rPr lang="en-US" sz="2000" dirty="0"/>
              <a:t>Additional </a:t>
            </a:r>
            <a:r>
              <a:rPr lang="en-US" sz="2000" dirty="0">
                <a:solidFill>
                  <a:srgbClr val="0432FF"/>
                </a:solidFill>
              </a:rPr>
              <a:t>active shimming </a:t>
            </a:r>
            <a:r>
              <a:rPr lang="en-US" sz="2000" dirty="0"/>
              <a:t>with gradient coils results in </a:t>
            </a:r>
            <a:r>
              <a:rPr lang="en-US" sz="2000" dirty="0">
                <a:solidFill>
                  <a:srgbClr val="0432FF"/>
                </a:solidFill>
              </a:rPr>
              <a:t>&lt;1ppb/mm</a:t>
            </a:r>
            <a:endParaRPr lang="en-US" sz="2000" dirty="0"/>
          </a:p>
          <a:p>
            <a:r>
              <a:rPr lang="en-US" sz="2000" dirty="0"/>
              <a:t>Use linear gradients to </a:t>
            </a:r>
            <a:r>
              <a:rPr lang="en-US" sz="2000" dirty="0">
                <a:solidFill>
                  <a:srgbClr val="0432FF"/>
                </a:solidFill>
              </a:rPr>
              <a:t>measure probe positions to ≪1mm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68887-A719-4544-95A1-E3AD7C3EB2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72460-8AFD-304B-9EF1-7D0EA80F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1" y="2686637"/>
            <a:ext cx="4996206" cy="374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64D30-7551-514F-B531-947538696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9"/>
          <a:stretch/>
        </p:blipFill>
        <p:spPr>
          <a:xfrm>
            <a:off x="5442801" y="2686636"/>
            <a:ext cx="3701199" cy="37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030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8C39-6341-0D41-BC09-528FAF2C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highlights: platform to rapidly swap calibration probes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3A05D-CA54-6843-9A1C-8D2556994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91473"/>
            <a:ext cx="8372901" cy="4831298"/>
          </a:xfrm>
        </p:spPr>
        <p:txBody>
          <a:bodyPr/>
          <a:lstStyle/>
          <a:p>
            <a:r>
              <a:rPr lang="en-US" sz="2200" dirty="0"/>
              <a:t>Special stage with </a:t>
            </a:r>
            <a:r>
              <a:rPr lang="en-US" sz="2200" dirty="0">
                <a:solidFill>
                  <a:srgbClr val="0432FF"/>
                </a:solidFill>
              </a:rPr>
              <a:t>minimal magnetic materials</a:t>
            </a:r>
          </a:p>
          <a:p>
            <a:r>
              <a:rPr lang="en-US" sz="2200" dirty="0">
                <a:solidFill>
                  <a:srgbClr val="0432FF"/>
                </a:solidFill>
              </a:rPr>
              <a:t>Symmetric design </a:t>
            </a:r>
            <a:r>
              <a:rPr lang="en-US" sz="2200" dirty="0"/>
              <a:t>to minimize effect of stage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68887-A719-4544-95A1-E3AD7C3EB2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905E2-FCB1-D542-92C9-F7CFF183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80" y="2290912"/>
            <a:ext cx="3425316" cy="4567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C4372-8A03-D74B-A008-A643889C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76" y="2290912"/>
            <a:ext cx="3425316" cy="45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602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D263-6794-2045-B6E8-435F2830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highlights: cross-calibration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37FD1D-DA0B-1E46-9807-35B6D38BF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91" y="3212550"/>
            <a:ext cx="4593792" cy="28380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B9C25-378F-7849-8456-ECC9D10067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4CC1F1-0A9F-B14F-AC9B-2B7305BE1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73" y="3212550"/>
            <a:ext cx="4574027" cy="28380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50F31F-C246-6E44-A28D-46EEA20006BA}"/>
              </a:ext>
            </a:extLst>
          </p:cNvPr>
          <p:cNvSpPr txBox="1">
            <a:spLocks/>
          </p:cNvSpPr>
          <p:nvPr/>
        </p:nvSpPr>
        <p:spPr>
          <a:xfrm>
            <a:off x="457200" y="888826"/>
            <a:ext cx="8372901" cy="442277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Performed </a:t>
            </a:r>
            <a:r>
              <a:rPr lang="en-US" sz="2000" dirty="0">
                <a:solidFill>
                  <a:srgbClr val="0432FF"/>
                </a:solidFill>
                <a:latin typeface="Arial"/>
              </a:rPr>
              <a:t>successful calibrations at 1.45T and 1.7T</a:t>
            </a:r>
            <a:r>
              <a:rPr lang="en-US" sz="20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 over 1 week each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probes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each other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very well (~6 ppb)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difference is arbitrary since blinded clock frequency (unblinding in summer after evaluation of systematic)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Final calibration at 3T in Fall 2019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7D81F-7C11-1046-B52B-6EA7B9FEBCDD}"/>
              </a:ext>
            </a:extLst>
          </p:cNvPr>
          <p:cNvSpPr txBox="1"/>
          <p:nvPr/>
        </p:nvSpPr>
        <p:spPr>
          <a:xfrm rot="20186274">
            <a:off x="4970399" y="4044099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~ 6ppb (0.4Hz)</a:t>
            </a:r>
          </a:p>
        </p:txBody>
      </p:sp>
    </p:spTree>
    <p:extLst>
      <p:ext uri="{BB962C8B-B14F-4D97-AF65-F5344CB8AC3E}">
        <p14:creationId xmlns:p14="http://schemas.microsoft.com/office/powerpoint/2010/main" val="360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Physics is a worldwide effort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53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36869"/>
            <a:ext cx="1689100" cy="51588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09600" y="1676400"/>
            <a:ext cx="330200" cy="1092200"/>
            <a:chOff x="609600" y="1066800"/>
            <a:chExt cx="330200" cy="10922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609600" y="1066800"/>
              <a:ext cx="2286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7600" y="1600200"/>
            <a:ext cx="457200" cy="1092200"/>
            <a:chOff x="762000" y="1066800"/>
            <a:chExt cx="457200" cy="1092200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762000"/>
            <a:ext cx="723900" cy="9286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38200" y="2895600"/>
            <a:ext cx="711200" cy="1676400"/>
            <a:chOff x="228600" y="1981200"/>
            <a:chExt cx="711200" cy="1676400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228600" y="2057400"/>
              <a:ext cx="609600" cy="1600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72000"/>
            <a:ext cx="1752600" cy="54983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962400" y="2743200"/>
            <a:ext cx="304800" cy="838200"/>
            <a:chOff x="762000" y="1981200"/>
            <a:chExt cx="304800" cy="838200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 flipV="1">
              <a:off x="838200" y="2057400"/>
              <a:ext cx="228600" cy="762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581400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239000" y="3200400"/>
            <a:ext cx="762000" cy="762000"/>
            <a:chOff x="762000" y="1981200"/>
            <a:chExt cx="762000" cy="7620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 flipV="1">
              <a:off x="838200" y="2057400"/>
              <a:ext cx="685800" cy="685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3962400"/>
            <a:ext cx="1447800" cy="52723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391400" y="2113788"/>
            <a:ext cx="457200" cy="1092200"/>
            <a:chOff x="762000" y="1066800"/>
            <a:chExt cx="457200" cy="109220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13716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6629400" y="1732788"/>
            <a:ext cx="558800" cy="1397000"/>
            <a:chOff x="1219200" y="1066800"/>
            <a:chExt cx="558800" cy="1397000"/>
          </a:xfrm>
        </p:grpSpPr>
        <p:cxnSp>
          <p:nvCxnSpPr>
            <p:cNvPr id="32" name="Straight Connector 31"/>
            <p:cNvCxnSpPr>
              <a:endCxn id="33" idx="0"/>
            </p:cNvCxnSpPr>
            <p:nvPr/>
          </p:nvCxnSpPr>
          <p:spPr bwMode="auto">
            <a:xfrm>
              <a:off x="1219200" y="1066800"/>
              <a:ext cx="469900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600200" y="22860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1085088"/>
            <a:ext cx="1270000" cy="7239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66566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6766-906F-B240-96F4-D464C5C6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EAF9A-5BDB-C847-973E-B5E09649A1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BB0ED-BD35-6B4E-A6F1-D59E5E8920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B082C-25FD-9D46-81AD-0CFDE03B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65" y="2811106"/>
            <a:ext cx="5282736" cy="396205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7492B56-BAC5-A544-964B-69D5F2EC5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546" y="22860"/>
            <a:ext cx="4523054" cy="33922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B1D787-39D4-1C4D-B5B5-DEDE6F430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894" y="274638"/>
            <a:ext cx="3598207" cy="2698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35733-0BD7-C347-BD43-219B2F5A9762}"/>
              </a:ext>
            </a:extLst>
          </p:cNvPr>
          <p:cNvSpPr txBox="1"/>
          <p:nvPr/>
        </p:nvSpPr>
        <p:spPr>
          <a:xfrm>
            <a:off x="3599857" y="104164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F3F70-4035-8F43-BDEF-46DA646B568A}"/>
              </a:ext>
            </a:extLst>
          </p:cNvPr>
          <p:cNvSpPr txBox="1"/>
          <p:nvPr/>
        </p:nvSpPr>
        <p:spPr>
          <a:xfrm>
            <a:off x="5006598" y="340870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7214C-3580-474C-9850-C924CE80A6F4}"/>
              </a:ext>
            </a:extLst>
          </p:cNvPr>
          <p:cNvSpPr txBox="1"/>
          <p:nvPr/>
        </p:nvSpPr>
        <p:spPr>
          <a:xfrm>
            <a:off x="5441974" y="245714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13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8067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B6B-D963-B646-BDE0-9360A088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projects Summary	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62B6-3986-354C-B5F8-0FF8888A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54" y="1001310"/>
            <a:ext cx="8372901" cy="479906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200" dirty="0"/>
              <a:t>Successful muon collaborations for:</a:t>
            </a:r>
          </a:p>
          <a:p>
            <a:pPr marL="690562" lvl="1" indent="-342900"/>
            <a:r>
              <a:rPr lang="en-US" sz="2000" dirty="0"/>
              <a:t>Development of </a:t>
            </a:r>
            <a:r>
              <a:rPr lang="en-US" sz="2000" dirty="0">
                <a:solidFill>
                  <a:srgbClr val="0432FF"/>
                </a:solidFill>
              </a:rPr>
              <a:t>superconducting magnets</a:t>
            </a:r>
            <a:r>
              <a:rPr lang="en-US" sz="2000" dirty="0"/>
              <a:t> (COMET, Mu2e) </a:t>
            </a:r>
          </a:p>
          <a:p>
            <a:pPr marL="690562" lvl="1" indent="-342900"/>
            <a:r>
              <a:rPr lang="en-US" sz="2000" dirty="0">
                <a:solidFill>
                  <a:srgbClr val="0432FF"/>
                </a:solidFill>
              </a:rPr>
              <a:t>Magnetic field calibrations </a:t>
            </a:r>
            <a:r>
              <a:rPr lang="en-US" sz="2000" dirty="0"/>
              <a:t>(NMR: g-2 &amp; MuSEUM, Hall probe: COMET, Mu2e)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Very stable and homogeneous </a:t>
            </a:r>
            <a:r>
              <a:rPr lang="en-US" sz="2200" dirty="0">
                <a:solidFill>
                  <a:srgbClr val="0432FF"/>
                </a:solidFill>
              </a:rPr>
              <a:t>4T test solenoid </a:t>
            </a:r>
            <a:r>
              <a:rPr lang="en-US" sz="2200" dirty="0"/>
              <a:t>essential tool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Successful </a:t>
            </a:r>
            <a:r>
              <a:rPr lang="en-US" sz="2200" dirty="0">
                <a:solidFill>
                  <a:srgbClr val="0432FF"/>
                </a:solidFill>
              </a:rPr>
              <a:t>collaborations</a:t>
            </a:r>
            <a:r>
              <a:rPr lang="en-US" sz="2200" dirty="0"/>
              <a:t> create </a:t>
            </a:r>
            <a:r>
              <a:rPr lang="en-US" sz="2200" dirty="0">
                <a:solidFill>
                  <a:srgbClr val="0432FF"/>
                </a:solidFill>
              </a:rPr>
              <a:t>synergies</a:t>
            </a:r>
            <a:r>
              <a:rPr lang="en-US" sz="2200" dirty="0"/>
              <a:t> and help </a:t>
            </a:r>
            <a:r>
              <a:rPr lang="en-US" sz="2200" dirty="0">
                <a:solidFill>
                  <a:srgbClr val="0432FF"/>
                </a:solidFill>
              </a:rPr>
              <a:t>strengthen scientific results</a:t>
            </a:r>
            <a:r>
              <a:rPr lang="en-US" sz="2200" dirty="0"/>
              <a:t> for the experiments at J-PARC &amp; Fermilab.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rgbClr val="0432FF"/>
                </a:solidFill>
              </a:rPr>
              <a:t>Impact</a:t>
            </a:r>
            <a:r>
              <a:rPr lang="en-US" sz="2200" dirty="0"/>
              <a:t> of US-Japan collaborations go </a:t>
            </a:r>
            <a:r>
              <a:rPr lang="en-US" sz="2200" dirty="0">
                <a:solidFill>
                  <a:srgbClr val="0432FF"/>
                </a:solidFill>
              </a:rPr>
              <a:t>beyond the science </a:t>
            </a:r>
            <a:r>
              <a:rPr lang="en-US" sz="2200" dirty="0"/>
              <a:t>as they also </a:t>
            </a:r>
            <a:r>
              <a:rPr lang="en-US" sz="2200" dirty="0">
                <a:solidFill>
                  <a:srgbClr val="0432FF"/>
                </a:solidFill>
              </a:rPr>
              <a:t>connect culturally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A6E6A-A99D-C94F-8472-D0CB3AD2BD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C09EF-C05A-F943-AE95-5BAF5779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2826">
            <a:off x="3058277" y="4572858"/>
            <a:ext cx="1717482" cy="1427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7BFFB-6CB4-2C4A-A09D-A03627ED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2826" flipH="1" flipV="1">
            <a:off x="4511540" y="4654448"/>
            <a:ext cx="1717482" cy="14278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4431A5-4FB8-2B42-87EE-5FC5A056D1D2}"/>
              </a:ext>
            </a:extLst>
          </p:cNvPr>
          <p:cNvGrpSpPr/>
          <p:nvPr/>
        </p:nvGrpSpPr>
        <p:grpSpPr>
          <a:xfrm>
            <a:off x="661592" y="4657920"/>
            <a:ext cx="7964116" cy="1424330"/>
            <a:chOff x="743482" y="4913656"/>
            <a:chExt cx="7964116" cy="1424330"/>
          </a:xfrm>
        </p:grpSpPr>
        <p:pic>
          <p:nvPicPr>
            <p:cNvPr id="37890" name="Picture 2" descr="Image result for japan flag">
              <a:extLst>
                <a:ext uri="{FF2B5EF4-FFF2-40B4-BE49-F238E27FC236}">
                  <a16:creationId xmlns:a16="http://schemas.microsoft.com/office/drawing/2014/main" id="{8F9305BE-9763-0845-A271-4FF912603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82" y="4913656"/>
              <a:ext cx="2137608" cy="1424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Image result for us flag">
              <a:extLst>
                <a:ext uri="{FF2B5EF4-FFF2-40B4-BE49-F238E27FC236}">
                  <a16:creationId xmlns:a16="http://schemas.microsoft.com/office/drawing/2014/main" id="{2B216DA9-4540-CB48-BDA6-A9D7DF582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238" y="4999932"/>
              <a:ext cx="2178360" cy="114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03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4246"/>
            <a:ext cx="9143999" cy="5999163"/>
          </a:xfrm>
        </p:spPr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F4EE5-6E54-0F4F-A4C6-4FC71F51F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0" t="1338" r="10094"/>
          <a:stretch/>
        </p:blipFill>
        <p:spPr>
          <a:xfrm>
            <a:off x="0" y="-29250"/>
            <a:ext cx="4570588" cy="6014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6F5A7D-1CF9-5A4B-BBA9-78AA0676AA0F}"/>
              </a:ext>
            </a:extLst>
          </p:cNvPr>
          <p:cNvSpPr txBox="1"/>
          <p:nvPr/>
        </p:nvSpPr>
        <p:spPr>
          <a:xfrm>
            <a:off x="4645152" y="-201168"/>
            <a:ext cx="103425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41876-02A7-1F46-9732-6BEA80ADFB95}"/>
              </a:ext>
            </a:extLst>
          </p:cNvPr>
          <p:cNvSpPr txBox="1"/>
          <p:nvPr/>
        </p:nvSpPr>
        <p:spPr>
          <a:xfrm>
            <a:off x="4773168" y="360524"/>
            <a:ext cx="448231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         </a:t>
            </a:r>
            <a:r>
              <a:rPr lang="en-US" sz="2400" dirty="0" err="1">
                <a:solidFill>
                  <a:schemeClr val="bg1"/>
                </a:solidFill>
              </a:rPr>
              <a:t>Wissenschaft</a:t>
            </a:r>
            <a:r>
              <a:rPr lang="en-US" sz="2400" dirty="0">
                <a:solidFill>
                  <a:schemeClr val="bg1"/>
                </a:solidFill>
              </a:rPr>
              <a:t> und Kunst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         </a:t>
            </a:r>
            <a:r>
              <a:rPr lang="en-US" sz="2400" dirty="0" err="1">
                <a:solidFill>
                  <a:schemeClr val="bg1"/>
                </a:solidFill>
              </a:rPr>
              <a:t>gehören</a:t>
            </a:r>
            <a:r>
              <a:rPr lang="en-US" sz="2400" dirty="0">
                <a:solidFill>
                  <a:schemeClr val="bg1"/>
                </a:solidFill>
              </a:rPr>
              <a:t> der Welt an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und </a:t>
            </a:r>
            <a:r>
              <a:rPr lang="en-US" sz="2400" dirty="0" err="1">
                <a:solidFill>
                  <a:schemeClr val="bg1"/>
                </a:solidFill>
              </a:rPr>
              <a:t>vor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ihnen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verschwinden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die </a:t>
            </a:r>
            <a:r>
              <a:rPr lang="en-US" sz="2400" dirty="0" err="1">
                <a:solidFill>
                  <a:schemeClr val="bg1"/>
                </a:solidFill>
              </a:rPr>
              <a:t>Schranken</a:t>
            </a:r>
            <a:r>
              <a:rPr lang="en-US" sz="2400" dirty="0">
                <a:solidFill>
                  <a:schemeClr val="bg1"/>
                </a:solidFill>
              </a:rPr>
              <a:t> der </a:t>
            </a:r>
            <a:r>
              <a:rPr lang="en-US" sz="2400" dirty="0" err="1">
                <a:solidFill>
                  <a:schemeClr val="bg1"/>
                </a:solidFill>
              </a:rPr>
              <a:t>Nationalität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613C9-31D1-9F42-AFC6-F6F37CCA2332}"/>
              </a:ext>
            </a:extLst>
          </p:cNvPr>
          <p:cNvSpPr txBox="1"/>
          <p:nvPr/>
        </p:nvSpPr>
        <p:spPr>
          <a:xfrm>
            <a:off x="4645152" y="2684458"/>
            <a:ext cx="103425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47A25-D510-F34D-BEC1-B37EC6E261DE}"/>
              </a:ext>
            </a:extLst>
          </p:cNvPr>
          <p:cNvSpPr txBox="1"/>
          <p:nvPr/>
        </p:nvSpPr>
        <p:spPr>
          <a:xfrm>
            <a:off x="4773168" y="3246150"/>
            <a:ext cx="3704476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         </a:t>
            </a: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Science and art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belong to the world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and before them vanish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borders of nationality.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A63B1-3321-794C-B48F-6C464104E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505" y="2212300"/>
            <a:ext cx="2468881" cy="64697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bg1"/>
                </a:solidFill>
                <a:latin typeface="SignPainter HouseScript" panose="02000006070000020004" pitchFamily="2" charset="0"/>
                <a:cs typeface="Arial" pitchFamily="34" charset="0"/>
              </a:rPr>
              <a:t>J. W. von Goethe</a:t>
            </a:r>
          </a:p>
        </p:txBody>
      </p:sp>
      <p:sp>
        <p:nvSpPr>
          <p:cNvPr id="9" name="Shape 835">
            <a:extLst>
              <a:ext uri="{FF2B5EF4-FFF2-40B4-BE49-F238E27FC236}">
                <a16:creationId xmlns:a16="http://schemas.microsoft.com/office/drawing/2014/main" id="{0BB3D99A-6922-0E4D-A653-07C9A984A56E}"/>
              </a:ext>
            </a:extLst>
          </p:cNvPr>
          <p:cNvSpPr/>
          <p:nvPr/>
        </p:nvSpPr>
        <p:spPr>
          <a:xfrm>
            <a:off x="2168512" y="5557977"/>
            <a:ext cx="4688781" cy="110318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ja-JP" altLang="en-US" sz="3600" b="1" dirty="0">
                <a:solidFill>
                  <a:srgbClr val="FFFF00"/>
                </a:solidFill>
              </a:rPr>
              <a:t>ありがとうございます</a:t>
            </a:r>
            <a:endParaRPr lang="en-US" sz="4000" dirty="0">
              <a:solidFill>
                <a:srgbClr val="FFFF00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100" dirty="0">
                <a:solidFill>
                  <a:srgbClr val="FFFF00"/>
                </a:solidFill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8585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US-JAPAN Funded Muon projects*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539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8200" y="2895600"/>
            <a:ext cx="711200" cy="1676400"/>
            <a:chOff x="228600" y="1981200"/>
            <a:chExt cx="711200" cy="1676400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228600" y="2057400"/>
              <a:ext cx="609600" cy="1600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76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0"/>
            <a:ext cx="1752600" cy="54983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962400" y="2743200"/>
            <a:ext cx="304800" cy="838200"/>
            <a:chOff x="762000" y="1981200"/>
            <a:chExt cx="304800" cy="838200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 flipV="1">
              <a:off x="838200" y="2057400"/>
              <a:ext cx="228600" cy="762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C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581400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391400" y="2113788"/>
            <a:ext cx="457200" cy="1092200"/>
            <a:chOff x="762000" y="1066800"/>
            <a:chExt cx="457200" cy="109220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432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3716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F56A9-DA63-B745-BD13-5AAA627A8460}"/>
              </a:ext>
            </a:extLst>
          </p:cNvPr>
          <p:cNvSpPr txBox="1"/>
          <p:nvPr/>
        </p:nvSpPr>
        <p:spPr>
          <a:xfrm>
            <a:off x="6626174" y="672191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to the best of my knowledge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A0BEF7-EEE0-D743-A10E-1868DB446C43}"/>
              </a:ext>
            </a:extLst>
          </p:cNvPr>
          <p:cNvGrpSpPr/>
          <p:nvPr/>
        </p:nvGrpSpPr>
        <p:grpSpPr>
          <a:xfrm>
            <a:off x="213868" y="1888918"/>
            <a:ext cx="2084832" cy="854698"/>
            <a:chOff x="213868" y="1888918"/>
            <a:chExt cx="2084832" cy="854698"/>
          </a:xfrm>
        </p:grpSpPr>
        <p:pic>
          <p:nvPicPr>
            <p:cNvPr id="31750" name="Picture 6" descr="Image result for fermilab mu2e">
              <a:extLst>
                <a:ext uri="{FF2B5EF4-FFF2-40B4-BE49-F238E27FC236}">
                  <a16:creationId xmlns:a16="http://schemas.microsoft.com/office/drawing/2014/main" id="{B88F4A20-100C-F043-804A-D0AA14310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8" y="1917284"/>
              <a:ext cx="2084832" cy="826332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D81FA5-D4D0-4941-A814-A1ECB4A969AB}"/>
                </a:ext>
              </a:extLst>
            </p:cNvPr>
            <p:cNvSpPr txBox="1"/>
            <p:nvPr/>
          </p:nvSpPr>
          <p:spPr>
            <a:xfrm>
              <a:off x="829056" y="188891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Mu2e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691C72-EF96-9140-A268-402F41A2996B}"/>
              </a:ext>
            </a:extLst>
          </p:cNvPr>
          <p:cNvGrpSpPr/>
          <p:nvPr/>
        </p:nvGrpSpPr>
        <p:grpSpPr>
          <a:xfrm>
            <a:off x="1534492" y="3161126"/>
            <a:ext cx="1429022" cy="953674"/>
            <a:chOff x="1534492" y="3161126"/>
            <a:chExt cx="1429022" cy="953674"/>
          </a:xfrm>
        </p:grpSpPr>
        <p:pic>
          <p:nvPicPr>
            <p:cNvPr id="31748" name="Picture 4" descr="https://www.bnl.gov/today/body_pics/2018/07/17-0188-17-hr.jpg">
              <a:extLst>
                <a:ext uri="{FF2B5EF4-FFF2-40B4-BE49-F238E27FC236}">
                  <a16:creationId xmlns:a16="http://schemas.microsoft.com/office/drawing/2014/main" id="{26FAB741-DEF1-4643-A471-75E770CA8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92" y="3161126"/>
              <a:ext cx="1429022" cy="953674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F4294-D71B-A149-97EC-CB6B92273F59}"/>
                </a:ext>
              </a:extLst>
            </p:cNvPr>
            <p:cNvSpPr txBox="1"/>
            <p:nvPr/>
          </p:nvSpPr>
          <p:spPr>
            <a:xfrm>
              <a:off x="1669357" y="37454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Muon g-2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B7394F-DB55-8445-B7DD-6DCD8DADBA65}"/>
              </a:ext>
            </a:extLst>
          </p:cNvPr>
          <p:cNvGrpSpPr/>
          <p:nvPr/>
        </p:nvGrpSpPr>
        <p:grpSpPr>
          <a:xfrm>
            <a:off x="6031477" y="1991073"/>
            <a:ext cx="1321823" cy="1055189"/>
            <a:chOff x="6031477" y="1991073"/>
            <a:chExt cx="1321823" cy="10551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40FE7EB-F4B0-FD44-A26C-DE8E939DF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477" y="1991073"/>
              <a:ext cx="1321823" cy="999381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EF14A8-9DD1-E34C-BFBB-C0E7AFD426AE}"/>
                </a:ext>
              </a:extLst>
            </p:cNvPr>
            <p:cNvSpPr txBox="1"/>
            <p:nvPr/>
          </p:nvSpPr>
          <p:spPr>
            <a:xfrm>
              <a:off x="6112742" y="267693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Muon g-2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72813F-4DE9-1F46-8416-0AF086BFA76E}"/>
              </a:ext>
            </a:extLst>
          </p:cNvPr>
          <p:cNvGrpSpPr/>
          <p:nvPr/>
        </p:nvGrpSpPr>
        <p:grpSpPr>
          <a:xfrm>
            <a:off x="7642468" y="3205988"/>
            <a:ext cx="1428264" cy="1543604"/>
            <a:chOff x="7642468" y="3205988"/>
            <a:chExt cx="1428264" cy="1543604"/>
          </a:xfrm>
        </p:grpSpPr>
        <p:pic>
          <p:nvPicPr>
            <p:cNvPr id="42" name="図 2" descr="文書名 -US-JAPAN-KUNO110308-2.pdf">
              <a:extLst>
                <a:ext uri="{FF2B5EF4-FFF2-40B4-BE49-F238E27FC236}">
                  <a16:creationId xmlns:a16="http://schemas.microsoft.com/office/drawing/2014/main" id="{2F3B42EA-5094-7F47-8120-07D835F3B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" t="13024" r="3161" b="3473"/>
            <a:stretch/>
          </p:blipFill>
          <p:spPr bwMode="auto">
            <a:xfrm>
              <a:off x="7642468" y="3205988"/>
              <a:ext cx="1428264" cy="148498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55A6B1-D4AC-694D-B9CE-785C7B3AF2ED}"/>
                </a:ext>
              </a:extLst>
            </p:cNvPr>
            <p:cNvSpPr txBox="1"/>
            <p:nvPr/>
          </p:nvSpPr>
          <p:spPr>
            <a:xfrm>
              <a:off x="7847487" y="438026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COMET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CFCF23B-8275-374B-BD95-334066385B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165" y="3272035"/>
            <a:ext cx="1294744" cy="1015485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68EF195-59CE-2049-B370-84A755A634D9}"/>
              </a:ext>
            </a:extLst>
          </p:cNvPr>
          <p:cNvGrpSpPr/>
          <p:nvPr/>
        </p:nvGrpSpPr>
        <p:grpSpPr>
          <a:xfrm>
            <a:off x="3267575" y="1087841"/>
            <a:ext cx="1590803" cy="1461971"/>
            <a:chOff x="3267575" y="1087841"/>
            <a:chExt cx="1590803" cy="1461971"/>
          </a:xfrm>
        </p:grpSpPr>
        <p:pic>
          <p:nvPicPr>
            <p:cNvPr id="31752" name="Picture 8" descr="Image result for AlCap aluminum capture">
              <a:extLst>
                <a:ext uri="{FF2B5EF4-FFF2-40B4-BE49-F238E27FC236}">
                  <a16:creationId xmlns:a16="http://schemas.microsoft.com/office/drawing/2014/main" id="{CD7698C2-550A-B044-AABF-61E58182C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75" y="1497286"/>
              <a:ext cx="1590803" cy="1052526"/>
            </a:xfrm>
            <a:prstGeom prst="rect">
              <a:avLst/>
            </a:prstGeom>
            <a:noFill/>
            <a:ln w="38100">
              <a:solidFill>
                <a:srgbClr val="FFFC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C91D3C-F5CF-3C48-A3EA-70C2E90EE8D2}"/>
                </a:ext>
              </a:extLst>
            </p:cNvPr>
            <p:cNvSpPr txBox="1"/>
            <p:nvPr/>
          </p:nvSpPr>
          <p:spPr>
            <a:xfrm>
              <a:off x="3657726" y="10878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AlCap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3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9A9B5-37D4-A243-9963-8FCF213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US-JAPAN Funded Muon projects: Linkage and commonalities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88A5-03F7-5846-89DB-A2774294CE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527F7A-7CFE-F942-8DB5-96BB84AB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53948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392DAEC-5B2B-D844-A7D8-4976C0A74C02}"/>
              </a:ext>
            </a:extLst>
          </p:cNvPr>
          <p:cNvGrpSpPr/>
          <p:nvPr/>
        </p:nvGrpSpPr>
        <p:grpSpPr>
          <a:xfrm>
            <a:off x="838200" y="2895600"/>
            <a:ext cx="711200" cy="1676400"/>
            <a:chOff x="228600" y="1981200"/>
            <a:chExt cx="711200" cy="16764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929901-9CBC-1542-8CD4-93FC120CE6DE}"/>
                </a:ext>
              </a:extLst>
            </p:cNvPr>
            <p:cNvCxnSpPr/>
            <p:nvPr/>
          </p:nvCxnSpPr>
          <p:spPr bwMode="auto">
            <a:xfrm flipV="1">
              <a:off x="228600" y="2057400"/>
              <a:ext cx="609600" cy="1600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72097C-2809-8D4A-B483-9EBD6529D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76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8EEC33C-4252-C942-9BB7-FB3CA608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0"/>
            <a:ext cx="1752600" cy="54983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8613C83-5CBC-0846-96F4-ADF2A0ECB5B0}"/>
              </a:ext>
            </a:extLst>
          </p:cNvPr>
          <p:cNvGrpSpPr/>
          <p:nvPr/>
        </p:nvGrpSpPr>
        <p:grpSpPr>
          <a:xfrm>
            <a:off x="3962400" y="2743200"/>
            <a:ext cx="304800" cy="838200"/>
            <a:chOff x="762000" y="1981200"/>
            <a:chExt cx="304800" cy="8382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717E24A-E645-8040-A61F-E6612BD282CB}"/>
                </a:ext>
              </a:extLst>
            </p:cNvPr>
            <p:cNvCxnSpPr/>
            <p:nvPr/>
          </p:nvCxnSpPr>
          <p:spPr bwMode="auto">
            <a:xfrm flipH="1" flipV="1">
              <a:off x="838200" y="2057400"/>
              <a:ext cx="228600" cy="762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B4F9D19-FFFD-FD44-BF2D-EB3293A6BA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C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98DF40D-6437-2445-BE7B-E35BEEE2D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581400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AA16FB7-E07F-1045-BDFB-DCF069BAFEE6}"/>
              </a:ext>
            </a:extLst>
          </p:cNvPr>
          <p:cNvGrpSpPr/>
          <p:nvPr/>
        </p:nvGrpSpPr>
        <p:grpSpPr>
          <a:xfrm>
            <a:off x="7391400" y="2113788"/>
            <a:ext cx="457200" cy="1092200"/>
            <a:chOff x="762000" y="1066800"/>
            <a:chExt cx="457200" cy="10922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A84849-D896-044E-8083-CC1888FF35C5}"/>
                </a:ext>
              </a:extLst>
            </p:cNvPr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F7FD2DD-5598-5D44-880B-76A2C71BA4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432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5EB0615-446B-0A4A-AD66-3A435900D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3716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7579BDC-9A16-AC49-A2DF-FBA721481771}"/>
              </a:ext>
            </a:extLst>
          </p:cNvPr>
          <p:cNvGrpSpPr/>
          <p:nvPr/>
        </p:nvGrpSpPr>
        <p:grpSpPr>
          <a:xfrm>
            <a:off x="213868" y="1888918"/>
            <a:ext cx="2084832" cy="854698"/>
            <a:chOff x="213868" y="1888918"/>
            <a:chExt cx="2084832" cy="854698"/>
          </a:xfrm>
        </p:grpSpPr>
        <p:pic>
          <p:nvPicPr>
            <p:cNvPr id="40" name="Picture 6" descr="Image result for fermilab mu2e">
              <a:extLst>
                <a:ext uri="{FF2B5EF4-FFF2-40B4-BE49-F238E27FC236}">
                  <a16:creationId xmlns:a16="http://schemas.microsoft.com/office/drawing/2014/main" id="{E914E098-AD56-0E41-9C8C-E3E45E76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8" y="1917284"/>
              <a:ext cx="2084832" cy="826332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46F32D7-392E-B349-9C9A-A525395D4DEA}"/>
                </a:ext>
              </a:extLst>
            </p:cNvPr>
            <p:cNvSpPr txBox="1"/>
            <p:nvPr/>
          </p:nvSpPr>
          <p:spPr>
            <a:xfrm>
              <a:off x="829056" y="188891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Mu2e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B33AAF-1033-5841-AB91-E1EB7CE7B592}"/>
              </a:ext>
            </a:extLst>
          </p:cNvPr>
          <p:cNvGrpSpPr/>
          <p:nvPr/>
        </p:nvGrpSpPr>
        <p:grpSpPr>
          <a:xfrm>
            <a:off x="1534492" y="3161126"/>
            <a:ext cx="1429022" cy="953674"/>
            <a:chOff x="1534492" y="3161126"/>
            <a:chExt cx="1429022" cy="953674"/>
          </a:xfrm>
        </p:grpSpPr>
        <p:pic>
          <p:nvPicPr>
            <p:cNvPr id="43" name="Picture 4" descr="https://www.bnl.gov/today/body_pics/2018/07/17-0188-17-hr.jpg">
              <a:extLst>
                <a:ext uri="{FF2B5EF4-FFF2-40B4-BE49-F238E27FC236}">
                  <a16:creationId xmlns:a16="http://schemas.microsoft.com/office/drawing/2014/main" id="{85D9A105-D15E-314C-ABD6-AC6BEF0D0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92" y="3161126"/>
              <a:ext cx="1429022" cy="953674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D77A9B1-C791-1B47-B248-8543557E68CC}"/>
                </a:ext>
              </a:extLst>
            </p:cNvPr>
            <p:cNvSpPr txBox="1"/>
            <p:nvPr/>
          </p:nvSpPr>
          <p:spPr>
            <a:xfrm>
              <a:off x="1669357" y="37454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Muon g-2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92EFACF-DB01-944F-89CB-F5FE84BC0081}"/>
              </a:ext>
            </a:extLst>
          </p:cNvPr>
          <p:cNvGrpSpPr/>
          <p:nvPr/>
        </p:nvGrpSpPr>
        <p:grpSpPr>
          <a:xfrm>
            <a:off x="6031477" y="1991073"/>
            <a:ext cx="1321823" cy="1055189"/>
            <a:chOff x="6031477" y="1991073"/>
            <a:chExt cx="1321823" cy="10551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9403EF5-DC28-2146-B944-5E9E3F125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477" y="1991073"/>
              <a:ext cx="1321823" cy="999381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125CF7-46FF-2C41-8559-E381D161D7B5}"/>
                </a:ext>
              </a:extLst>
            </p:cNvPr>
            <p:cNvSpPr txBox="1"/>
            <p:nvPr/>
          </p:nvSpPr>
          <p:spPr>
            <a:xfrm>
              <a:off x="6112742" y="267693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Muon g-2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6A0E2A-2D77-F843-9371-9F7AE15B300F}"/>
              </a:ext>
            </a:extLst>
          </p:cNvPr>
          <p:cNvGrpSpPr/>
          <p:nvPr/>
        </p:nvGrpSpPr>
        <p:grpSpPr>
          <a:xfrm>
            <a:off x="7642468" y="3205988"/>
            <a:ext cx="1428264" cy="1543604"/>
            <a:chOff x="7642468" y="3205988"/>
            <a:chExt cx="1428264" cy="1543604"/>
          </a:xfrm>
        </p:grpSpPr>
        <p:pic>
          <p:nvPicPr>
            <p:cNvPr id="49" name="図 2" descr="文書名 -US-JAPAN-KUNO110308-2.pdf">
              <a:extLst>
                <a:ext uri="{FF2B5EF4-FFF2-40B4-BE49-F238E27FC236}">
                  <a16:creationId xmlns:a16="http://schemas.microsoft.com/office/drawing/2014/main" id="{94EC5D34-ACC9-3346-83A0-F2FBFD550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" t="13024" r="3161" b="3473"/>
            <a:stretch/>
          </p:blipFill>
          <p:spPr bwMode="auto">
            <a:xfrm>
              <a:off x="7642468" y="3205988"/>
              <a:ext cx="1428264" cy="148498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6DA9A1A-2080-7942-8EF0-DC7D28B1CCDC}"/>
                </a:ext>
              </a:extLst>
            </p:cNvPr>
            <p:cNvSpPr txBox="1"/>
            <p:nvPr/>
          </p:nvSpPr>
          <p:spPr>
            <a:xfrm>
              <a:off x="7847487" y="438026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COMET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EDFA4D-3293-F547-89F0-B02C5261D57F}"/>
              </a:ext>
            </a:extLst>
          </p:cNvPr>
          <p:cNvGrpSpPr/>
          <p:nvPr/>
        </p:nvGrpSpPr>
        <p:grpSpPr>
          <a:xfrm>
            <a:off x="3267575" y="1087841"/>
            <a:ext cx="1590803" cy="1461971"/>
            <a:chOff x="3267575" y="1087841"/>
            <a:chExt cx="1590803" cy="1461971"/>
          </a:xfrm>
        </p:grpSpPr>
        <p:pic>
          <p:nvPicPr>
            <p:cNvPr id="53" name="Picture 8" descr="Image result for AlCap aluminum capture">
              <a:extLst>
                <a:ext uri="{FF2B5EF4-FFF2-40B4-BE49-F238E27FC236}">
                  <a16:creationId xmlns:a16="http://schemas.microsoft.com/office/drawing/2014/main" id="{D3C07161-4F35-854D-9CCA-EEC47F348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75" y="1497286"/>
              <a:ext cx="1590803" cy="1052526"/>
            </a:xfrm>
            <a:prstGeom prst="rect">
              <a:avLst/>
            </a:prstGeom>
            <a:noFill/>
            <a:ln w="38100">
              <a:solidFill>
                <a:srgbClr val="FFFC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C3F60D2-3132-5246-B46D-2609B273CBE0}"/>
                </a:ext>
              </a:extLst>
            </p:cNvPr>
            <p:cNvSpPr txBox="1"/>
            <p:nvPr/>
          </p:nvSpPr>
          <p:spPr>
            <a:xfrm>
              <a:off x="3657726" y="10878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AlCap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7A76671-EBD8-5B46-A22C-A13A3A17E0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8165" y="3272035"/>
            <a:ext cx="1294744" cy="1015485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5469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00608 -0.2615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30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53125 -0.019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9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3691 0.447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223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525 0.19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97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13716 -0.2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100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40764 -0.037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82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9A9B5-37D4-A243-9963-8FCF213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US-JAPAN Funded Muon projects: Linkage and commonalities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88A5-03F7-5846-89DB-A2774294CE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6480DC-43DF-4940-A733-6F5C8907A35E}"/>
              </a:ext>
            </a:extLst>
          </p:cNvPr>
          <p:cNvGrpSpPr/>
          <p:nvPr/>
        </p:nvGrpSpPr>
        <p:grpSpPr>
          <a:xfrm>
            <a:off x="280852" y="1781413"/>
            <a:ext cx="1429022" cy="953674"/>
            <a:chOff x="1534492" y="3161126"/>
            <a:chExt cx="1429022" cy="953674"/>
          </a:xfrm>
        </p:grpSpPr>
        <p:pic>
          <p:nvPicPr>
            <p:cNvPr id="56" name="Picture 4" descr="https://www.bnl.gov/today/body_pics/2018/07/17-0188-17-hr.jpg">
              <a:extLst>
                <a:ext uri="{FF2B5EF4-FFF2-40B4-BE49-F238E27FC236}">
                  <a16:creationId xmlns:a16="http://schemas.microsoft.com/office/drawing/2014/main" id="{3A7E68E8-05F1-B84F-9961-712347C3A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92" y="3161126"/>
              <a:ext cx="1429022" cy="953674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3DCB3C7-82A4-8749-851B-4F140668291F}"/>
                </a:ext>
              </a:extLst>
            </p:cNvPr>
            <p:cNvSpPr txBox="1"/>
            <p:nvPr/>
          </p:nvSpPr>
          <p:spPr>
            <a:xfrm>
              <a:off x="1669357" y="37454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Muon g-2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3EDA650A-9285-C04D-B926-82A18D80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31" y="4613532"/>
            <a:ext cx="1294744" cy="1015485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0FA1FB2-9880-CB4C-A78A-D7B67204A20A}"/>
              </a:ext>
            </a:extLst>
          </p:cNvPr>
          <p:cNvGrpSpPr/>
          <p:nvPr/>
        </p:nvGrpSpPr>
        <p:grpSpPr>
          <a:xfrm>
            <a:off x="2305173" y="1740773"/>
            <a:ext cx="1321823" cy="1055189"/>
            <a:chOff x="6031477" y="1991073"/>
            <a:chExt cx="1321823" cy="105518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CA9C7A4-2B9E-CF45-9FEF-B808D5F9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477" y="1991073"/>
              <a:ext cx="1321823" cy="999381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D3208D-AC5B-7841-87D0-ED808FB72318}"/>
                </a:ext>
              </a:extLst>
            </p:cNvPr>
            <p:cNvSpPr txBox="1"/>
            <p:nvPr/>
          </p:nvSpPr>
          <p:spPr>
            <a:xfrm>
              <a:off x="6112742" y="267693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Muon g-2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A81BCC3-15A4-7846-8A38-80E57A04556C}"/>
              </a:ext>
            </a:extLst>
          </p:cNvPr>
          <p:cNvGrpSpPr/>
          <p:nvPr/>
        </p:nvGrpSpPr>
        <p:grpSpPr>
          <a:xfrm>
            <a:off x="5074222" y="1757918"/>
            <a:ext cx="2084832" cy="854698"/>
            <a:chOff x="213868" y="1888918"/>
            <a:chExt cx="2084832" cy="854698"/>
          </a:xfrm>
        </p:grpSpPr>
        <p:pic>
          <p:nvPicPr>
            <p:cNvPr id="63" name="Picture 6" descr="Image result for fermilab mu2e">
              <a:extLst>
                <a:ext uri="{FF2B5EF4-FFF2-40B4-BE49-F238E27FC236}">
                  <a16:creationId xmlns:a16="http://schemas.microsoft.com/office/drawing/2014/main" id="{39199680-8DF2-8A42-B736-E8443C469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8" y="1917284"/>
              <a:ext cx="2084832" cy="826332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510999B-1DCB-834D-AA97-C4252439DDC1}"/>
                </a:ext>
              </a:extLst>
            </p:cNvPr>
            <p:cNvSpPr txBox="1"/>
            <p:nvPr/>
          </p:nvSpPr>
          <p:spPr>
            <a:xfrm>
              <a:off x="829056" y="188891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Mu2e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B1C294-75A5-A04D-8ACB-7D33AF0BE6CF}"/>
              </a:ext>
            </a:extLst>
          </p:cNvPr>
          <p:cNvGrpSpPr/>
          <p:nvPr/>
        </p:nvGrpSpPr>
        <p:grpSpPr>
          <a:xfrm>
            <a:off x="7591668" y="1417488"/>
            <a:ext cx="1428264" cy="1543604"/>
            <a:chOff x="7642468" y="3205988"/>
            <a:chExt cx="1428264" cy="1543604"/>
          </a:xfrm>
        </p:grpSpPr>
        <p:pic>
          <p:nvPicPr>
            <p:cNvPr id="66" name="図 2" descr="文書名 -US-JAPAN-KUNO110308-2.pdf">
              <a:extLst>
                <a:ext uri="{FF2B5EF4-FFF2-40B4-BE49-F238E27FC236}">
                  <a16:creationId xmlns:a16="http://schemas.microsoft.com/office/drawing/2014/main" id="{52B65E34-5F02-7247-93A9-616BBA6F5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" t="13024" r="3161" b="3473"/>
            <a:stretch/>
          </p:blipFill>
          <p:spPr bwMode="auto">
            <a:xfrm>
              <a:off x="7642468" y="3205988"/>
              <a:ext cx="1428264" cy="148498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B6661A2-CE75-BE4B-8EF5-566B1360B158}"/>
                </a:ext>
              </a:extLst>
            </p:cNvPr>
            <p:cNvSpPr txBox="1"/>
            <p:nvPr/>
          </p:nvSpPr>
          <p:spPr>
            <a:xfrm>
              <a:off x="7847487" y="438026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COMET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DDFF1B-ACE9-1B47-812D-2B7BB9507E2C}"/>
              </a:ext>
            </a:extLst>
          </p:cNvPr>
          <p:cNvGrpSpPr/>
          <p:nvPr/>
        </p:nvGrpSpPr>
        <p:grpSpPr>
          <a:xfrm>
            <a:off x="6641083" y="4156161"/>
            <a:ext cx="1590803" cy="1461971"/>
            <a:chOff x="3267575" y="1087841"/>
            <a:chExt cx="1590803" cy="1461971"/>
          </a:xfrm>
        </p:grpSpPr>
        <p:pic>
          <p:nvPicPr>
            <p:cNvPr id="69" name="Picture 8" descr="Image result for AlCap aluminum capture">
              <a:extLst>
                <a:ext uri="{FF2B5EF4-FFF2-40B4-BE49-F238E27FC236}">
                  <a16:creationId xmlns:a16="http://schemas.microsoft.com/office/drawing/2014/main" id="{53411475-BF42-2842-9AA1-6A8D8F50D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75" y="1497286"/>
              <a:ext cx="1590803" cy="1052526"/>
            </a:xfrm>
            <a:prstGeom prst="rect">
              <a:avLst/>
            </a:prstGeom>
            <a:noFill/>
            <a:ln w="38100">
              <a:solidFill>
                <a:srgbClr val="FFFC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CDA780D-3AC2-844F-8784-DFB2203626DD}"/>
                </a:ext>
              </a:extLst>
            </p:cNvPr>
            <p:cNvSpPr txBox="1"/>
            <p:nvPr/>
          </p:nvSpPr>
          <p:spPr>
            <a:xfrm>
              <a:off x="3657726" y="10878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AlCap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5973A31D-B084-1C4D-84D6-77A09D9034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2826">
            <a:off x="626914" y="1112663"/>
            <a:ext cx="750384" cy="62316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18FD93-2173-BD41-B155-6A191249F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2826">
            <a:off x="2540711" y="1082183"/>
            <a:ext cx="750384" cy="6231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6D60A9B-EF51-8743-B98B-E413D948D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2826">
            <a:off x="5578322" y="1119171"/>
            <a:ext cx="750384" cy="6231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9BE3EC7-F15B-074E-B886-F64E29A6F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2826">
            <a:off x="7856694" y="770803"/>
            <a:ext cx="750384" cy="623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BEBE83-2B6C-D147-8928-C86B9C82893E}"/>
              </a:ext>
            </a:extLst>
          </p:cNvPr>
          <p:cNvSpPr txBox="1"/>
          <p:nvPr/>
        </p:nvSpPr>
        <p:spPr>
          <a:xfrm>
            <a:off x="2907384" y="3416703"/>
            <a:ext cx="3462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MuSEUM</a:t>
            </a:r>
            <a:r>
              <a:rPr lang="en-US" dirty="0"/>
              <a:t> provides </a:t>
            </a:r>
            <a:r>
              <a:rPr lang="en-US" dirty="0">
                <a:solidFill>
                  <a:srgbClr val="0432FF"/>
                </a:solidFill>
              </a:rPr>
              <a:t>input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to</a:t>
            </a:r>
            <a:r>
              <a:rPr lang="en-US" dirty="0"/>
              <a:t> both </a:t>
            </a:r>
            <a:r>
              <a:rPr lang="en-US" dirty="0">
                <a:solidFill>
                  <a:srgbClr val="0432FF"/>
                </a:solidFill>
              </a:rPr>
              <a:t>g-2</a:t>
            </a:r>
            <a:r>
              <a:rPr lang="en-US" dirty="0"/>
              <a:t> experiments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AlCap</a:t>
            </a:r>
            <a:r>
              <a:rPr lang="en-US" dirty="0"/>
              <a:t> provides </a:t>
            </a:r>
            <a:r>
              <a:rPr lang="en-US" dirty="0">
                <a:solidFill>
                  <a:srgbClr val="0432FF"/>
                </a:solidFill>
              </a:rPr>
              <a:t>input to </a:t>
            </a:r>
            <a:r>
              <a:rPr lang="en-US" dirty="0"/>
              <a:t>both </a:t>
            </a:r>
            <a:r>
              <a:rPr lang="en-US" dirty="0">
                <a:solidFill>
                  <a:srgbClr val="0432FF"/>
                </a:solidFill>
              </a:rPr>
              <a:t>muon-to-electron conversion </a:t>
            </a:r>
            <a:r>
              <a:rPr lang="en-US" dirty="0"/>
              <a:t>experiments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All experiments (except AlCap) use </a:t>
            </a:r>
            <a:r>
              <a:rPr lang="en-US" dirty="0">
                <a:solidFill>
                  <a:srgbClr val="0432FF"/>
                </a:solidFill>
              </a:rPr>
              <a:t>magnetic fields </a:t>
            </a:r>
            <a:r>
              <a:rPr lang="en-US" dirty="0"/>
              <a:t>and need to measure them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717B56-D637-A24A-BD82-1FA38872C1A0}"/>
              </a:ext>
            </a:extLst>
          </p:cNvPr>
          <p:cNvGrpSpPr/>
          <p:nvPr/>
        </p:nvGrpSpPr>
        <p:grpSpPr>
          <a:xfrm>
            <a:off x="1111247" y="2862797"/>
            <a:ext cx="1534286" cy="1623025"/>
            <a:chOff x="1111247" y="2862797"/>
            <a:chExt cx="1534286" cy="162302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A79AB89-780C-EA4C-A4CD-44E9EAA43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813" y="2862797"/>
              <a:ext cx="680720" cy="16230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F464AA7-F430-2142-B876-E16B588E22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1247" y="2862797"/>
              <a:ext cx="680720" cy="16230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9B7FE9-D7CB-BE46-921B-AF1A7A9456BB}"/>
                </a:ext>
              </a:extLst>
            </p:cNvPr>
            <p:cNvSpPr txBox="1"/>
            <p:nvPr/>
          </p:nvSpPr>
          <p:spPr>
            <a:xfrm>
              <a:off x="1431216" y="2961092"/>
              <a:ext cx="873957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m</a:t>
              </a:r>
              <a:r>
                <a:rPr lang="en-US" sz="2000" baseline="-25000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2000" dirty="0">
                  <a:solidFill>
                    <a:srgbClr val="FF0000"/>
                  </a:solidFill>
                </a:rPr>
                <a:t>/m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4831CE-0553-AC40-A2EA-F88449C4E361}"/>
              </a:ext>
            </a:extLst>
          </p:cNvPr>
          <p:cNvGrpSpPr/>
          <p:nvPr/>
        </p:nvGrpSpPr>
        <p:grpSpPr>
          <a:xfrm>
            <a:off x="6067269" y="2795962"/>
            <a:ext cx="2342176" cy="1360201"/>
            <a:chOff x="538706" y="3125623"/>
            <a:chExt cx="2342176" cy="1360201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EEAD0B3-6046-2148-A605-3EAAD3015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813" y="3357840"/>
              <a:ext cx="916069" cy="112798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B96B6D-C2A0-E745-9122-4697BB4D23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706" y="3125623"/>
              <a:ext cx="1253261" cy="136020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C37894F-36F3-5140-A1C4-155B1B9A47C5}"/>
                </a:ext>
              </a:extLst>
            </p:cNvPr>
            <p:cNvSpPr txBox="1"/>
            <p:nvPr/>
          </p:nvSpPr>
          <p:spPr>
            <a:xfrm>
              <a:off x="1201948" y="3346254"/>
              <a:ext cx="1268296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p d </a:t>
              </a:r>
              <a:r>
                <a:rPr lang="en-US" sz="2000" dirty="0">
                  <a:solidFill>
                    <a:srgbClr val="FF0000"/>
                  </a:solidFill>
                  <a:latin typeface="Symbol" pitchFamily="2" charset="2"/>
                </a:rPr>
                <a:t>a</a:t>
              </a:r>
              <a:r>
                <a:rPr lang="en-US" sz="2000" dirty="0">
                  <a:solidFill>
                    <a:srgbClr val="FF0000"/>
                  </a:solidFill>
                </a:rPr>
                <a:t> n ...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539A6910-DFC2-DD4D-90CE-1738A8592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2826">
            <a:off x="1557022" y="5625266"/>
            <a:ext cx="750384" cy="6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9A9B5-37D4-A243-9963-8FCF213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magnet facility at </a:t>
            </a:r>
            <a:r>
              <a:rPr lang="en-US" dirty="0" err="1"/>
              <a:t>argonne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ideal for calibrations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88A5-03F7-5846-89DB-A2774294CE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6480DC-43DF-4940-A733-6F5C8907A35E}"/>
              </a:ext>
            </a:extLst>
          </p:cNvPr>
          <p:cNvGrpSpPr/>
          <p:nvPr/>
        </p:nvGrpSpPr>
        <p:grpSpPr>
          <a:xfrm>
            <a:off x="280852" y="1781413"/>
            <a:ext cx="1429022" cy="953674"/>
            <a:chOff x="1534492" y="3161126"/>
            <a:chExt cx="1429022" cy="953674"/>
          </a:xfrm>
        </p:grpSpPr>
        <p:pic>
          <p:nvPicPr>
            <p:cNvPr id="56" name="Picture 4" descr="https://www.bnl.gov/today/body_pics/2018/07/17-0188-17-hr.jpg">
              <a:extLst>
                <a:ext uri="{FF2B5EF4-FFF2-40B4-BE49-F238E27FC236}">
                  <a16:creationId xmlns:a16="http://schemas.microsoft.com/office/drawing/2014/main" id="{3A7E68E8-05F1-B84F-9961-712347C3A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92" y="3161126"/>
              <a:ext cx="1429022" cy="953674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3DCB3C7-82A4-8749-851B-4F140668291F}"/>
                </a:ext>
              </a:extLst>
            </p:cNvPr>
            <p:cNvSpPr txBox="1"/>
            <p:nvPr/>
          </p:nvSpPr>
          <p:spPr>
            <a:xfrm>
              <a:off x="1669357" y="37454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Muon g-2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3EDA650A-9285-C04D-B926-82A18D80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31" y="4613532"/>
            <a:ext cx="1294744" cy="1015485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0FA1FB2-9880-CB4C-A78A-D7B67204A20A}"/>
              </a:ext>
            </a:extLst>
          </p:cNvPr>
          <p:cNvGrpSpPr/>
          <p:nvPr/>
        </p:nvGrpSpPr>
        <p:grpSpPr>
          <a:xfrm>
            <a:off x="2305173" y="1740773"/>
            <a:ext cx="1321823" cy="1055189"/>
            <a:chOff x="6031477" y="1991073"/>
            <a:chExt cx="1321823" cy="105518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CA9C7A4-2B9E-CF45-9FEF-B808D5F9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477" y="1991073"/>
              <a:ext cx="1321823" cy="999381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D3208D-AC5B-7841-87D0-ED808FB72318}"/>
                </a:ext>
              </a:extLst>
            </p:cNvPr>
            <p:cNvSpPr txBox="1"/>
            <p:nvPr/>
          </p:nvSpPr>
          <p:spPr>
            <a:xfrm>
              <a:off x="6112742" y="267693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Muon g-2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A81BCC3-15A4-7846-8A38-80E57A04556C}"/>
              </a:ext>
            </a:extLst>
          </p:cNvPr>
          <p:cNvGrpSpPr/>
          <p:nvPr/>
        </p:nvGrpSpPr>
        <p:grpSpPr>
          <a:xfrm>
            <a:off x="5074222" y="1757918"/>
            <a:ext cx="2084832" cy="854698"/>
            <a:chOff x="213868" y="1888918"/>
            <a:chExt cx="2084832" cy="854698"/>
          </a:xfrm>
        </p:grpSpPr>
        <p:pic>
          <p:nvPicPr>
            <p:cNvPr id="63" name="Picture 6" descr="Image result for fermilab mu2e">
              <a:extLst>
                <a:ext uri="{FF2B5EF4-FFF2-40B4-BE49-F238E27FC236}">
                  <a16:creationId xmlns:a16="http://schemas.microsoft.com/office/drawing/2014/main" id="{39199680-8DF2-8A42-B736-E8443C469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8" y="1917284"/>
              <a:ext cx="2084832" cy="826332"/>
            </a:xfrm>
            <a:prstGeom prst="rect">
              <a:avLst/>
            </a:prstGeom>
            <a:noFill/>
            <a:ln w="38100">
              <a:solidFill>
                <a:srgbClr val="007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510999B-1DCB-834D-AA97-C4252439DDC1}"/>
                </a:ext>
              </a:extLst>
            </p:cNvPr>
            <p:cNvSpPr txBox="1"/>
            <p:nvPr/>
          </p:nvSpPr>
          <p:spPr>
            <a:xfrm>
              <a:off x="829056" y="188891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Mu2e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B1C294-75A5-A04D-8ACB-7D33AF0BE6CF}"/>
              </a:ext>
            </a:extLst>
          </p:cNvPr>
          <p:cNvGrpSpPr/>
          <p:nvPr/>
        </p:nvGrpSpPr>
        <p:grpSpPr>
          <a:xfrm>
            <a:off x="7591668" y="1417488"/>
            <a:ext cx="1428264" cy="1543604"/>
            <a:chOff x="7642468" y="3205988"/>
            <a:chExt cx="1428264" cy="1543604"/>
          </a:xfrm>
        </p:grpSpPr>
        <p:pic>
          <p:nvPicPr>
            <p:cNvPr id="66" name="図 2" descr="文書名 -US-JAPAN-KUNO110308-2.pdf">
              <a:extLst>
                <a:ext uri="{FF2B5EF4-FFF2-40B4-BE49-F238E27FC236}">
                  <a16:creationId xmlns:a16="http://schemas.microsoft.com/office/drawing/2014/main" id="{52B65E34-5F02-7247-93A9-616BBA6F5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" t="13024" r="3161" b="3473"/>
            <a:stretch/>
          </p:blipFill>
          <p:spPr bwMode="auto">
            <a:xfrm>
              <a:off x="7642468" y="3205988"/>
              <a:ext cx="1428264" cy="148498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B6661A2-CE75-BE4B-8EF5-566B1360B158}"/>
                </a:ext>
              </a:extLst>
            </p:cNvPr>
            <p:cNvSpPr txBox="1"/>
            <p:nvPr/>
          </p:nvSpPr>
          <p:spPr>
            <a:xfrm>
              <a:off x="7847487" y="438026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COMET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5973A31D-B084-1C4D-84D6-77A09D903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2826">
            <a:off x="626914" y="1112663"/>
            <a:ext cx="750384" cy="62316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18FD93-2173-BD41-B155-6A191249F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2826">
            <a:off x="2540711" y="1082183"/>
            <a:ext cx="750384" cy="6231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6D60A9B-EF51-8743-B98B-E413D948D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2826">
            <a:off x="5578322" y="1119171"/>
            <a:ext cx="750384" cy="6231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9BE3EC7-F15B-074E-B886-F64E29A6F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2826">
            <a:off x="7856694" y="770803"/>
            <a:ext cx="750384" cy="6231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9A6910-DFC2-DD4D-90CE-1738A8592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2826">
            <a:off x="1557022" y="5625266"/>
            <a:ext cx="750384" cy="62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04FA3-9458-4C49-8DAB-A08465B8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054" y="3180343"/>
            <a:ext cx="6169096" cy="3561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B1A8F-FAEA-D64D-AAF5-F6CC9BB46124}"/>
              </a:ext>
            </a:extLst>
          </p:cNvPr>
          <p:cNvSpPr txBox="1"/>
          <p:nvPr/>
        </p:nvSpPr>
        <p:spPr>
          <a:xfrm>
            <a:off x="3286989" y="3387096"/>
            <a:ext cx="548900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Magnetic field: 0 – 4T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Extremely good homogeneity (gradients of &lt; 1ppb/mm)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Low field drift (&lt;10 ppb/h)</a:t>
            </a:r>
          </a:p>
        </p:txBody>
      </p:sp>
    </p:spTree>
    <p:extLst>
      <p:ext uri="{BB962C8B-B14F-4D97-AF65-F5344CB8AC3E}">
        <p14:creationId xmlns:p14="http://schemas.microsoft.com/office/powerpoint/2010/main" val="10705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COMET / Mu2e     &amp;      </a:t>
            </a:r>
            <a:r>
              <a:rPr lang="en-US" dirty="0" err="1"/>
              <a:t>Alcap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69A9B5-37D4-A243-9963-8FCF213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to electron conversion projects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88A5-03F7-5846-89DB-A2774294CE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C7540-A914-FF4E-85C8-221BBB650834}"/>
              </a:ext>
            </a:extLst>
          </p:cNvPr>
          <p:cNvGrpSpPr/>
          <p:nvPr/>
        </p:nvGrpSpPr>
        <p:grpSpPr>
          <a:xfrm>
            <a:off x="5074222" y="770803"/>
            <a:ext cx="3945710" cy="4847329"/>
            <a:chOff x="5074222" y="770803"/>
            <a:chExt cx="3945710" cy="48473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A81BCC3-15A4-7846-8A38-80E57A04556C}"/>
                </a:ext>
              </a:extLst>
            </p:cNvPr>
            <p:cNvGrpSpPr/>
            <p:nvPr/>
          </p:nvGrpSpPr>
          <p:grpSpPr>
            <a:xfrm>
              <a:off x="5074222" y="1757918"/>
              <a:ext cx="2084832" cy="854698"/>
              <a:chOff x="213868" y="1888918"/>
              <a:chExt cx="2084832" cy="854698"/>
            </a:xfrm>
          </p:grpSpPr>
          <p:pic>
            <p:nvPicPr>
              <p:cNvPr id="63" name="Picture 6" descr="Image result for fermilab mu2e">
                <a:extLst>
                  <a:ext uri="{FF2B5EF4-FFF2-40B4-BE49-F238E27FC236}">
                    <a16:creationId xmlns:a16="http://schemas.microsoft.com/office/drawing/2014/main" id="{39199680-8DF2-8A42-B736-E8443C469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868" y="1917284"/>
                <a:ext cx="2084832" cy="826332"/>
              </a:xfrm>
              <a:prstGeom prst="rect">
                <a:avLst/>
              </a:prstGeom>
              <a:noFill/>
              <a:ln w="38100">
                <a:solidFill>
                  <a:srgbClr val="0076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510999B-1DCB-834D-AA97-C4252439DDC1}"/>
                  </a:ext>
                </a:extLst>
              </p:cNvPr>
              <p:cNvSpPr txBox="1"/>
              <p:nvPr/>
            </p:nvSpPr>
            <p:spPr>
              <a:xfrm>
                <a:off x="829056" y="1888918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Mu2e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BB1C294-75A5-A04D-8ACB-7D33AF0BE6CF}"/>
                </a:ext>
              </a:extLst>
            </p:cNvPr>
            <p:cNvGrpSpPr/>
            <p:nvPr/>
          </p:nvGrpSpPr>
          <p:grpSpPr>
            <a:xfrm>
              <a:off x="7591668" y="1417488"/>
              <a:ext cx="1428264" cy="1543604"/>
              <a:chOff x="7642468" y="3205988"/>
              <a:chExt cx="1428264" cy="1543604"/>
            </a:xfrm>
          </p:grpSpPr>
          <p:pic>
            <p:nvPicPr>
              <p:cNvPr id="66" name="図 2" descr="文書名 -US-JAPAN-KUNO110308-2.pdf">
                <a:extLst>
                  <a:ext uri="{FF2B5EF4-FFF2-40B4-BE49-F238E27FC236}">
                    <a16:creationId xmlns:a16="http://schemas.microsoft.com/office/drawing/2014/main" id="{52B65E34-5F02-7247-93A9-616BBA6F5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23" t="13024" r="3161" b="3473"/>
              <a:stretch/>
            </p:blipFill>
            <p:spPr bwMode="auto">
              <a:xfrm>
                <a:off x="7642468" y="3205988"/>
                <a:ext cx="1428264" cy="1484980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6661A2-CE75-BE4B-8EF5-566B1360B158}"/>
                  </a:ext>
                </a:extLst>
              </p:cNvPr>
              <p:cNvSpPr txBox="1"/>
              <p:nvPr/>
            </p:nvSpPr>
            <p:spPr>
              <a:xfrm>
                <a:off x="7847487" y="4380260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COMET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6DDFF1B-ACE9-1B47-812D-2B7BB9507E2C}"/>
                </a:ext>
              </a:extLst>
            </p:cNvPr>
            <p:cNvGrpSpPr/>
            <p:nvPr/>
          </p:nvGrpSpPr>
          <p:grpSpPr>
            <a:xfrm>
              <a:off x="6641083" y="4156161"/>
              <a:ext cx="1590803" cy="1461971"/>
              <a:chOff x="3267575" y="1087841"/>
              <a:chExt cx="1590803" cy="1461971"/>
            </a:xfrm>
          </p:grpSpPr>
          <p:pic>
            <p:nvPicPr>
              <p:cNvPr id="69" name="Picture 8" descr="Image result for AlCap aluminum capture">
                <a:extLst>
                  <a:ext uri="{FF2B5EF4-FFF2-40B4-BE49-F238E27FC236}">
                    <a16:creationId xmlns:a16="http://schemas.microsoft.com/office/drawing/2014/main" id="{53411475-BF42-2842-9AA1-6A8D8F50D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575" y="1497286"/>
                <a:ext cx="1590803" cy="1052526"/>
              </a:xfrm>
              <a:prstGeom prst="rect">
                <a:avLst/>
              </a:prstGeom>
              <a:noFill/>
              <a:ln w="38100">
                <a:solidFill>
                  <a:srgbClr val="FFFC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DA780D-3AC2-844F-8784-DFB2203626DD}"/>
                  </a:ext>
                </a:extLst>
              </p:cNvPr>
              <p:cNvSpPr txBox="1"/>
              <p:nvPr/>
            </p:nvSpPr>
            <p:spPr>
              <a:xfrm>
                <a:off x="3657726" y="1087841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AlCap</a:t>
                </a:r>
              </a:p>
            </p:txBody>
          </p:sp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6D60A9B-EF51-8743-B98B-E413D948D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5578322" y="1119171"/>
              <a:ext cx="750384" cy="6231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9BE3EC7-F15B-074E-B886-F64E29A6F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7856694" y="770803"/>
              <a:ext cx="750384" cy="623164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54831CE-0553-AC40-A2EA-F88449C4E361}"/>
                </a:ext>
              </a:extLst>
            </p:cNvPr>
            <p:cNvGrpSpPr/>
            <p:nvPr/>
          </p:nvGrpSpPr>
          <p:grpSpPr>
            <a:xfrm>
              <a:off x="6067269" y="2795962"/>
              <a:ext cx="2342176" cy="1360201"/>
              <a:chOff x="538706" y="3125623"/>
              <a:chExt cx="2342176" cy="1360201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EEAD0B3-6046-2148-A605-3EAAD30154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4813" y="3357840"/>
                <a:ext cx="916069" cy="112798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9B96B6D-C2A0-E745-9122-4697BB4D23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706" y="3125623"/>
                <a:ext cx="1253261" cy="136020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C37894F-36F3-5140-A1C4-155B1B9A47C5}"/>
                  </a:ext>
                </a:extLst>
              </p:cNvPr>
              <p:cNvSpPr txBox="1"/>
              <p:nvPr/>
            </p:nvSpPr>
            <p:spPr>
              <a:xfrm>
                <a:off x="1201948" y="3346254"/>
                <a:ext cx="1268296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p d </a:t>
                </a:r>
                <a:r>
                  <a:rPr lang="en-US" sz="2000" dirty="0">
                    <a:solidFill>
                      <a:srgbClr val="FF0000"/>
                    </a:solidFill>
                    <a:latin typeface="Symbol" pitchFamily="2" charset="2"/>
                  </a:rPr>
                  <a:t>a</a:t>
                </a:r>
                <a:r>
                  <a:rPr lang="en-US" sz="2000" dirty="0">
                    <a:solidFill>
                      <a:srgbClr val="FF0000"/>
                    </a:solidFill>
                  </a:rPr>
                  <a:t> n ...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6F8AA-4B71-4548-BA71-A456AF398A3A}"/>
              </a:ext>
            </a:extLst>
          </p:cNvPr>
          <p:cNvGrpSpPr/>
          <p:nvPr/>
        </p:nvGrpSpPr>
        <p:grpSpPr>
          <a:xfrm>
            <a:off x="280852" y="1082183"/>
            <a:ext cx="3346144" cy="5166247"/>
            <a:chOff x="280852" y="1082183"/>
            <a:chExt cx="3346144" cy="516624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6480DC-43DF-4940-A733-6F5C8907A35E}"/>
                </a:ext>
              </a:extLst>
            </p:cNvPr>
            <p:cNvGrpSpPr/>
            <p:nvPr/>
          </p:nvGrpSpPr>
          <p:grpSpPr>
            <a:xfrm>
              <a:off x="280852" y="1781413"/>
              <a:ext cx="1429022" cy="953674"/>
              <a:chOff x="1534492" y="3161126"/>
              <a:chExt cx="1429022" cy="953674"/>
            </a:xfrm>
          </p:grpSpPr>
          <p:pic>
            <p:nvPicPr>
              <p:cNvPr id="56" name="Picture 4" descr="https://www.bnl.gov/today/body_pics/2018/07/17-0188-17-hr.jpg">
                <a:extLst>
                  <a:ext uri="{FF2B5EF4-FFF2-40B4-BE49-F238E27FC236}">
                    <a16:creationId xmlns:a16="http://schemas.microsoft.com/office/drawing/2014/main" id="{3A7E68E8-05F1-B84F-9961-712347C3A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492" y="3161126"/>
                <a:ext cx="1429022" cy="953674"/>
              </a:xfrm>
              <a:prstGeom prst="rect">
                <a:avLst/>
              </a:prstGeom>
              <a:noFill/>
              <a:ln w="38100">
                <a:solidFill>
                  <a:srgbClr val="0076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3DCB3C7-82A4-8749-851B-4F140668291F}"/>
                  </a:ext>
                </a:extLst>
              </p:cNvPr>
              <p:cNvSpPr txBox="1"/>
              <p:nvPr/>
            </p:nvSpPr>
            <p:spPr>
              <a:xfrm>
                <a:off x="1669357" y="3745468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Muon g-2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EDA650A-9285-C04D-B926-82A18D80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31" y="4613532"/>
              <a:ext cx="1294744" cy="1015485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0FA1FB2-9880-CB4C-A78A-D7B67204A20A}"/>
                </a:ext>
              </a:extLst>
            </p:cNvPr>
            <p:cNvGrpSpPr/>
            <p:nvPr/>
          </p:nvGrpSpPr>
          <p:grpSpPr>
            <a:xfrm>
              <a:off x="2305173" y="1740773"/>
              <a:ext cx="1321823" cy="1055189"/>
              <a:chOff x="6031477" y="1991073"/>
              <a:chExt cx="1321823" cy="1055189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CA9C7A4-2B9E-CF45-9FEF-B808D5F92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477" y="1991073"/>
                <a:ext cx="1321823" cy="999381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1D3208D-AC5B-7841-87D0-ED808FB72318}"/>
                  </a:ext>
                </a:extLst>
              </p:cNvPr>
              <p:cNvSpPr txBox="1"/>
              <p:nvPr/>
            </p:nvSpPr>
            <p:spPr>
              <a:xfrm>
                <a:off x="6112742" y="2676930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Muon g-2</a:t>
                </a: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973A31D-B084-1C4D-84D6-77A09D90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626914" y="1112663"/>
              <a:ext cx="750384" cy="62316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E18FD93-2173-BD41-B155-6A191249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2540711" y="1082183"/>
              <a:ext cx="750384" cy="6231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717B56-D637-A24A-BD82-1FA38872C1A0}"/>
                </a:ext>
              </a:extLst>
            </p:cNvPr>
            <p:cNvGrpSpPr/>
            <p:nvPr/>
          </p:nvGrpSpPr>
          <p:grpSpPr>
            <a:xfrm>
              <a:off x="1111247" y="2862797"/>
              <a:ext cx="1534286" cy="1623025"/>
              <a:chOff x="1111247" y="2862797"/>
              <a:chExt cx="1534286" cy="1623025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A79AB89-780C-EA4C-A4CD-44E9EAA436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4813" y="2862797"/>
                <a:ext cx="680720" cy="16230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6F464AA7-F430-2142-B876-E16B588E2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1247" y="2862797"/>
                <a:ext cx="680720" cy="16230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9B7FE9-D7CB-BE46-921B-AF1A7A9456BB}"/>
                  </a:ext>
                </a:extLst>
              </p:cNvPr>
              <p:cNvSpPr txBox="1"/>
              <p:nvPr/>
            </p:nvSpPr>
            <p:spPr>
              <a:xfrm>
                <a:off x="1431216" y="2961092"/>
                <a:ext cx="873957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m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Symbol" pitchFamily="2" charset="2"/>
                  </a:rPr>
                  <a:t>m</a:t>
                </a:r>
                <a:r>
                  <a:rPr lang="en-US" sz="2000" dirty="0">
                    <a:solidFill>
                      <a:srgbClr val="FF0000"/>
                    </a:solidFill>
                  </a:rPr>
                  <a:t>/m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39A6910-DFC2-DD4D-90CE-1738A859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2826">
              <a:off x="1557022" y="5625266"/>
              <a:ext cx="750384" cy="62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7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31163 0.08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43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 gray boxes.pptx" id="{83D9FE37-B19B-E544-ABEB-E372ED5AE2ED}" vid="{166C6E9E-FBBE-064C-A168-1BF82E127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4840</TotalTime>
  <Words>1155</Words>
  <Application>Microsoft Macintosh PowerPoint</Application>
  <PresentationFormat>On-screen Show (4:3)</PresentationFormat>
  <Paragraphs>262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ＭＳ Ｐゴシック</vt:lpstr>
      <vt:lpstr>ヒラギノ角ゴ ProN W3</vt:lpstr>
      <vt:lpstr>Arial</vt:lpstr>
      <vt:lpstr>Calibri</vt:lpstr>
      <vt:lpstr>Cambria Math</vt:lpstr>
      <vt:lpstr>Helvetica Neue</vt:lpstr>
      <vt:lpstr>Helvetica Neue Light</vt:lpstr>
      <vt:lpstr>SignPainter HouseScript</vt:lpstr>
      <vt:lpstr>Symbol</vt:lpstr>
      <vt:lpstr>Wingdings</vt:lpstr>
      <vt:lpstr>presentation_4x3</vt:lpstr>
      <vt:lpstr>Equation</vt:lpstr>
      <vt:lpstr>Muon projects:  Muon g-2 and Muon to electron conversion</vt:lpstr>
      <vt:lpstr>PowerPoint Presentation</vt:lpstr>
      <vt:lpstr>Muon Physics is a worldwide effort </vt:lpstr>
      <vt:lpstr>US-JAPAN Funded Muon projects* </vt:lpstr>
      <vt:lpstr>US-JAPAN Funded Muon projects: Linkage and commonalities</vt:lpstr>
      <vt:lpstr>US-JAPAN Funded Muon projects: Linkage and commonalities</vt:lpstr>
      <vt:lpstr>Test magnet facility at argonne: ideal for calibrations</vt:lpstr>
      <vt:lpstr>PowerPoint Presentation</vt:lpstr>
      <vt:lpstr>Muon to electron conversion projects </vt:lpstr>
      <vt:lpstr>Muon to electron conversion projects </vt:lpstr>
      <vt:lpstr>Advanced Intense Muon Source and Initiative of Muon Particle Physics</vt:lpstr>
      <vt:lpstr>Some project highlights </vt:lpstr>
      <vt:lpstr>AlCAP </vt:lpstr>
      <vt:lpstr>AlCAP </vt:lpstr>
      <vt:lpstr>AlCAP </vt:lpstr>
      <vt:lpstr> Alcap: research Highlights </vt:lpstr>
      <vt:lpstr>Development of 3D Magnetic Field Measurement System</vt:lpstr>
      <vt:lpstr>Research highlights: Hall probe calibrated with 14600 points of 2D map</vt:lpstr>
      <vt:lpstr>Research highlights: Hall probe performance</vt:lpstr>
      <vt:lpstr> Next steps </vt:lpstr>
      <vt:lpstr>PowerPoint Presentation</vt:lpstr>
      <vt:lpstr>Muon to electron conversion projects </vt:lpstr>
      <vt:lpstr>Muons in a magnetic field B (no E field) </vt:lpstr>
      <vt:lpstr>PowerPoint Presentation</vt:lpstr>
      <vt:lpstr>  Muonium Spectroscopy experiment using microwave </vt:lpstr>
      <vt:lpstr>Water-based NMR probe(s) for absolute calibration</vt:lpstr>
      <vt:lpstr>Research highlights: Highly shimmed field and precise positioning </vt:lpstr>
      <vt:lpstr>Research highlights: platform to rapidly swap calibration probes</vt:lpstr>
      <vt:lpstr>Research highlights: cross-calibration </vt:lpstr>
      <vt:lpstr>PowerPoint Presentation</vt:lpstr>
      <vt:lpstr>PowerPoint Presentation</vt:lpstr>
      <vt:lpstr>Muon projects Summary 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Winter, Peter</dc:creator>
  <cp:lastModifiedBy>Winter, Peter</cp:lastModifiedBy>
  <cp:revision>90</cp:revision>
  <cp:lastPrinted>2019-04-03T18:21:29Z</cp:lastPrinted>
  <dcterms:created xsi:type="dcterms:W3CDTF">2019-03-29T14:48:40Z</dcterms:created>
  <dcterms:modified xsi:type="dcterms:W3CDTF">2019-04-15T04:58:39Z</dcterms:modified>
</cp:coreProperties>
</file>