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50"/>
  </p:notesMasterIdLst>
  <p:handoutMasterIdLst>
    <p:handoutMasterId r:id="rId51"/>
  </p:handoutMasterIdLst>
  <p:sldIdLst>
    <p:sldId id="256" r:id="rId2"/>
    <p:sldId id="686" r:id="rId3"/>
    <p:sldId id="687" r:id="rId4"/>
    <p:sldId id="688" r:id="rId5"/>
    <p:sldId id="670" r:id="rId6"/>
    <p:sldId id="1224" r:id="rId7"/>
    <p:sldId id="1217" r:id="rId8"/>
    <p:sldId id="1221" r:id="rId9"/>
    <p:sldId id="1222" r:id="rId10"/>
    <p:sldId id="1223" r:id="rId11"/>
    <p:sldId id="1754" r:id="rId12"/>
    <p:sldId id="667" r:id="rId13"/>
    <p:sldId id="257" r:id="rId14"/>
    <p:sldId id="258" r:id="rId15"/>
    <p:sldId id="259" r:id="rId16"/>
    <p:sldId id="671" r:id="rId17"/>
    <p:sldId id="1756" r:id="rId18"/>
    <p:sldId id="1757" r:id="rId19"/>
    <p:sldId id="652" r:id="rId20"/>
    <p:sldId id="651" r:id="rId21"/>
    <p:sldId id="653" r:id="rId22"/>
    <p:sldId id="682" r:id="rId23"/>
    <p:sldId id="664" r:id="rId24"/>
    <p:sldId id="616" r:id="rId25"/>
    <p:sldId id="661" r:id="rId26"/>
    <p:sldId id="676" r:id="rId27"/>
    <p:sldId id="1755" r:id="rId28"/>
    <p:sldId id="677" r:id="rId29"/>
    <p:sldId id="260" r:id="rId30"/>
    <p:sldId id="679" r:id="rId31"/>
    <p:sldId id="678" r:id="rId32"/>
    <p:sldId id="674" r:id="rId33"/>
    <p:sldId id="683" r:id="rId34"/>
    <p:sldId id="665" r:id="rId35"/>
    <p:sldId id="685" r:id="rId36"/>
    <p:sldId id="684" r:id="rId37"/>
    <p:sldId id="1227" r:id="rId38"/>
    <p:sldId id="554" r:id="rId39"/>
    <p:sldId id="647" r:id="rId40"/>
    <p:sldId id="1758" r:id="rId41"/>
    <p:sldId id="648" r:id="rId42"/>
    <p:sldId id="650" r:id="rId43"/>
    <p:sldId id="1226" r:id="rId44"/>
    <p:sldId id="1618" r:id="rId45"/>
    <p:sldId id="1608" r:id="rId46"/>
    <p:sldId id="1752" r:id="rId47"/>
    <p:sldId id="1753" r:id="rId48"/>
    <p:sldId id="1225" r:id="rId4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EEEEEE"/>
    <a:srgbClr val="BFBFB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2" autoAdjust="0"/>
    <p:restoredTop sz="95982" autoAdjust="0"/>
  </p:normalViewPr>
  <p:slideViewPr>
    <p:cSldViewPr snapToGrid="0" snapToObjects="1">
      <p:cViewPr varScale="1">
        <p:scale>
          <a:sx n="116" d="100"/>
          <a:sy n="116" d="100"/>
        </p:scale>
        <p:origin x="13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704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580" y="1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>
              <a:defRPr sz="1200"/>
            </a:lvl1pPr>
          </a:lstStyle>
          <a:p>
            <a:fld id="{BD36C045-5432-4A7B-A9E8-FC1AB1431C7C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685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580" y="8842685"/>
            <a:ext cx="3042915" cy="464813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>
              <a:defRPr sz="1200"/>
            </a:lvl1pPr>
          </a:lstStyle>
          <a:p>
            <a:fld id="{5B1AFD8E-CA61-47B0-A8E0-0F15E76F3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50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3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7069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69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4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25 experiments 150 users – half time to PWFA</a:t>
            </a:r>
          </a:p>
          <a:p>
            <a:pPr>
              <a:lnSpc>
                <a:spcPct val="117999"/>
              </a:lnSpc>
              <a:defRPr sz="1800"/>
            </a:pPr>
            <a:r>
              <a:rPr sz="2400" b="1">
                <a:latin typeface="Arial"/>
                <a:ea typeface="Arial"/>
                <a:cs typeface="Arial"/>
                <a:sym typeface="Arial"/>
              </a:rPr>
              <a:t>Key PWFA Milestones: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88302" lvl="1" indent="-224225" defTabSz="914368">
              <a:lnSpc>
                <a:spcPct val="117999"/>
              </a:lnSpc>
              <a:buClr>
                <a:srgbClr val="00B050"/>
              </a:buClr>
              <a:buSzPct val="100000"/>
              <a:buChar char="✓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Mono-energetic e- acceleration</a:t>
            </a:r>
          </a:p>
          <a:p>
            <a:pPr marL="388302" lvl="1" indent="-224225" defTabSz="914368">
              <a:lnSpc>
                <a:spcPct val="117999"/>
              </a:lnSpc>
              <a:buClr>
                <a:srgbClr val="00B050"/>
              </a:buClr>
              <a:buSzPct val="100000"/>
              <a:buChar char="✓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High efficiency e</a:t>
            </a:r>
            <a:r>
              <a:rPr sz="2400" baseline="31999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 acceleration</a:t>
            </a:r>
          </a:p>
          <a:p>
            <a:pPr marL="388302" lvl="1" indent="-224225" defTabSz="914368">
              <a:lnSpc>
                <a:spcPct val="117999"/>
              </a:lnSpc>
              <a:buClr>
                <a:srgbClr val="00B050"/>
              </a:buClr>
              <a:buSzPct val="100000"/>
              <a:buChar char="✓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First high-gradient e</a:t>
            </a:r>
            <a:r>
              <a:rPr sz="2400" baseline="31999">
                <a:latin typeface="Arial"/>
                <a:ea typeface="Arial"/>
                <a:cs typeface="Arial"/>
                <a:sym typeface="Arial"/>
              </a:rPr>
              <a:t>+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 PWFA </a:t>
            </a:r>
          </a:p>
          <a:p>
            <a:pPr marL="168168" lvl="1" indent="-4091" defTabSz="914368">
              <a:lnSpc>
                <a:spcPct val="117999"/>
              </a:lnSpc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Demonstrate required emittance, energy spread (FY16)</a:t>
            </a:r>
          </a:p>
        </p:txBody>
      </p:sp>
    </p:spTree>
    <p:extLst>
      <p:ext uri="{BB962C8B-B14F-4D97-AF65-F5344CB8AC3E}">
        <p14:creationId xmlns:p14="http://schemas.microsoft.com/office/powerpoint/2010/main" val="325962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295400">
              <a:lnSpc>
                <a:spcPct val="100000"/>
              </a:lnSpc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Balance between PWFA &amp; diverse community</a:t>
            </a:r>
          </a:p>
          <a:p>
            <a:pPr defTabSz="1295400">
              <a:lnSpc>
                <a:spcPct val="100000"/>
              </a:lnSpc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FACET generates High impact results that reach into mainstream media and get picked up Nationally and Internationally</a:t>
            </a:r>
          </a:p>
          <a:p>
            <a:pPr defTabSz="1295400">
              <a:lnSpc>
                <a:spcPct val="100000"/>
              </a:lnSpc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Expose a broad audience to accelerator science and beautiful physics enabled by accelerators</a:t>
            </a:r>
          </a:p>
        </p:txBody>
      </p:sp>
    </p:spTree>
    <p:extLst>
      <p:ext uri="{BB962C8B-B14F-4D97-AF65-F5344CB8AC3E}">
        <p14:creationId xmlns:p14="http://schemas.microsoft.com/office/powerpoint/2010/main" val="290296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Pictures are: 		Mike Litos (Prof. Univ. of Colorado Boulder)		Navid Vafaei-Najafabadi (Professor Stony Brook University) </a:t>
            </a:r>
          </a:p>
          <a:p>
            <a:pPr>
              <a:defRPr sz="1400"/>
            </a:pPr>
            <a:r>
              <a:t>						Eric Adli (Prof. Univ. of Oslo); 					Sebastian Corde (Prof. Ecole Polytechnique), </a:t>
            </a:r>
          </a:p>
          <a:p>
            <a:pPr>
              <a:defRPr sz="1400"/>
            </a:pPr>
            <a:r>
              <a:t>3D design for positron damping arc magnets</a:t>
            </a:r>
          </a:p>
          <a:p>
            <a:pPr>
              <a:defRPr sz="1400"/>
            </a:pPr>
            <a:r>
              <a:t>S10 Injector AIP:		Mechanics installing cooling water systems in S10 Injector vault;		Racks installed in S10 gallery</a:t>
            </a:r>
          </a:p>
        </p:txBody>
      </p:sp>
    </p:spTree>
    <p:extLst>
      <p:ext uri="{BB962C8B-B14F-4D97-AF65-F5344CB8AC3E}">
        <p14:creationId xmlns:p14="http://schemas.microsoft.com/office/powerpoint/2010/main" val="167343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Gradual introduction of capabilities works well with level of demand for FACET-II</a:t>
            </a:r>
          </a:p>
        </p:txBody>
      </p:sp>
    </p:spTree>
    <p:extLst>
      <p:ext uri="{BB962C8B-B14F-4D97-AF65-F5344CB8AC3E}">
        <p14:creationId xmlns:p14="http://schemas.microsoft.com/office/powerpoint/2010/main" val="250598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89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3 main areas of</a:t>
            </a:r>
            <a:r>
              <a:rPr lang="en-US" baseline="0" dirty="0"/>
              <a:t> R&amp;D by the Argonne Wakefield Accelerator group.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92B53-CB27-4681-8692-3971880FCF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7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2 AWA efforts are also under development in Japan.  Effort</a:t>
            </a:r>
            <a:r>
              <a:rPr lang="en-US" baseline="0" dirty="0"/>
              <a:t> I, on dielectric structures, is also being done by Satoh (reference#). Effort II is aligned </a:t>
            </a:r>
            <a:r>
              <a:rPr lang="en-US" baseline="0"/>
              <a:t>with the ongoing </a:t>
            </a:r>
            <a:r>
              <a:rPr lang="en-US" baseline="0" dirty="0"/>
              <a:t>effort at KEK on the development of high gradient metallic cavities.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92B53-CB27-4681-8692-3971880FCF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92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AWA’s</a:t>
            </a:r>
            <a:r>
              <a:rPr lang="en-US" baseline="0" dirty="0"/>
              <a:t> effort on 6D phase space manipulation (effort II) has funding from the US-Japan collaboration (for $20K in FY19) and includes four institutions: Argonne, NIU, KEK, and Hiroshima University.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92B53-CB27-4681-8692-3971880FCF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8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1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CET-II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50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34933"/>
            <a:ext cx="8685254" cy="202691"/>
          </a:xfrm>
          <a:prstGeom prst="rect">
            <a:avLst/>
          </a:prstGeom>
          <a:ln w="12700"/>
        </p:spPr>
      </p:pic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51822" y="-1"/>
            <a:ext cx="8103570" cy="882125"/>
          </a:xfrm>
          <a:prstGeom prst="rect">
            <a:avLst/>
          </a:prstGeom>
          <a:ln>
            <a:round/>
          </a:ln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449132" y="1222124"/>
            <a:ext cx="8108951" cy="5065523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buClr>
                <a:srgbClr val="000000"/>
              </a:buClr>
            </a:lvl1pPr>
            <a:lvl2pPr marL="310965" indent="-146888">
              <a:spcBef>
                <a:spcPts val="0"/>
              </a:spcBef>
              <a:buClr>
                <a:srgbClr val="B51826"/>
              </a:buClr>
              <a:defRPr sz="1969"/>
            </a:lvl2pPr>
            <a:lvl3pPr marL="462095" indent="-140638">
              <a:spcBef>
                <a:spcPts val="0"/>
              </a:spcBef>
              <a:buClr>
                <a:srgbClr val="B51826"/>
              </a:buClr>
              <a:defRPr sz="1687"/>
            </a:lvl3pPr>
            <a:lvl4pPr marL="629799" indent="-144265">
              <a:spcBef>
                <a:spcPts val="0"/>
              </a:spcBef>
              <a:buClr>
                <a:srgbClr val="B51826"/>
              </a:buClr>
              <a:defRPr sz="1547"/>
            </a:lvl4pPr>
            <a:lvl5pPr marL="790584" indent="-147669">
              <a:spcBef>
                <a:spcPts val="0"/>
              </a:spcBef>
              <a:buClr>
                <a:srgbClr val="B51826"/>
              </a:buClr>
              <a:defRPr sz="126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7066" y="6663591"/>
            <a:ext cx="201564" cy="192364"/>
          </a:xfrm>
          <a:prstGeom prst="rect">
            <a:avLst/>
          </a:prstGeom>
          <a:ln w="3175">
            <a:round/>
          </a:ln>
        </p:spPr>
        <p:txBody>
          <a:bodyPr wrap="none" lIns="38100" tIns="38100" rIns="38100" bIns="38100" anchor="ctr"/>
          <a:lstStyle>
            <a:lvl1pPr defTabSz="910796">
              <a:defRPr sz="984"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34233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454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APPEAL July '14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Tony Weidberg,  Oxford University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9FE0-C77B-1147-A1A4-E59B7705CBC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9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50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1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8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30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743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53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April 16,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5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0" r:id="rId3"/>
    <p:sldLayoutId id="2147483691" r:id="rId4"/>
    <p:sldLayoutId id="2147483661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9" r:id="rId11"/>
    <p:sldLayoutId id="214748370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tif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ti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microsoft.com/office/2007/relationships/hdphoto" Target="../media/hdphoto2.wdp"/><Relationship Id="rId3" Type="http://schemas.openxmlformats.org/officeDocument/2006/relationships/image" Target="../media/image54.jpeg"/><Relationship Id="rId7" Type="http://schemas.openxmlformats.org/officeDocument/2006/relationships/image" Target="../media/image53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63.tiff"/><Relationship Id="rId10" Type="http://schemas.openxmlformats.org/officeDocument/2006/relationships/image" Target="../media/image59.png"/><Relationship Id="rId4" Type="http://schemas.openxmlformats.org/officeDocument/2006/relationships/image" Target="../media/image55.gif"/><Relationship Id="rId9" Type="http://schemas.openxmlformats.org/officeDocument/2006/relationships/image" Target="../media/image58.png"/><Relationship Id="rId14" Type="http://schemas.openxmlformats.org/officeDocument/2006/relationships/image" Target="../media/image6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openxmlformats.org/officeDocument/2006/relationships/image" Target="../media/image6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hyperlink" Target="https://science.energy.gov/~/media/hep/pdf/Reports/DOE_HEP_GARD_RF_Research_Roadmap_Report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iff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0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em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123.png"/><Relationship Id="rId3" Type="http://schemas.openxmlformats.org/officeDocument/2006/relationships/image" Target="../media/image114.png"/><Relationship Id="rId7" Type="http://schemas.openxmlformats.org/officeDocument/2006/relationships/image" Target="../media/image117.emf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emf"/><Relationship Id="rId14" Type="http://schemas.openxmlformats.org/officeDocument/2006/relationships/image" Target="../media/image12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tiff"/><Relationship Id="rId4" Type="http://schemas.openxmlformats.org/officeDocument/2006/relationships/image" Target="../media/image14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1.png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9.tif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jpg"/><Relationship Id="rId5" Type="http://schemas.microsoft.com/office/2007/relationships/hdphoto" Target="../media/hdphoto3.wdp"/><Relationship Id="rId4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emf"/><Relationship Id="rId3" Type="http://schemas.openxmlformats.org/officeDocument/2006/relationships/image" Target="../media/image163.emf"/><Relationship Id="rId7" Type="http://schemas.openxmlformats.org/officeDocument/2006/relationships/image" Target="../media/image167.emf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0.jpeg"/><Relationship Id="rId5" Type="http://schemas.microsoft.com/office/2007/relationships/hdphoto" Target="../media/hdphoto5.wdp"/><Relationship Id="rId4" Type="http://schemas.openxmlformats.org/officeDocument/2006/relationships/image" Target="../media/image1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5" y="266693"/>
            <a:ext cx="8679810" cy="617838"/>
          </a:xfrm>
        </p:spPr>
        <p:txBody>
          <a:bodyPr/>
          <a:lstStyle/>
          <a:p>
            <a:r>
              <a:rPr lang="en-US" sz="4000" dirty="0"/>
              <a:t>Advanced and Novel Accelerators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5" y="4822100"/>
            <a:ext cx="8396689" cy="113238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Andrei </a:t>
            </a:r>
            <a:r>
              <a:rPr lang="en-US" sz="1800" b="1" dirty="0" err="1">
                <a:solidFill>
                  <a:schemeClr val="tx1"/>
                </a:solidFill>
              </a:rPr>
              <a:t>Seryi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Associate Director for Accelerator Operations and R&amp;D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2082187" y="5626732"/>
            <a:ext cx="5563347" cy="655500"/>
          </a:xfrm>
        </p:spPr>
        <p:txBody>
          <a:bodyPr/>
          <a:lstStyle/>
          <a:p>
            <a:r>
              <a:rPr lang="en-US" sz="2400" i="1" dirty="0"/>
              <a:t>US-Japan meeting, April 15-16,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4543A-4776-AA48-929C-9F9C9D140DD8}"/>
              </a:ext>
            </a:extLst>
          </p:cNvPr>
          <p:cNvSpPr/>
          <p:nvPr/>
        </p:nvSpPr>
        <p:spPr>
          <a:xfrm>
            <a:off x="2622014" y="1476207"/>
            <a:ext cx="6390181" cy="3139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“It is Difficult to Make Predictions, Especially About the Future”</a:t>
            </a:r>
          </a:p>
          <a:p>
            <a:pPr algn="ctr"/>
            <a:r>
              <a:rPr lang="en-US" sz="2800" dirty="0"/>
              <a:t>			Niels Bohr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i="1" dirty="0"/>
              <a:t>“The Best Way to Predict the Future </a:t>
            </a:r>
            <a:br>
              <a:rPr lang="en-US" sz="2800" b="1" i="1" dirty="0"/>
            </a:br>
            <a:r>
              <a:rPr lang="en-US" sz="2800" b="1" i="1" dirty="0"/>
              <a:t>is to Create it”</a:t>
            </a:r>
          </a:p>
          <a:p>
            <a:pPr algn="ctr"/>
            <a:r>
              <a:rPr lang="en-US" sz="2800" dirty="0"/>
              <a:t>				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115888"/>
            <a:ext cx="9144000" cy="671512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Advanced accelerator community developing roadmaps toward plasma-based collider</a:t>
            </a:r>
          </a:p>
        </p:txBody>
      </p:sp>
      <p:pic>
        <p:nvPicPr>
          <p:cNvPr id="5" name="Content Placeholder 4" descr="Figure_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710514" cy="30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5038666" cy="272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6287" y="1968930"/>
            <a:ext cx="3694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  <a:latin typeface="Arial"/>
              </a:rPr>
              <a:t>Concepts of plasma-based colliders</a:t>
            </a:r>
            <a:endParaRPr lang="en-US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148478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Laser-driven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6544" y="326523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Beam-driven</a:t>
            </a:r>
          </a:p>
        </p:txBody>
      </p:sp>
      <p:sp>
        <p:nvSpPr>
          <p:cNvPr id="10" name="Shape 188"/>
          <p:cNvSpPr/>
          <p:nvPr/>
        </p:nvSpPr>
        <p:spPr>
          <a:xfrm>
            <a:off x="5364088" y="6356592"/>
            <a:ext cx="2267611" cy="22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3" tIns="35713" rIns="35713" bIns="35713" anchor="ctr">
            <a:spAutoFit/>
          </a:bodyPr>
          <a:lstStyle/>
          <a:p>
            <a:pPr algn="ctr" defTabSz="410709" hangingPunct="0"/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A. Seryi et al, </a:t>
            </a:r>
            <a:r>
              <a:rPr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SLAC-PUB-13766</a:t>
            </a:r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, 2009</a:t>
            </a:r>
            <a:endParaRPr sz="1000" kern="0" dirty="0">
              <a:solidFill>
                <a:srgbClr val="7F7F7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406" y="3823185"/>
            <a:ext cx="2374882" cy="2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6" rIns="91414" bIns="45706">
            <a:prstTxWarp prst="textNoShape">
              <a:avLst/>
            </a:prstTxWarp>
            <a:spAutoFit/>
          </a:bodyPr>
          <a:lstStyle/>
          <a:p>
            <a:pPr algn="ctr" defTabSz="914353"/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Esarey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 et al, Rev. Mod. Phys. (2009)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" y="1268760"/>
            <a:ext cx="6215838" cy="4689142"/>
          </a:xfrm>
          <a:prstGeom prst="rect">
            <a:avLst/>
          </a:prstGeom>
          <a:ln w="317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9" y="1862899"/>
            <a:ext cx="6209719" cy="4518429"/>
          </a:xfrm>
          <a:prstGeom prst="rect">
            <a:avLst/>
          </a:prstGeom>
          <a:ln w="317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17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115888"/>
            <a:ext cx="9144000" cy="671512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Advanced accelerator community developing roadmaps toward plasma-based collider</a:t>
            </a:r>
          </a:p>
        </p:txBody>
      </p:sp>
      <p:pic>
        <p:nvPicPr>
          <p:cNvPr id="5" name="Content Placeholder 4" descr="Figure_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710514" cy="30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5038666" cy="272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6287" y="1968930"/>
            <a:ext cx="3694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  <a:latin typeface="Arial"/>
              </a:rPr>
              <a:t>Concepts of plasma-based colliders</a:t>
            </a:r>
            <a:endParaRPr lang="en-US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148478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Laser-driven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6544" y="326523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Beam-driven</a:t>
            </a:r>
          </a:p>
        </p:txBody>
      </p:sp>
      <p:sp>
        <p:nvSpPr>
          <p:cNvPr id="10" name="Shape 188"/>
          <p:cNvSpPr/>
          <p:nvPr/>
        </p:nvSpPr>
        <p:spPr>
          <a:xfrm>
            <a:off x="5364088" y="6356592"/>
            <a:ext cx="2267611" cy="22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3" tIns="35713" rIns="35713" bIns="35713" anchor="ctr">
            <a:spAutoFit/>
          </a:bodyPr>
          <a:lstStyle/>
          <a:p>
            <a:pPr algn="ctr" defTabSz="410709" hangingPunct="0"/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A. Seryi et al, </a:t>
            </a:r>
            <a:r>
              <a:rPr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SLAC-PUB-13766</a:t>
            </a:r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, 2009</a:t>
            </a:r>
            <a:endParaRPr sz="1000" kern="0" dirty="0">
              <a:solidFill>
                <a:srgbClr val="7F7F7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406" y="3823185"/>
            <a:ext cx="2374882" cy="2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6" rIns="91414" bIns="45706">
            <a:prstTxWarp prst="textNoShape">
              <a:avLst/>
            </a:prstTxWarp>
            <a:spAutoFit/>
          </a:bodyPr>
          <a:lstStyle/>
          <a:p>
            <a:pPr algn="ctr" defTabSz="914353"/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Esarey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 et al, Rev. Mod. Phys. (2009)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" y="1268760"/>
            <a:ext cx="6215838" cy="4689142"/>
          </a:xfrm>
          <a:prstGeom prst="rect">
            <a:avLst/>
          </a:prstGeom>
          <a:ln w="317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9" y="1862899"/>
            <a:ext cx="6209719" cy="4518429"/>
          </a:xfrm>
          <a:prstGeom prst="rect">
            <a:avLst/>
          </a:prstGeom>
          <a:ln w="317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6C28C-03FF-0C4E-9656-C2AF8B127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9481">
            <a:off x="6336188" y="3138137"/>
            <a:ext cx="2685405" cy="35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ACET History"/>
          <p:cNvSpPr txBox="1">
            <a:spLocks noGrp="1"/>
          </p:cNvSpPr>
          <p:nvPr>
            <p:ph type="title"/>
          </p:nvPr>
        </p:nvSpPr>
        <p:spPr>
          <a:xfrm>
            <a:off x="451822" y="0"/>
            <a:ext cx="8103571" cy="88212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1295353">
              <a:defRPr sz="1600" b="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B51826"/>
                </a:solidFill>
                <a:uFill>
                  <a:solidFill>
                    <a:srgbClr val="B51826"/>
                  </a:solidFill>
                </a:uFill>
              </a:rPr>
              <a:t>FACET </a:t>
            </a:r>
            <a:r>
              <a:rPr lang="en-US" sz="3200" dirty="0">
                <a:solidFill>
                  <a:srgbClr val="B51826"/>
                </a:solidFill>
                <a:uFill>
                  <a:solidFill>
                    <a:srgbClr val="B51826"/>
                  </a:solidFill>
                </a:uFill>
              </a:rPr>
              <a:t>plasma acceleration facility</a:t>
            </a:r>
            <a:endParaRPr sz="3200" dirty="0">
              <a:solidFill>
                <a:srgbClr val="B51826"/>
              </a:solidFill>
              <a:uFill>
                <a:solidFill>
                  <a:srgbClr val="B51826"/>
                </a:solidFill>
              </a:uFill>
            </a:endParaRPr>
          </a:p>
        </p:txBody>
      </p:sp>
      <p:sp>
        <p:nvSpPr>
          <p:cNvPr id="75" name="Primary Goal:…"/>
          <p:cNvSpPr txBox="1">
            <a:spLocks noGrp="1"/>
          </p:cNvSpPr>
          <p:nvPr>
            <p:ph type="body" sz="half" idx="1"/>
          </p:nvPr>
        </p:nvSpPr>
        <p:spPr>
          <a:xfrm>
            <a:off x="3767631" y="1374808"/>
            <a:ext cx="5151471" cy="491283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1295353">
              <a:lnSpc>
                <a:spcPct val="100000"/>
              </a:lnSpc>
              <a:defRPr sz="2000">
                <a:uFillTx/>
              </a:defRPr>
            </a:pPr>
            <a:r>
              <a:rPr sz="1400" b="1" dirty="0">
                <a:uFill>
                  <a:solidFill>
                    <a:srgbClr val="000000"/>
                  </a:solidFill>
                </a:uFill>
              </a:rPr>
              <a:t>Primary Goal: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>
                <a:uFill>
                  <a:solidFill>
                    <a:srgbClr val="000000"/>
                  </a:solidFill>
                </a:uFill>
              </a:rPr>
              <a:t>Demonstrate a single-stage high-energy plasma accelerator for electrons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endParaRPr sz="1400" b="1" dirty="0"/>
          </a:p>
          <a:p>
            <a:pPr defTabSz="642915">
              <a:lnSpc>
                <a:spcPct val="100000"/>
              </a:lnSpc>
              <a:defRPr sz="2000">
                <a:uFillTx/>
              </a:defRPr>
            </a:pPr>
            <a:r>
              <a:rPr sz="1400" b="1" dirty="0">
                <a:uFill>
                  <a:solidFill>
                    <a:srgbClr val="000000"/>
                  </a:solidFill>
                </a:uFill>
              </a:rPr>
              <a:t>Timeline: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>
                <a:uFill>
                  <a:solidFill>
                    <a:srgbClr val="000000"/>
                  </a:solidFill>
                </a:uFill>
              </a:rPr>
              <a:t>CD-0 2008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>
                <a:uFill>
                  <a:solidFill>
                    <a:srgbClr val="000000"/>
                  </a:solidFill>
                </a:uFill>
              </a:rPr>
              <a:t>CD-4 2012, Commissioning (2011)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>
                <a:uFill>
                  <a:solidFill>
                    <a:srgbClr val="000000"/>
                  </a:solidFill>
                </a:uFill>
              </a:rPr>
              <a:t>Experimental program (2012-2016)</a:t>
            </a:r>
            <a:endParaRPr sz="1400" b="1" dirty="0"/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endParaRPr sz="1400" b="1" dirty="0"/>
          </a:p>
          <a:p>
            <a:pPr defTabSz="1295353">
              <a:lnSpc>
                <a:spcPct val="100000"/>
              </a:lnSpc>
              <a:defRPr sz="2000">
                <a:uFillTx/>
              </a:defRPr>
            </a:pPr>
            <a:r>
              <a:rPr sz="1400" b="1" dirty="0"/>
              <a:t>A National User Facility: 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/>
              <a:t>Externally reviewed experimental program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r>
              <a:rPr sz="1400" dirty="0"/>
              <a:t>Per year: 200 Users, 25 experiments, 8 months operation</a:t>
            </a:r>
          </a:p>
          <a:p>
            <a:pPr marL="290203" lvl="1" indent="-126127" defTabSz="642915">
              <a:lnSpc>
                <a:spcPct val="100000"/>
              </a:lnSpc>
              <a:buClr>
                <a:srgbClr val="AB1500"/>
              </a:buClr>
              <a:buSzPct val="120000"/>
              <a:defRPr sz="2000">
                <a:uFillTx/>
              </a:defRPr>
            </a:pPr>
            <a:endParaRPr sz="1400" dirty="0"/>
          </a:p>
          <a:p>
            <a:pPr defTabSz="1295353">
              <a:defRPr sz="2000">
                <a:uFillTx/>
              </a:defRPr>
            </a:pPr>
            <a:r>
              <a:rPr sz="1400" b="1" dirty="0"/>
              <a:t>Key PWFA Milestones: </a:t>
            </a:r>
          </a:p>
          <a:p>
            <a:pPr marL="233601" lvl="1" indent="-118239" defTabSz="642892">
              <a:buClr>
                <a:srgbClr val="00B050"/>
              </a:buClr>
              <a:buChar char="✓"/>
              <a:defRPr sz="2000">
                <a:uFillTx/>
              </a:defRPr>
            </a:pPr>
            <a:r>
              <a:rPr sz="1400" dirty="0"/>
              <a:t>Mono-energetic e</a:t>
            </a:r>
            <a:r>
              <a:rPr sz="1400" b="1" baseline="31999" dirty="0"/>
              <a:t>-</a:t>
            </a:r>
            <a:r>
              <a:rPr sz="1400" dirty="0"/>
              <a:t> acceleration</a:t>
            </a:r>
          </a:p>
          <a:p>
            <a:pPr marL="220464" lvl="1" indent="-105101" defTabSz="642892">
              <a:buClr>
                <a:srgbClr val="00B050"/>
              </a:buClr>
              <a:buChar char="✓"/>
              <a:defRPr sz="2000">
                <a:uFillTx/>
              </a:defRPr>
            </a:pPr>
            <a:r>
              <a:rPr sz="1400" dirty="0"/>
              <a:t>High efficiency e</a:t>
            </a:r>
            <a:r>
              <a:rPr sz="1400" b="1" baseline="31999" dirty="0"/>
              <a:t>-</a:t>
            </a:r>
            <a:r>
              <a:rPr sz="1400" dirty="0"/>
              <a:t> acceleration     </a:t>
            </a:r>
            <a:r>
              <a:rPr sz="1400" i="1" dirty="0"/>
              <a:t>(Nature </a:t>
            </a:r>
            <a:r>
              <a:rPr sz="1400" b="1" i="1" dirty="0"/>
              <a:t>515, </a:t>
            </a:r>
            <a:r>
              <a:rPr sz="1400" i="1" dirty="0"/>
              <a:t>Nov. 2014)</a:t>
            </a:r>
          </a:p>
          <a:p>
            <a:pPr marL="220464" lvl="1" indent="-105101" defTabSz="642892">
              <a:buClr>
                <a:srgbClr val="00B050"/>
              </a:buClr>
              <a:buChar char="✓"/>
              <a:defRPr sz="2000">
                <a:uFillTx/>
              </a:defRPr>
            </a:pPr>
            <a:r>
              <a:rPr sz="1400" dirty="0"/>
              <a:t>First high-gradient e</a:t>
            </a:r>
            <a:r>
              <a:rPr sz="1400" baseline="31999" dirty="0"/>
              <a:t>+</a:t>
            </a:r>
            <a:r>
              <a:rPr sz="1400" dirty="0"/>
              <a:t> PWFA        </a:t>
            </a:r>
            <a:r>
              <a:rPr sz="1400" i="1" dirty="0"/>
              <a:t>(Nature </a:t>
            </a:r>
            <a:r>
              <a:rPr sz="1400" b="1" i="1" dirty="0"/>
              <a:t>524, </a:t>
            </a:r>
            <a:r>
              <a:rPr sz="1400" i="1" dirty="0"/>
              <a:t>Aug. 2015)</a:t>
            </a:r>
          </a:p>
          <a:p>
            <a:pPr marL="233601" lvl="1" indent="-118239" defTabSz="642892">
              <a:buClr>
                <a:srgbClr val="006D22"/>
              </a:buClr>
              <a:buFont typeface="Arial"/>
              <a:buChar char="✓"/>
              <a:defRPr sz="2000">
                <a:uFillTx/>
              </a:defRPr>
            </a:pPr>
            <a:r>
              <a:rPr sz="1400" dirty="0"/>
              <a:t> Demonstrate required emittance, energy spread</a:t>
            </a:r>
          </a:p>
        </p:txBody>
      </p:sp>
      <p:grpSp>
        <p:nvGrpSpPr>
          <p:cNvPr id="80" name="Group"/>
          <p:cNvGrpSpPr/>
          <p:nvPr/>
        </p:nvGrpSpPr>
        <p:grpSpPr>
          <a:xfrm>
            <a:off x="89296" y="1374807"/>
            <a:ext cx="3571876" cy="4464847"/>
            <a:chOff x="0" y="0"/>
            <a:chExt cx="5080000" cy="6350002"/>
          </a:xfrm>
        </p:grpSpPr>
        <p:sp>
          <p:nvSpPr>
            <p:cNvPr id="77" name="20GeV, 3nC, 20µm3, e- &amp; e+"/>
            <p:cNvSpPr txBox="1"/>
            <p:nvPr/>
          </p:nvSpPr>
          <p:spPr>
            <a:xfrm>
              <a:off x="195467" y="133274"/>
              <a:ext cx="4537671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42826">
                <a:defRPr sz="16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20GeV, 3nC, 20µm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, e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&amp; e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</a:p>
          </p:txBody>
        </p:sp>
        <p:pic>
          <p:nvPicPr>
            <p:cNvPr id="78" name="image8.png" descr="image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80000" cy="635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20GeV, 3nC, 20µm3, e- &amp; e+"/>
            <p:cNvSpPr txBox="1"/>
            <p:nvPr/>
          </p:nvSpPr>
          <p:spPr>
            <a:xfrm>
              <a:off x="195467" y="133274"/>
              <a:ext cx="4537671" cy="277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42826">
                <a:defRPr sz="16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20GeV, 3nC, 20µm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, e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sz="1266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&amp; e</a:t>
              </a:r>
              <a:r>
                <a:rPr sz="1266" b="1" baseline="31998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</a:p>
          </p:txBody>
        </p:sp>
      </p:grpSp>
      <p:sp>
        <p:nvSpPr>
          <p:cNvPr id="81" name="Premier R&amp;D facility for PWFA: Only facility capable of e+ acceleration"/>
          <p:cNvSpPr/>
          <p:nvPr/>
        </p:nvSpPr>
        <p:spPr>
          <a:xfrm>
            <a:off x="498316" y="5978691"/>
            <a:ext cx="8147368" cy="395363"/>
          </a:xfrm>
          <a:prstGeom prst="rect">
            <a:avLst/>
          </a:prstGeom>
          <a:gradFill>
            <a:gsLst>
              <a:gs pos="0">
                <a:srgbClr val="F5E7E6"/>
              </a:gs>
              <a:gs pos="100000">
                <a:srgbClr val="EBCBCA"/>
              </a:gs>
              <a:gs pos="100000">
                <a:srgbClr val="F5E7E6"/>
              </a:gs>
            </a:gsLst>
            <a:lin ang="16200000"/>
          </a:gradFill>
          <a:ln w="12700">
            <a:solidFill>
              <a:srgbClr val="A0001C"/>
            </a:solidFill>
            <a:beve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1295400">
              <a:defRPr sz="2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/>
            </a:pPr>
            <a:r>
              <a:rPr sz="1969"/>
              <a:t>Premier R&amp;D facility for PWFA: Only facility capable of e+ acceleration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76E09-B5A8-BA45-B868-3C6DCE378828}"/>
              </a:ext>
            </a:extLst>
          </p:cNvPr>
          <p:cNvSpPr txBox="1"/>
          <p:nvPr/>
        </p:nvSpPr>
        <p:spPr>
          <a:xfrm>
            <a:off x="451822" y="6436087"/>
            <a:ext cx="394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Vitaly </a:t>
            </a:r>
            <a:r>
              <a:rPr lang="en-US" dirty="0" err="1"/>
              <a:t>Yakimenko</a:t>
            </a:r>
            <a:r>
              <a:rPr lang="en-US" dirty="0"/>
              <a:t> and Mark Hogan, SLAC</a:t>
            </a:r>
          </a:p>
        </p:txBody>
      </p:sp>
    </p:spTree>
    <p:extLst>
      <p:ext uri="{BB962C8B-B14F-4D97-AF65-F5344CB8AC3E}">
        <p14:creationId xmlns:p14="http://schemas.microsoft.com/office/powerpoint/2010/main" val="19025857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9" name="image10.png" descr="image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08" y="156625"/>
            <a:ext cx="2877929" cy="3783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11.png" descr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607" y="3939708"/>
            <a:ext cx="1858217" cy="2839287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1" name="image12.png" descr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8152" y="4051912"/>
            <a:ext cx="1826885" cy="2415393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2" name="image13.png" descr="image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40864" y="4431065"/>
            <a:ext cx="2037554" cy="2347931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3" name="image14.png" descr="image1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75605" y="3630714"/>
            <a:ext cx="2205624" cy="2246581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4" name="image15.png" descr="image1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43383" y="4739844"/>
            <a:ext cx="1875691" cy="2009263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5" name="image16.png" descr="image1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3116" y="3654793"/>
            <a:ext cx="2156394" cy="2222502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6" name="image17.png" descr="image1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19072" y="4628610"/>
            <a:ext cx="1935186" cy="2150386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pic>
        <p:nvPicPr>
          <p:cNvPr id="97" name="image18.png" descr="image1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07073" y="3654794"/>
            <a:ext cx="1336928" cy="2076171"/>
          </a:xfrm>
          <a:prstGeom prst="rect">
            <a:avLst/>
          </a:prstGeom>
          <a:ln w="12700">
            <a:miter lim="400000"/>
          </a:ln>
          <a:effectLst>
            <a:outerShdw blurRad="63500" dist="50800" dir="8100000" rotWithShape="0">
              <a:srgbClr val="000000">
                <a:alpha val="40000"/>
              </a:srgbClr>
            </a:outerShdw>
          </a:effectLst>
        </p:spPr>
      </p:pic>
      <p:grpSp>
        <p:nvGrpSpPr>
          <p:cNvPr id="100" name="Group"/>
          <p:cNvGrpSpPr/>
          <p:nvPr/>
        </p:nvGrpSpPr>
        <p:grpSpPr>
          <a:xfrm>
            <a:off x="3290227" y="1344731"/>
            <a:ext cx="5445368" cy="2128763"/>
            <a:chOff x="0" y="-11813"/>
            <a:chExt cx="7744521" cy="3027573"/>
          </a:xfrm>
        </p:grpSpPr>
        <p:sp>
          <p:nvSpPr>
            <p:cNvPr id="98" name="Rectangle"/>
            <p:cNvSpPr/>
            <p:nvPr/>
          </p:nvSpPr>
          <p:spPr>
            <a:xfrm>
              <a:off x="0" y="0"/>
              <a:ext cx="7744522" cy="300394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A4151D"/>
              </a:solidFill>
              <a:prstDash val="solid"/>
              <a:round/>
            </a:ln>
            <a:effectLst>
              <a:outerShdw blurRad="101600" dist="76200" dir="75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642915">
                <a:defRPr sz="18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66"/>
            </a:p>
          </p:txBody>
        </p:sp>
        <p:sp>
          <p:nvSpPr>
            <p:cNvPr id="99" name="Facility hosted more than 200 users, 25 experiments…"/>
            <p:cNvSpPr txBox="1"/>
            <p:nvPr/>
          </p:nvSpPr>
          <p:spPr>
            <a:xfrm>
              <a:off x="0" y="-11814"/>
              <a:ext cx="7744522" cy="3027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marL="404797" indent="-333362" defTabSz="642915">
                <a:buClr>
                  <a:srgbClr val="A4151D"/>
                </a:buClr>
                <a:buSzPct val="150000"/>
                <a:buFont typeface="Arial"/>
                <a:buChar char="•"/>
                <a:defRPr sz="2800" b="0"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dirty="0"/>
                <a:t>Facility hosted more than 200 users, 25 experiments</a:t>
              </a:r>
              <a:endParaRPr sz="800" dirty="0">
                <a:latin typeface="Helvetica"/>
                <a:ea typeface="Helvetica"/>
                <a:cs typeface="Helvetica"/>
                <a:sym typeface="Helvetica"/>
              </a:endParaRPr>
            </a:p>
            <a:p>
              <a:pPr marL="404797" indent="-333362" defTabSz="642915">
                <a:buClr>
                  <a:srgbClr val="A4151D"/>
                </a:buClr>
                <a:buSzPct val="150000"/>
                <a:buFont typeface="Arial"/>
                <a:buChar char="•"/>
                <a:defRPr sz="2800" b="0"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dirty="0"/>
                <a:t>One high profile result a year</a:t>
              </a:r>
              <a:endParaRPr sz="800" dirty="0">
                <a:latin typeface="Helvetica"/>
                <a:ea typeface="Helvetica"/>
                <a:cs typeface="Helvetica"/>
                <a:sym typeface="Helvetica"/>
              </a:endParaRPr>
            </a:p>
            <a:p>
              <a:pPr marL="404797" indent="-333362" defTabSz="642915">
                <a:buClr>
                  <a:srgbClr val="A4151D"/>
                </a:buClr>
                <a:buSzPct val="150000"/>
                <a:buFont typeface="Arial"/>
                <a:buChar char="•"/>
                <a:defRPr sz="2800" b="0"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dirty="0"/>
                <a:t>Priorities balanced between focused plasma </a:t>
              </a:r>
              <a:r>
                <a:rPr sz="2000" dirty="0" err="1"/>
                <a:t>wakefield</a:t>
              </a:r>
              <a:r>
                <a:rPr sz="2000" dirty="0"/>
                <a:t> acceleration research and diverse user programs with ultra-high fields</a:t>
              </a:r>
            </a:p>
            <a:p>
              <a:pPr marL="404797" indent="-333362" defTabSz="642915">
                <a:buClr>
                  <a:srgbClr val="A4151D"/>
                </a:buClr>
                <a:buSzPct val="150000"/>
                <a:buFont typeface="Arial"/>
                <a:buChar char="•"/>
                <a:defRPr sz="2800" b="0"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dirty="0"/>
                <a:t>Unique opportunity to develop future leaders</a:t>
              </a:r>
            </a:p>
          </p:txBody>
        </p:sp>
      </p:grpSp>
      <p:sp>
        <p:nvSpPr>
          <p:cNvPr id="101" name="FACET: A National User Facility based on high-energy beams and their interaction with plasmas and lasers"/>
          <p:cNvSpPr txBox="1"/>
          <p:nvPr/>
        </p:nvSpPr>
        <p:spPr>
          <a:xfrm>
            <a:off x="3131829" y="31876"/>
            <a:ext cx="5762163" cy="1066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642915">
              <a:defRPr sz="3000">
                <a:solidFill>
                  <a:srgbClr val="A4001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109" dirty="0"/>
              <a:t>FACET: </a:t>
            </a:r>
            <a:r>
              <a:rPr sz="2109" i="1" dirty="0"/>
              <a:t>A National User Facility based on high-energy beams and their interaction with plasmas and lasers</a:t>
            </a:r>
          </a:p>
        </p:txBody>
      </p:sp>
    </p:spTree>
    <p:extLst>
      <p:ext uri="{BB962C8B-B14F-4D97-AF65-F5344CB8AC3E}">
        <p14:creationId xmlns:p14="http://schemas.microsoft.com/office/powerpoint/2010/main" val="15498816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ACET-II:…"/>
          <p:cNvSpPr txBox="1">
            <a:spLocks noGrp="1"/>
          </p:cNvSpPr>
          <p:nvPr>
            <p:ph type="title"/>
          </p:nvPr>
        </p:nvSpPr>
        <p:spPr>
          <a:xfrm>
            <a:off x="451822" y="-1"/>
            <a:ext cx="8611092" cy="8821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95353"/>
            <a:r>
              <a:rPr sz="2000" dirty="0"/>
              <a:t>FACET-II:</a:t>
            </a:r>
          </a:p>
          <a:p>
            <a:pPr defTabSz="1295353"/>
            <a:r>
              <a:rPr sz="2000" dirty="0"/>
              <a:t>Premier R&amp;D facility for PWFA Following Success of FACET</a:t>
            </a:r>
          </a:p>
        </p:txBody>
      </p:sp>
      <p:sp>
        <p:nvSpPr>
          <p:cNvPr id="109" name="10GeV, 5nC, 10µm3, e- &amp; e+"/>
          <p:cNvSpPr txBox="1"/>
          <p:nvPr/>
        </p:nvSpPr>
        <p:spPr>
          <a:xfrm>
            <a:off x="226735" y="1468517"/>
            <a:ext cx="3190549" cy="25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642826"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6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10GeV, 5nC, 10µm</a:t>
            </a:r>
            <a:r>
              <a:rPr sz="1266" b="1" baseline="31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26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e</a:t>
            </a:r>
            <a:r>
              <a:rPr sz="1266" b="1" baseline="31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sz="126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&amp; e</a:t>
            </a:r>
            <a:r>
              <a:rPr sz="1266" b="1" baseline="31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pic>
        <p:nvPicPr>
          <p:cNvPr id="110" name="35539015856_ff033092d0_k.jpg" descr="35539015856_ff033092d0_k.jpg"/>
          <p:cNvPicPr>
            <a:picLocks noChangeAspect="1"/>
          </p:cNvPicPr>
          <p:nvPr/>
        </p:nvPicPr>
        <p:blipFill>
          <a:blip r:embed="rId3">
            <a:extLst/>
          </a:blip>
          <a:srcRect t="10131" b="10131"/>
          <a:stretch>
            <a:fillRect/>
          </a:stretch>
        </p:blipFill>
        <p:spPr>
          <a:xfrm>
            <a:off x="314911" y="1190434"/>
            <a:ext cx="8514238" cy="17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Four FACET researchers became professors"/>
          <p:cNvSpPr txBox="1"/>
          <p:nvPr/>
        </p:nvSpPr>
        <p:spPr>
          <a:xfrm>
            <a:off x="354827" y="3439353"/>
            <a:ext cx="2030280" cy="463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>
                <a:uFillTx/>
              </a:defRPr>
            </a:pPr>
            <a:r>
              <a:rPr sz="1266" b="1"/>
              <a:t>Four FACET researchers became professors</a:t>
            </a:r>
          </a:p>
        </p:txBody>
      </p:sp>
      <p:sp>
        <p:nvSpPr>
          <p:cNvPr id="112" name="FACET-II Timeline:…"/>
          <p:cNvSpPr txBox="1"/>
          <p:nvPr/>
        </p:nvSpPr>
        <p:spPr>
          <a:xfrm>
            <a:off x="2893875" y="3092399"/>
            <a:ext cx="2426901" cy="162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642915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sz="1266" b="1">
                <a:uFill>
                  <a:solidFill>
                    <a:srgbClr val="000000"/>
                  </a:solidFill>
                </a:uFill>
              </a:rPr>
              <a:t>FACET-II Timeline:</a:t>
            </a:r>
          </a:p>
          <a:p>
            <a:pPr marL="113514" lvl="1" indent="-113514" defTabSz="642915">
              <a:buClr>
                <a:srgbClr val="10AB1A"/>
              </a:buClr>
              <a:buSzPct val="120000"/>
              <a:buChar char="✓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266"/>
              <a:t>Nov. 2013, FACET-II proposal, Comparative review</a:t>
            </a:r>
          </a:p>
          <a:p>
            <a:pPr marL="113514" lvl="1" indent="-113514" defTabSz="642915">
              <a:buClr>
                <a:srgbClr val="10AB1A"/>
              </a:buClr>
              <a:buSzPct val="120000"/>
              <a:buChar char="✓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266">
                <a:uFill>
                  <a:solidFill>
                    <a:srgbClr val="000000"/>
                  </a:solidFill>
                </a:uFill>
              </a:rPr>
              <a:t>CD-0 Aug., 2015</a:t>
            </a:r>
          </a:p>
          <a:p>
            <a:pPr marL="113514" lvl="1" indent="-113514" defTabSz="642915">
              <a:buClr>
                <a:srgbClr val="10AB1A"/>
              </a:buClr>
              <a:buSzPct val="120000"/>
              <a:buChar char="✓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266">
                <a:uFill>
                  <a:solidFill>
                    <a:srgbClr val="000000"/>
                  </a:solidFill>
                </a:uFill>
              </a:rPr>
              <a:t>CD-1 Review Oct., 2015</a:t>
            </a:r>
          </a:p>
          <a:p>
            <a:pPr marL="113514" lvl="1" indent="-113514" defTabSz="642915">
              <a:buClr>
                <a:srgbClr val="0FAB1A"/>
              </a:buClr>
              <a:buSzPct val="120000"/>
              <a:buChar char="✓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sz="1266">
                <a:uFill>
                  <a:solidFill>
                    <a:srgbClr val="000000"/>
                  </a:solidFill>
                </a:uFill>
              </a:rPr>
              <a:t>CD-2/3A  Sep. 2016</a:t>
            </a:r>
          </a:p>
          <a:p>
            <a:pPr marL="113514" lvl="1" indent="-113514" defTabSz="642915">
              <a:buClr>
                <a:srgbClr val="AB1500"/>
              </a:buClr>
              <a:buSzPct val="120000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sz="1266">
                <a:uFill>
                  <a:solidFill>
                    <a:srgbClr val="000000"/>
                  </a:solidFill>
                </a:uFill>
              </a:rPr>
              <a:t>CD-4 2022</a:t>
            </a:r>
          </a:p>
        </p:txBody>
      </p:sp>
      <p:grpSp>
        <p:nvGrpSpPr>
          <p:cNvPr id="117" name="Group"/>
          <p:cNvGrpSpPr/>
          <p:nvPr/>
        </p:nvGrpSpPr>
        <p:grpSpPr>
          <a:xfrm>
            <a:off x="1311949" y="4059248"/>
            <a:ext cx="1765480" cy="1755038"/>
            <a:chOff x="0" y="0"/>
            <a:chExt cx="2510903" cy="2496052"/>
          </a:xfrm>
        </p:grpSpPr>
        <p:pic>
          <p:nvPicPr>
            <p:cNvPr id="113" name="image21.tif" descr="image21.tif"/>
            <p:cNvPicPr>
              <a:picLocks/>
            </p:cNvPicPr>
            <p:nvPr/>
          </p:nvPicPr>
          <p:blipFill>
            <a:blip r:embed="rId4">
              <a:extLst/>
            </a:blip>
            <a:srcRect l="8267" r="8267"/>
            <a:stretch>
              <a:fillRect/>
            </a:stretch>
          </p:blipFill>
          <p:spPr>
            <a:xfrm>
              <a:off x="0" y="0"/>
              <a:ext cx="1049182" cy="1234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image23.png" descr="image2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771" r="32169" b="6050"/>
            <a:stretch>
              <a:fillRect/>
            </a:stretch>
          </p:blipFill>
          <p:spPr>
            <a:xfrm>
              <a:off x="311589" y="1261723"/>
              <a:ext cx="1049528" cy="1234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24.png" descr="image2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1975" r="24248" b="58420"/>
            <a:stretch>
              <a:fillRect/>
            </a:stretch>
          </p:blipFill>
          <p:spPr>
            <a:xfrm>
              <a:off x="1448445" y="1261724"/>
              <a:ext cx="1062459" cy="1234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image20.tif" descr="image20.ti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8879" r="8879"/>
            <a:stretch>
              <a:fillRect/>
            </a:stretch>
          </p:blipFill>
          <p:spPr>
            <a:xfrm>
              <a:off x="1124943" y="198"/>
              <a:ext cx="1014909" cy="1234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8" name="FACET-II will operate as a National User Facility…"/>
          <p:cNvSpPr/>
          <p:nvPr/>
        </p:nvSpPr>
        <p:spPr>
          <a:xfrm>
            <a:off x="900384" y="5973256"/>
            <a:ext cx="7206446" cy="698394"/>
          </a:xfrm>
          <a:prstGeom prst="rect">
            <a:avLst/>
          </a:prstGeom>
          <a:gradFill>
            <a:gsLst>
              <a:gs pos="0">
                <a:srgbClr val="F5E7E6"/>
              </a:gs>
              <a:gs pos="100000">
                <a:srgbClr val="EBCBCA"/>
              </a:gs>
              <a:gs pos="100000">
                <a:srgbClr val="F5E7E6"/>
              </a:gs>
            </a:gsLst>
            <a:lin ang="16200000"/>
          </a:gradFill>
          <a:ln w="3175">
            <a:solidFill>
              <a:srgbClr val="A0001C"/>
            </a:solidFill>
            <a:bevel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0796"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969"/>
              <a:t>FACET-II will operate as a National User Facility </a:t>
            </a:r>
          </a:p>
          <a:p>
            <a:pPr defTabSz="910796"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969"/>
              <a:t>with experimental program between 2019 and 2026</a:t>
            </a:r>
          </a:p>
        </p:txBody>
      </p:sp>
      <p:grpSp>
        <p:nvGrpSpPr>
          <p:cNvPr id="121" name="Group"/>
          <p:cNvGrpSpPr/>
          <p:nvPr/>
        </p:nvGrpSpPr>
        <p:grpSpPr>
          <a:xfrm>
            <a:off x="109494" y="4124033"/>
            <a:ext cx="1024564" cy="1479748"/>
            <a:chOff x="0" y="0"/>
            <a:chExt cx="1457157" cy="2104529"/>
          </a:xfrm>
        </p:grpSpPr>
        <p:pic>
          <p:nvPicPr>
            <p:cNvPr id="11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186554" cy="1560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2157" t="27106" r="6641" b="20069"/>
            <a:stretch>
              <a:fillRect/>
            </a:stretch>
          </p:blipFill>
          <p:spPr>
            <a:xfrm>
              <a:off x="267074" y="547645"/>
              <a:ext cx="1190084" cy="15568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89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22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rcRect l="8308" t="18989" r="1594" b="22446"/>
          <a:stretch>
            <a:fillRect/>
          </a:stretch>
        </p:blipFill>
        <p:spPr>
          <a:xfrm>
            <a:off x="6529549" y="4709515"/>
            <a:ext cx="2533365" cy="1104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7" descr="Picture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988204" y="3062174"/>
            <a:ext cx="1817040" cy="137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0" descr="Picture 1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74016" y="3092399"/>
            <a:ext cx="1485099" cy="1328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11" descr="Picture 11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394579" y="4581441"/>
            <a:ext cx="2012420" cy="1341249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273313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38447" y="4535167"/>
            <a:ext cx="2409462" cy="157315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PWFA Research Priorities at FACET-I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sz="3200" dirty="0"/>
              <a:t>PWFA Research Priorities at FACET-II</a:t>
            </a:r>
          </a:p>
        </p:txBody>
      </p:sp>
      <p:pic>
        <p:nvPicPr>
          <p:cNvPr id="134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rcRect b="7407"/>
          <a:stretch>
            <a:fillRect/>
          </a:stretch>
        </p:blipFill>
        <p:spPr>
          <a:xfrm>
            <a:off x="153557" y="4441201"/>
            <a:ext cx="4264502" cy="158653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-3183" y="3477467"/>
            <a:ext cx="9144001" cy="1"/>
          </a:xfrm>
          <a:prstGeom prst="line">
            <a:avLst/>
          </a:prstGeom>
          <a:ln w="38100">
            <a:solidFill>
              <a:srgbClr val="B51826"/>
            </a:solidFill>
            <a:miter lim="400000"/>
          </a:ln>
        </p:spPr>
        <p:txBody>
          <a:bodyPr lIns="32146" rIns="32146"/>
          <a:lstStyle/>
          <a:p>
            <a:pPr defTabSz="642915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 sz="1266"/>
          </a:p>
        </p:txBody>
      </p:sp>
      <p:sp>
        <p:nvSpPr>
          <p:cNvPr id="136" name="Line"/>
          <p:cNvSpPr/>
          <p:nvPr/>
        </p:nvSpPr>
        <p:spPr>
          <a:xfrm flipH="1">
            <a:off x="4582676" y="1261870"/>
            <a:ext cx="1" cy="4763761"/>
          </a:xfrm>
          <a:prstGeom prst="line">
            <a:avLst/>
          </a:prstGeom>
          <a:ln w="38100">
            <a:solidFill>
              <a:srgbClr val="B51826"/>
            </a:solidFill>
            <a:miter lim="400000"/>
          </a:ln>
        </p:spPr>
        <p:txBody>
          <a:bodyPr lIns="32146" rIns="32146"/>
          <a:lstStyle/>
          <a:p>
            <a:pPr defTabSz="642915">
              <a:defRPr sz="1800" b="0">
                <a:latin typeface="Arial"/>
                <a:ea typeface="Arial"/>
                <a:cs typeface="Arial"/>
                <a:sym typeface="Arial"/>
              </a:defRPr>
            </a:pPr>
            <a:endParaRPr sz="1266"/>
          </a:p>
        </p:txBody>
      </p:sp>
      <p:sp>
        <p:nvSpPr>
          <p:cNvPr id="137" name="Emittance Preservation with Efficient Acceleration…"/>
          <p:cNvSpPr txBox="1"/>
          <p:nvPr/>
        </p:nvSpPr>
        <p:spPr>
          <a:xfrm>
            <a:off x="74662" y="1296365"/>
            <a:ext cx="4428946" cy="44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835" tIns="18835" rIns="18835" bIns="18835" anchor="ctr">
            <a:spAutoFit/>
          </a:bodyPr>
          <a:lstStyle/>
          <a:p>
            <a:pPr defTabSz="216589">
              <a:defRPr sz="1900">
                <a:solidFill>
                  <a:srgbClr val="B518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Emittance Preservation with Efficient Acceleration</a:t>
            </a:r>
          </a:p>
          <a:p>
            <a:pPr defTabSz="216589"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FY19-21</a:t>
            </a:r>
          </a:p>
        </p:txBody>
      </p:sp>
      <p:sp>
        <p:nvSpPr>
          <p:cNvPr id="138" name="High Brightness Beam Generation &amp; Characterization…"/>
          <p:cNvSpPr txBox="1"/>
          <p:nvPr/>
        </p:nvSpPr>
        <p:spPr>
          <a:xfrm>
            <a:off x="4663444" y="1296365"/>
            <a:ext cx="4596678" cy="44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835" tIns="18835" rIns="18835" bIns="18835" anchor="ctr">
            <a:spAutoFit/>
          </a:bodyPr>
          <a:lstStyle/>
          <a:p>
            <a:pPr defTabSz="216589">
              <a:defRPr sz="1900">
                <a:solidFill>
                  <a:srgbClr val="B518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High Brightness Beam Generation &amp; Characterization</a:t>
            </a:r>
          </a:p>
          <a:p>
            <a:pPr defTabSz="216589"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FY20-22</a:t>
            </a:r>
          </a:p>
        </p:txBody>
      </p:sp>
      <p:sp>
        <p:nvSpPr>
          <p:cNvPr id="139" name="Positron Acceleration…"/>
          <p:cNvSpPr txBox="1"/>
          <p:nvPr/>
        </p:nvSpPr>
        <p:spPr>
          <a:xfrm>
            <a:off x="740260" y="3531850"/>
            <a:ext cx="3097751" cy="44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835" tIns="18835" rIns="18835" bIns="18835" anchor="ctr">
            <a:spAutoFit/>
          </a:bodyPr>
          <a:lstStyle/>
          <a:p>
            <a:pPr defTabSz="216589">
              <a:defRPr sz="1900">
                <a:solidFill>
                  <a:srgbClr val="B518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Positron Acceleration</a:t>
            </a:r>
          </a:p>
          <a:p>
            <a:pPr defTabSz="216589"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FY21-24</a:t>
            </a:r>
          </a:p>
        </p:txBody>
      </p:sp>
      <p:sp>
        <p:nvSpPr>
          <p:cNvPr id="140" name="Staging Studies…"/>
          <p:cNvSpPr txBox="1"/>
          <p:nvPr/>
        </p:nvSpPr>
        <p:spPr>
          <a:xfrm>
            <a:off x="5009695" y="3531850"/>
            <a:ext cx="3904176" cy="44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835" tIns="18835" rIns="18835" bIns="18835" anchor="ctr">
            <a:spAutoFit/>
          </a:bodyPr>
          <a:lstStyle/>
          <a:p>
            <a:pPr defTabSz="216589">
              <a:defRPr sz="1900">
                <a:solidFill>
                  <a:srgbClr val="B518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Simultaneous Deliver of Electrons &amp; Positrons</a:t>
            </a:r>
          </a:p>
          <a:p>
            <a:pPr defTabSz="216589"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sz="1336"/>
              <a:t>FY22-25</a:t>
            </a:r>
          </a:p>
        </p:txBody>
      </p:sp>
      <p:pic>
        <p:nvPicPr>
          <p:cNvPr id="141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1383" y="2187458"/>
            <a:ext cx="2674747" cy="120390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228"/>
          <p:cNvSpPr txBox="1"/>
          <p:nvPr/>
        </p:nvSpPr>
        <p:spPr>
          <a:xfrm>
            <a:off x="4747310" y="1698031"/>
            <a:ext cx="4428946" cy="45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114" tIns="25114" rIns="25114" bIns="25114" anchor="ctr">
            <a:spAutoFit/>
          </a:bodyPr>
          <a:lstStyle/>
          <a:p>
            <a:pPr marL="113008" indent="-113008" defTabSz="642915">
              <a:lnSpc>
                <a:spcPct val="120000"/>
              </a:lnSpc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25"/>
              <a:t>10’s nm emittance preservation is necessary for collider apps</a:t>
            </a:r>
          </a:p>
          <a:p>
            <a:pPr marL="113008" indent="-113008" defTabSz="642915">
              <a:lnSpc>
                <a:spcPct val="120000"/>
              </a:lnSpc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125"/>
              <a:t>Ultra-high brightness plasma injectors may lead to first apps</a:t>
            </a:r>
          </a:p>
        </p:txBody>
      </p:sp>
      <p:grpSp>
        <p:nvGrpSpPr>
          <p:cNvPr id="145" name="Group 22"/>
          <p:cNvGrpSpPr/>
          <p:nvPr/>
        </p:nvGrpSpPr>
        <p:grpSpPr>
          <a:xfrm>
            <a:off x="4687055" y="2332917"/>
            <a:ext cx="3408765" cy="966002"/>
            <a:chOff x="0" y="0"/>
            <a:chExt cx="4848021" cy="1373868"/>
          </a:xfrm>
        </p:grpSpPr>
        <p:pic>
          <p:nvPicPr>
            <p:cNvPr id="143" name="image4.png" descr="image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331874" cy="137386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50800" dir="8100000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44" name="image31.png" descr="image3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58823" y="0"/>
              <a:ext cx="2389199" cy="1373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" name="Shape 228"/>
          <p:cNvSpPr txBox="1"/>
          <p:nvPr/>
        </p:nvSpPr>
        <p:spPr>
          <a:xfrm>
            <a:off x="4638447" y="3953485"/>
            <a:ext cx="3970126" cy="223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114" tIns="25114" rIns="25114" bIns="25114" anchor="ctr">
            <a:spAutoFit/>
          </a:bodyPr>
          <a:lstStyle>
            <a:lvl1pPr marL="160728" indent="-160728" algn="l" defTabSz="914400"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25"/>
              <a:t>Positron Acceleration on Electron Beam Driven Wakefields</a:t>
            </a:r>
          </a:p>
        </p:txBody>
      </p:sp>
      <p:sp>
        <p:nvSpPr>
          <p:cNvPr id="147" name="Stage 1"/>
          <p:cNvSpPr txBox="1"/>
          <p:nvPr/>
        </p:nvSpPr>
        <p:spPr>
          <a:xfrm>
            <a:off x="521054" y="3039388"/>
            <a:ext cx="622765" cy="287130"/>
          </a:xfrm>
          <a:prstGeom prst="rect">
            <a:avLst/>
          </a:prstGeom>
          <a:solidFill>
            <a:srgbClr val="FFFB00">
              <a:alpha val="50000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 anchor="ctr">
            <a:spAutoFit/>
          </a:bodyPr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/>
              <a:t>Stage 1</a:t>
            </a:r>
          </a:p>
        </p:txBody>
      </p:sp>
      <p:sp>
        <p:nvSpPr>
          <p:cNvPr id="148" name="Stage 1"/>
          <p:cNvSpPr txBox="1"/>
          <p:nvPr/>
        </p:nvSpPr>
        <p:spPr>
          <a:xfrm>
            <a:off x="8209772" y="3016685"/>
            <a:ext cx="622765" cy="287130"/>
          </a:xfrm>
          <a:prstGeom prst="rect">
            <a:avLst/>
          </a:prstGeom>
          <a:solidFill>
            <a:srgbClr val="FFFB00">
              <a:alpha val="50000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 anchor="ctr">
            <a:spAutoFit/>
          </a:bodyPr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/>
              <a:t>Stage 1</a:t>
            </a:r>
          </a:p>
        </p:txBody>
      </p:sp>
      <p:sp>
        <p:nvSpPr>
          <p:cNvPr id="149" name="Stage 3"/>
          <p:cNvSpPr txBox="1"/>
          <p:nvPr/>
        </p:nvSpPr>
        <p:spPr>
          <a:xfrm>
            <a:off x="5200725" y="4211694"/>
            <a:ext cx="622765" cy="287130"/>
          </a:xfrm>
          <a:prstGeom prst="rect">
            <a:avLst/>
          </a:prstGeom>
          <a:solidFill>
            <a:srgbClr val="FFFB00">
              <a:alpha val="50000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 anchor="ctr">
            <a:spAutoFit/>
          </a:bodyPr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/>
              <a:t>Stage 3</a:t>
            </a:r>
          </a:p>
        </p:txBody>
      </p:sp>
      <p:sp>
        <p:nvSpPr>
          <p:cNvPr id="150" name="Stage 2"/>
          <p:cNvSpPr txBox="1"/>
          <p:nvPr/>
        </p:nvSpPr>
        <p:spPr>
          <a:xfrm>
            <a:off x="3306701" y="4209059"/>
            <a:ext cx="622765" cy="287130"/>
          </a:xfrm>
          <a:prstGeom prst="rect">
            <a:avLst/>
          </a:prstGeom>
          <a:solidFill>
            <a:srgbClr val="FFFB00">
              <a:alpha val="50000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2146" rIns="32146" anchor="ctr">
            <a:spAutoFit/>
          </a:bodyPr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/>
              <a:t>Stage 2</a:t>
            </a:r>
          </a:p>
        </p:txBody>
      </p:sp>
      <p:pic>
        <p:nvPicPr>
          <p:cNvPr id="151" name="anim_000.png" descr="anim_000.png"/>
          <p:cNvPicPr>
            <a:picLocks noChangeAspect="1"/>
          </p:cNvPicPr>
          <p:nvPr/>
        </p:nvPicPr>
        <p:blipFill>
          <a:blip r:embed="rId8">
            <a:extLst/>
          </a:blip>
          <a:srcRect l="22415" t="22448" r="15796" b="15016"/>
          <a:stretch>
            <a:fillRect/>
          </a:stretch>
        </p:blipFill>
        <p:spPr>
          <a:xfrm>
            <a:off x="7090285" y="4379107"/>
            <a:ext cx="1930124" cy="154663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High-gradient high-efficiency (instantaneous) acceleration has been demonstrated @ FACET"/>
          <p:cNvSpPr txBox="1"/>
          <p:nvPr/>
        </p:nvSpPr>
        <p:spPr>
          <a:xfrm>
            <a:off x="50083" y="1715889"/>
            <a:ext cx="447950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03200" indent="-203200" algn="l"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25"/>
              <a:t>High-gradient high-efficiency (instantaneous) acceleration has been demonstrated @ FACET</a:t>
            </a:r>
          </a:p>
        </p:txBody>
      </p:sp>
      <p:sp>
        <p:nvSpPr>
          <p:cNvPr id="153" name="Full pump-depletion and Emittance preservation at µm level planned as first experiment"/>
          <p:cNvSpPr txBox="1"/>
          <p:nvPr/>
        </p:nvSpPr>
        <p:spPr>
          <a:xfrm>
            <a:off x="50083" y="2057908"/>
            <a:ext cx="1786433" cy="93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03200" indent="-203200" algn="l"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25"/>
              <a:t>Full pump-depletion and Emittance preservation at µm level planned as first experiment</a:t>
            </a:r>
          </a:p>
        </p:txBody>
      </p:sp>
      <p:sp>
        <p:nvSpPr>
          <p:cNvPr id="154" name="Only high-current positron capability in the world for PWFA research will be enabled by Phase II"/>
          <p:cNvSpPr txBox="1"/>
          <p:nvPr/>
        </p:nvSpPr>
        <p:spPr>
          <a:xfrm>
            <a:off x="100462" y="3951652"/>
            <a:ext cx="4403145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03200" indent="-203200" algn="l"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25"/>
              <a:t>Only high-current positron capability in the world for PWFA research will be enabled by Phase II</a:t>
            </a:r>
          </a:p>
        </p:txBody>
      </p:sp>
      <p:sp>
        <p:nvSpPr>
          <p:cNvPr id="155" name="Develop techniques for            positron acceleration in PWFA stages"/>
          <p:cNvSpPr txBox="1"/>
          <p:nvPr/>
        </p:nvSpPr>
        <p:spPr>
          <a:xfrm>
            <a:off x="904807" y="4322288"/>
            <a:ext cx="267474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03200" indent="-203200" algn="l">
              <a:buClr>
                <a:srgbClr val="B51826"/>
              </a:buClr>
              <a:buSzPct val="100000"/>
              <a:buChar char="•"/>
              <a:defRPr sz="1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125"/>
              <a:t>Develop techniques for            positron acceleration in PWFA stages</a:t>
            </a:r>
          </a:p>
        </p:txBody>
      </p:sp>
      <p:sp>
        <p:nvSpPr>
          <p:cNvPr id="156" name="Substantial Growth of Science Program:…"/>
          <p:cNvSpPr/>
          <p:nvPr/>
        </p:nvSpPr>
        <p:spPr>
          <a:xfrm>
            <a:off x="79754" y="6031604"/>
            <a:ext cx="8965244" cy="698394"/>
          </a:xfrm>
          <a:prstGeom prst="rect">
            <a:avLst/>
          </a:prstGeom>
          <a:gradFill>
            <a:gsLst>
              <a:gs pos="0">
                <a:srgbClr val="F5E7E6"/>
              </a:gs>
              <a:gs pos="100000">
                <a:srgbClr val="EBCBCA"/>
              </a:gs>
              <a:gs pos="100000">
                <a:srgbClr val="F5E7E6"/>
              </a:gs>
            </a:gsLst>
            <a:lin ang="16200000"/>
          </a:gradFill>
          <a:ln w="3175">
            <a:solidFill>
              <a:srgbClr val="A0001C"/>
            </a:solidFill>
            <a:bevel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0796"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969"/>
              <a:t>Substantial Growth of Science Program:</a:t>
            </a:r>
          </a:p>
          <a:p>
            <a:pPr defTabSz="910796"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sz="1969"/>
              <a:t>35 Proposals reviewed at 2018 Program Advisory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9099329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6">
            <a:extLst>
              <a:ext uri="{FF2B5EF4-FFF2-40B4-BE49-F238E27FC236}">
                <a16:creationId xmlns:a16="http://schemas.microsoft.com/office/drawing/2014/main" id="{4ED6301B-E85F-7A40-B900-1E47680D733E}"/>
              </a:ext>
            </a:extLst>
          </p:cNvPr>
          <p:cNvSpPr txBox="1"/>
          <p:nvPr/>
        </p:nvSpPr>
        <p:spPr>
          <a:xfrm>
            <a:off x="1935311" y="134510"/>
            <a:ext cx="729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3399"/>
                </a:solidFill>
              </a:rPr>
              <a:t>Laser-driven Ion acceleration at ILE,</a:t>
            </a:r>
            <a:r>
              <a:rPr lang="ja-JP" altLang="en-US" sz="2800" b="1" dirty="0">
                <a:solidFill>
                  <a:srgbClr val="003399"/>
                </a:solidFill>
              </a:rPr>
              <a:t> </a:t>
            </a:r>
            <a:r>
              <a:rPr lang="en-US" altLang="ja-JP" sz="2800" b="1" dirty="0">
                <a:solidFill>
                  <a:srgbClr val="003399"/>
                </a:solidFill>
              </a:rPr>
              <a:t>Osaka Univ.</a:t>
            </a:r>
            <a:endParaRPr kumimoji="1" lang="ja-JP" altLang="en-US" sz="2800" b="1" dirty="0">
              <a:solidFill>
                <a:srgbClr val="003399"/>
              </a:solidFill>
            </a:endParaRPr>
          </a:p>
        </p:txBody>
      </p:sp>
      <p:pic>
        <p:nvPicPr>
          <p:cNvPr id="4" name="図 11">
            <a:extLst>
              <a:ext uri="{FF2B5EF4-FFF2-40B4-BE49-F238E27FC236}">
                <a16:creationId xmlns:a16="http://schemas.microsoft.com/office/drawing/2014/main" id="{7D74A16E-C042-DD4A-8E4D-237B920C9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" y="-62425"/>
            <a:ext cx="2029717" cy="1104165"/>
          </a:xfrm>
          <a:prstGeom prst="rect">
            <a:avLst/>
          </a:prstGeom>
        </p:spPr>
      </p:pic>
      <p:grpSp>
        <p:nvGrpSpPr>
          <p:cNvPr id="5" name="グループ化 29">
            <a:extLst>
              <a:ext uri="{FF2B5EF4-FFF2-40B4-BE49-F238E27FC236}">
                <a16:creationId xmlns:a16="http://schemas.microsoft.com/office/drawing/2014/main" id="{8380F6C8-2A0E-864A-B754-912B2D210B80}"/>
              </a:ext>
            </a:extLst>
          </p:cNvPr>
          <p:cNvGrpSpPr/>
          <p:nvPr/>
        </p:nvGrpSpPr>
        <p:grpSpPr>
          <a:xfrm>
            <a:off x="220811" y="870855"/>
            <a:ext cx="4386944" cy="2340431"/>
            <a:chOff x="283028" y="788345"/>
            <a:chExt cx="4386944" cy="2340431"/>
          </a:xfrm>
        </p:grpSpPr>
        <p:pic>
          <p:nvPicPr>
            <p:cNvPr id="6" name="図 12">
              <a:extLst>
                <a:ext uri="{FF2B5EF4-FFF2-40B4-BE49-F238E27FC236}">
                  <a16:creationId xmlns:a16="http://schemas.microsoft.com/office/drawing/2014/main" id="{8BE617CB-CCD1-6046-A167-040E7A146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3" b="15000"/>
            <a:stretch/>
          </p:blipFill>
          <p:spPr>
            <a:xfrm>
              <a:off x="283028" y="788345"/>
              <a:ext cx="4386944" cy="2340431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7" name="テキスト ボックス 13">
              <a:extLst>
                <a:ext uri="{FF2B5EF4-FFF2-40B4-BE49-F238E27FC236}">
                  <a16:creationId xmlns:a16="http://schemas.microsoft.com/office/drawing/2014/main" id="{63295833-995C-1243-965E-6F417B0B8881}"/>
                </a:ext>
              </a:extLst>
            </p:cNvPr>
            <p:cNvSpPr txBox="1"/>
            <p:nvPr/>
          </p:nvSpPr>
          <p:spPr>
            <a:xfrm>
              <a:off x="687133" y="1642508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chemeClr val="bg1"/>
                  </a:solidFill>
                </a:rPr>
                <a:t>Laser</a:t>
              </a:r>
              <a:endParaRPr kumimoji="1" lang="ja-JP" alt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テキスト ボックス 14">
              <a:extLst>
                <a:ext uri="{FF2B5EF4-FFF2-40B4-BE49-F238E27FC236}">
                  <a16:creationId xmlns:a16="http://schemas.microsoft.com/office/drawing/2014/main" id="{60B723EE-A8EA-2748-BFCB-9FE2F3A9262C}"/>
                </a:ext>
              </a:extLst>
            </p:cNvPr>
            <p:cNvSpPr txBox="1"/>
            <p:nvPr/>
          </p:nvSpPr>
          <p:spPr>
            <a:xfrm>
              <a:off x="3203156" y="1642508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chemeClr val="bg1"/>
                  </a:solidFill>
                </a:rPr>
                <a:t>Ions</a:t>
              </a:r>
              <a:endParaRPr kumimoji="1" lang="ja-JP" alt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15">
              <a:extLst>
                <a:ext uri="{FF2B5EF4-FFF2-40B4-BE49-F238E27FC236}">
                  <a16:creationId xmlns:a16="http://schemas.microsoft.com/office/drawing/2014/main" id="{79161DED-9ED8-C04B-B676-FB080A15CE61}"/>
                </a:ext>
              </a:extLst>
            </p:cNvPr>
            <p:cNvSpPr txBox="1"/>
            <p:nvPr/>
          </p:nvSpPr>
          <p:spPr>
            <a:xfrm>
              <a:off x="2324461" y="2276879"/>
              <a:ext cx="16834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Thin foil</a:t>
              </a:r>
            </a:p>
            <a:p>
              <a:r>
                <a:rPr lang="en-US" altLang="ja-JP" b="1" dirty="0">
                  <a:solidFill>
                    <a:schemeClr val="bg1"/>
                  </a:solidFill>
                </a:rPr>
                <a:t>µm thickness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16">
              <a:extLst>
                <a:ext uri="{FF2B5EF4-FFF2-40B4-BE49-F238E27FC236}">
                  <a16:creationId xmlns:a16="http://schemas.microsoft.com/office/drawing/2014/main" id="{F9AC800A-B596-8E42-A7A0-56221F9ADDCE}"/>
                </a:ext>
              </a:extLst>
            </p:cNvPr>
            <p:cNvSpPr txBox="1"/>
            <p:nvPr/>
          </p:nvSpPr>
          <p:spPr>
            <a:xfrm>
              <a:off x="2650673" y="1166451"/>
              <a:ext cx="1031051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MV/µm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フリーフォーム 19">
              <a:extLst>
                <a:ext uri="{FF2B5EF4-FFF2-40B4-BE49-F238E27FC236}">
                  <a16:creationId xmlns:a16="http://schemas.microsoft.com/office/drawing/2014/main" id="{7EFDC8B7-4F3A-6A4B-9DC7-37BD41FA7E0C}"/>
                </a:ext>
              </a:extLst>
            </p:cNvPr>
            <p:cNvSpPr/>
            <p:nvPr/>
          </p:nvSpPr>
          <p:spPr>
            <a:xfrm>
              <a:off x="2422071" y="1529441"/>
              <a:ext cx="244929" cy="342900"/>
            </a:xfrm>
            <a:custGeom>
              <a:avLst/>
              <a:gdLst>
                <a:gd name="connsiteX0" fmla="*/ 364672 w 364672"/>
                <a:gd name="connsiteY0" fmla="*/ 0 h 342900"/>
                <a:gd name="connsiteX1" fmla="*/ 212272 w 364672"/>
                <a:gd name="connsiteY1" fmla="*/ 185057 h 342900"/>
                <a:gd name="connsiteX2" fmla="*/ 0 w 364672"/>
                <a:gd name="connsiteY2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72" h="342900">
                  <a:moveTo>
                    <a:pt x="364672" y="0"/>
                  </a:moveTo>
                  <a:cubicBezTo>
                    <a:pt x="318861" y="63953"/>
                    <a:pt x="273051" y="127907"/>
                    <a:pt x="212272" y="185057"/>
                  </a:cubicBezTo>
                  <a:cubicBezTo>
                    <a:pt x="151493" y="242207"/>
                    <a:pt x="75746" y="292553"/>
                    <a:pt x="0" y="3429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8">
            <a:extLst>
              <a:ext uri="{FF2B5EF4-FFF2-40B4-BE49-F238E27FC236}">
                <a16:creationId xmlns:a16="http://schemas.microsoft.com/office/drawing/2014/main" id="{863A9B59-15BB-7440-9F5F-1EC397134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690" y="3442129"/>
            <a:ext cx="3404702" cy="1359477"/>
          </a:xfrm>
          <a:prstGeom prst="rect">
            <a:avLst/>
          </a:prstGeom>
        </p:spPr>
      </p:pic>
      <p:pic>
        <p:nvPicPr>
          <p:cNvPr id="13" name="図 9">
            <a:extLst>
              <a:ext uri="{FF2B5EF4-FFF2-40B4-BE49-F238E27FC236}">
                <a16:creationId xmlns:a16="http://schemas.microsoft.com/office/drawing/2014/main" id="{73111E16-DF84-F447-8545-C0C51E829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280" y="915255"/>
            <a:ext cx="3592607" cy="1929473"/>
          </a:xfrm>
          <a:prstGeom prst="rect">
            <a:avLst/>
          </a:prstGeom>
        </p:spPr>
      </p:pic>
      <p:sp>
        <p:nvSpPr>
          <p:cNvPr id="14" name="正方形/長方形 10">
            <a:extLst>
              <a:ext uri="{FF2B5EF4-FFF2-40B4-BE49-F238E27FC236}">
                <a16:creationId xmlns:a16="http://schemas.microsoft.com/office/drawing/2014/main" id="{E654E5D4-CCC3-A248-8002-9D17797A31A1}"/>
              </a:ext>
            </a:extLst>
          </p:cNvPr>
          <p:cNvSpPr/>
          <p:nvPr/>
        </p:nvSpPr>
        <p:spPr>
          <a:xfrm>
            <a:off x="4887360" y="570873"/>
            <a:ext cx="4168505" cy="275225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20">
            <a:extLst>
              <a:ext uri="{FF2B5EF4-FFF2-40B4-BE49-F238E27FC236}">
                <a16:creationId xmlns:a16="http://schemas.microsoft.com/office/drawing/2014/main" id="{D201B67A-006F-3049-B415-B88F34BD6922}"/>
              </a:ext>
            </a:extLst>
          </p:cNvPr>
          <p:cNvSpPr txBox="1"/>
          <p:nvPr/>
        </p:nvSpPr>
        <p:spPr>
          <a:xfrm>
            <a:off x="4898248" y="586021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3399"/>
                </a:solidFill>
              </a:rPr>
              <a:t>A. Yogo et al, Sci. Rep. 7, 42451 (2017)</a:t>
            </a:r>
            <a:endParaRPr kumimoji="1" lang="ja-JP" altLang="en-US" sz="1600" b="1" dirty="0">
              <a:solidFill>
                <a:srgbClr val="003399"/>
              </a:solidFill>
            </a:endParaRPr>
          </a:p>
        </p:txBody>
      </p:sp>
      <p:sp>
        <p:nvSpPr>
          <p:cNvPr id="16" name="テキスト ボックス 21">
            <a:extLst>
              <a:ext uri="{FF2B5EF4-FFF2-40B4-BE49-F238E27FC236}">
                <a16:creationId xmlns:a16="http://schemas.microsoft.com/office/drawing/2014/main" id="{E43D0011-A6AA-634E-A318-2F7C887A1265}"/>
              </a:ext>
            </a:extLst>
          </p:cNvPr>
          <p:cNvSpPr txBox="1"/>
          <p:nvPr/>
        </p:nvSpPr>
        <p:spPr>
          <a:xfrm>
            <a:off x="5259838" y="2775557"/>
            <a:ext cx="37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003399"/>
                </a:solidFill>
              </a:rPr>
              <a:t>Multi-</a:t>
            </a:r>
            <a:r>
              <a:rPr kumimoji="1" lang="en-US" altLang="ja-JP" sz="1600" b="1" dirty="0" err="1">
                <a:solidFill>
                  <a:srgbClr val="003399"/>
                </a:solidFill>
              </a:rPr>
              <a:t>ps</a:t>
            </a:r>
            <a:r>
              <a:rPr kumimoji="1" lang="en-US" altLang="ja-JP" sz="1600" b="1" dirty="0">
                <a:solidFill>
                  <a:srgbClr val="003399"/>
                </a:solidFill>
              </a:rPr>
              <a:t> laser boosts ion acceleration by a nonlinear mechanism.</a:t>
            </a:r>
            <a:endParaRPr kumimoji="1" lang="ja-JP" altLang="en-US" sz="1600" b="1" dirty="0">
              <a:solidFill>
                <a:srgbClr val="003399"/>
              </a:solidFill>
            </a:endParaRPr>
          </a:p>
        </p:txBody>
      </p:sp>
      <p:sp>
        <p:nvSpPr>
          <p:cNvPr id="21" name="テキスト ボックス 30">
            <a:extLst>
              <a:ext uri="{FF2B5EF4-FFF2-40B4-BE49-F238E27FC236}">
                <a16:creationId xmlns:a16="http://schemas.microsoft.com/office/drawing/2014/main" id="{F0BCB3BB-822D-B246-B4C8-861108DFFDC4}"/>
              </a:ext>
            </a:extLst>
          </p:cNvPr>
          <p:cNvSpPr txBox="1"/>
          <p:nvPr/>
        </p:nvSpPr>
        <p:spPr>
          <a:xfrm>
            <a:off x="58794" y="3143751"/>
            <a:ext cx="482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3399"/>
                </a:solidFill>
              </a:rPr>
              <a:t>Ion acceleration from a µm-size field.</a:t>
            </a:r>
            <a:endParaRPr kumimoji="1" lang="ja-JP" altLang="en-US" sz="2000" b="1" dirty="0">
              <a:solidFill>
                <a:srgbClr val="003399"/>
              </a:solidFill>
            </a:endParaRPr>
          </a:p>
        </p:txBody>
      </p:sp>
      <p:pic>
        <p:nvPicPr>
          <p:cNvPr id="22" name="図 31">
            <a:extLst>
              <a:ext uri="{FF2B5EF4-FFF2-40B4-BE49-F238E27FC236}">
                <a16:creationId xmlns:a16="http://schemas.microsoft.com/office/drawing/2014/main" id="{CF1DEEBB-6385-564B-B15F-B966E359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16801"/>
          <a:stretch/>
        </p:blipFill>
        <p:spPr>
          <a:xfrm>
            <a:off x="624916" y="3510414"/>
            <a:ext cx="3582413" cy="1773759"/>
          </a:xfrm>
          <a:prstGeom prst="rect">
            <a:avLst/>
          </a:prstGeom>
        </p:spPr>
      </p:pic>
      <p:sp>
        <p:nvSpPr>
          <p:cNvPr id="23" name="テキスト ボックス 32">
            <a:extLst>
              <a:ext uri="{FF2B5EF4-FFF2-40B4-BE49-F238E27FC236}">
                <a16:creationId xmlns:a16="http://schemas.microsoft.com/office/drawing/2014/main" id="{17331635-3590-614B-AC83-20F595AB2DAC}"/>
              </a:ext>
            </a:extLst>
          </p:cNvPr>
          <p:cNvSpPr txBox="1"/>
          <p:nvPr/>
        </p:nvSpPr>
        <p:spPr>
          <a:xfrm>
            <a:off x="588008" y="3589137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LFEX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33">
            <a:extLst>
              <a:ext uri="{FF2B5EF4-FFF2-40B4-BE49-F238E27FC236}">
                <a16:creationId xmlns:a16="http://schemas.microsoft.com/office/drawing/2014/main" id="{D1FCFACF-2531-6940-B117-2F2D491DB2AB}"/>
              </a:ext>
            </a:extLst>
          </p:cNvPr>
          <p:cNvSpPr txBox="1"/>
          <p:nvPr/>
        </p:nvSpPr>
        <p:spPr>
          <a:xfrm>
            <a:off x="220811" y="5233706"/>
            <a:ext cx="4622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Multi-picosecond</a:t>
            </a:r>
            <a:r>
              <a:rPr kumimoji="1" lang="en-US" altLang="ja-JP" sz="2000" b="1" dirty="0">
                <a:solidFill>
                  <a:srgbClr val="003399"/>
                </a:solidFill>
              </a:rPr>
              <a:t>,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Multi-beam</a:t>
            </a:r>
            <a:r>
              <a:rPr kumimoji="1" lang="en-US" altLang="ja-JP" sz="2000" b="1" dirty="0">
                <a:solidFill>
                  <a:srgbClr val="003399"/>
                </a:solidFill>
              </a:rPr>
              <a:t> laser achieving </a:t>
            </a:r>
            <a:r>
              <a:rPr kumimoji="1" lang="en-US" altLang="ja-JP" sz="2000" b="1" i="1" dirty="0">
                <a:solidFill>
                  <a:srgbClr val="FF0000"/>
                </a:solidFill>
              </a:rPr>
              <a:t>relativistic</a:t>
            </a:r>
            <a:r>
              <a:rPr kumimoji="1" lang="en-US" altLang="ja-JP" sz="2000" b="1" dirty="0">
                <a:solidFill>
                  <a:srgbClr val="003399"/>
                </a:solidFill>
              </a:rPr>
              <a:t> intensity </a:t>
            </a:r>
            <a:endParaRPr kumimoji="1" lang="ja-JP" altLang="en-US" sz="2000" b="1" dirty="0">
              <a:solidFill>
                <a:srgbClr val="003399"/>
              </a:solidFill>
            </a:endParaRPr>
          </a:p>
        </p:txBody>
      </p:sp>
      <p:sp>
        <p:nvSpPr>
          <p:cNvPr id="25" name="正方形/長方形 34">
            <a:extLst>
              <a:ext uri="{FF2B5EF4-FFF2-40B4-BE49-F238E27FC236}">
                <a16:creationId xmlns:a16="http://schemas.microsoft.com/office/drawing/2014/main" id="{8F6422C6-37A1-244A-BD9C-AA27FE32BF5A}"/>
              </a:ext>
            </a:extLst>
          </p:cNvPr>
          <p:cNvSpPr/>
          <p:nvPr/>
        </p:nvSpPr>
        <p:spPr>
          <a:xfrm>
            <a:off x="220811" y="5871464"/>
            <a:ext cx="3197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Pulse duration: 1-10 </a:t>
            </a:r>
            <a:r>
              <a:rPr lang="en-US" altLang="ja-JP" sz="1400" dirty="0" err="1"/>
              <a:t>ps</a:t>
            </a:r>
            <a:r>
              <a:rPr lang="en-US" altLang="ja-JP" sz="1400" dirty="0"/>
              <a:t>, Intensity ~10</a:t>
            </a:r>
            <a:r>
              <a:rPr lang="en-US" altLang="ja-JP" sz="1400" baseline="30000" dirty="0"/>
              <a:t>19</a:t>
            </a:r>
            <a:r>
              <a:rPr lang="en-US" altLang="ja-JP" sz="1400" dirty="0"/>
              <a:t> Wcm</a:t>
            </a:r>
            <a:r>
              <a:rPr lang="en-US" altLang="ja-JP" sz="1400" baseline="30000" dirty="0"/>
              <a:t>-2</a:t>
            </a:r>
            <a:r>
              <a:rPr lang="en-US" altLang="ja-JP" sz="1400" dirty="0"/>
              <a:t>, Pulse energy: 1 kJ</a:t>
            </a:r>
            <a:endParaRPr lang="ja-JP" altLang="en-US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B72306-1186-7D44-8C25-F74C3D53D4B1}"/>
              </a:ext>
            </a:extLst>
          </p:cNvPr>
          <p:cNvSpPr/>
          <p:nvPr/>
        </p:nvSpPr>
        <p:spPr>
          <a:xfrm>
            <a:off x="3915372" y="6029882"/>
            <a:ext cx="47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Akifumi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Institute of Laser Engineering, Osaka University</a:t>
            </a:r>
          </a:p>
        </p:txBody>
      </p:sp>
      <p:sp>
        <p:nvSpPr>
          <p:cNvPr id="30" name="テキスト ボックス 35">
            <a:extLst>
              <a:ext uri="{FF2B5EF4-FFF2-40B4-BE49-F238E27FC236}">
                <a16:creationId xmlns:a16="http://schemas.microsoft.com/office/drawing/2014/main" id="{26976C1E-985D-8249-8A79-6513E18D3631}"/>
              </a:ext>
            </a:extLst>
          </p:cNvPr>
          <p:cNvSpPr txBox="1"/>
          <p:nvPr/>
        </p:nvSpPr>
        <p:spPr>
          <a:xfrm>
            <a:off x="4607755" y="4979286"/>
            <a:ext cx="4291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dirty="0"/>
              <a:t>Maximum Ion Energy at ILE</a:t>
            </a:r>
            <a:r>
              <a:rPr kumimoji="1" lang="en-US" altLang="ja-JP" b="1" dirty="0">
                <a:solidFill>
                  <a:srgbClr val="003399"/>
                </a:solidFill>
              </a:rPr>
              <a:t>: 52 MeV/u </a:t>
            </a:r>
            <a:r>
              <a:rPr kumimoji="1" lang="en-US" altLang="ja-JP" b="1" dirty="0"/>
              <a:t>for protons</a:t>
            </a:r>
          </a:p>
          <a:p>
            <a:pPr algn="r"/>
            <a:r>
              <a:rPr kumimoji="1" lang="en-US" altLang="ja-JP" dirty="0"/>
              <a:t> (A.</a:t>
            </a:r>
            <a:r>
              <a:rPr kumimoji="1" lang="ja-JP" altLang="en-US" dirty="0"/>
              <a:t> </a:t>
            </a:r>
            <a:r>
              <a:rPr kumimoji="1" lang="en-US" altLang="ja-JP" dirty="0"/>
              <a:t>Yogo</a:t>
            </a:r>
            <a:r>
              <a:rPr kumimoji="1" lang="ja-JP" altLang="en-US" dirty="0"/>
              <a:t> </a:t>
            </a:r>
            <a:r>
              <a:rPr kumimoji="1" lang="en-US" altLang="ja-JP" dirty="0"/>
              <a:t>et</a:t>
            </a:r>
            <a:r>
              <a:rPr kumimoji="1" lang="ja-JP" altLang="en-US" dirty="0"/>
              <a:t> </a:t>
            </a:r>
            <a:r>
              <a:rPr kumimoji="1" lang="en-US" altLang="ja-JP" dirty="0"/>
              <a:t>al, unpublished)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173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id="{4E23A9CF-25B7-D44D-8EEF-0C692DF3CB26}"/>
              </a:ext>
            </a:extLst>
          </p:cNvPr>
          <p:cNvSpPr txBox="1">
            <a:spLocks/>
          </p:cNvSpPr>
          <p:nvPr/>
        </p:nvSpPr>
        <p:spPr>
          <a:xfrm>
            <a:off x="215305" y="8870"/>
            <a:ext cx="8679313" cy="7155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Brookhaven’s Accelerator Test Facility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CD8A06D-C3DA-014F-BB03-9CAB3701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3" t="32636" r="25712" b="20744"/>
          <a:stretch/>
        </p:blipFill>
        <p:spPr>
          <a:xfrm>
            <a:off x="13165" y="3126518"/>
            <a:ext cx="3197543" cy="130316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A206B6-3565-7D43-9F8C-D6D4DB6FC252}"/>
              </a:ext>
            </a:extLst>
          </p:cNvPr>
          <p:cNvSpPr txBox="1"/>
          <p:nvPr/>
        </p:nvSpPr>
        <p:spPr>
          <a:xfrm>
            <a:off x="9656" y="5315357"/>
            <a:ext cx="3184806" cy="954107"/>
          </a:xfrm>
          <a:prstGeom prst="rect">
            <a:avLst/>
          </a:prstGeom>
          <a:noFill/>
          <a:ln>
            <a:solidFill>
              <a:srgbClr val="E7E6E6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Halbach Fixed Field Alternating Gradient Lattice now commissioning in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CBeta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, the Cornell-Brookhaven Electron Test Accelerator, ERL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0B21739-E92C-4D40-BAD4-6E23E61D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" y="924578"/>
            <a:ext cx="3199236" cy="2399427"/>
          </a:xfrm>
          <a:prstGeom prst="rect">
            <a:avLst/>
          </a:prstGeom>
        </p:spPr>
      </p:pic>
      <p:pic>
        <p:nvPicPr>
          <p:cNvPr id="63" name="Content Placeholder 9">
            <a:extLst>
              <a:ext uri="{FF2B5EF4-FFF2-40B4-BE49-F238E27FC236}">
                <a16:creationId xmlns:a16="http://schemas.microsoft.com/office/drawing/2014/main" id="{4ECC6B11-4EF7-C54C-833D-C76B19AD7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" t="19895" r="23725" b="30054"/>
          <a:stretch/>
        </p:blipFill>
        <p:spPr>
          <a:xfrm flipV="1">
            <a:off x="10306" y="4297203"/>
            <a:ext cx="3200400" cy="103095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5AE859A-961E-614E-A87C-C27EAB8F0775}"/>
              </a:ext>
            </a:extLst>
          </p:cNvPr>
          <p:cNvSpPr txBox="1"/>
          <p:nvPr/>
        </p:nvSpPr>
        <p:spPr>
          <a:xfrm>
            <a:off x="137898" y="945772"/>
            <a:ext cx="298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/>
              </a:rPr>
              <a:t>Testing new technology for </a:t>
            </a:r>
            <a:br>
              <a:rPr lang="en-US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dirty="0">
                <a:solidFill>
                  <a:prstClr val="white"/>
                </a:solidFill>
                <a:latin typeface="Arial" panose="020B0604020202020204"/>
              </a:rPr>
              <a:t>advanced accelerators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F094625-3AAE-2945-819A-A31DB523ECC1}"/>
              </a:ext>
            </a:extLst>
          </p:cNvPr>
          <p:cNvSpPr txBox="1"/>
          <p:nvPr/>
        </p:nvSpPr>
        <p:spPr>
          <a:xfrm>
            <a:off x="36996" y="2641964"/>
            <a:ext cx="313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30</a:t>
            </a:r>
            <a:r>
              <a:rPr lang="en-US" sz="1400" baseline="50000" dirty="0">
                <a:solidFill>
                  <a:prstClr val="white"/>
                </a:solidFill>
                <a:latin typeface="Arial" panose="020B0604020202020204"/>
              </a:rPr>
              <a:t>∘</a:t>
            </a: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 Arc Cell Test at the BNL-ATF</a:t>
            </a:r>
            <a:br>
              <a:rPr lang="en-US" sz="1400" dirty="0">
                <a:solidFill>
                  <a:prstClr val="white"/>
                </a:solidFill>
                <a:latin typeface="Arial" panose="020B0604020202020204"/>
              </a:rPr>
            </a:b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Transmission over 3.8x energy range</a:t>
            </a:r>
            <a:endParaRPr lang="en-US" sz="1400" baseline="30000" dirty="0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17D6AD-67DD-B44F-A696-BA67DB0CBBA1}"/>
              </a:ext>
            </a:extLst>
          </p:cNvPr>
          <p:cNvGrpSpPr/>
          <p:nvPr/>
        </p:nvGrpSpPr>
        <p:grpSpPr>
          <a:xfrm>
            <a:off x="3113708" y="2470044"/>
            <a:ext cx="2858442" cy="4204744"/>
            <a:chOff x="6359666" y="11656"/>
            <a:chExt cx="2858442" cy="4204744"/>
          </a:xfrm>
        </p:grpSpPr>
        <p:graphicFrame>
          <p:nvGraphicFramePr>
            <p:cNvPr id="67" name="Object 7">
              <a:extLst>
                <a:ext uri="{FF2B5EF4-FFF2-40B4-BE49-F238E27FC236}">
                  <a16:creationId xmlns:a16="http://schemas.microsoft.com/office/drawing/2014/main" id="{6854784D-86EC-D54D-A3AB-0766D4A8447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6613710" y="2415868"/>
            <a:ext cx="1229861" cy="86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CorelPhotoPaint.Image.11" r:id="rId6" imgW="3451429" imgH="2423370" progId="">
                    <p:embed/>
                  </p:oleObj>
                </mc:Choice>
                <mc:Fallback>
                  <p:oleObj name="CorelPhotoPaint.Image.11" r:id="rId6" imgW="3451429" imgH="2423370" progId="">
                    <p:embed/>
                    <p:pic>
                      <p:nvPicPr>
                        <p:cNvPr id="11" name="Object 7">
                          <a:extLst>
                            <a:ext uri="{FF2B5EF4-FFF2-40B4-BE49-F238E27FC236}">
                              <a16:creationId xmlns:a16="http://schemas.microsoft.com/office/drawing/2014/main" id="{59F9D452-201A-024D-BE6C-91391ADF1F0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3710" y="2415868"/>
                          <a:ext cx="1229861" cy="864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48F8BBA-CEBA-5F45-A7CD-4C36D2BA8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4258" y="734944"/>
              <a:ext cx="1865935" cy="1685606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0CF8717-A17C-B547-9329-4F766C827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83380" y="3254652"/>
              <a:ext cx="1360620" cy="937846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B0EA455-0623-8E4B-BDB0-096931D199DF}"/>
                </a:ext>
              </a:extLst>
            </p:cNvPr>
            <p:cNvGrpSpPr/>
            <p:nvPr/>
          </p:nvGrpSpPr>
          <p:grpSpPr>
            <a:xfrm>
              <a:off x="6359666" y="299112"/>
              <a:ext cx="2402950" cy="480590"/>
              <a:chOff x="824061" y="2844863"/>
              <a:chExt cx="3203933" cy="640786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B938DD-38BF-BC45-89D3-9FBDED0A8EA4}"/>
                  </a:ext>
                </a:extLst>
              </p:cNvPr>
              <p:cNvSpPr/>
              <p:nvPr/>
            </p:nvSpPr>
            <p:spPr>
              <a:xfrm>
                <a:off x="1497853" y="2998343"/>
                <a:ext cx="1760657" cy="337924"/>
              </a:xfrm>
              <a:prstGeom prst="rect">
                <a:avLst/>
              </a:prstGeom>
              <a:gradFill rotWithShape="1">
                <a:gsLst>
                  <a:gs pos="0">
                    <a:srgbClr val="4472C4">
                      <a:hueOff val="0"/>
                      <a:satOff val="0"/>
                      <a:lumOff val="0"/>
                      <a:alphaOff val="0"/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hueOff val="0"/>
                      <a:satOff val="0"/>
                      <a:lumOff val="0"/>
                      <a:alphaOff val="0"/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hueOff val="0"/>
                      <a:satOff val="0"/>
                      <a:lumOff val="0"/>
                      <a:alphaOff val="0"/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2FEAD4A-C3EB-524A-B754-6E486E399325}"/>
                  </a:ext>
                </a:extLst>
              </p:cNvPr>
              <p:cNvSpPr/>
              <p:nvPr/>
            </p:nvSpPr>
            <p:spPr>
              <a:xfrm>
                <a:off x="824061" y="2844863"/>
                <a:ext cx="3203933" cy="64078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marR="0" lvl="0" indent="0" algn="ctr" defTabSz="5334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Intra-cavity ICS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125BB53-65B9-3E4B-8E78-E32C6EABE279}"/>
                </a:ext>
              </a:extLst>
            </p:cNvPr>
            <p:cNvSpPr txBox="1"/>
            <p:nvPr/>
          </p:nvSpPr>
          <p:spPr>
            <a:xfrm>
              <a:off x="7874094" y="650432"/>
              <a:ext cx="89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AE-59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Radiabeam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DOE SBIR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89DB3C-39CE-E84C-9065-40AB6B410F24}"/>
                </a:ext>
              </a:extLst>
            </p:cNvPr>
            <p:cNvSpPr txBox="1"/>
            <p:nvPr/>
          </p:nvSpPr>
          <p:spPr>
            <a:xfrm>
              <a:off x="7664341" y="2360741"/>
              <a:ext cx="14796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Multiplication of </a:t>
              </a:r>
              <a:b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</a:b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x-ray yield by reusing a laser pulse multiple times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98A8667-A207-D840-BD94-A18585844E26}"/>
                </a:ext>
              </a:extLst>
            </p:cNvPr>
            <p:cNvSpPr/>
            <p:nvPr/>
          </p:nvSpPr>
          <p:spPr>
            <a:xfrm>
              <a:off x="6424976" y="3298982"/>
              <a:ext cx="27190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Applied Physics Letters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109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253504 (2017)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BD49D1C-A07E-EA44-9488-0D014F10560E}"/>
                </a:ext>
              </a:extLst>
            </p:cNvPr>
            <p:cNvSpPr/>
            <p:nvPr/>
          </p:nvSpPr>
          <p:spPr>
            <a:xfrm>
              <a:off x="6451597" y="376122"/>
              <a:ext cx="2766511" cy="3840278"/>
            </a:xfrm>
            <a:prstGeom prst="rect">
              <a:avLst/>
            </a:prstGeom>
            <a:solidFill>
              <a:srgbClr val="92D050">
                <a:alpha val="14118"/>
              </a:srgbClr>
            </a:solidFill>
            <a:ln w="1270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AA40F9C-14EF-CB43-B833-CF40EFF01445}"/>
                </a:ext>
              </a:extLst>
            </p:cNvPr>
            <p:cNvSpPr txBox="1"/>
            <p:nvPr/>
          </p:nvSpPr>
          <p:spPr>
            <a:xfrm>
              <a:off x="6494722" y="11656"/>
              <a:ext cx="2672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/>
                  <a:solidFill>
                    <a:srgbClr val="A5A5A5"/>
                  </a:solidFill>
                  <a:effectLst/>
                  <a:uLnTx/>
                  <a:uFillTx/>
                  <a:latin typeface="Arial" panose="020B0604020202020204"/>
                </a:rPr>
                <a:t>Combined Capabilities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DD7FF51-75AC-E243-9B0D-B79C8C3FFADE}"/>
              </a:ext>
            </a:extLst>
          </p:cNvPr>
          <p:cNvGrpSpPr/>
          <p:nvPr/>
        </p:nvGrpSpPr>
        <p:grpSpPr>
          <a:xfrm>
            <a:off x="5977449" y="855010"/>
            <a:ext cx="3166551" cy="4772818"/>
            <a:chOff x="5892800" y="11656"/>
            <a:chExt cx="3268330" cy="489069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1CDCB98-FE48-7C45-9EC7-3D9FD8864A17}"/>
                </a:ext>
              </a:extLst>
            </p:cNvPr>
            <p:cNvSpPr/>
            <p:nvPr/>
          </p:nvSpPr>
          <p:spPr>
            <a:xfrm>
              <a:off x="5892800" y="381000"/>
              <a:ext cx="3238500" cy="44958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C1C553C-EEDA-344A-8FA7-C5395F825257}"/>
                </a:ext>
              </a:extLst>
            </p:cNvPr>
            <p:cNvSpPr/>
            <p:nvPr/>
          </p:nvSpPr>
          <p:spPr>
            <a:xfrm>
              <a:off x="6597123" y="4640737"/>
              <a:ext cx="184858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Phys. Rev. Lett.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115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9 (2015)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5C94498-2330-FA4A-9110-C5663F839F90}"/>
                </a:ext>
              </a:extLst>
            </p:cNvPr>
            <p:cNvGrpSpPr/>
            <p:nvPr/>
          </p:nvGrpSpPr>
          <p:grpSpPr>
            <a:xfrm>
              <a:off x="5925135" y="11656"/>
              <a:ext cx="3235995" cy="4732852"/>
              <a:chOff x="3207335" y="11656"/>
              <a:chExt cx="3235995" cy="4732852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ABC49CF6-7752-A64E-863A-8211046DD134}"/>
                  </a:ext>
                </a:extLst>
              </p:cNvPr>
              <p:cNvGrpSpPr/>
              <p:nvPr/>
            </p:nvGrpSpPr>
            <p:grpSpPr>
              <a:xfrm>
                <a:off x="3207335" y="430905"/>
                <a:ext cx="3204096" cy="1368822"/>
                <a:chOff x="367893" y="2940431"/>
                <a:chExt cx="3583993" cy="2655681"/>
              </a:xfrm>
            </p:grpSpPr>
            <p:pic>
              <p:nvPicPr>
                <p:cNvPr id="99" name="Picture 98" descr="full_density_map_20091012_184811.png">
                  <a:extLst>
                    <a:ext uri="{FF2B5EF4-FFF2-40B4-BE49-F238E27FC236}">
                      <a16:creationId xmlns:a16="http://schemas.microsoft.com/office/drawing/2014/main" id="{1F450C26-7AAE-D042-A401-8A91092EC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86" t="8000" r="17143" b="16000"/>
                <a:stretch>
                  <a:fillRect/>
                </a:stretch>
              </p:blipFill>
              <p:spPr bwMode="auto">
                <a:xfrm>
                  <a:off x="768351" y="2940431"/>
                  <a:ext cx="2590800" cy="2597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0" name="Right Arrow 99">
                  <a:extLst>
                    <a:ext uri="{FF2B5EF4-FFF2-40B4-BE49-F238E27FC236}">
                      <a16:creationId xmlns:a16="http://schemas.microsoft.com/office/drawing/2014/main" id="{CBC8CEDC-E3FF-544C-AD4C-589AB578DDEA}"/>
                    </a:ext>
                  </a:extLst>
                </p:cNvPr>
                <p:cNvSpPr/>
                <p:nvPr/>
              </p:nvSpPr>
              <p:spPr>
                <a:xfrm>
                  <a:off x="367893" y="3983170"/>
                  <a:ext cx="1156107" cy="495301"/>
                </a:xfrm>
                <a:prstGeom prst="rightArrow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laser</a:t>
                  </a:r>
                  <a:endPara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 Box 26">
                  <a:extLst>
                    <a:ext uri="{FF2B5EF4-FFF2-40B4-BE49-F238E27FC236}">
                      <a16:creationId xmlns:a16="http://schemas.microsoft.com/office/drawing/2014/main" id="{4C05DA27-6BC5-9444-8777-AD7E4E2C7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104" y="2971803"/>
                  <a:ext cx="2613865" cy="537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</a:rPr>
                    <a:t>Shock Wave Ion Acceleration</a:t>
                  </a:r>
                </a:p>
              </p:txBody>
            </p:sp>
            <p:sp>
              <p:nvSpPr>
                <p:cNvPr id="102" name="Line 27">
                  <a:extLst>
                    <a:ext uri="{FF2B5EF4-FFF2-40B4-BE49-F238E27FC236}">
                      <a16:creationId xmlns:a16="http://schemas.microsoft.com/office/drawing/2014/main" id="{CAD65F90-0276-F34D-BA93-B54EB41906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2936" y="3341361"/>
                  <a:ext cx="59263" cy="84964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103" name="Line 29">
                  <a:extLst>
                    <a:ext uri="{FF2B5EF4-FFF2-40B4-BE49-F238E27FC236}">
                      <a16:creationId xmlns:a16="http://schemas.microsoft.com/office/drawing/2014/main" id="{FB154407-978C-C44F-AF19-E8B209E8AE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38400" y="4101263"/>
                  <a:ext cx="1513486" cy="8973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104" name="Line 30">
                  <a:extLst>
                    <a:ext uri="{FF2B5EF4-FFF2-40B4-BE49-F238E27FC236}">
                      <a16:creationId xmlns:a16="http://schemas.microsoft.com/office/drawing/2014/main" id="{10B938B4-4648-C94C-A997-71D219E21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38399" y="4267200"/>
                  <a:ext cx="1513487" cy="15240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endParaRPr>
                </a:p>
              </p:txBody>
            </p:sp>
            <p:sp>
              <p:nvSpPr>
                <p:cNvPr id="105" name="Text Box 31">
                  <a:extLst>
                    <a:ext uri="{FF2B5EF4-FFF2-40B4-BE49-F238E27FC236}">
                      <a16:creationId xmlns:a16="http://schemas.microsoft.com/office/drawing/2014/main" id="{C9287440-D549-634D-89D4-0A34F24EF5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71452" y="4028213"/>
                  <a:ext cx="852277" cy="537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protons</a:t>
                  </a:r>
                </a:p>
              </p:txBody>
            </p:sp>
            <p:sp>
              <p:nvSpPr>
                <p:cNvPr id="106" name="Text Box 32">
                  <a:extLst>
                    <a:ext uri="{FF2B5EF4-FFF2-40B4-BE49-F238E27FC236}">
                      <a16:creationId xmlns:a16="http://schemas.microsoft.com/office/drawing/2014/main" id="{852E91E0-ED4E-1B47-9DEE-ED4EF974EB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64818" y="4279251"/>
                  <a:ext cx="990600" cy="5374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plasma</a:t>
                  </a:r>
                  <a:endPara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Text Box 33">
                  <a:extLst>
                    <a:ext uri="{FF2B5EF4-FFF2-40B4-BE49-F238E27FC236}">
                      <a16:creationId xmlns:a16="http://schemas.microsoft.com/office/drawing/2014/main" id="{62724E71-C1BF-1448-87E9-A4C261FB1C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8819" y="5103484"/>
                  <a:ext cx="1327150" cy="4926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Hydrogen</a:t>
                  </a: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pic>
            <p:nvPicPr>
              <p:cNvPr id="83" name="ExperimentalLayoutCropped.pdf" descr="ExperimentalLayoutCropped.pdf">
                <a:extLst>
                  <a:ext uri="{FF2B5EF4-FFF2-40B4-BE49-F238E27FC236}">
                    <a16:creationId xmlns:a16="http://schemas.microsoft.com/office/drawing/2014/main" id="{0726D287-0372-8B4F-9D1B-E561F0714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tretch>
                <a:fillRect/>
              </a:stretch>
            </p:blipFill>
            <p:spPr>
              <a:xfrm>
                <a:off x="3237181" y="1688844"/>
                <a:ext cx="3206149" cy="1606182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84" name="Group">
                <a:extLst>
                  <a:ext uri="{FF2B5EF4-FFF2-40B4-BE49-F238E27FC236}">
                    <a16:creationId xmlns:a16="http://schemas.microsoft.com/office/drawing/2014/main" id="{81D17F79-3789-2A49-A1E4-73AE3F54DCA8}"/>
                  </a:ext>
                </a:extLst>
              </p:cNvPr>
              <p:cNvGrpSpPr/>
              <p:nvPr/>
            </p:nvGrpSpPr>
            <p:grpSpPr>
              <a:xfrm>
                <a:off x="3539165" y="3005310"/>
                <a:ext cx="2840370" cy="1492263"/>
                <a:chOff x="-1026328" y="0"/>
                <a:chExt cx="4556880" cy="1870051"/>
              </a:xfrm>
            </p:grpSpPr>
            <p:pic>
              <p:nvPicPr>
                <p:cNvPr id="92" name="shot34_cleaned_240715.bmp" descr="shot34_cleaned_240715.bmp">
                  <a:extLst>
                    <a:ext uri="{FF2B5EF4-FFF2-40B4-BE49-F238E27FC236}">
                      <a16:creationId xmlns:a16="http://schemas.microsoft.com/office/drawing/2014/main" id="{53DC74EE-55A0-674D-AF2E-234DFF8F0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rightnessContrast bright="52000" contrast="6000"/>
                          </a14:imgEffect>
                        </a14:imgLayer>
                      </a14:imgProps>
                    </a:ext>
                  </a:extLst>
                </a:blip>
                <a:srcRect l="13717" t="39062" b="35090"/>
                <a:stretch>
                  <a:fillRect/>
                </a:stretch>
              </p:blipFill>
              <p:spPr>
                <a:xfrm>
                  <a:off x="54304" y="0"/>
                  <a:ext cx="3314898" cy="9930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3" name="Line">
                  <a:extLst>
                    <a:ext uri="{FF2B5EF4-FFF2-40B4-BE49-F238E27FC236}">
                      <a16:creationId xmlns:a16="http://schemas.microsoft.com/office/drawing/2014/main" id="{7D2DA0D7-CBBD-294D-AA80-D50CB7918A94}"/>
                    </a:ext>
                  </a:extLst>
                </p:cNvPr>
                <p:cNvSpPr/>
                <p:nvPr/>
              </p:nvSpPr>
              <p:spPr>
                <a:xfrm flipV="1">
                  <a:off x="-122972" y="719389"/>
                  <a:ext cx="586404" cy="698571"/>
                </a:xfrm>
                <a:prstGeom prst="line">
                  <a:avLst/>
                </a:prstGeom>
                <a:noFill/>
                <a:ln w="25400" cap="flat">
                  <a:solidFill>
                    <a:srgbClr val="C8250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defTabSz="48220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 sz="900" b="1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Zero point">
                  <a:extLst>
                    <a:ext uri="{FF2B5EF4-FFF2-40B4-BE49-F238E27FC236}">
                      <a16:creationId xmlns:a16="http://schemas.microsoft.com/office/drawing/2014/main" id="{8558A4B3-1179-1945-B4B4-531BEAE24A4D}"/>
                    </a:ext>
                  </a:extLst>
                </p:cNvPr>
                <p:cNvSpPr txBox="1"/>
                <p:nvPr/>
              </p:nvSpPr>
              <p:spPr>
                <a:xfrm>
                  <a:off x="-1026328" y="1359392"/>
                  <a:ext cx="1295646" cy="3544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20092" tIns="20092" rIns="20092" bIns="20092" numCol="1" anchor="t">
                  <a:noAutofit/>
                </a:bodyPr>
                <a:lstStyle>
                  <a:lvl1pPr defTabSz="642937">
                    <a:spcBef>
                      <a:spcPts val="500"/>
                    </a:spcBef>
                    <a:defRPr sz="1400">
                      <a:solidFill>
                        <a:srgbClr val="C82506"/>
                      </a:solidFill>
                      <a:uFill>
                        <a:solidFill>
                          <a:srgbClr val="021EAA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marL="0" marR="0" lvl="0" indent="0" defTabSz="642937" eaLnBrk="1" fontAlgn="auto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Zero point</a:t>
                  </a:r>
                </a:p>
              </p:txBody>
            </p:sp>
            <p:sp>
              <p:nvSpPr>
                <p:cNvPr id="95" name="Line">
                  <a:extLst>
                    <a:ext uri="{FF2B5EF4-FFF2-40B4-BE49-F238E27FC236}">
                      <a16:creationId xmlns:a16="http://schemas.microsoft.com/office/drawing/2014/main" id="{5DE67112-1974-D24C-B4C5-D082566865FC}"/>
                    </a:ext>
                  </a:extLst>
                </p:cNvPr>
                <p:cNvSpPr/>
                <p:nvPr/>
              </p:nvSpPr>
              <p:spPr>
                <a:xfrm flipV="1">
                  <a:off x="1534756" y="588418"/>
                  <a:ext cx="267180" cy="602089"/>
                </a:xfrm>
                <a:prstGeom prst="line">
                  <a:avLst/>
                </a:prstGeom>
                <a:noFill/>
                <a:ln w="25400" cap="flat">
                  <a:solidFill>
                    <a:srgbClr val="C8250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defTabSz="48220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 sz="900" b="1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‘Mono-energetic’ bunch">
                  <a:extLst>
                    <a:ext uri="{FF2B5EF4-FFF2-40B4-BE49-F238E27FC236}">
                      <a16:creationId xmlns:a16="http://schemas.microsoft.com/office/drawing/2014/main" id="{DBFFC062-38F8-2A48-B38F-A1698B6FC191}"/>
                    </a:ext>
                  </a:extLst>
                </p:cNvPr>
                <p:cNvSpPr txBox="1"/>
                <p:nvPr/>
              </p:nvSpPr>
              <p:spPr>
                <a:xfrm>
                  <a:off x="289977" y="1186219"/>
                  <a:ext cx="2063565" cy="6838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20092" tIns="20092" rIns="20092" bIns="20092" numCol="1" anchor="t">
                  <a:noAutofit/>
                </a:bodyPr>
                <a:lstStyle>
                  <a:lvl1pPr defTabSz="642937">
                    <a:spcBef>
                      <a:spcPts val="500"/>
                    </a:spcBef>
                    <a:defRPr sz="1400">
                      <a:solidFill>
                        <a:srgbClr val="C82506"/>
                      </a:solidFill>
                      <a:uFill>
                        <a:solidFill>
                          <a:srgbClr val="021EAA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marL="0" marR="0" lvl="0" indent="0" defTabSz="642937" eaLnBrk="1" fontAlgn="auto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3.2 MeV m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ono-energetic</a:t>
                  </a: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bunch</a:t>
                  </a:r>
                </a:p>
              </p:txBody>
            </p:sp>
            <p:sp>
              <p:nvSpPr>
                <p:cNvPr id="97" name="Line">
                  <a:extLst>
                    <a:ext uri="{FF2B5EF4-FFF2-40B4-BE49-F238E27FC236}">
                      <a16:creationId xmlns:a16="http://schemas.microsoft.com/office/drawing/2014/main" id="{C76984C0-AABE-2B48-8262-DF10105FBBA2}"/>
                    </a:ext>
                  </a:extLst>
                </p:cNvPr>
                <p:cNvSpPr/>
                <p:nvPr/>
              </p:nvSpPr>
              <p:spPr>
                <a:xfrm flipV="1">
                  <a:off x="2831170" y="481822"/>
                  <a:ext cx="184955" cy="708682"/>
                </a:xfrm>
                <a:prstGeom prst="line">
                  <a:avLst/>
                </a:prstGeom>
                <a:noFill/>
                <a:ln w="25400" cap="flat">
                  <a:solidFill>
                    <a:srgbClr val="C82506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defTabSz="48220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 sz="900" b="1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Thermal tail">
                  <a:extLst>
                    <a:ext uri="{FF2B5EF4-FFF2-40B4-BE49-F238E27FC236}">
                      <a16:creationId xmlns:a16="http://schemas.microsoft.com/office/drawing/2014/main" id="{C003B1E8-6821-2F41-BC65-DDD4D0EDDC74}"/>
                    </a:ext>
                  </a:extLst>
                </p:cNvPr>
                <p:cNvSpPr txBox="1"/>
                <p:nvPr/>
              </p:nvSpPr>
              <p:spPr>
                <a:xfrm>
                  <a:off x="2409667" y="1184065"/>
                  <a:ext cx="1120885" cy="3544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20092" tIns="20092" rIns="20092" bIns="20092" numCol="1" anchor="t">
                  <a:noAutofit/>
                </a:bodyPr>
                <a:lstStyle>
                  <a:lvl1pPr defTabSz="642937">
                    <a:spcBef>
                      <a:spcPts val="500"/>
                    </a:spcBef>
                    <a:defRPr sz="1400">
                      <a:solidFill>
                        <a:srgbClr val="C82506"/>
                      </a:solidFill>
                      <a:uFill>
                        <a:solidFill>
                          <a:srgbClr val="021EAA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marL="0" marR="0" lvl="0" indent="0" defTabSz="642937" eaLnBrk="1" fontAlgn="auto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82506"/>
                      </a:solidFill>
                      <a:effectLst/>
                      <a:uLnTx/>
                      <a:uFill>
                        <a:solidFill>
                          <a:srgbClr val="021EAA"/>
                        </a:solidFill>
                      </a:uFill>
                      <a:latin typeface="Arial"/>
                      <a:cs typeface="Arial"/>
                      <a:sym typeface="Arial"/>
                    </a:rPr>
                    <a:t>Thermal tail</a:t>
                  </a:r>
                </a:p>
              </p:txBody>
            </p:sp>
          </p:grp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EDFD5AC-7AA0-B048-B925-66A06E07C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2541" y="1775637"/>
                <a:ext cx="1158947" cy="55289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AC5BEEF-B63C-AA4F-8579-1A3321BD9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20856" y="1743740"/>
                <a:ext cx="1158950" cy="563525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47B54AA-74F4-334F-BA6B-944C1594BC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0493" y="2147778"/>
                <a:ext cx="1552354" cy="861236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lgDash"/>
                <a:miter lim="800000"/>
              </a:ln>
              <a:effectLst/>
            </p:spPr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AFE1C9B-F973-FD43-A43A-329C80E1BE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4744" y="2190308"/>
                <a:ext cx="489098" cy="829339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lgDash"/>
                <a:miter lim="800000"/>
              </a:ln>
              <a:effectLst/>
            </p:spPr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CAFCC93-877A-ED48-A874-C1A2727CCC34}"/>
                  </a:ext>
                </a:extLst>
              </p:cNvPr>
              <p:cNvSpPr txBox="1"/>
              <p:nvPr/>
            </p:nvSpPr>
            <p:spPr>
              <a:xfrm>
                <a:off x="3209173" y="3331501"/>
                <a:ext cx="1101436" cy="851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AE-66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NRL, Imperial 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College, ONR, 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MURI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F775BC4-28D4-DD41-905B-32A566BFC8E0}"/>
                  </a:ext>
                </a:extLst>
              </p:cNvPr>
              <p:cNvSpPr txBox="1"/>
              <p:nvPr/>
            </p:nvSpPr>
            <p:spPr>
              <a:xfrm>
                <a:off x="3317790" y="4271441"/>
                <a:ext cx="3108411" cy="47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Monoenergetic protons from supersonic H</a:t>
                </a:r>
                <a:r>
                  <a:rPr kumimoji="0" lang="en-US" sz="12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2</a:t>
                </a: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 jet via shock wave acceleration 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46E19BE-336E-3844-9AE5-0C9CA7CFCFC1}"/>
                  </a:ext>
                </a:extLst>
              </p:cNvPr>
              <p:cNvSpPr txBox="1"/>
              <p:nvPr/>
            </p:nvSpPr>
            <p:spPr>
              <a:xfrm>
                <a:off x="3497522" y="11656"/>
                <a:ext cx="2608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/>
                    <a:solidFill>
                      <a:srgbClr val="A5A5A5"/>
                    </a:solidFill>
                    <a:effectLst/>
                    <a:uLnTx/>
                    <a:uFillTx/>
                    <a:latin typeface="Arial" panose="020B0604020202020204"/>
                  </a:rPr>
                  <a:t>LWIR Laser Capability</a:t>
                </a: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5F531B2-D7F6-4E43-8906-2952AAEC9494}"/>
              </a:ext>
            </a:extLst>
          </p:cNvPr>
          <p:cNvGrpSpPr/>
          <p:nvPr/>
        </p:nvGrpSpPr>
        <p:grpSpPr>
          <a:xfrm>
            <a:off x="3218212" y="546261"/>
            <a:ext cx="3063835" cy="1840679"/>
            <a:chOff x="4790598" y="3936933"/>
            <a:chExt cx="4263378" cy="2314405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EDAB559-ADF0-9042-8325-B80C03480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90598" y="3936933"/>
              <a:ext cx="4263378" cy="2314405"/>
            </a:xfrm>
            <a:prstGeom prst="rect">
              <a:avLst/>
            </a:prstGeom>
            <a:ln>
              <a:solidFill>
                <a:srgbClr val="4472C4">
                  <a:lumMod val="50000"/>
                </a:srgbClr>
              </a:solidFill>
            </a:ln>
          </p:spPr>
        </p:pic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01C44CA-A494-CE4E-BDB6-02ACF6C1607B}"/>
                </a:ext>
              </a:extLst>
            </p:cNvPr>
            <p:cNvCxnSpPr>
              <a:cxnSpLocks/>
            </p:cNvCxnSpPr>
            <p:nvPr/>
          </p:nvCxnSpPr>
          <p:spPr>
            <a:xfrm>
              <a:off x="6285053" y="5674026"/>
              <a:ext cx="486139" cy="0"/>
            </a:xfrm>
            <a:prstGeom prst="line">
              <a:avLst/>
            </a:prstGeom>
            <a:noFill/>
            <a:ln w="63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8739527-6734-C74A-A94B-B0A6C53F5FB6}"/>
                </a:ext>
              </a:extLst>
            </p:cNvPr>
            <p:cNvCxnSpPr>
              <a:cxnSpLocks/>
            </p:cNvCxnSpPr>
            <p:nvPr/>
          </p:nvCxnSpPr>
          <p:spPr>
            <a:xfrm>
              <a:off x="6780628" y="5674024"/>
              <a:ext cx="0" cy="109728"/>
            </a:xfrm>
            <a:prstGeom prst="line">
              <a:avLst/>
            </a:prstGeom>
            <a:noFill/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70717E-ADC6-A941-9681-369DD0B45BF6}"/>
                </a:ext>
              </a:extLst>
            </p:cNvPr>
            <p:cNvSpPr txBox="1"/>
            <p:nvPr/>
          </p:nvSpPr>
          <p:spPr>
            <a:xfrm>
              <a:off x="6441613" y="5744577"/>
              <a:ext cx="672611" cy="289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LWFA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666CC2EA-1598-6E4F-8A7B-EFF55E0A7C94}"/>
              </a:ext>
            </a:extLst>
          </p:cNvPr>
          <p:cNvSpPr txBox="1"/>
          <p:nvPr/>
        </p:nvSpPr>
        <p:spPr>
          <a:xfrm>
            <a:off x="130326" y="542409"/>
            <a:ext cx="2967479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 Capability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3DC35E5-312B-8D4A-BE09-E23A8CE9BB87}"/>
              </a:ext>
            </a:extLst>
          </p:cNvPr>
          <p:cNvSpPr/>
          <p:nvPr/>
        </p:nvSpPr>
        <p:spPr>
          <a:xfrm>
            <a:off x="157894" y="6389968"/>
            <a:ext cx="4730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Palmer, BNL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2A39AD7D-119B-4344-AA47-76CB30001C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4126" y="5812262"/>
            <a:ext cx="2036658" cy="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BDDD648-ECF6-9B40-9B5A-3E8871E89A6B}"/>
              </a:ext>
            </a:extLst>
          </p:cNvPr>
          <p:cNvSpPr txBox="1">
            <a:spLocks/>
          </p:cNvSpPr>
          <p:nvPr/>
        </p:nvSpPr>
        <p:spPr>
          <a:xfrm>
            <a:off x="237506" y="1"/>
            <a:ext cx="8633362" cy="641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Brookhaven’s Accelerator Test Facility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12D560A-1C6D-7A43-B0FB-AC859D61EEC0}"/>
              </a:ext>
            </a:extLst>
          </p:cNvPr>
          <p:cNvSpPr txBox="1">
            <a:spLocks/>
          </p:cNvSpPr>
          <p:nvPr/>
        </p:nvSpPr>
        <p:spPr>
          <a:xfrm>
            <a:off x="49055" y="558141"/>
            <a:ext cx="5924233" cy="3985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 Wavelength IR Laser (9.2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m)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Delivery of world-record 2.3 ps LWIR pulse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 of improvements to provide 10s of Terawatts to enable unique LWFA research program and extend the reach of current experiments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gain media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full implementation of CPA in LWIR regime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Combined with high ATF’s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brightness electron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beam, it enables: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 diagnostics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External injection capabilities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F49B70-6BF2-544A-B9F9-A73B051519A9}"/>
              </a:ext>
            </a:extLst>
          </p:cNvPr>
          <p:cNvSpPr/>
          <p:nvPr/>
        </p:nvSpPr>
        <p:spPr>
          <a:xfrm>
            <a:off x="6056416" y="823045"/>
            <a:ext cx="3048887" cy="60230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AE-71 and successor experiments Self-modulated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 3" pitchFamily="2" charset="2"/>
                <a:ea typeface="+mn-ea"/>
                <a:cs typeface="+mn-cs"/>
              </a:rPr>
              <a:t>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Bubble Regime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Bubble: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&gt;300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 transverse dimension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&gt;1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duration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Suitable for external injection studies (with ATF e-beam)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Suitable for 2-color ionization injection studies (AE-88)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Utilize ATF’s e-beam as a probe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A9E7E-C5E8-F84F-B027-55884BC0FCFB}"/>
              </a:ext>
            </a:extLst>
          </p:cNvPr>
          <p:cNvSpPr txBox="1"/>
          <p:nvPr/>
        </p:nvSpPr>
        <p:spPr>
          <a:xfrm>
            <a:off x="6929152" y="463140"/>
            <a:ext cx="172790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rgbClr val="A5A5A5"/>
                </a:solidFill>
                <a:latin typeface="Arial" panose="020B0604020202020204"/>
              </a:rPr>
              <a:t>LWFA Thrusts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3C5871-E667-5A4D-822F-5DC044E2E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5066" r="33454" b="16667"/>
          <a:stretch/>
        </p:blipFill>
        <p:spPr bwMode="auto">
          <a:xfrm>
            <a:off x="6198921" y="841404"/>
            <a:ext cx="2781614" cy="1723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E0D366B6-46AE-B04E-9DD9-55102B8D6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3570" y="5694521"/>
            <a:ext cx="1385865" cy="70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9DA9350E-58B0-5143-B37E-F4DEE8C54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7720"/>
          <a:stretch/>
        </p:blipFill>
        <p:spPr>
          <a:xfrm>
            <a:off x="7947845" y="5620987"/>
            <a:ext cx="964504" cy="89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86F21BDD-C4D9-A442-AA58-73AC2594A1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27206"/>
          <a:stretch/>
        </p:blipFill>
        <p:spPr>
          <a:xfrm>
            <a:off x="6247595" y="6422461"/>
            <a:ext cx="1400119" cy="376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FF7160A9-741D-C541-AF0F-FAB5861BB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2895" y="6498496"/>
            <a:ext cx="1065395" cy="29409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4D9E6B3-5508-3B4D-A30B-2A4D01D6F7F6}"/>
              </a:ext>
            </a:extLst>
          </p:cNvPr>
          <p:cNvSpPr txBox="1"/>
          <p:nvPr/>
        </p:nvSpPr>
        <p:spPr>
          <a:xfrm>
            <a:off x="6216735" y="1830947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4472C4">
                    <a:lumMod val="75000"/>
                  </a:srgbClr>
                </a:solidFill>
                <a:latin typeface="Arial" panose="020B0604020202020204"/>
              </a:rPr>
              <a:t>Wei Lu</a:t>
            </a:r>
          </a:p>
          <a:p>
            <a:r>
              <a:rPr lang="en-US" sz="1100" dirty="0">
                <a:solidFill>
                  <a:prstClr val="black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</a:t>
            </a:r>
            <a:r>
              <a:rPr lang="en-US" sz="1100" baseline="-25000" dirty="0">
                <a:solidFill>
                  <a:prstClr val="black"/>
                </a:solidFill>
                <a:latin typeface="Arial" panose="020B0604020202020204"/>
                <a:cs typeface="Apple Chancery" panose="03020702040506060504" pitchFamily="66" charset="-79"/>
              </a:rPr>
              <a:t>0 </a:t>
            </a:r>
            <a:r>
              <a:rPr lang="en-US" sz="1100" dirty="0">
                <a:solidFill>
                  <a:prstClr val="black"/>
                </a:solidFill>
                <a:latin typeface="Arial" panose="020B0604020202020204"/>
                <a:cs typeface="Apple Chancery" panose="03020702040506060504" pitchFamily="66" charset="-79"/>
              </a:rPr>
              <a:t>= 1.4</a:t>
            </a:r>
          </a:p>
          <a:p>
            <a:r>
              <a:rPr lang="en-US" sz="1100" dirty="0">
                <a:solidFill>
                  <a:prstClr val="black"/>
                </a:solidFill>
                <a:latin typeface="Arial" panose="020B0604020202020204"/>
                <a:cs typeface="Apple Chancery" panose="03020702040506060504" pitchFamily="66" charset="-79"/>
              </a:rPr>
              <a:t>500 fs pulse</a:t>
            </a:r>
          </a:p>
          <a:p>
            <a:r>
              <a:rPr lang="en-US" sz="1100" dirty="0">
                <a:solidFill>
                  <a:prstClr val="black"/>
                </a:solidFill>
                <a:latin typeface="Symbol" pitchFamily="2" charset="2"/>
              </a:rPr>
              <a:t>r = 1.1</a:t>
            </a:r>
            <a:r>
              <a:rPr lang="en-US" sz="1100" dirty="0">
                <a:solidFill>
                  <a:prstClr val="black"/>
                </a:solidFill>
                <a:latin typeface="Arial" panose="020B0604020202020204"/>
              </a:rPr>
              <a:t>x10</a:t>
            </a:r>
            <a:r>
              <a:rPr lang="en-US" sz="1100" baseline="30000" dirty="0">
                <a:solidFill>
                  <a:prstClr val="black"/>
                </a:solidFill>
                <a:latin typeface="Arial" panose="020B0604020202020204"/>
              </a:rPr>
              <a:t>16 </a:t>
            </a:r>
            <a:r>
              <a:rPr lang="en-US" sz="1100" dirty="0">
                <a:solidFill>
                  <a:prstClr val="black"/>
                </a:solidFill>
                <a:latin typeface="Arial" panose="020B0604020202020204"/>
              </a:rPr>
              <a:t>cm</a:t>
            </a:r>
            <a:r>
              <a:rPr lang="en-US" sz="1100" baseline="30000" dirty="0">
                <a:solidFill>
                  <a:prstClr val="black"/>
                </a:solidFill>
                <a:latin typeface="Arial" panose="020B0604020202020204"/>
              </a:rPr>
              <a:t>-3</a:t>
            </a:r>
          </a:p>
        </p:txBody>
      </p: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29900D59-869D-AE47-8EBE-D882021010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/>
          </a:blip>
          <a:srcRect l="1" r="-1820"/>
          <a:stretch/>
        </p:blipFill>
        <p:spPr>
          <a:xfrm>
            <a:off x="7659584" y="4255828"/>
            <a:ext cx="1472541" cy="143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893D6D0C-6B90-F14E-A435-4B545B08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68291" y="4241335"/>
            <a:ext cx="1673600" cy="1411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622C62-2B61-9046-98F6-362ACA5731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91" b="3175"/>
          <a:stretch/>
        </p:blipFill>
        <p:spPr>
          <a:xfrm>
            <a:off x="95000" y="4158670"/>
            <a:ext cx="3075712" cy="21115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6557DD8-BCDF-E740-90AA-3E58C5778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3421" y="4630222"/>
            <a:ext cx="2954537" cy="221590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6B79D2F-8CF9-B640-852C-4988C9B27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869" y="2493817"/>
            <a:ext cx="3072718" cy="22159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8E0432B-BFC7-6A40-84D4-E17BF1D8C2F6}"/>
              </a:ext>
            </a:extLst>
          </p:cNvPr>
          <p:cNvSpPr txBox="1"/>
          <p:nvPr/>
        </p:nvSpPr>
        <p:spPr>
          <a:xfrm>
            <a:off x="3550280" y="4696813"/>
            <a:ext cx="1994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79646">
                    <a:lumMod val="75000"/>
                  </a:srgbClr>
                </a:solidFill>
                <a:latin typeface="Arial"/>
                <a:ea typeface="DejaVu Sans"/>
                <a:cs typeface="DejaVu Sans"/>
              </a:rPr>
              <a:t>March 2019:</a:t>
            </a:r>
            <a:r>
              <a:rPr lang="en-US" sz="1600" b="1" dirty="0">
                <a:solidFill>
                  <a:srgbClr val="F79646">
                    <a:lumMod val="75000"/>
                  </a:srgbClr>
                </a:solidFill>
                <a:latin typeface="Arial"/>
                <a:ea typeface="DejaVu Sans"/>
                <a:cs typeface="DejaVu Sans"/>
              </a:rPr>
              <a:t> &gt;5 TW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A080B35-B398-E146-BC79-BDA3C2B982FB}"/>
              </a:ext>
            </a:extLst>
          </p:cNvPr>
          <p:cNvCxnSpPr>
            <a:cxnSpLocks/>
          </p:cNvCxnSpPr>
          <p:nvPr/>
        </p:nvCxnSpPr>
        <p:spPr>
          <a:xfrm flipV="1">
            <a:off x="3604159" y="4785756"/>
            <a:ext cx="2381003" cy="1701965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</a:ln>
          <a:effectLst/>
        </p:spPr>
      </p:cxn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B88766D6-3CAF-7A4D-94C3-A7DC3367B10D}"/>
              </a:ext>
            </a:extLst>
          </p:cNvPr>
          <p:cNvSpPr>
            <a:spLocks noChangeAspect="1"/>
          </p:cNvSpPr>
          <p:nvPr/>
        </p:nvSpPr>
        <p:spPr>
          <a:xfrm>
            <a:off x="5540274" y="4908456"/>
            <a:ext cx="228600" cy="226423"/>
          </a:xfrm>
          <a:prstGeom prst="star5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688C0B-79FC-394B-9EFA-AEAA2E7B4C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237" y="6270170"/>
            <a:ext cx="1284593" cy="5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3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8AEF-949C-414C-B361-6453E760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078"/>
            <a:ext cx="9144000" cy="41720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626131-DBA8-9741-AAF0-12DFC7124439}"/>
              </a:ext>
            </a:extLst>
          </p:cNvPr>
          <p:cNvSpPr txBox="1">
            <a:spLocks/>
          </p:cNvSpPr>
          <p:nvPr/>
        </p:nvSpPr>
        <p:spPr>
          <a:xfrm>
            <a:off x="0" y="110173"/>
            <a:ext cx="9144000" cy="473722"/>
          </a:xfrm>
          <a:prstGeom prst="rect">
            <a:avLst/>
          </a:prstGeom>
        </p:spPr>
        <p:txBody>
          <a:bodyPr lIns="91364" tIns="45683" rIns="91364" bIns="4568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670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341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013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6837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BELLA Center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72215B-FCAF-1141-96CA-1F0C1B7D6A8B}"/>
              </a:ext>
            </a:extLst>
          </p:cNvPr>
          <p:cNvSpPr txBox="1">
            <a:spLocks/>
          </p:cNvSpPr>
          <p:nvPr/>
        </p:nvSpPr>
        <p:spPr>
          <a:xfrm>
            <a:off x="295620" y="5052327"/>
            <a:ext cx="8848380" cy="643394"/>
          </a:xfrm>
          <a:prstGeom prst="rect">
            <a:avLst/>
          </a:prstGeom>
        </p:spPr>
        <p:txBody>
          <a:bodyPr lIns="91364" tIns="45683" rIns="91364" bIns="4568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670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341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013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6837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BELLA PW being extended with second beamline (staging), high intensity IP (ions) projects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Two new 100 TW systems commissioned for Thomson and FEL photon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3F7A8-133B-DF47-99AD-D51547BAB7DA}"/>
              </a:ext>
            </a:extLst>
          </p:cNvPr>
          <p:cNvSpPr txBox="1"/>
          <p:nvPr/>
        </p:nvSpPr>
        <p:spPr>
          <a:xfrm>
            <a:off x="77267" y="5816695"/>
            <a:ext cx="90667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Potential collaboration in broad space of LPA, beam manipulation, and photon source physics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ED7EA-8547-A244-B5C6-366202477A9F}"/>
              </a:ext>
            </a:extLst>
          </p:cNvPr>
          <p:cNvSpPr/>
          <p:nvPr/>
        </p:nvSpPr>
        <p:spPr>
          <a:xfrm>
            <a:off x="859012" y="6393180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Cameron Geddes, BELLA, LBNL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2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94C2E80D-1B48-0C4C-A103-9DB7A6F219C5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87720"/>
            <a:ext cx="9036496" cy="748992"/>
          </a:xfrm>
          <a:prstGeom prst="rect">
            <a:avLst/>
          </a:prstGeom>
          <a:effectLst>
            <a:outerShdw blurRad="50800" dist="50800" dir="2700000" algn="ctr" rotWithShape="0">
              <a:srgbClr val="FFC000">
                <a:alpha val="75000"/>
              </a:srgb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>
                <a:solidFill>
                  <a:srgbClr val="FF0000"/>
                </a:solidFill>
                <a:latin typeface="Helvetica"/>
                <a:ea typeface="ＭＳ Ｐゴシック" pitchFamily="-107" charset="-128"/>
              </a:rPr>
              <a:t>Evolution of accelerators</a:t>
            </a:r>
            <a:endParaRPr lang="en-US" sz="3600" dirty="0">
              <a:solidFill>
                <a:srgbClr val="FF0000"/>
              </a:solidFill>
              <a:latin typeface="Helvetica"/>
              <a:ea typeface="ＭＳ Ｐゴシック" pitchFamily="-107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37989-46D8-1B44-A0C0-0C77FA8CB268}"/>
              </a:ext>
            </a:extLst>
          </p:cNvPr>
          <p:cNvSpPr txBox="1"/>
          <p:nvPr/>
        </p:nvSpPr>
        <p:spPr>
          <a:xfrm>
            <a:off x="4572000" y="1484784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pitchFamily="34" charset="-128"/>
                <a:cs typeface="Arial Rounded MT Bold"/>
              </a:rPr>
              <a:t>In 1954 Enrico Fermi presented, in his lecture, a vision of an accelerator that would encircle the Earth, and would attain highest possible energies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F74AC6-EF25-984B-ACA0-1E0EA2DE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3694895" cy="3726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56115D-0E51-7E44-B898-61A24D259F06}"/>
              </a:ext>
            </a:extLst>
          </p:cNvPr>
          <p:cNvSpPr txBox="1"/>
          <p:nvPr/>
        </p:nvSpPr>
        <p:spPr>
          <a:xfrm>
            <a:off x="0" y="53012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pitchFamily="34" charset="-128"/>
                <a:cs typeface="Arial Rounded MT Bold"/>
              </a:rPr>
              <a:t>Would this be indeed a natural evolution of accelerators? </a:t>
            </a:r>
          </a:p>
        </p:txBody>
      </p:sp>
    </p:spTree>
    <p:extLst>
      <p:ext uri="{BB962C8B-B14F-4D97-AF65-F5344CB8AC3E}">
        <p14:creationId xmlns:p14="http://schemas.microsoft.com/office/powerpoint/2010/main" val="1026969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22B96304-A9DF-EF48-A4A5-A24CB3EA5A19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066882" cy="855765"/>
          </a:xfrm>
          <a:prstGeom prst="rect">
            <a:avLst/>
          </a:prstGeom>
        </p:spPr>
        <p:txBody>
          <a:bodyPr lIns="91364" tIns="45683" rIns="91364" bIns="4568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F"/>
                </a:solidFill>
                <a:latin typeface="Franklin Gothic Medium"/>
                <a:ea typeface="+mj-ea"/>
                <a:cs typeface="Franklin Gothic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670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341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013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6837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j-ea"/>
              </a:rPr>
              <a:t>BELLA Center Research Highlights: Laser heated capillary plasma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j-ea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j-ea"/>
              </a:rPr>
              <a:t>Improved guiding allows 7.8 GeV, ~double previous 4.25 GeV record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E87DFC7-B9AF-264D-898B-75F156282350}"/>
              </a:ext>
            </a:extLst>
          </p:cNvPr>
          <p:cNvGrpSpPr/>
          <p:nvPr/>
        </p:nvGrpSpPr>
        <p:grpSpPr>
          <a:xfrm>
            <a:off x="4270459" y="4571097"/>
            <a:ext cx="4594439" cy="1168400"/>
            <a:chOff x="4510598" y="4522023"/>
            <a:chExt cx="4594439" cy="116840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6E71E70-C1FF-7449-9DAF-2537C8DC5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0598" y="4522023"/>
              <a:ext cx="4544502" cy="1168400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3FC9839-786E-8B4E-89E7-226B9F70A179}"/>
                </a:ext>
              </a:extLst>
            </p:cNvPr>
            <p:cNvSpPr txBox="1"/>
            <p:nvPr/>
          </p:nvSpPr>
          <p:spPr>
            <a:xfrm rot="5400000">
              <a:off x="8860258" y="5399043"/>
              <a:ext cx="2279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100" dirty="0">
                  <a:solidFill>
                    <a:prstClr val="black"/>
                  </a:solidFill>
                  <a:latin typeface="Arial"/>
                </a:rPr>
                <a:t>)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815B599-C224-C344-8251-1D98DDA4699A}"/>
              </a:ext>
            </a:extLst>
          </p:cNvPr>
          <p:cNvGrpSpPr/>
          <p:nvPr/>
        </p:nvGrpSpPr>
        <p:grpSpPr>
          <a:xfrm>
            <a:off x="4270459" y="1466087"/>
            <a:ext cx="4532360" cy="1188720"/>
            <a:chOff x="-1" y="794811"/>
            <a:chExt cx="4487291" cy="118872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4E87B69-6E43-534C-91A2-B6279967E808}"/>
                </a:ext>
              </a:extLst>
            </p:cNvPr>
            <p:cNvGrpSpPr/>
            <p:nvPr/>
          </p:nvGrpSpPr>
          <p:grpSpPr>
            <a:xfrm>
              <a:off x="-1" y="794811"/>
              <a:ext cx="4442141" cy="1188720"/>
              <a:chOff x="-1" y="775941"/>
              <a:chExt cx="4442141" cy="1188720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F25B30E0-C97D-E642-920E-90C6371715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235"/>
              <a:stretch/>
            </p:blipFill>
            <p:spPr>
              <a:xfrm>
                <a:off x="-1" y="775941"/>
                <a:ext cx="4442141" cy="1188720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48E1725-F4F3-3249-BCA0-BF3CA814BC16}"/>
                  </a:ext>
                </a:extLst>
              </p:cNvPr>
              <p:cNvSpPr txBox="1"/>
              <p:nvPr/>
            </p:nvSpPr>
            <p:spPr>
              <a:xfrm>
                <a:off x="2655664" y="1038847"/>
                <a:ext cx="9000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prstClr val="white"/>
                    </a:solidFill>
                    <a:latin typeface="Arial"/>
                  </a:rPr>
                  <a:t>&gt;210pC</a:t>
                </a: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B302D00-460F-8843-B901-D860EC57042D}"/>
                </a:ext>
              </a:extLst>
            </p:cNvPr>
            <p:cNvSpPr txBox="1"/>
            <p:nvPr/>
          </p:nvSpPr>
          <p:spPr>
            <a:xfrm rot="5400000">
              <a:off x="4241965" y="1694827"/>
              <a:ext cx="231641" cy="259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100" dirty="0">
                  <a:solidFill>
                    <a:prstClr val="white"/>
                  </a:solidFill>
                  <a:latin typeface="Arial"/>
                </a:rPr>
                <a:t>)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E6B7983-D4B7-254A-8DD8-BAA2821904FB}"/>
              </a:ext>
            </a:extLst>
          </p:cNvPr>
          <p:cNvGrpSpPr/>
          <p:nvPr/>
        </p:nvGrpSpPr>
        <p:grpSpPr>
          <a:xfrm>
            <a:off x="4485895" y="2751260"/>
            <a:ext cx="4222816" cy="1097058"/>
            <a:chOff x="4542500" y="794811"/>
            <a:chExt cx="4638592" cy="1188720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ECDA117-B1FC-3B4C-AB89-D0E2200B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2500" y="794811"/>
              <a:ext cx="4638592" cy="1188720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76D10A1-1935-E54D-BCA6-C405ACCB15E8}"/>
                </a:ext>
              </a:extLst>
            </p:cNvPr>
            <p:cNvSpPr txBox="1"/>
            <p:nvPr/>
          </p:nvSpPr>
          <p:spPr>
            <a:xfrm>
              <a:off x="7203688" y="934607"/>
              <a:ext cx="1412194" cy="584775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white"/>
                  </a:solidFill>
                  <a:latin typeface="Arial"/>
                </a:rPr>
                <a:t>~75pC of &gt;210pC</a:t>
              </a:r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19535D7-D261-EA40-8877-778CC979D0CF}"/>
              </a:ext>
            </a:extLst>
          </p:cNvPr>
          <p:cNvCxnSpPr/>
          <p:nvPr/>
        </p:nvCxnSpPr>
        <p:spPr bwMode="auto">
          <a:xfrm flipV="1">
            <a:off x="4485895" y="2281587"/>
            <a:ext cx="1887935" cy="469673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DD0D2C4-9475-814F-A131-156933F1AE9A}"/>
              </a:ext>
            </a:extLst>
          </p:cNvPr>
          <p:cNvCxnSpPr/>
          <p:nvPr/>
        </p:nvCxnSpPr>
        <p:spPr bwMode="auto">
          <a:xfrm flipH="1" flipV="1">
            <a:off x="7102954" y="2281587"/>
            <a:ext cx="1605757" cy="469673"/>
          </a:xfrm>
          <a:prstGeom prst="line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DD16E81C-4408-D84C-A6A6-0C6C12B9E238}"/>
              </a:ext>
            </a:extLst>
          </p:cNvPr>
          <p:cNvSpPr/>
          <p:nvPr/>
        </p:nvSpPr>
        <p:spPr>
          <a:xfrm>
            <a:off x="2225407" y="5620780"/>
            <a:ext cx="6218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Arial"/>
              </a:rPr>
              <a:t>Gonsalves et al., PRL 2019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5345975-FF98-514C-9074-691CB636409B}"/>
              </a:ext>
            </a:extLst>
          </p:cNvPr>
          <p:cNvSpPr txBox="1"/>
          <p:nvPr/>
        </p:nvSpPr>
        <p:spPr>
          <a:xfrm>
            <a:off x="4712020" y="1076313"/>
            <a:ext cx="348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</a:rPr>
              <a:t>Electron spectra, up to 6- 8 GeV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198759A-B686-CB4D-BD2F-3728D65CD834}"/>
              </a:ext>
            </a:extLst>
          </p:cNvPr>
          <p:cNvGrpSpPr/>
          <p:nvPr/>
        </p:nvGrpSpPr>
        <p:grpSpPr>
          <a:xfrm>
            <a:off x="294770" y="1672518"/>
            <a:ext cx="3246565" cy="3819246"/>
            <a:chOff x="0" y="861802"/>
            <a:chExt cx="9144000" cy="5036424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58A23EE-0E24-674C-9DDC-928746910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61802"/>
              <a:ext cx="9144000" cy="503642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DB895C0-FA6B-EF4D-B60E-E99AE4CD2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8538" y="2006945"/>
              <a:ext cx="1023581" cy="272229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3FAEB1B6-C08A-214E-A9C5-57C7BC03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2010" y="2884319"/>
              <a:ext cx="1534961" cy="42053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31A437E-93C3-F644-A5E4-43207BBDE890}"/>
              </a:ext>
            </a:extLst>
          </p:cNvPr>
          <p:cNvSpPr txBox="1"/>
          <p:nvPr/>
        </p:nvSpPr>
        <p:spPr>
          <a:xfrm>
            <a:off x="615342" y="933345"/>
            <a:ext cx="199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Arial"/>
              </a:rPr>
              <a:t>Laser heater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Arial"/>
              </a:rPr>
              <a:t>added to capillary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3CBDB50-EDE4-CC4F-A453-24F4D2FEDEAC}"/>
              </a:ext>
            </a:extLst>
          </p:cNvPr>
          <p:cNvSpPr txBox="1"/>
          <p:nvPr/>
        </p:nvSpPr>
        <p:spPr>
          <a:xfrm>
            <a:off x="1157561" y="5845211"/>
            <a:ext cx="703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</a:rPr>
              <a:t>Path to 10 GeV with continued improvement of guiding, in progress</a:t>
            </a:r>
          </a:p>
        </p:txBody>
      </p:sp>
    </p:spTree>
    <p:extLst>
      <p:ext uri="{BB962C8B-B14F-4D97-AF65-F5344CB8AC3E}">
        <p14:creationId xmlns:p14="http://schemas.microsoft.com/office/powerpoint/2010/main" val="76490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2">
            <a:extLst>
              <a:ext uri="{FF2B5EF4-FFF2-40B4-BE49-F238E27FC236}">
                <a16:creationId xmlns:a16="http://schemas.microsoft.com/office/drawing/2014/main" id="{545BFC59-1D89-9647-ABE5-D56930ED9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8548" y="20036407"/>
            <a:ext cx="105354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Pirozhkov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1" lang="pt-BR" sz="20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et al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. </a:t>
            </a:r>
            <a:r>
              <a:rPr kumimoji="1" lang="pt-BR" sz="20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Symp. Photon Beam Sci.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 (2016)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Pirozhkov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1" lang="pt-BR" sz="20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et al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.“</a:t>
            </a:r>
            <a:r>
              <a:rPr kumimoji="1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Approaching the diffraction-limited, bandwidth-limited Petawatt</a:t>
            </a:r>
            <a:r>
              <a:rPr kumimoji="1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” (submitted)</a:t>
            </a:r>
            <a:endParaRPr kumimoji="1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3" name="図 3" descr="QST_LOGO_TATE.psd">
            <a:extLst>
              <a:ext uri="{FF2B5EF4-FFF2-40B4-BE49-F238E27FC236}">
                <a16:creationId xmlns:a16="http://schemas.microsoft.com/office/drawing/2014/main" id="{B527AB01-2281-6E41-9C5B-8C437A57BC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9" y="73475"/>
            <a:ext cx="461791" cy="644932"/>
          </a:xfrm>
          <a:prstGeom prst="rect">
            <a:avLst/>
          </a:prstGeom>
        </p:spPr>
      </p:pic>
      <p:sp>
        <p:nvSpPr>
          <p:cNvPr id="25" name="正方形/長方形 25">
            <a:extLst>
              <a:ext uri="{FF2B5EF4-FFF2-40B4-BE49-F238E27FC236}">
                <a16:creationId xmlns:a16="http://schemas.microsoft.com/office/drawing/2014/main" id="{D70A1B01-A09F-464A-9B01-1012B048BD6C}"/>
              </a:ext>
            </a:extLst>
          </p:cNvPr>
          <p:cNvSpPr/>
          <p:nvPr/>
        </p:nvSpPr>
        <p:spPr>
          <a:xfrm>
            <a:off x="734668" y="83971"/>
            <a:ext cx="8270269" cy="535309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J-KAREN-P Laser at KPSI, QST, JAPAN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26" name="図 26">
            <a:extLst>
              <a:ext uri="{FF2B5EF4-FFF2-40B4-BE49-F238E27FC236}">
                <a16:creationId xmlns:a16="http://schemas.microsoft.com/office/drawing/2014/main" id="{9333A413-DD82-484F-ACE3-5D885ABE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9" y="754031"/>
            <a:ext cx="4612500" cy="3463275"/>
          </a:xfrm>
          <a:prstGeom prst="rect">
            <a:avLst/>
          </a:prstGeom>
        </p:spPr>
      </p:pic>
      <p:sp>
        <p:nvSpPr>
          <p:cNvPr id="27" name="テキスト ボックス 27">
            <a:extLst>
              <a:ext uri="{FF2B5EF4-FFF2-40B4-BE49-F238E27FC236}">
                <a16:creationId xmlns:a16="http://schemas.microsoft.com/office/drawing/2014/main" id="{FE21684A-9567-0A43-8296-90D994F0A1DE}"/>
              </a:ext>
            </a:extLst>
          </p:cNvPr>
          <p:cNvSpPr txBox="1"/>
          <p:nvPr/>
        </p:nvSpPr>
        <p:spPr>
          <a:xfrm>
            <a:off x="5310095" y="3847913"/>
            <a:ext cx="332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Wingdings" charset="2"/>
              <a:buChar char="l"/>
            </a:pPr>
            <a:r>
              <a:rPr kumimoji="1" lang="en-US" altLang="ja-JP" sz="2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The focused intensity is </a:t>
            </a:r>
            <a:r>
              <a:rPr kumimoji="1" lang="en-US" altLang="ja-JP" sz="2000" b="1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~ 10</a:t>
            </a:r>
            <a:r>
              <a:rPr kumimoji="1" lang="en-US" altLang="ja-JP" sz="2000" b="1" baseline="30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22</a:t>
            </a:r>
            <a:r>
              <a:rPr kumimoji="1" lang="en-US" altLang="ja-JP" sz="2000" b="1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W/cm</a:t>
            </a:r>
            <a:r>
              <a:rPr kumimoji="1" lang="en-US" altLang="ja-JP" sz="2000" b="1" baseline="30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2</a:t>
            </a:r>
            <a:endParaRPr kumimoji="1" lang="en-US" altLang="ja-JP" sz="2000" dirty="0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  <p:pic>
        <p:nvPicPr>
          <p:cNvPr id="28" name="Picture 21">
            <a:extLst>
              <a:ext uri="{FF2B5EF4-FFF2-40B4-BE49-F238E27FC236}">
                <a16:creationId xmlns:a16="http://schemas.microsoft.com/office/drawing/2014/main" id="{F9E02B60-10CD-F74A-88DF-8584C595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29" y="1095403"/>
            <a:ext cx="263691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42">
            <a:extLst>
              <a:ext uri="{FF2B5EF4-FFF2-40B4-BE49-F238E27FC236}">
                <a16:creationId xmlns:a16="http://schemas.microsoft.com/office/drawing/2014/main" id="{6FD5455D-82F4-2145-90FB-C471F02F558E}"/>
              </a:ext>
            </a:extLst>
          </p:cNvPr>
          <p:cNvGrpSpPr/>
          <p:nvPr/>
        </p:nvGrpSpPr>
        <p:grpSpPr>
          <a:xfrm>
            <a:off x="7218276" y="3247324"/>
            <a:ext cx="1134156" cy="350155"/>
            <a:chOff x="2034277" y="699082"/>
            <a:chExt cx="432000" cy="133374"/>
          </a:xfrm>
        </p:grpSpPr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A311EBFE-8DA2-C84C-A926-44F652C72C96}"/>
                </a:ext>
              </a:extLst>
            </p:cNvPr>
            <p:cNvSpPr txBox="1"/>
            <p:nvPr/>
          </p:nvSpPr>
          <p:spPr>
            <a:xfrm>
              <a:off x="2106007" y="699082"/>
              <a:ext cx="28854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10 </a:t>
              </a:r>
              <a:r>
                <a:rPr kumimoji="1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μ</a:t>
              </a:r>
              <a:r>
                <a:rPr kumimoji="1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m</a:t>
              </a:r>
            </a:p>
          </p:txBody>
        </p:sp>
        <p:cxnSp>
          <p:nvCxnSpPr>
            <p:cNvPr id="31" name="Straight Connector 49">
              <a:extLst>
                <a:ext uri="{FF2B5EF4-FFF2-40B4-BE49-F238E27FC236}">
                  <a16:creationId xmlns:a16="http://schemas.microsoft.com/office/drawing/2014/main" id="{5F1173AC-A269-EA42-B32D-2B0EDF697A54}"/>
                </a:ext>
              </a:extLst>
            </p:cNvPr>
            <p:cNvCxnSpPr/>
            <p:nvPr/>
          </p:nvCxnSpPr>
          <p:spPr>
            <a:xfrm>
              <a:off x="2034277" y="814456"/>
              <a:ext cx="432000" cy="0"/>
            </a:xfrm>
            <a:prstGeom prst="line">
              <a:avLst/>
            </a:prstGeom>
            <a:noFill/>
            <a:ln w="6350" cap="rnd" cmpd="sng" algn="ctr">
              <a:solidFill>
                <a:sysClr val="window" lastClr="FFFFFF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50">
              <a:extLst>
                <a:ext uri="{FF2B5EF4-FFF2-40B4-BE49-F238E27FC236}">
                  <a16:creationId xmlns:a16="http://schemas.microsoft.com/office/drawing/2014/main" id="{84F13664-75CC-5C47-B524-7A7FBA98A0C1}"/>
                </a:ext>
              </a:extLst>
            </p:cNvPr>
            <p:cNvCxnSpPr/>
            <p:nvPr/>
          </p:nvCxnSpPr>
          <p:spPr>
            <a:xfrm>
              <a:off x="2034277" y="796456"/>
              <a:ext cx="0" cy="36000"/>
            </a:xfrm>
            <a:prstGeom prst="line">
              <a:avLst/>
            </a:prstGeom>
            <a:noFill/>
            <a:ln w="6350" cap="rnd" cmpd="sng" algn="ctr">
              <a:solidFill>
                <a:sysClr val="window" lastClr="FFFFFF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51">
              <a:extLst>
                <a:ext uri="{FF2B5EF4-FFF2-40B4-BE49-F238E27FC236}">
                  <a16:creationId xmlns:a16="http://schemas.microsoft.com/office/drawing/2014/main" id="{819767D0-B15B-104C-B54A-3B148FD5F378}"/>
                </a:ext>
              </a:extLst>
            </p:cNvPr>
            <p:cNvCxnSpPr/>
            <p:nvPr/>
          </p:nvCxnSpPr>
          <p:spPr>
            <a:xfrm>
              <a:off x="2466277" y="796456"/>
              <a:ext cx="0" cy="36000"/>
            </a:xfrm>
            <a:prstGeom prst="line">
              <a:avLst/>
            </a:prstGeom>
            <a:noFill/>
            <a:ln w="6350" cap="rnd" cmpd="sng" algn="ctr">
              <a:solidFill>
                <a:sysClr val="window" lastClr="FFFFFF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TextBox 59">
            <a:extLst>
              <a:ext uri="{FF2B5EF4-FFF2-40B4-BE49-F238E27FC236}">
                <a16:creationId xmlns:a16="http://schemas.microsoft.com/office/drawing/2014/main" id="{78251895-5814-5743-BD0A-FD464D190559}"/>
              </a:ext>
            </a:extLst>
          </p:cNvPr>
          <p:cNvSpPr txBox="1"/>
          <p:nvPr/>
        </p:nvSpPr>
        <p:spPr>
          <a:xfrm>
            <a:off x="6390109" y="1464266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1" lang="en-US" sz="24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eff</a:t>
            </a:r>
            <a:r>
              <a:rPr kumimoji="1"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= 1.0 </a:t>
            </a:r>
            <a:r>
              <a:rPr kumimoji="1" lang="el-GR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kumimoji="1"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35" name="テキスト ボックス 40">
            <a:extLst>
              <a:ext uri="{FF2B5EF4-FFF2-40B4-BE49-F238E27FC236}">
                <a16:creationId xmlns:a16="http://schemas.microsoft.com/office/drawing/2014/main" id="{6C2831BB-C89A-F842-A14B-6AEF9D5F6DAA}"/>
              </a:ext>
            </a:extLst>
          </p:cNvPr>
          <p:cNvSpPr txBox="1"/>
          <p:nvPr/>
        </p:nvSpPr>
        <p:spPr>
          <a:xfrm>
            <a:off x="157429" y="3847974"/>
            <a:ext cx="133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white"/>
                </a:solidFill>
                <a:ea typeface="ＭＳ Ｐゴシック" panose="020B0600070205080204" pitchFamily="34" charset="-128"/>
              </a:rPr>
              <a:t>30 m x 15 m</a:t>
            </a:r>
            <a:endParaRPr kumimoji="1" lang="ja-JP" altLang="en-US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6" name="テキスト ボックス 41">
            <a:extLst>
              <a:ext uri="{FF2B5EF4-FFF2-40B4-BE49-F238E27FC236}">
                <a16:creationId xmlns:a16="http://schemas.microsoft.com/office/drawing/2014/main" id="{8090E933-5259-BB44-B31E-FEFC197FF46D}"/>
              </a:ext>
            </a:extLst>
          </p:cNvPr>
          <p:cNvSpPr txBox="1"/>
          <p:nvPr/>
        </p:nvSpPr>
        <p:spPr>
          <a:xfrm>
            <a:off x="267124" y="4304050"/>
            <a:ext cx="3967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Wingdings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Ti: sapphire, </a:t>
            </a:r>
            <a:r>
              <a:rPr kumimoji="1" lang="en-US" altLang="ja-JP" b="1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double-CPA</a:t>
            </a: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laser</a:t>
            </a:r>
          </a:p>
          <a:p>
            <a:pPr marL="285750" indent="-285750" defTabSz="457200">
              <a:buFont typeface="Wingdings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OPCPA front-end</a:t>
            </a:r>
          </a:p>
          <a:p>
            <a:pPr marL="285750" indent="-285750" defTabSz="457200">
              <a:buFont typeface="Wingdings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Contrast ratio: ~10</a:t>
            </a:r>
            <a:r>
              <a:rPr kumimoji="1" lang="en-US" altLang="ja-JP" baseline="30000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-12</a:t>
            </a: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@ns</a:t>
            </a:r>
          </a:p>
          <a:p>
            <a:pPr marL="285750" indent="-285750" defTabSz="457200">
              <a:buFont typeface="Wingdings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0.1 Hz, 15-20 J, 30-40 fs</a:t>
            </a:r>
          </a:p>
          <a:p>
            <a:pPr marL="285750" indent="-285750" defTabSz="457200">
              <a:buFont typeface="Wingdings" charset="2"/>
              <a:buChar char="l"/>
            </a:pPr>
            <a:r>
              <a:rPr kumimoji="1" lang="en-US" altLang="ja-JP" dirty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User facility, operated 4days/week</a:t>
            </a:r>
          </a:p>
        </p:txBody>
      </p:sp>
      <p:sp>
        <p:nvSpPr>
          <p:cNvPr id="37" name="TextBox 46">
            <a:extLst>
              <a:ext uri="{FF2B5EF4-FFF2-40B4-BE49-F238E27FC236}">
                <a16:creationId xmlns:a16="http://schemas.microsoft.com/office/drawing/2014/main" id="{AAF06BD9-07C6-CA44-9DC4-05CA7536D218}"/>
              </a:ext>
            </a:extLst>
          </p:cNvPr>
          <p:cNvSpPr txBox="1"/>
          <p:nvPr/>
        </p:nvSpPr>
        <p:spPr>
          <a:xfrm>
            <a:off x="5310095" y="4545826"/>
            <a:ext cx="371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Measurement at 300 TW (10 wedges)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Strehl ratio = 0.46±0.6</a:t>
            </a:r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DD2DEA9D-D543-3F46-A4ED-48FDF351F20A}"/>
              </a:ext>
            </a:extLst>
          </p:cNvPr>
          <p:cNvSpPr txBox="1"/>
          <p:nvPr/>
        </p:nvSpPr>
        <p:spPr>
          <a:xfrm>
            <a:off x="5812365" y="1135750"/>
            <a:ext cx="151504" cy="3232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B8F5B698-9490-8E4F-B192-32E4808EFEAA}"/>
              </a:ext>
            </a:extLst>
          </p:cNvPr>
          <p:cNvSpPr txBox="1"/>
          <p:nvPr/>
        </p:nvSpPr>
        <p:spPr>
          <a:xfrm>
            <a:off x="6888968" y="1135750"/>
            <a:ext cx="530265" cy="3232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0.54</a:t>
            </a:r>
          </a:p>
        </p:txBody>
      </p:sp>
      <p:sp>
        <p:nvSpPr>
          <p:cNvPr id="40" name="テキスト ボックス 48">
            <a:extLst>
              <a:ext uri="{FF2B5EF4-FFF2-40B4-BE49-F238E27FC236}">
                <a16:creationId xmlns:a16="http://schemas.microsoft.com/office/drawing/2014/main" id="{65ED3009-F0EC-2D47-B1C6-EBA0977B1697}"/>
              </a:ext>
            </a:extLst>
          </p:cNvPr>
          <p:cNvSpPr txBox="1"/>
          <p:nvPr/>
        </p:nvSpPr>
        <p:spPr>
          <a:xfrm>
            <a:off x="0" y="5754803"/>
            <a:ext cx="4801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H. </a:t>
            </a:r>
            <a:r>
              <a:rPr kumimoji="1" lang="en-US" altLang="ja-JP" sz="1400" dirty="0" err="1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Kiriyama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et al.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Opt. </a:t>
            </a:r>
            <a:r>
              <a:rPr kumimoji="1" lang="en-US" altLang="ja-JP" sz="1400" i="1" dirty="0" err="1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Lett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.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 </a:t>
            </a:r>
            <a:r>
              <a:rPr kumimoji="1" lang="en-US" altLang="ja-JP" sz="1400" b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43,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</a:rPr>
              <a:t> 2595 (2018).</a:t>
            </a:r>
          </a:p>
          <a:p>
            <a:pPr defTabSz="457200"/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H. </a:t>
            </a:r>
            <a:r>
              <a:rPr kumimoji="1" lang="en-US" altLang="ja-JP" sz="1400" dirty="0" err="1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Kiriyama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et al.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IEEE J. Sel. Top. Quant.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b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21,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232 (2015).</a:t>
            </a:r>
          </a:p>
        </p:txBody>
      </p:sp>
      <p:sp>
        <p:nvSpPr>
          <p:cNvPr id="41" name="テキスト ボックス 50">
            <a:extLst>
              <a:ext uri="{FF2B5EF4-FFF2-40B4-BE49-F238E27FC236}">
                <a16:creationId xmlns:a16="http://schemas.microsoft.com/office/drawing/2014/main" id="{2D7BBB3C-E273-EE41-B0EA-8B049C85C425}"/>
              </a:ext>
            </a:extLst>
          </p:cNvPr>
          <p:cNvSpPr txBox="1"/>
          <p:nvPr/>
        </p:nvSpPr>
        <p:spPr>
          <a:xfrm>
            <a:off x="5101172" y="5168826"/>
            <a:ext cx="4136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A. </a:t>
            </a:r>
            <a:r>
              <a:rPr kumimoji="1" lang="en-US" altLang="ja-JP" sz="1400" dirty="0" err="1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Pirozhkov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et al.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i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Opt Express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</a:t>
            </a:r>
            <a:r>
              <a:rPr kumimoji="1" lang="en-US" altLang="ja-JP" sz="1400" b="1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25,</a:t>
            </a:r>
            <a:r>
              <a:rPr kumimoji="1" lang="en-US" altLang="ja-JP" sz="1400" dirty="0">
                <a:solidFill>
                  <a:prstClr val="black"/>
                </a:solidFill>
                <a:latin typeface="Helvetica"/>
                <a:ea typeface="ＭＳ Ｐゴシック" panose="020B0600070205080204" pitchFamily="34" charset="-128"/>
                <a:cs typeface="Helvetica"/>
              </a:rPr>
              <a:t> 20486 (2017).</a:t>
            </a:r>
            <a:endParaRPr kumimoji="1" lang="ja-JP" altLang="en-US" sz="1400" dirty="0">
              <a:solidFill>
                <a:prstClr val="black"/>
              </a:solidFill>
              <a:latin typeface="Helvetica"/>
              <a:ea typeface="ＭＳ Ｐゴシック" panose="020B0600070205080204" pitchFamily="34" charset="-128"/>
              <a:cs typeface="Helvetic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A483516-9413-B649-A6C6-654F2871101F}"/>
              </a:ext>
            </a:extLst>
          </p:cNvPr>
          <p:cNvSpPr/>
          <p:nvPr/>
        </p:nvSpPr>
        <p:spPr>
          <a:xfrm>
            <a:off x="0" y="62285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Tetsuya </a:t>
            </a:r>
            <a:r>
              <a:rPr lang="en-US" dirty="0" err="1"/>
              <a:t>Kawachi</a:t>
            </a:r>
            <a:r>
              <a:rPr lang="en-US" dirty="0"/>
              <a:t>, Kansai Photon Science Institute (KPSI), National Institutes for Quantum and Radiological Science and Technology (QST)</a:t>
            </a:r>
          </a:p>
        </p:txBody>
      </p:sp>
    </p:spTree>
    <p:extLst>
      <p:ext uri="{BB962C8B-B14F-4D97-AF65-F5344CB8AC3E}">
        <p14:creationId xmlns:p14="http://schemas.microsoft.com/office/powerpoint/2010/main" val="336959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QST_LOGO_TATE.psd">
            <a:extLst>
              <a:ext uri="{FF2B5EF4-FFF2-40B4-BE49-F238E27FC236}">
                <a16:creationId xmlns:a16="http://schemas.microsoft.com/office/drawing/2014/main" id="{3A5A34ED-8205-C741-BB61-E6A8F6019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9" y="73475"/>
            <a:ext cx="461791" cy="64493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B5E2FC-A09D-BB4B-AB75-BCD617375167}"/>
              </a:ext>
            </a:extLst>
          </p:cNvPr>
          <p:cNvSpPr/>
          <p:nvPr/>
        </p:nvSpPr>
        <p:spPr>
          <a:xfrm>
            <a:off x="734668" y="83971"/>
            <a:ext cx="8270269" cy="535309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One of application: Stable electron generation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4" name="テキスト ボックス 11">
            <a:extLst>
              <a:ext uri="{FF2B5EF4-FFF2-40B4-BE49-F238E27FC236}">
                <a16:creationId xmlns:a16="http://schemas.microsoft.com/office/drawing/2014/main" id="{C19F7B22-6FBE-2648-8318-00B45E09E1FC}"/>
              </a:ext>
            </a:extLst>
          </p:cNvPr>
          <p:cNvSpPr txBox="1"/>
          <p:nvPr/>
        </p:nvSpPr>
        <p:spPr>
          <a:xfrm>
            <a:off x="4930645" y="3399101"/>
            <a:ext cx="4064296" cy="369332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Recently, </a:t>
            </a:r>
            <a:r>
              <a:rPr kumimoji="1" lang="en-US" altLang="ja-JP" b="1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1GeV</a:t>
            </a:r>
            <a:r>
              <a:rPr kumimoji="1" lang="en-US" altLang="ja-JP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, high charge is observed.</a:t>
            </a:r>
            <a:endParaRPr kumimoji="1" lang="ja-JP" altLang="en-US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図 20">
            <a:extLst>
              <a:ext uri="{FF2B5EF4-FFF2-40B4-BE49-F238E27FC236}">
                <a16:creationId xmlns:a16="http://schemas.microsoft.com/office/drawing/2014/main" id="{0FA20951-24FB-244A-B72D-29AFA84F5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4" y="1115886"/>
            <a:ext cx="2613806" cy="2823496"/>
          </a:xfrm>
          <a:prstGeom prst="rect">
            <a:avLst/>
          </a:prstGeom>
        </p:spPr>
      </p:pic>
      <p:sp>
        <p:nvSpPr>
          <p:cNvPr id="6" name="テキスト ボックス 110">
            <a:extLst>
              <a:ext uri="{FF2B5EF4-FFF2-40B4-BE49-F238E27FC236}">
                <a16:creationId xmlns:a16="http://schemas.microsoft.com/office/drawing/2014/main" id="{DF6F9348-1628-5743-9286-2B5354A413EF}"/>
              </a:ext>
            </a:extLst>
          </p:cNvPr>
          <p:cNvSpPr txBox="1"/>
          <p:nvPr/>
        </p:nvSpPr>
        <p:spPr>
          <a:xfrm>
            <a:off x="1081012" y="3399101"/>
            <a:ext cx="9992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6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10 J, 40 fs</a:t>
            </a:r>
          </a:p>
          <a:p>
            <a:pPr defTabSz="457200"/>
            <a:r>
              <a:rPr kumimoji="1" lang="en-US" altLang="ja-JP" sz="16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Laser</a:t>
            </a:r>
            <a:endParaRPr kumimoji="1" lang="ja-JP" altLang="en-US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テキスト ボックス 111">
            <a:extLst>
              <a:ext uri="{FF2B5EF4-FFF2-40B4-BE49-F238E27FC236}">
                <a16:creationId xmlns:a16="http://schemas.microsoft.com/office/drawing/2014/main" id="{7EC0702B-94B7-E248-9DC8-2FEE3AD6228E}"/>
              </a:ext>
            </a:extLst>
          </p:cNvPr>
          <p:cNvSpPr txBox="1"/>
          <p:nvPr/>
        </p:nvSpPr>
        <p:spPr>
          <a:xfrm>
            <a:off x="2287968" y="3199047"/>
            <a:ext cx="162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He+Ne</a:t>
            </a:r>
            <a:r>
              <a:rPr kumimoji="1" lang="en-US" altLang="ja-JP" sz="14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or N</a:t>
            </a:r>
            <a:r>
              <a:rPr kumimoji="1" lang="en-US" altLang="ja-JP" sz="1400" baseline="-250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2</a:t>
            </a:r>
            <a:r>
              <a:rPr kumimoji="1" lang="en-US" altLang="ja-JP" sz="14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gas-jet</a:t>
            </a:r>
          </a:p>
          <a:p>
            <a:pPr defTabSz="457200"/>
            <a:r>
              <a:rPr kumimoji="1" lang="en-US" altLang="ja-JP" sz="14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L=10mm</a:t>
            </a:r>
            <a:endParaRPr kumimoji="1" lang="ja-JP" altLang="en-US" sz="14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テキスト ボックス 112">
            <a:extLst>
              <a:ext uri="{FF2B5EF4-FFF2-40B4-BE49-F238E27FC236}">
                <a16:creationId xmlns:a16="http://schemas.microsoft.com/office/drawing/2014/main" id="{B0940F1C-B14A-C349-BBD4-F22EE4FC7207}"/>
              </a:ext>
            </a:extLst>
          </p:cNvPr>
          <p:cNvSpPr txBox="1"/>
          <p:nvPr/>
        </p:nvSpPr>
        <p:spPr>
          <a:xfrm>
            <a:off x="252749" y="759022"/>
            <a:ext cx="7904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 typeface="Wingdings" charset="2"/>
              <a:buChar char="l"/>
            </a:pPr>
            <a:r>
              <a:rPr kumimoji="1" lang="en-US" altLang="ja-JP" sz="2200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Single-stage </a:t>
            </a:r>
            <a:r>
              <a:rPr kumimoji="1" lang="en-US" altLang="ja-JP" sz="2200" b="1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nonlinear</a:t>
            </a:r>
            <a:r>
              <a:rPr kumimoji="1" lang="en-US" altLang="ja-JP" sz="2200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laser wakefield acceleration at KPSI-QST</a:t>
            </a:r>
            <a:endParaRPr kumimoji="1" lang="ja-JP" altLang="en-US" sz="2200" b="1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図 113" descr="Unknown.png">
            <a:extLst>
              <a:ext uri="{FF2B5EF4-FFF2-40B4-BE49-F238E27FC236}">
                <a16:creationId xmlns:a16="http://schemas.microsoft.com/office/drawing/2014/main" id="{CDCC9BE4-E614-2B4C-A933-AFA13AA90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09" y="1271278"/>
            <a:ext cx="3060497" cy="2065700"/>
          </a:xfrm>
          <a:prstGeom prst="rect">
            <a:avLst/>
          </a:prstGeom>
        </p:spPr>
      </p:pic>
      <p:pic>
        <p:nvPicPr>
          <p:cNvPr id="10" name="図 114">
            <a:extLst>
              <a:ext uri="{FF2B5EF4-FFF2-40B4-BE49-F238E27FC236}">
                <a16:creationId xmlns:a16="http://schemas.microsoft.com/office/drawing/2014/main" id="{55377461-341D-844A-B6A2-D9A8CE81C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40" y="1380170"/>
            <a:ext cx="2100116" cy="1521847"/>
          </a:xfrm>
          <a:prstGeom prst="rect">
            <a:avLst/>
          </a:prstGeom>
        </p:spPr>
      </p:pic>
      <p:sp>
        <p:nvSpPr>
          <p:cNvPr id="11" name="テキスト ボックス 115">
            <a:extLst>
              <a:ext uri="{FF2B5EF4-FFF2-40B4-BE49-F238E27FC236}">
                <a16:creationId xmlns:a16="http://schemas.microsoft.com/office/drawing/2014/main" id="{6B925563-69FA-394F-9347-CFF4656B7335}"/>
              </a:ext>
            </a:extLst>
          </p:cNvPr>
          <p:cNvSpPr txBox="1"/>
          <p:nvPr/>
        </p:nvSpPr>
        <p:spPr>
          <a:xfrm>
            <a:off x="7661544" y="1687947"/>
            <a:ext cx="1559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>
                <a:solidFill>
                  <a:prstClr val="black"/>
                </a:solidFill>
                <a:ea typeface="ＭＳ Ｐゴシック" panose="020B0600070205080204" pitchFamily="34" charset="-128"/>
              </a:rPr>
              <a:t>2017 Run</a:t>
            </a:r>
          </a:p>
          <a:p>
            <a:pPr defTabSz="457200"/>
            <a:r>
              <a:rPr kumimoji="1" lang="en-US" altLang="ja-JP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E</a:t>
            </a:r>
            <a:r>
              <a:rPr kumimoji="1" lang="en-US" altLang="ja-JP" baseline="-250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peak</a:t>
            </a:r>
            <a:r>
              <a:rPr kumimoji="1" lang="en-US" altLang="ja-JP" dirty="0">
                <a:solidFill>
                  <a:prstClr val="black"/>
                </a:solidFill>
                <a:ea typeface="ＭＳ Ｐゴシック" panose="020B0600070205080204" pitchFamily="34" charset="-128"/>
              </a:rPr>
              <a:t>=600 MeV</a:t>
            </a:r>
            <a:endParaRPr kumimoji="1" lang="ja-JP" altLang="en-US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" name="テキスト ボックス 116">
            <a:extLst>
              <a:ext uri="{FF2B5EF4-FFF2-40B4-BE49-F238E27FC236}">
                <a16:creationId xmlns:a16="http://schemas.microsoft.com/office/drawing/2014/main" id="{E43AC03F-26D8-C24E-A666-941F2C959D87}"/>
              </a:ext>
            </a:extLst>
          </p:cNvPr>
          <p:cNvSpPr txBox="1"/>
          <p:nvPr/>
        </p:nvSpPr>
        <p:spPr>
          <a:xfrm>
            <a:off x="266422" y="4201798"/>
            <a:ext cx="9148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 typeface="Wingdings" charset="2"/>
              <a:buChar char="l"/>
            </a:pPr>
            <a:r>
              <a:rPr kumimoji="1" lang="en-US" altLang="ja-JP" sz="2200" b="1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Multi-stage </a:t>
            </a:r>
            <a:r>
              <a:rPr kumimoji="1" lang="en-US" altLang="ja-JP" sz="2200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laser wakefield acceleration  </a:t>
            </a:r>
            <a:r>
              <a:rPr kumimoji="1" lang="en-US" altLang="ja-JP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(with Osaka U, RIKEN,KEK, Tohoku U)</a:t>
            </a:r>
            <a:endParaRPr kumimoji="1" lang="ja-JP" altLang="en-US" b="1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3" name="図 117">
            <a:extLst>
              <a:ext uri="{FF2B5EF4-FFF2-40B4-BE49-F238E27FC236}">
                <a16:creationId xmlns:a16="http://schemas.microsoft.com/office/drawing/2014/main" id="{E412912E-BBB2-9B44-B60F-ABC0EE9A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84" y="4576093"/>
            <a:ext cx="6880649" cy="2281907"/>
          </a:xfrm>
          <a:prstGeom prst="rect">
            <a:avLst/>
          </a:prstGeom>
        </p:spPr>
      </p:pic>
      <p:sp>
        <p:nvSpPr>
          <p:cNvPr id="14" name="テキスト ボックス 118">
            <a:extLst>
              <a:ext uri="{FF2B5EF4-FFF2-40B4-BE49-F238E27FC236}">
                <a16:creationId xmlns:a16="http://schemas.microsoft.com/office/drawing/2014/main" id="{7A52DE2B-E3AA-A945-9339-DDD22523B38E}"/>
              </a:ext>
            </a:extLst>
          </p:cNvPr>
          <p:cNvSpPr txBox="1"/>
          <p:nvPr/>
        </p:nvSpPr>
        <p:spPr>
          <a:xfrm>
            <a:off x="7661544" y="4837260"/>
            <a:ext cx="1291151" cy="92333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Observed</a:t>
            </a:r>
          </a:p>
          <a:p>
            <a:pPr defTabSz="457200"/>
            <a:r>
              <a:rPr kumimoji="1" lang="en-US" altLang="ja-JP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staging acc.</a:t>
            </a:r>
          </a:p>
          <a:p>
            <a:pPr defTabSz="457200"/>
            <a:r>
              <a:rPr kumimoji="1" lang="en-US" altLang="ja-JP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175 MeV</a:t>
            </a:r>
            <a:endParaRPr kumimoji="1" lang="ja-JP" altLang="en-US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" name="テキスト ボックス 119">
            <a:extLst>
              <a:ext uri="{FF2B5EF4-FFF2-40B4-BE49-F238E27FC236}">
                <a16:creationId xmlns:a16="http://schemas.microsoft.com/office/drawing/2014/main" id="{6C02E262-930D-4045-B2ED-703DF96CF595}"/>
              </a:ext>
            </a:extLst>
          </p:cNvPr>
          <p:cNvSpPr txBox="1"/>
          <p:nvPr/>
        </p:nvSpPr>
        <p:spPr>
          <a:xfrm>
            <a:off x="3700389" y="1395714"/>
            <a:ext cx="1778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dirty="0">
                <a:solidFill>
                  <a:prstClr val="white"/>
                </a:solidFill>
                <a:ea typeface="ＭＳ Ｐゴシック" panose="020B0600070205080204" pitchFamily="34" charset="-128"/>
              </a:rPr>
              <a:t>e-beam spatial profile</a:t>
            </a:r>
            <a:endParaRPr kumimoji="1" lang="ja-JP" altLang="en-US" sz="1400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" name="テキスト ボックス 120">
            <a:extLst>
              <a:ext uri="{FF2B5EF4-FFF2-40B4-BE49-F238E27FC236}">
                <a16:creationId xmlns:a16="http://schemas.microsoft.com/office/drawing/2014/main" id="{64DF545E-FA67-C143-BFEE-AC1BE5FC2555}"/>
              </a:ext>
            </a:extLst>
          </p:cNvPr>
          <p:cNvSpPr txBox="1"/>
          <p:nvPr/>
        </p:nvSpPr>
        <p:spPr>
          <a:xfrm>
            <a:off x="6187767" y="1380170"/>
            <a:ext cx="2045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e-beam energy spectrum</a:t>
            </a:r>
            <a:endParaRPr kumimoji="1" lang="ja-JP" altLang="en-US" sz="1400" b="1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" name="テキスト ボックス 121">
            <a:extLst>
              <a:ext uri="{FF2B5EF4-FFF2-40B4-BE49-F238E27FC236}">
                <a16:creationId xmlns:a16="http://schemas.microsoft.com/office/drawing/2014/main" id="{0A33BD03-4556-1D4E-A27C-D891950FC673}"/>
              </a:ext>
            </a:extLst>
          </p:cNvPr>
          <p:cNvSpPr txBox="1"/>
          <p:nvPr/>
        </p:nvSpPr>
        <p:spPr>
          <a:xfrm>
            <a:off x="3878552" y="2581099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sz="1400" dirty="0">
                <a:solidFill>
                  <a:prstClr val="white"/>
                </a:solidFill>
                <a:ea typeface="ＭＳ Ｐゴシック" panose="020B0600070205080204" pitchFamily="34" charset="-128"/>
              </a:rPr>
              <a:t>~</a:t>
            </a:r>
            <a:r>
              <a:rPr kumimoji="1" lang="en-US" altLang="ja-JP" sz="1400" dirty="0" err="1">
                <a:solidFill>
                  <a:prstClr val="white"/>
                </a:solidFill>
                <a:ea typeface="ＭＳ Ｐゴシック" panose="020B0600070205080204" pitchFamily="34" charset="-128"/>
              </a:rPr>
              <a:t>mrad</a:t>
            </a:r>
            <a:r>
              <a:rPr kumimoji="1" lang="en-US" altLang="ja-JP" sz="1400" dirty="0">
                <a:solidFill>
                  <a:prstClr val="white"/>
                </a:solidFill>
                <a:ea typeface="ＭＳ Ｐゴシック" panose="020B0600070205080204" pitchFamily="34" charset="-128"/>
              </a:rPr>
              <a:t> divergence</a:t>
            </a:r>
            <a:endParaRPr kumimoji="1" lang="ja-JP" altLang="en-US" sz="1400" dirty="0">
              <a:solidFill>
                <a:prstClr val="white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8" name="図 122">
            <a:extLst>
              <a:ext uri="{FF2B5EF4-FFF2-40B4-BE49-F238E27FC236}">
                <a16:creationId xmlns:a16="http://schemas.microsoft.com/office/drawing/2014/main" id="{EF53AD0A-6360-9842-BCA5-950C56304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66" y="4734843"/>
            <a:ext cx="886436" cy="8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8325" y="0"/>
            <a:ext cx="7886700" cy="1085525"/>
          </a:xfrm>
        </p:spPr>
        <p:txBody>
          <a:bodyPr>
            <a:noAutofit/>
          </a:bodyPr>
          <a:lstStyle/>
          <a:p>
            <a:r>
              <a:rPr lang="en-US" sz="2400" dirty="0"/>
              <a:t>Efficient and Cost-Effective High-Gradient Normal Conducting Accelerators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614416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Optimizing the cost of NCRF technology a fundamental requirement for its implementation for future facilities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Explore technology thrusts for major cost reduction </a:t>
            </a:r>
          </a:p>
          <a:p>
            <a:pPr marL="800100" lvl="1" indent="-342900">
              <a:buClr>
                <a:srgbClr val="C00000"/>
              </a:buClr>
            </a:pPr>
            <a:r>
              <a:rPr lang="en-US" sz="1600" dirty="0"/>
              <a:t>RF source cost, RF source efficiency, temperature, frequency, RF structure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E70D-3567-9E46-8537-8459812F72D8}"/>
              </a:ext>
            </a:extLst>
          </p:cNvPr>
          <p:cNvSpPr txBox="1"/>
          <p:nvPr/>
        </p:nvSpPr>
        <p:spPr>
          <a:xfrm>
            <a:off x="373657" y="5338538"/>
            <a:ext cx="845819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Understand the Impact on Advanced Collider Concept Enabled by the Goals Defined in the DOE GARD RF Decadal Roadmap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A1845-48B4-AA4A-93EA-2FA374925CA0}"/>
              </a:ext>
            </a:extLst>
          </p:cNvPr>
          <p:cNvSpPr txBox="1"/>
          <p:nvPr/>
        </p:nvSpPr>
        <p:spPr>
          <a:xfrm>
            <a:off x="794758" y="6199244"/>
            <a:ext cx="761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https://science.energy.gov/~/media/hep/pdf/Reports/DOE_HEP_GARD_RF_Research_Roadmap_Report.pdf</a:t>
            </a:r>
            <a:r>
              <a:rPr lang="en-US" sz="1200" dirty="0"/>
              <a:t> </a:t>
            </a:r>
          </a:p>
        </p:txBody>
      </p:sp>
      <p:pic>
        <p:nvPicPr>
          <p:cNvPr id="12" name="図 5" descr="C:\Users\sakura3\Desktop\mamdouh\Final Pulse corrections 08\correction_200ns.tif">
            <a:extLst>
              <a:ext uri="{FF2B5EF4-FFF2-40B4-BE49-F238E27FC236}">
                <a16:creationId xmlns:a16="http://schemas.microsoft.com/office/drawing/2014/main" id="{614E47C4-C6CC-3848-93B0-FD10C25967D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33125" r="7322" b="36760"/>
          <a:stretch/>
        </p:blipFill>
        <p:spPr bwMode="auto">
          <a:xfrm>
            <a:off x="3003717" y="3523218"/>
            <a:ext cx="2816930" cy="15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A9E540-869F-4641-AC6F-352EAEDD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139085"/>
            <a:ext cx="2852649" cy="21394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5F5D2D-3088-1F4A-874F-C3DC467D8EC7}"/>
              </a:ext>
            </a:extLst>
          </p:cNvPr>
          <p:cNvSpPr txBox="1"/>
          <p:nvPr/>
        </p:nvSpPr>
        <p:spPr>
          <a:xfrm>
            <a:off x="1258872" y="2813262"/>
            <a:ext cx="4668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KEK Distribute Coupled Structure Test – </a:t>
            </a:r>
          </a:p>
          <a:p>
            <a:pPr algn="ctr"/>
            <a:r>
              <a:rPr lang="en-US" b="1" dirty="0"/>
              <a:t>Implemented Feed Forward Waveform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0385B-09DC-1241-9414-50CB16A4CD86}"/>
              </a:ext>
            </a:extLst>
          </p:cNvPr>
          <p:cNvSpPr txBox="1"/>
          <p:nvPr/>
        </p:nvSpPr>
        <p:spPr>
          <a:xfrm>
            <a:off x="0" y="3839335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Building on a Strong History of Collaboration with KEK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709E5-68A4-194E-9181-1B9979714A22}"/>
              </a:ext>
            </a:extLst>
          </p:cNvPr>
          <p:cNvSpPr txBox="1"/>
          <p:nvPr/>
        </p:nvSpPr>
        <p:spPr>
          <a:xfrm>
            <a:off x="5791200" y="2537543"/>
            <a:ext cx="346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Tetsuo Abe and </a:t>
            </a:r>
            <a:r>
              <a:rPr lang="en-US" dirty="0" err="1"/>
              <a:t>Toshiyasu</a:t>
            </a:r>
            <a:r>
              <a:rPr lang="en-US" dirty="0"/>
              <a:t> Higo </a:t>
            </a:r>
          </a:p>
          <a:p>
            <a:pPr algn="ctr"/>
            <a:r>
              <a:rPr lang="en-US" dirty="0"/>
              <a:t>@ KEK w/ SLAC Team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D35C8-C978-7341-87F7-9D16EC020642}"/>
              </a:ext>
            </a:extLst>
          </p:cNvPr>
          <p:cNvSpPr txBox="1"/>
          <p:nvPr/>
        </p:nvSpPr>
        <p:spPr>
          <a:xfrm>
            <a:off x="373657" y="6477916"/>
            <a:ext cx="328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Sami </a:t>
            </a:r>
            <a:r>
              <a:rPr lang="en-US" dirty="0" err="1"/>
              <a:t>Tantawi</a:t>
            </a:r>
            <a:r>
              <a:rPr lang="en-US" dirty="0"/>
              <a:t>, Emilio </a:t>
            </a:r>
            <a:r>
              <a:rPr lang="en-US" dirty="0" err="1"/>
              <a:t>Nanni</a:t>
            </a:r>
            <a:r>
              <a:rPr lang="en-US" dirty="0"/>
              <a:t>, SLAC</a:t>
            </a:r>
          </a:p>
        </p:txBody>
      </p:sp>
    </p:spTree>
    <p:extLst>
      <p:ext uri="{BB962C8B-B14F-4D97-AF65-F5344CB8AC3E}">
        <p14:creationId xmlns:p14="http://schemas.microsoft.com/office/powerpoint/2010/main" val="1873560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277"/>
          <a:stretch/>
        </p:blipFill>
        <p:spPr>
          <a:xfrm>
            <a:off x="4396185" y="1300446"/>
            <a:ext cx="4404597" cy="24995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67814-6BD2-4F72-9A58-1E3C1A184B77}"/>
              </a:ext>
            </a:extLst>
          </p:cNvPr>
          <p:cNvGrpSpPr/>
          <p:nvPr/>
        </p:nvGrpSpPr>
        <p:grpSpPr>
          <a:xfrm>
            <a:off x="235857" y="1295400"/>
            <a:ext cx="5257801" cy="5181819"/>
            <a:chOff x="457199" y="1690689"/>
            <a:chExt cx="5257801" cy="518181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49E667C5-6200-46A7-B649-B420FB1D8523}"/>
                </a:ext>
              </a:extLst>
            </p:cNvPr>
            <p:cNvSpPr/>
            <p:nvPr/>
          </p:nvSpPr>
          <p:spPr>
            <a:xfrm rot="5400000">
              <a:off x="2216943" y="3359946"/>
              <a:ext cx="5167313" cy="18288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394738-9687-4D08-BEEA-249CB0C9A670}"/>
                </a:ext>
              </a:extLst>
            </p:cNvPr>
            <p:cNvSpPr/>
            <p:nvPr/>
          </p:nvSpPr>
          <p:spPr>
            <a:xfrm>
              <a:off x="457199" y="1690689"/>
              <a:ext cx="3429001" cy="5181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6CBE615-2B93-4EDF-9112-DFC18DE7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294008" cy="54895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z="2400" dirty="0"/>
              <a:t>Cryogenic-Copper Accelerating Structures: New Frontier for Beam Brightness, Efficiency and Cost-Capability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4C053-CB70-497F-9BE2-1B6C54718B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7308" y="1357311"/>
            <a:ext cx="4584798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Increased conductivity and hardness enables higher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Dramatic reduction in cost of system including cryogenics at 77K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2.5X less power establishing gradient allows for heavy beam loading even at high gradient – </a:t>
            </a:r>
            <a:r>
              <a:rPr lang="en-US" sz="1600" u="sng" dirty="0"/>
              <a:t>improving system efficiency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E6E2B-2502-41C0-9282-4AB985BB7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72412" y="6356350"/>
            <a:ext cx="64293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24</a:t>
            </a:fld>
            <a:endParaRPr lang="en-US" sz="12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E64AEC-A21C-458B-BA5A-234CCC40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92" y="3715613"/>
            <a:ext cx="3107085" cy="2112818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2F3AB659-9A15-4FA9-8065-BC05D71B002F}"/>
              </a:ext>
            </a:extLst>
          </p:cNvPr>
          <p:cNvSpPr/>
          <p:nvPr/>
        </p:nvSpPr>
        <p:spPr>
          <a:xfrm>
            <a:off x="1857192" y="4474851"/>
            <a:ext cx="634009" cy="2182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3805C-6FE4-4F34-A8B3-C10333630127}"/>
              </a:ext>
            </a:extLst>
          </p:cNvPr>
          <p:cNvSpPr txBox="1"/>
          <p:nvPr/>
        </p:nvSpPr>
        <p:spPr>
          <a:xfrm>
            <a:off x="1617727" y="4105519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 decrease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FE2D84-C423-44A8-86BD-D314C702ABFA}"/>
                  </a:ext>
                </a:extLst>
              </p:cNvPr>
              <p:cNvSpPr txBox="1"/>
              <p:nvPr/>
            </p:nvSpPr>
            <p:spPr>
              <a:xfrm>
                <a:off x="228600" y="5956854"/>
                <a:ext cx="362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e>
                      <m:sub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 by a factor of 2.5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FE2D84-C423-44A8-86BD-D314C702A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956854"/>
                <a:ext cx="3626249" cy="369332"/>
              </a:xfrm>
              <a:prstGeom prst="rect">
                <a:avLst/>
              </a:prstGeom>
              <a:blipFill>
                <a:blip r:embed="rId6"/>
                <a:stretch>
                  <a:fillRect l="-1515" t="-8197" r="-67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3A2738B-41FA-470F-A4BA-368529D2B9D7}"/>
              </a:ext>
            </a:extLst>
          </p:cNvPr>
          <p:cNvSpPr txBox="1"/>
          <p:nvPr/>
        </p:nvSpPr>
        <p:spPr>
          <a:xfrm>
            <a:off x="12702" y="6477000"/>
            <a:ext cx="913129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tx1"/>
                </a:solidFill>
              </a:rPr>
              <a:t>Impact of novel structures and temperatures → order of magnitude increased performance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7797" y="1275851"/>
            <a:ext cx="2041372" cy="649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Cryostat w/ Structure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5023" y="3288185"/>
            <a:ext cx="1345759" cy="5118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23F25A-2D49-2740-AA5F-4DCE55E884CA}"/>
              </a:ext>
            </a:extLst>
          </p:cNvPr>
          <p:cNvSpPr txBox="1"/>
          <p:nvPr/>
        </p:nvSpPr>
        <p:spPr>
          <a:xfrm>
            <a:off x="4435922" y="4140748"/>
            <a:ext cx="47418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Operating Test Structure at Design Gradient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C4E79-347E-2B44-8457-39CBE72DB268}"/>
              </a:ext>
            </a:extLst>
          </p:cNvPr>
          <p:cNvSpPr txBox="1"/>
          <p:nvPr/>
        </p:nvSpPr>
        <p:spPr>
          <a:xfrm>
            <a:off x="5502125" y="3781560"/>
            <a:ext cx="3477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M. Nasr, S. Tantawi, E. Nanni, et el.,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5B1A09-7782-8D46-BAB6-2F8E702AF5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552" y="4343400"/>
            <a:ext cx="4850448" cy="21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A9F67D8-3A9B-F14C-AB62-B918DC5AE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07" y="3379721"/>
            <a:ext cx="2254408" cy="2436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A2D66-DE28-8B40-B875-A269583C9E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583F-F319-514F-A7C9-38E5E8F157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4028407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Cryomodule design developed for </a:t>
            </a:r>
            <a:r>
              <a:rPr lang="en-US" sz="2000" dirty="0" err="1"/>
              <a:t>cryoplant</a:t>
            </a:r>
            <a:r>
              <a:rPr lang="en-US" sz="2000" dirty="0"/>
              <a:t> layout to cool 24 MW/linac thermal load at 77K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Optimizing for C-band (5.712 GHz) linac design w/ ~90% Fill Factor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4C3B5D-75EA-9E4C-8D16-0400EA2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75" y="4816"/>
            <a:ext cx="7886700" cy="1007298"/>
          </a:xfrm>
        </p:spPr>
        <p:txBody>
          <a:bodyPr>
            <a:noAutofit/>
          </a:bodyPr>
          <a:lstStyle/>
          <a:p>
            <a:r>
              <a:rPr lang="en-US" sz="2400" dirty="0"/>
              <a:t>An Advanced NCRF Linac Concept for Future High Energy Accelerators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89E47B-1458-BC40-9F10-E070E3CE4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776" y="3833510"/>
            <a:ext cx="4648200" cy="2284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E7BD9-8A02-1345-A620-9A7B6A6B3A90}"/>
              </a:ext>
            </a:extLst>
          </p:cNvPr>
          <p:cNvSpPr txBox="1"/>
          <p:nvPr/>
        </p:nvSpPr>
        <p:spPr>
          <a:xfrm>
            <a:off x="6282815" y="5575667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~8.9m Cryomodule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0ADD6-D584-8649-B557-6ADC240AF006}"/>
              </a:ext>
            </a:extLst>
          </p:cNvPr>
          <p:cNvSpPr txBox="1"/>
          <p:nvPr/>
        </p:nvSpPr>
        <p:spPr>
          <a:xfrm>
            <a:off x="2757195" y="4016707"/>
            <a:ext cx="2241392" cy="6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Shared nitrogen supply and return</a:t>
            </a: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65" y="1296614"/>
            <a:ext cx="4546785" cy="251338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52400" y="6073914"/>
            <a:ext cx="888265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6350" cmpd="sng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chemeClr val="bg2"/>
              </a:buClr>
              <a:buFont typeface="Arial"/>
              <a:buChar char="•"/>
              <a:defRPr sz="1300"/>
            </a:lvl1pPr>
            <a:lvl2pPr marL="742950" lvl="1" indent="-285750">
              <a:buClr>
                <a:schemeClr val="bg2"/>
              </a:buClr>
              <a:buFont typeface="Lucida Grande"/>
              <a:buChar char="-"/>
              <a:defRPr sz="1300">
                <a:solidFill>
                  <a:srgbClr val="000000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03225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Moving Forward: Innovative NCRF Technologies Can Yield Major Advances in Cost-Capability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115" y="5770556"/>
            <a:ext cx="27661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Bane et al., </a:t>
            </a:r>
            <a:r>
              <a:rPr lang="en-US" sz="1200" i="1" dirty="0"/>
              <a:t>ArXiv </a:t>
            </a:r>
            <a:r>
              <a:rPr lang="en-US" sz="1200" dirty="0"/>
              <a:t>1807.10195 (2018)</a:t>
            </a:r>
          </a:p>
        </p:txBody>
      </p:sp>
    </p:spTree>
    <p:extLst>
      <p:ext uri="{BB962C8B-B14F-4D97-AF65-F5344CB8AC3E}">
        <p14:creationId xmlns:p14="http://schemas.microsoft.com/office/powerpoint/2010/main" val="407786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013641" y="2378551"/>
            <a:ext cx="2668834" cy="1458790"/>
            <a:chOff x="5363499" y="2103110"/>
            <a:chExt cx="4354136" cy="2325253"/>
          </a:xfrm>
        </p:grpSpPr>
        <p:pic>
          <p:nvPicPr>
            <p:cNvPr id="18" name="Picture 17" descr="CookTubeDiagra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499" y="2103110"/>
              <a:ext cx="3636316" cy="200817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789773" y="3107195"/>
              <a:ext cx="152400" cy="18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20" name="TextBox 19"/>
            <p:cNvSpPr txBox="1"/>
            <p:nvPr/>
          </p:nvSpPr>
          <p:spPr>
            <a:xfrm rot="21361524">
              <a:off x="8241791" y="2608137"/>
              <a:ext cx="1475844" cy="441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drive beam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83343" y="3986838"/>
              <a:ext cx="1472914" cy="441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main beam</a:t>
              </a:r>
            </a:p>
          </p:txBody>
        </p:sp>
        <p:cxnSp>
          <p:nvCxnSpPr>
            <p:cNvPr id="22" name="Straight Arrow Connector 21"/>
            <p:cNvCxnSpPr>
              <a:stCxn id="21" idx="0"/>
              <a:endCxn id="19" idx="6"/>
            </p:cNvCxnSpPr>
            <p:nvPr/>
          </p:nvCxnSpPr>
          <p:spPr>
            <a:xfrm flipH="1" flipV="1">
              <a:off x="6942173" y="3202098"/>
              <a:ext cx="477627" cy="7847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419" y="226632"/>
            <a:ext cx="2392332" cy="649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9837" y="1042378"/>
            <a:ext cx="2122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Argonne Wakefield Accelerator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6607419" y="1025804"/>
            <a:ext cx="23923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4978" y="293024"/>
            <a:ext cx="6371018" cy="99417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Advanced Accelerator R&amp;D at the</a:t>
            </a:r>
            <a:br>
              <a:rPr lang="en-US" sz="2400" dirty="0"/>
            </a:br>
            <a:r>
              <a:rPr lang="en-US" sz="2400" dirty="0"/>
              <a:t>Argonne Wakefield Accelerator (AWA) Facility 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1026" y="1769491"/>
            <a:ext cx="6272447" cy="45762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Electron beam-driven </a:t>
            </a:r>
            <a:r>
              <a:rPr lang="en-US" sz="2000" b="1" dirty="0" err="1">
                <a:solidFill>
                  <a:srgbClr val="C00000"/>
                </a:solidFill>
              </a:rPr>
              <a:t>wakefield</a:t>
            </a:r>
            <a:r>
              <a:rPr lang="en-US" sz="2000" b="1" dirty="0">
                <a:solidFill>
                  <a:srgbClr val="C00000"/>
                </a:solidFill>
              </a:rPr>
              <a:t> acceleration (AAC)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Structure </a:t>
            </a:r>
            <a:r>
              <a:rPr lang="en-US" sz="1800" dirty="0" err="1">
                <a:solidFill>
                  <a:srgbClr val="C00000"/>
                </a:solidFill>
              </a:rPr>
              <a:t>WakeField</a:t>
            </a:r>
            <a:r>
              <a:rPr lang="en-US" sz="1800" dirty="0">
                <a:solidFill>
                  <a:srgbClr val="C00000"/>
                </a:solidFill>
              </a:rPr>
              <a:t> Acceleration (SWFA)</a:t>
            </a:r>
          </a:p>
          <a:p>
            <a:pPr lvl="2"/>
            <a:r>
              <a:rPr lang="en-US" sz="1600" dirty="0">
                <a:solidFill>
                  <a:srgbClr val="C00000"/>
                </a:solidFill>
              </a:rPr>
              <a:t>Two-beam Acceleration (TBA)</a:t>
            </a:r>
          </a:p>
          <a:p>
            <a:pPr lvl="2"/>
            <a:r>
              <a:rPr lang="en-US" sz="1600" dirty="0">
                <a:solidFill>
                  <a:srgbClr val="C00000"/>
                </a:solidFill>
              </a:rPr>
              <a:t>Collinear Wakefield Acceleration (CWA)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Plasma Wakefield Acceleration (PWFA)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Accelerator and Beam Physics (ABP)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Longitudinal Bunch Shaping with Emittance Exchange (EEX)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Damping Ring Free Linear Collider with flat beam and EEX.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Electron sources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Novel photocathodes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Novel field emission cathodes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5089793" y="2962221"/>
            <a:ext cx="1178151" cy="16533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995" y="4460687"/>
            <a:ext cx="1184143" cy="1301059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7350109" y="2934708"/>
            <a:ext cx="412550" cy="89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4142342" y="5238810"/>
            <a:ext cx="2372392" cy="71029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62660" y="4695051"/>
            <a:ext cx="130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Ultra Carbon </a:t>
            </a:r>
            <a:r>
              <a:rPr lang="en-US" sz="1200" b="1" dirty="0" err="1">
                <a:solidFill>
                  <a:schemeClr val="accent4">
                    <a:lumMod val="75000"/>
                  </a:schemeClr>
                </a:solidFill>
              </a:rPr>
              <a:t>Nanocrystalline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 Diamond (UNCD)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956C1-AC0A-FC42-8D6B-63FFAA9FB11F}"/>
              </a:ext>
            </a:extLst>
          </p:cNvPr>
          <p:cNvSpPr txBox="1"/>
          <p:nvPr/>
        </p:nvSpPr>
        <p:spPr>
          <a:xfrm>
            <a:off x="782197" y="6345716"/>
            <a:ext cx="17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Power, ANL</a:t>
            </a:r>
          </a:p>
        </p:txBody>
      </p:sp>
    </p:spTree>
    <p:extLst>
      <p:ext uri="{BB962C8B-B14F-4D97-AF65-F5344CB8AC3E}">
        <p14:creationId xmlns:p14="http://schemas.microsoft.com/office/powerpoint/2010/main" val="595434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B42B6E-9875-8544-B24A-64B43E8F9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59" y="312739"/>
            <a:ext cx="1720202" cy="557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D0946-BC17-4740-B8DE-E9070B501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759" y="1135773"/>
            <a:ext cx="1910202" cy="914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7A4537-80F9-0749-99C3-4C84187BA685}"/>
              </a:ext>
            </a:extLst>
          </p:cNvPr>
          <p:cNvSpPr/>
          <p:nvPr/>
        </p:nvSpPr>
        <p:spPr>
          <a:xfrm>
            <a:off x="220337" y="6350191"/>
            <a:ext cx="5546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Jean </a:t>
            </a:r>
            <a:r>
              <a:rPr lang="en-US" dirty="0" err="1"/>
              <a:t>Delayen</a:t>
            </a:r>
            <a:r>
              <a:rPr lang="en-US" dirty="0"/>
              <a:t> and </a:t>
            </a:r>
            <a:r>
              <a:rPr lang="en-US" dirty="0" err="1"/>
              <a:t>Subashini</a:t>
            </a:r>
            <a:r>
              <a:rPr lang="en-US" dirty="0"/>
              <a:t> De Silva, JLAB and ODU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001E5-1FF4-B54A-8A57-7451CBDC3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45" y="3696087"/>
            <a:ext cx="3831324" cy="2469075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35C95F11-0E0D-ED42-8819-ADD3D58D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7" y="350056"/>
            <a:ext cx="6485467" cy="994172"/>
          </a:xfrm>
        </p:spPr>
        <p:txBody>
          <a:bodyPr>
            <a:normAutofit/>
          </a:bodyPr>
          <a:lstStyle/>
          <a:p>
            <a:r>
              <a:rPr lang="en-US" sz="2700" dirty="0"/>
              <a:t>Development of dual-axis cavity for ERL applications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62721E-1BBF-0645-B79A-8CB145D05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125" y="3464790"/>
            <a:ext cx="2922836" cy="2931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DEC354-C421-8448-8DCB-A1313ECBB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9" t="4055" r="1367" b="3241"/>
          <a:stretch/>
        </p:blipFill>
        <p:spPr>
          <a:xfrm>
            <a:off x="373240" y="1529257"/>
            <a:ext cx="6179660" cy="16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6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419" y="268315"/>
            <a:ext cx="2392332" cy="649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9837" y="1031361"/>
            <a:ext cx="2368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Argonne Wakefield Accelerator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07419" y="1014787"/>
            <a:ext cx="23923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7792" y="345034"/>
            <a:ext cx="6485467" cy="994172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Advanced Accelerator R&amp;D at the</a:t>
            </a:r>
            <a:br>
              <a:rPr lang="en-US" sz="2700" dirty="0"/>
            </a:br>
            <a:r>
              <a:rPr lang="en-US" sz="2700" dirty="0"/>
              <a:t>Argonne Wakefield Accelerator (AWA) Facility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547" y="2090826"/>
            <a:ext cx="3826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7900"/>
                </a:solidFill>
                <a:latin typeface="Comic Sans MS" panose="030F0702030302020204" pitchFamily="66" charset="0"/>
              </a:rPr>
              <a:t>I. Dielectric and hybrid structure R&amp;D</a:t>
            </a:r>
            <a:endParaRPr lang="ko-KR" altLang="en-US" sz="1500" b="1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87" y="2435244"/>
            <a:ext cx="1713177" cy="17498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2515" y="2535306"/>
            <a:ext cx="259554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- Dielectric-loaded structure:</a:t>
            </a:r>
          </a:p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Baseline design for Argonne Flexible Linear Collider (AFLC)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72515" y="3310156"/>
            <a:ext cx="268548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- Simple geometry, low cost with moderate shunt impedance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직사각형 25"/>
          <p:cNvSpPr/>
          <p:nvPr/>
        </p:nvSpPr>
        <p:spPr>
          <a:xfrm>
            <a:off x="2453085" y="3877255"/>
            <a:ext cx="1630575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J. Shao et al., to be submitted</a:t>
            </a:r>
            <a:endParaRPr lang="ko-KR" altLang="en-US" sz="900" b="1" dirty="0">
              <a:solidFill>
                <a:srgbClr val="7AB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393" y="2156191"/>
            <a:ext cx="1771793" cy="1153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477" y="3206865"/>
            <a:ext cx="1485900" cy="1028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74377" y="2562128"/>
            <a:ext cx="25955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- Dielectric-disk structure:</a:t>
            </a:r>
          </a:p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Alternative design for AFLC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4378" y="3169048"/>
            <a:ext cx="2097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- High shunt impedance with high group velocity, ~50% efficiency improvement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직사각형 25"/>
          <p:cNvSpPr/>
          <p:nvPr/>
        </p:nvSpPr>
        <p:spPr>
          <a:xfrm>
            <a:off x="7194798" y="4099238"/>
            <a:ext cx="1370888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C. Jing et al., AAC 2018</a:t>
            </a:r>
            <a:endParaRPr lang="ko-KR" altLang="en-US" sz="900" b="1" dirty="0">
              <a:solidFill>
                <a:srgbClr val="7AB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547" y="4261372"/>
            <a:ext cx="52982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7900"/>
                </a:solidFill>
                <a:latin typeface="Comic Sans MS" panose="030F0702030302020204" pitchFamily="66" charset="0"/>
              </a:rPr>
              <a:t>II. </a:t>
            </a:r>
            <a:r>
              <a:rPr lang="en-US" altLang="ko-KR" sz="1500" b="1" dirty="0" err="1">
                <a:solidFill>
                  <a:srgbClr val="FF7900"/>
                </a:solidFill>
                <a:latin typeface="Comic Sans MS" panose="030F0702030302020204" pitchFamily="66" charset="0"/>
              </a:rPr>
              <a:t>rf</a:t>
            </a:r>
            <a:r>
              <a:rPr lang="en-US" altLang="ko-KR" sz="1500" b="1" dirty="0">
                <a:solidFill>
                  <a:srgbClr val="FF7900"/>
                </a:solidFill>
                <a:latin typeface="Comic Sans MS" panose="030F0702030302020204" pitchFamily="66" charset="0"/>
              </a:rPr>
              <a:t> breakdown study for high gradient acceleration</a:t>
            </a:r>
            <a:endParaRPr lang="ko-KR" altLang="en-US" sz="1500" b="1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386" y="4839067"/>
            <a:ext cx="1889589" cy="9261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34861" y="4544682"/>
            <a:ext cx="259554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In-situ field emission imaging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직사각형 25"/>
          <p:cNvSpPr/>
          <p:nvPr/>
        </p:nvSpPr>
        <p:spPr>
          <a:xfrm>
            <a:off x="4209387" y="5782601"/>
            <a:ext cx="2040943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J. Shao et al., PRL 117, 084801 (2016)</a:t>
            </a:r>
            <a:endParaRPr lang="ko-KR" altLang="en-US" sz="900" b="1" dirty="0">
              <a:solidFill>
                <a:srgbClr val="7AB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86" y="4637759"/>
            <a:ext cx="3559001" cy="1284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9837" y="4839067"/>
            <a:ext cx="1239085" cy="9891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2082" y="4870485"/>
            <a:ext cx="930340" cy="89472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59828" y="4544682"/>
            <a:ext cx="259554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700 MV/m surface field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직사각형 25"/>
          <p:cNvSpPr/>
          <p:nvPr/>
        </p:nvSpPr>
        <p:spPr>
          <a:xfrm>
            <a:off x="6889824" y="5782601"/>
            <a:ext cx="2040943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J. Shao et al., PRL 115, 264802 (2015)</a:t>
            </a:r>
            <a:endParaRPr lang="ko-KR" altLang="en-US" sz="900" b="1" dirty="0">
              <a:solidFill>
                <a:srgbClr val="7AB8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25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99104" y="2854536"/>
            <a:ext cx="8701388" cy="1023521"/>
            <a:chOff x="-8032475" y="558456"/>
            <a:chExt cx="21384039" cy="272352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7564" y="2005634"/>
              <a:ext cx="9144000" cy="127635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032475" y="558456"/>
              <a:ext cx="11544300" cy="260032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1825" y="2406512"/>
              <a:ext cx="685800" cy="51435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419" y="477635"/>
            <a:ext cx="2392332" cy="649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9837" y="1240681"/>
            <a:ext cx="23685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Argonne Wakefield Accelerator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07419" y="1224107"/>
            <a:ext cx="23923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1371" y="434948"/>
            <a:ext cx="6485467" cy="994172"/>
          </a:xfrm>
        </p:spPr>
        <p:txBody>
          <a:bodyPr>
            <a:normAutofit/>
          </a:bodyPr>
          <a:lstStyle/>
          <a:p>
            <a:r>
              <a:rPr lang="en-US" sz="2700" dirty="0"/>
              <a:t>Beam manipulations with relevance </a:t>
            </a:r>
            <a:br>
              <a:rPr lang="en-US" sz="2700" dirty="0"/>
            </a:br>
            <a:r>
              <a:rPr lang="en-US" sz="2700" dirty="0"/>
              <a:t>to future advanced linear colliders</a:t>
            </a:r>
          </a:p>
        </p:txBody>
      </p:sp>
      <p:sp>
        <p:nvSpPr>
          <p:cNvPr id="11" name="모서리가 둥근 직사각형 16"/>
          <p:cNvSpPr/>
          <p:nvPr/>
        </p:nvSpPr>
        <p:spPr>
          <a:xfrm>
            <a:off x="2133471" y="2821815"/>
            <a:ext cx="2186627" cy="1012600"/>
          </a:xfrm>
          <a:prstGeom prst="roundRect">
            <a:avLst>
              <a:gd name="adj" fmla="val 10688"/>
            </a:avLst>
          </a:prstGeom>
          <a:noFill/>
          <a:ln w="38100">
            <a:solidFill>
              <a:srgbClr val="FF79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30" name="그룹 34"/>
          <p:cNvGrpSpPr/>
          <p:nvPr/>
        </p:nvGrpSpPr>
        <p:grpSpPr>
          <a:xfrm>
            <a:off x="4596909" y="1906096"/>
            <a:ext cx="1620632" cy="1437222"/>
            <a:chOff x="2173512" y="552492"/>
            <a:chExt cx="2614620" cy="2318719"/>
          </a:xfrm>
        </p:grpSpPr>
        <p:pic>
          <p:nvPicPr>
            <p:cNvPr id="31" name="그림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8057" y="926412"/>
              <a:ext cx="2510075" cy="18168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sp>
          <p:nvSpPr>
            <p:cNvPr id="32" name="TextBox 31"/>
            <p:cNvSpPr txBox="1"/>
            <p:nvPr/>
          </p:nvSpPr>
          <p:spPr>
            <a:xfrm rot="1740000">
              <a:off x="3006512" y="693994"/>
              <a:ext cx="1390808" cy="595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Horizontal</a:t>
              </a:r>
            </a:p>
            <a:p>
              <a:pPr algn="ctr"/>
              <a:r>
                <a:rPr lang="en-US" altLang="ko-KR" sz="9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triangle</a:t>
              </a:r>
              <a:endParaRPr lang="ko-KR" altLang="en-US" sz="9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그룹 37"/>
            <p:cNvGrpSpPr/>
            <p:nvPr/>
          </p:nvGrpSpPr>
          <p:grpSpPr>
            <a:xfrm>
              <a:off x="2173512" y="552492"/>
              <a:ext cx="2315613" cy="2318719"/>
              <a:chOff x="3785172" y="549474"/>
              <a:chExt cx="4512476" cy="4518527"/>
            </a:xfrm>
          </p:grpSpPr>
          <p:cxnSp>
            <p:nvCxnSpPr>
              <p:cNvPr id="34" name="직선 화살표 연결선 38"/>
              <p:cNvCxnSpPr/>
              <p:nvPr/>
            </p:nvCxnSpPr>
            <p:spPr>
              <a:xfrm flipH="1">
                <a:off x="4028273" y="3249817"/>
                <a:ext cx="1124665" cy="69621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화살표 연결선 39"/>
              <p:cNvCxnSpPr/>
              <p:nvPr/>
            </p:nvCxnSpPr>
            <p:spPr>
              <a:xfrm>
                <a:off x="5144886" y="3249160"/>
                <a:ext cx="3152762" cy="181884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화살표 연결선 40"/>
              <p:cNvCxnSpPr/>
              <p:nvPr/>
            </p:nvCxnSpPr>
            <p:spPr>
              <a:xfrm flipV="1">
                <a:off x="5144886" y="549474"/>
                <a:ext cx="0" cy="270378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alpha val="8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785172" y="3197390"/>
                <a:ext cx="751849" cy="943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35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ko-KR" altLang="en-US" sz="135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8" name="그룹 42"/>
          <p:cNvGrpSpPr/>
          <p:nvPr/>
        </p:nvGrpSpPr>
        <p:grpSpPr>
          <a:xfrm>
            <a:off x="6114661" y="1852321"/>
            <a:ext cx="2162008" cy="1519062"/>
            <a:chOff x="1699088" y="3819530"/>
            <a:chExt cx="3170945" cy="2227957"/>
          </a:xfrm>
        </p:grpSpPr>
        <p:sp>
          <p:nvSpPr>
            <p:cNvPr id="39" name="TextBox 38"/>
            <p:cNvSpPr txBox="1"/>
            <p:nvPr/>
          </p:nvSpPr>
          <p:spPr>
            <a:xfrm rot="19486510">
              <a:off x="3479225" y="5505800"/>
              <a:ext cx="1390808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Longitudinal</a:t>
              </a:r>
            </a:p>
            <a:p>
              <a:pPr algn="ctr"/>
              <a:r>
                <a:rPr lang="en-US" altLang="ko-KR" sz="9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triangle</a:t>
              </a:r>
              <a:endParaRPr lang="ko-KR" altLang="en-US" sz="9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그룹 44"/>
            <p:cNvGrpSpPr/>
            <p:nvPr/>
          </p:nvGrpSpPr>
          <p:grpSpPr>
            <a:xfrm>
              <a:off x="1699088" y="3819530"/>
              <a:ext cx="3144876" cy="2186793"/>
              <a:chOff x="1662259" y="4197145"/>
              <a:chExt cx="3144876" cy="2186793"/>
            </a:xfrm>
          </p:grpSpPr>
          <p:grpSp>
            <p:nvGrpSpPr>
              <p:cNvPr id="41" name="그룹 45"/>
              <p:cNvGrpSpPr/>
              <p:nvPr/>
            </p:nvGrpSpPr>
            <p:grpSpPr>
              <a:xfrm>
                <a:off x="1662259" y="4197145"/>
                <a:ext cx="3144876" cy="2186793"/>
                <a:chOff x="1681018" y="4076847"/>
                <a:chExt cx="3144876" cy="2186793"/>
              </a:xfrm>
            </p:grpSpPr>
            <p:grpSp>
              <p:nvGrpSpPr>
                <p:cNvPr id="47" name="그룹 51"/>
                <p:cNvGrpSpPr/>
                <p:nvPr/>
              </p:nvGrpSpPr>
              <p:grpSpPr>
                <a:xfrm>
                  <a:off x="1681018" y="4713104"/>
                  <a:ext cx="2779052" cy="1550536"/>
                  <a:chOff x="1681018" y="4713104"/>
                  <a:chExt cx="2779052" cy="1550536"/>
                </a:xfrm>
              </p:grpSpPr>
              <p:pic>
                <p:nvPicPr>
                  <p:cNvPr id="54" name="그림 58"/>
                  <p:cNvPicPr>
                    <a:picLocks/>
                  </p:cNvPicPr>
                  <p:nvPr/>
                </p:nvPicPr>
                <p:blipFill rotWithShape="1">
                  <a:blip r:embed="rId8"/>
                  <a:srcRect l="13674" b="15521"/>
                  <a:stretch/>
                </p:blipFill>
                <p:spPr>
                  <a:xfrm>
                    <a:off x="2651760" y="4713104"/>
                    <a:ext cx="1808310" cy="155053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  <p:grpSp>
                <p:nvGrpSpPr>
                  <p:cNvPr id="55" name="그룹 59"/>
                  <p:cNvGrpSpPr/>
                  <p:nvPr/>
                </p:nvGrpSpPr>
                <p:grpSpPr>
                  <a:xfrm>
                    <a:off x="1681018" y="5099701"/>
                    <a:ext cx="2278004" cy="472270"/>
                    <a:chOff x="-462183" y="5272613"/>
                    <a:chExt cx="2278004" cy="472270"/>
                  </a:xfrm>
                </p:grpSpPr>
                <p:pic>
                  <p:nvPicPr>
                    <p:cNvPr id="56" name="그림 60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-2239" t="93583" b="851"/>
                    <a:stretch/>
                  </p:blipFill>
                  <p:spPr>
                    <a:xfrm>
                      <a:off x="-462183" y="5272613"/>
                      <a:ext cx="2141653" cy="102167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grpSp>
                  <p:nvGrpSpPr>
                    <p:cNvPr id="57" name="그룹 61"/>
                    <p:cNvGrpSpPr/>
                    <p:nvPr/>
                  </p:nvGrpSpPr>
                  <p:grpSpPr>
                    <a:xfrm>
                      <a:off x="-325832" y="5339434"/>
                      <a:ext cx="2141653" cy="405449"/>
                      <a:chOff x="-1489498" y="5246370"/>
                      <a:chExt cx="2141653" cy="405449"/>
                    </a:xfrm>
                  </p:grpSpPr>
                  <p:pic>
                    <p:nvPicPr>
                      <p:cNvPr id="58" name="그림 62"/>
                      <p:cNvPicPr>
                        <a:picLocks/>
                      </p:cNvPicPr>
                      <p:nvPr/>
                    </p:nvPicPr>
                    <p:blipFill rotWithShape="1">
                      <a:blip r:embed="rId9"/>
                      <a:srcRect l="-2239" t="85461" b="7066"/>
                      <a:stretch/>
                    </p:blipFill>
                    <p:spPr>
                      <a:xfrm>
                        <a:off x="-1489498" y="5246370"/>
                        <a:ext cx="2141653" cy="137160"/>
                      </a:xfrm>
                      <a:prstGeom prst="rect">
                        <a:avLst/>
                      </a:prstGeom>
                      <a:scene3d>
                        <a:camera prst="isometricTopUp"/>
                        <a:lightRig rig="threePt" dir="t"/>
                      </a:scene3d>
                    </p:spPr>
                  </p:pic>
                  <p:sp>
                    <p:nvSpPr>
                      <p:cNvPr id="59" name="직사각형 63"/>
                      <p:cNvSpPr/>
                      <p:nvPr/>
                    </p:nvSpPr>
                    <p:spPr>
                      <a:xfrm rot="18900000">
                        <a:off x="-1086811" y="5604380"/>
                        <a:ext cx="91440" cy="474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350"/>
                      </a:p>
                    </p:txBody>
                  </p:sp>
                </p:grpSp>
              </p:grpSp>
            </p:grpSp>
            <p:grpSp>
              <p:nvGrpSpPr>
                <p:cNvPr id="48" name="그룹 52"/>
                <p:cNvGrpSpPr/>
                <p:nvPr/>
              </p:nvGrpSpPr>
              <p:grpSpPr>
                <a:xfrm>
                  <a:off x="3929325" y="4076847"/>
                  <a:ext cx="896569" cy="2002726"/>
                  <a:chOff x="-107870" y="4150378"/>
                  <a:chExt cx="896569" cy="2002726"/>
                </a:xfrm>
              </p:grpSpPr>
              <p:grpSp>
                <p:nvGrpSpPr>
                  <p:cNvPr id="49" name="그룹 53"/>
                  <p:cNvGrpSpPr/>
                  <p:nvPr/>
                </p:nvGrpSpPr>
                <p:grpSpPr>
                  <a:xfrm>
                    <a:off x="-107870" y="4333328"/>
                    <a:ext cx="896569" cy="1819776"/>
                    <a:chOff x="-1446787" y="1422267"/>
                    <a:chExt cx="896569" cy="1819776"/>
                  </a:xfrm>
                </p:grpSpPr>
                <p:pic>
                  <p:nvPicPr>
                    <p:cNvPr id="51" name="그림 55"/>
                    <p:cNvPicPr>
                      <a:picLocks/>
                    </p:cNvPicPr>
                    <p:nvPr/>
                  </p:nvPicPr>
                  <p:blipFill rotWithShape="1">
                    <a:blip r:embed="rId9"/>
                    <a:srcRect l="4153" r="87117" b="851"/>
                    <a:stretch/>
                  </p:blipFill>
                  <p:spPr>
                    <a:xfrm>
                      <a:off x="-1263546" y="1422267"/>
                      <a:ext cx="182880" cy="1819776"/>
                    </a:xfrm>
                    <a:prstGeom prst="rect">
                      <a:avLst/>
                    </a:prstGeom>
                    <a:scene3d>
                      <a:camera prst="isometricTopUp"/>
                      <a:lightRig rig="threePt" dir="t"/>
                    </a:scene3d>
                  </p:spPr>
                </p:pic>
                <p:sp>
                  <p:nvSpPr>
                    <p:cNvPr id="52" name="직사각형 56"/>
                    <p:cNvSpPr/>
                    <p:nvPr/>
                  </p:nvSpPr>
                  <p:spPr>
                    <a:xfrm rot="1800000">
                      <a:off x="-1446787" y="2313479"/>
                      <a:ext cx="302288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350"/>
                    </a:p>
                  </p:txBody>
                </p:sp>
                <p:sp>
                  <p:nvSpPr>
                    <p:cNvPr id="53" name="직사각형 57"/>
                    <p:cNvSpPr/>
                    <p:nvPr/>
                  </p:nvSpPr>
                  <p:spPr>
                    <a:xfrm rot="1800000">
                      <a:off x="-653576" y="2560953"/>
                      <a:ext cx="103358" cy="1077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350"/>
                    </a:p>
                  </p:txBody>
                </p:sp>
              </p:grpSp>
              <p:pic>
                <p:nvPicPr>
                  <p:cNvPr id="50" name="그림 54"/>
                  <p:cNvPicPr>
                    <a:picLocks/>
                  </p:cNvPicPr>
                  <p:nvPr/>
                </p:nvPicPr>
                <p:blipFill rotWithShape="1">
                  <a:blip r:embed="rId9"/>
                  <a:srcRect l="-3915" r="95185" b="851"/>
                  <a:stretch/>
                </p:blipFill>
                <p:spPr>
                  <a:xfrm rot="10800000">
                    <a:off x="147667" y="4150378"/>
                    <a:ext cx="182880" cy="1819776"/>
                  </a:xfrm>
                  <a:prstGeom prst="rect">
                    <a:avLst/>
                  </a:prstGeom>
                  <a:scene3d>
                    <a:camera prst="isometricTopUp"/>
                    <a:lightRig rig="threePt" dir="t"/>
                  </a:scene3d>
                </p:spPr>
              </p:pic>
            </p:grpSp>
          </p:grpSp>
          <p:grpSp>
            <p:nvGrpSpPr>
              <p:cNvPr id="42" name="그룹 46"/>
              <p:cNvGrpSpPr/>
              <p:nvPr/>
            </p:nvGrpSpPr>
            <p:grpSpPr>
              <a:xfrm>
                <a:off x="2271971" y="4452624"/>
                <a:ext cx="2469689" cy="1355272"/>
                <a:chOff x="2600367" y="2097946"/>
                <a:chExt cx="4812727" cy="2641041"/>
              </a:xfrm>
            </p:grpSpPr>
            <p:cxnSp>
              <p:nvCxnSpPr>
                <p:cNvPr id="43" name="직선 화살표 연결선 47"/>
                <p:cNvCxnSpPr/>
                <p:nvPr/>
              </p:nvCxnSpPr>
              <p:spPr>
                <a:xfrm flipH="1">
                  <a:off x="2600367" y="3249817"/>
                  <a:ext cx="2552573" cy="1489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직선 화살표 연결선 48"/>
                <p:cNvCxnSpPr/>
                <p:nvPr/>
              </p:nvCxnSpPr>
              <p:spPr>
                <a:xfrm>
                  <a:off x="5144886" y="3249160"/>
                  <a:ext cx="2268208" cy="133122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직선 화살표 연결선 49"/>
                <p:cNvCxnSpPr/>
                <p:nvPr/>
              </p:nvCxnSpPr>
              <p:spPr>
                <a:xfrm flipV="1">
                  <a:off x="5144886" y="2404639"/>
                  <a:ext cx="0" cy="8486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alpha val="8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5031440" y="2097946"/>
                  <a:ext cx="751848" cy="857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350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ko-KR" altLang="en-US" sz="1350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0" name="오른쪽 화살표 64"/>
          <p:cNvSpPr/>
          <p:nvPr/>
        </p:nvSpPr>
        <p:spPr>
          <a:xfrm>
            <a:off x="6121912" y="2688801"/>
            <a:ext cx="295018" cy="261761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1" name="직사각형 65"/>
          <p:cNvSpPr/>
          <p:nvPr/>
        </p:nvSpPr>
        <p:spPr>
          <a:xfrm>
            <a:off x="776514" y="2338936"/>
            <a:ext cx="2021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G. Ha et al., PRAB 19, 121301 (2016)</a:t>
            </a:r>
          </a:p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G. Ha et al., PRL 118, 104801 (2017)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547" y="2090826"/>
            <a:ext cx="3826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7900"/>
                </a:solidFill>
                <a:latin typeface="Comic Sans MS" panose="030F0702030302020204" pitchFamily="66" charset="0"/>
              </a:rPr>
              <a:t>I. Longitudinal Bunch Shaping w/ EEX</a:t>
            </a:r>
            <a:endParaRPr lang="ko-KR" altLang="en-US" sz="1500" b="1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4527" y="2895070"/>
            <a:ext cx="60647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EEX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9547" y="3972090"/>
            <a:ext cx="3826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FF7900"/>
                </a:solidFill>
                <a:latin typeface="Comic Sans MS" panose="030F0702030302020204" pitchFamily="66" charset="0"/>
              </a:rPr>
              <a:t>II. Damping Ring Free w/ RFBT + EEX</a:t>
            </a:r>
            <a:endParaRPr lang="ko-KR" altLang="en-US" sz="1500" b="1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800752" y="3255027"/>
            <a:ext cx="6064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50" dirty="0">
                <a:solidFill>
                  <a:srgbClr val="FF7900"/>
                </a:solidFill>
                <a:latin typeface="Comic Sans MS" panose="030F0702030302020204" pitchFamily="66" charset="0"/>
              </a:rPr>
              <a:t>RFBT</a:t>
            </a:r>
            <a:endParaRPr lang="ko-KR" altLang="en-US" sz="1350" dirty="0">
              <a:solidFill>
                <a:srgbClr val="FF79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모서리가 둥근 직사각형 16"/>
          <p:cNvSpPr/>
          <p:nvPr/>
        </p:nvSpPr>
        <p:spPr>
          <a:xfrm>
            <a:off x="4800751" y="3239458"/>
            <a:ext cx="576503" cy="552553"/>
          </a:xfrm>
          <a:prstGeom prst="roundRect">
            <a:avLst>
              <a:gd name="adj" fmla="val 10688"/>
            </a:avLst>
          </a:prstGeom>
          <a:noFill/>
          <a:ln w="38100">
            <a:solidFill>
              <a:srgbClr val="FF79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72" name="직사각형 25"/>
          <p:cNvSpPr/>
          <p:nvPr/>
        </p:nvSpPr>
        <p:spPr>
          <a:xfrm>
            <a:off x="21117" y="3213561"/>
            <a:ext cx="2146742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Q. Gao et al., PRAB 21, 062801 (2018)</a:t>
            </a:r>
          </a:p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R. Roussel et al., NIMA 909, 130  (2018)</a:t>
            </a:r>
          </a:p>
          <a:p>
            <a:r>
              <a:rPr lang="en-US" altLang="ko-KR" sz="900" b="1" dirty="0">
                <a:solidFill>
                  <a:srgbClr val="7AB800"/>
                </a:solidFill>
                <a:latin typeface="Times New Roman" pitchFamily="18" charset="0"/>
                <a:cs typeface="Times New Roman" pitchFamily="18" charset="0"/>
              </a:rPr>
              <a:t>Q. Gao et al, PRL 120, 114801 (2018)</a:t>
            </a:r>
            <a:endParaRPr lang="ko-KR" altLang="en-US" sz="900" b="1" dirty="0">
              <a:solidFill>
                <a:srgbClr val="7AB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56" y="4350808"/>
            <a:ext cx="5107298" cy="12768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4779864-2FDB-9C4C-AF47-169ABD0A6E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359" y="9214276"/>
            <a:ext cx="10822420" cy="6750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B5BE7C3-C8EB-F141-8F1B-434089F3C4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659" y="9328576"/>
            <a:ext cx="10822420" cy="67504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1AE30D-4CB8-9F46-833D-4EA2B81CE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959" y="9442876"/>
            <a:ext cx="10822420" cy="675040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C105022-584F-CA4F-9E89-CE577F2F9C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259" y="9557176"/>
            <a:ext cx="10822420" cy="6750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125688-626D-AF46-9516-1C33068E3B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9431" y="4652205"/>
            <a:ext cx="1396624" cy="117840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F7051D-2DF2-8C47-849A-933655C295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3661" y="4618483"/>
            <a:ext cx="1640400" cy="1299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5BF81-9967-A547-BF23-E422A41C4E79}"/>
              </a:ext>
            </a:extLst>
          </p:cNvPr>
          <p:cNvSpPr txBox="1"/>
          <p:nvPr/>
        </p:nvSpPr>
        <p:spPr>
          <a:xfrm>
            <a:off x="5512679" y="3960236"/>
            <a:ext cx="33609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Flat-beam generation in progress at AWA: </a:t>
            </a:r>
            <a:br>
              <a:rPr lang="en-US" sz="1350" dirty="0"/>
            </a:br>
            <a:r>
              <a:rPr lang="en-US" sz="1350" dirty="0"/>
              <a:t> emittance ratio ~100 achieved at 1 </a:t>
            </a:r>
            <a:r>
              <a:rPr lang="en-US" sz="1350" dirty="0" err="1"/>
              <a:t>nC</a:t>
            </a:r>
            <a:r>
              <a:rPr lang="en-US" sz="135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85E0C-8F3A-8045-A992-ED47F9BF0091}"/>
              </a:ext>
            </a:extLst>
          </p:cNvPr>
          <p:cNvSpPr txBox="1"/>
          <p:nvPr/>
        </p:nvSpPr>
        <p:spPr>
          <a:xfrm>
            <a:off x="7489190" y="4587652"/>
            <a:ext cx="1351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4"/>
                </a:solidFill>
              </a:rPr>
              <a:t>Measured beam</a:t>
            </a:r>
            <a:br>
              <a:rPr lang="en-US" sz="1350" b="1" dirty="0">
                <a:solidFill>
                  <a:schemeClr val="accent4"/>
                </a:solidFill>
              </a:rPr>
            </a:br>
            <a:r>
              <a:rPr lang="en-US" sz="1350" b="1" dirty="0">
                <a:solidFill>
                  <a:schemeClr val="accent4"/>
                </a:solidFill>
              </a:rPr>
              <a:t>after of RFBT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BFD9523E-E986-3447-9C7F-D909753BAF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3865" y="5359801"/>
            <a:ext cx="593150" cy="5931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06A3A14-1E3B-1F4D-B02C-B167943B54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9722" y="5397173"/>
            <a:ext cx="1101525" cy="49988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750EB64-9A5D-4848-9778-60133EDE88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6904" y="5415341"/>
            <a:ext cx="809711" cy="4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3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87424E7-2052-3D41-8E12-92E306A20704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87720"/>
            <a:ext cx="9036496" cy="748992"/>
          </a:xfrm>
          <a:prstGeom prst="rect">
            <a:avLst/>
          </a:prstGeom>
          <a:effectLst>
            <a:outerShdw blurRad="50800" dist="50800" dir="2700000" algn="ctr" rotWithShape="0">
              <a:srgbClr val="FFC000">
                <a:alpha val="75000"/>
              </a:srgb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>
                <a:solidFill>
                  <a:srgbClr val="FF0000"/>
                </a:solidFill>
                <a:ea typeface="ＭＳ Ｐゴシック" pitchFamily="-107" charset="-128"/>
              </a:rPr>
              <a:t>Evolution of accelerators</a:t>
            </a:r>
            <a:endParaRPr lang="en-US" sz="3600" dirty="0">
              <a:solidFill>
                <a:srgbClr val="FF0000"/>
              </a:solidFill>
              <a:ea typeface="ＭＳ Ｐゴシック" pitchFamily="-107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0F6D8-D9F3-F243-8F93-9AC0E35EB912}"/>
              </a:ext>
            </a:extLst>
          </p:cNvPr>
          <p:cNvSpPr txBox="1"/>
          <p:nvPr/>
        </p:nvSpPr>
        <p:spPr>
          <a:xfrm>
            <a:off x="323528" y="454967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Rounded MT Bold"/>
                <a:cs typeface="Arial Rounded MT Bold"/>
              </a:rPr>
              <a:t>Enrico Fermi Earth accelerator, 1954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32AAC-BA60-F64B-966F-416CDF34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3694895" cy="3726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B5130-91E7-634D-AA1D-CB0693F12282}"/>
              </a:ext>
            </a:extLst>
          </p:cNvPr>
          <p:cNvSpPr txBox="1"/>
          <p:nvPr/>
        </p:nvSpPr>
        <p:spPr>
          <a:xfrm>
            <a:off x="0" y="53012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Would this be indeed a natural evolution of accelerators?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075C2-DE0F-6647-BF93-458337F381C3}"/>
              </a:ext>
            </a:extLst>
          </p:cNvPr>
          <p:cNvSpPr txBox="1"/>
          <p:nvPr/>
        </p:nvSpPr>
        <p:spPr>
          <a:xfrm>
            <a:off x="4427984" y="472514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Fig 6, GNP and R&amp;D: Failure of naïve extrapolation. “The Year 2000”, 1968, K. Herman, A. Wiener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AF77D-6BD5-FA4E-B86F-AF6DAF59B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3980"/>
          <a:stretch/>
        </p:blipFill>
        <p:spPr>
          <a:xfrm>
            <a:off x="4499992" y="836712"/>
            <a:ext cx="4433552" cy="388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EBD36-0EB2-8F42-8211-1880DB11D3EA}"/>
              </a:ext>
            </a:extLst>
          </p:cNvPr>
          <p:cNvSpPr txBox="1"/>
          <p:nvPr/>
        </p:nvSpPr>
        <p:spPr>
          <a:xfrm>
            <a:off x="6746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No. And not only because R&amp;D budget is now not growing faster than GDP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64094-6E4D-6A49-9CDB-6956CE97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66539" y="2547314"/>
            <a:ext cx="1695339" cy="111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283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94790-82B6-1749-A964-2BF159D7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78"/>
            <a:ext cx="9144000" cy="61663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787BE-BFCB-934C-8256-1FC2052650BF}"/>
              </a:ext>
            </a:extLst>
          </p:cNvPr>
          <p:cNvSpPr/>
          <p:nvPr/>
        </p:nvSpPr>
        <p:spPr>
          <a:xfrm>
            <a:off x="408911" y="6446125"/>
            <a:ext cx="386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Kiyoshi Kubo, Toshiyuki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Okugi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30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4">
            <a:extLst>
              <a:ext uri="{FF2B5EF4-FFF2-40B4-BE49-F238E27FC236}">
                <a16:creationId xmlns:a16="http://schemas.microsoft.com/office/drawing/2014/main" id="{FABB60AF-31B1-2548-A94A-8538529F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90"/>
            <a:ext cx="9144000" cy="3218688"/>
          </a:xfrm>
          <a:prstGeom prst="rect">
            <a:avLst/>
          </a:prstGeom>
        </p:spPr>
      </p:pic>
      <p:pic>
        <p:nvPicPr>
          <p:cNvPr id="3" name="図 5">
            <a:extLst>
              <a:ext uri="{FF2B5EF4-FFF2-40B4-BE49-F238E27FC236}">
                <a16:creationId xmlns:a16="http://schemas.microsoft.com/office/drawing/2014/main" id="{0216CCF8-AD2C-864D-B31C-B71E3E251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3693955"/>
            <a:ext cx="4145280" cy="3108960"/>
          </a:xfrm>
          <a:prstGeom prst="rect">
            <a:avLst/>
          </a:prstGeom>
        </p:spPr>
      </p:pic>
      <p:sp>
        <p:nvSpPr>
          <p:cNvPr id="4" name="テキスト ボックス 7">
            <a:extLst>
              <a:ext uri="{FF2B5EF4-FFF2-40B4-BE49-F238E27FC236}">
                <a16:creationId xmlns:a16="http://schemas.microsoft.com/office/drawing/2014/main" id="{E9F42C05-B737-2940-AB0F-B53EEB9E90F8}"/>
              </a:ext>
            </a:extLst>
          </p:cNvPr>
          <p:cNvSpPr txBox="1"/>
          <p:nvPr/>
        </p:nvSpPr>
        <p:spPr>
          <a:xfrm>
            <a:off x="593052" y="5774947"/>
            <a:ext cx="364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 presented by Y. Kano and T. Okugi</a:t>
            </a:r>
          </a:p>
          <a:p>
            <a:r>
              <a:rPr kumimoji="1" lang="en-US" altLang="ja-JP" i="1" dirty="0"/>
              <a:t>                  at ECFA LC workshop 2016.</a:t>
            </a:r>
            <a:endParaRPr kumimoji="1" lang="ja-JP" altLang="en-US" i="1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B483EF7F-149E-E345-83BC-FFDF29863564}"/>
              </a:ext>
            </a:extLst>
          </p:cNvPr>
          <p:cNvSpPr txBox="1"/>
          <p:nvPr/>
        </p:nvSpPr>
        <p:spPr>
          <a:xfrm>
            <a:off x="408911" y="4598100"/>
            <a:ext cx="346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solidFill>
                  <a:srgbClr val="00B050"/>
                </a:solidFill>
              </a:rPr>
              <a:t>The beam jitter was subtracted</a:t>
            </a:r>
          </a:p>
          <a:p>
            <a:r>
              <a:rPr kumimoji="1" lang="en-US" altLang="ja-JP" i="1" dirty="0">
                <a:solidFill>
                  <a:srgbClr val="00B050"/>
                </a:solidFill>
              </a:rPr>
              <a:t>          with FONT</a:t>
            </a:r>
            <a:r>
              <a:rPr kumimoji="1" lang="en-US" altLang="ja-JP" i="1" baseline="30000" dirty="0">
                <a:solidFill>
                  <a:srgbClr val="00B050"/>
                </a:solidFill>
              </a:rPr>
              <a:t>(*)</a:t>
            </a:r>
            <a:r>
              <a:rPr kumimoji="1" lang="en-US" altLang="ja-JP" i="1" dirty="0">
                <a:solidFill>
                  <a:srgbClr val="00B050"/>
                </a:solidFill>
              </a:rPr>
              <a:t> feedback</a:t>
            </a:r>
            <a:endParaRPr kumimoji="1" lang="ja-JP" altLang="en-US" i="1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10">
            <a:extLst>
              <a:ext uri="{FF2B5EF4-FFF2-40B4-BE49-F238E27FC236}">
                <a16:creationId xmlns:a16="http://schemas.microsoft.com/office/drawing/2014/main" id="{7DEA92FA-0EB8-084A-90D4-956DBDC5499F}"/>
              </a:ext>
            </a:extLst>
          </p:cNvPr>
          <p:cNvSpPr txBox="1"/>
          <p:nvPr/>
        </p:nvSpPr>
        <p:spPr>
          <a:xfrm>
            <a:off x="360653" y="5233414"/>
            <a:ext cx="403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baseline="30000" dirty="0"/>
              <a:t>(*)</a:t>
            </a:r>
            <a:r>
              <a:rPr kumimoji="1" lang="en-US" altLang="ja-JP" i="1" dirty="0"/>
              <a:t> </a:t>
            </a:r>
            <a:r>
              <a:rPr lang="en-US" altLang="ja-JP" i="1" dirty="0"/>
              <a:t>Feedback On a Nanosecond Time scale,</a:t>
            </a:r>
          </a:p>
          <a:p>
            <a:r>
              <a:rPr lang="en-US" altLang="ja-JP" i="1" dirty="0"/>
              <a:t>    </a:t>
            </a:r>
            <a:r>
              <a:rPr kumimoji="1" lang="en-US" altLang="ja-JP" i="1" dirty="0"/>
              <a:t>developing by Oxford Univ.</a:t>
            </a:r>
            <a:endParaRPr kumimoji="1" lang="ja-JP" altLang="en-US" i="1" dirty="0"/>
          </a:p>
        </p:txBody>
      </p:sp>
      <p:sp>
        <p:nvSpPr>
          <p:cNvPr id="7" name="テキスト ボックス 11">
            <a:extLst>
              <a:ext uri="{FF2B5EF4-FFF2-40B4-BE49-F238E27FC236}">
                <a16:creationId xmlns:a16="http://schemas.microsoft.com/office/drawing/2014/main" id="{19415492-C764-B844-8979-585EFD23C9E5}"/>
              </a:ext>
            </a:extLst>
          </p:cNvPr>
          <p:cNvSpPr txBox="1"/>
          <p:nvPr/>
        </p:nvSpPr>
        <p:spPr>
          <a:xfrm>
            <a:off x="367571" y="3596769"/>
            <a:ext cx="4079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>
                <a:solidFill>
                  <a:srgbClr val="0070C0"/>
                </a:solidFill>
              </a:rPr>
              <a:t>Minimum beam size at ATF2 IP</a:t>
            </a:r>
            <a:endParaRPr kumimoji="1" lang="ja-JP" altLang="en-US" sz="2400" b="1" i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12">
            <a:extLst>
              <a:ext uri="{FF2B5EF4-FFF2-40B4-BE49-F238E27FC236}">
                <a16:creationId xmlns:a16="http://schemas.microsoft.com/office/drawing/2014/main" id="{87A2A641-343D-E043-A95C-8212E1B2EA50}"/>
              </a:ext>
            </a:extLst>
          </p:cNvPr>
          <p:cNvSpPr txBox="1"/>
          <p:nvPr/>
        </p:nvSpPr>
        <p:spPr>
          <a:xfrm>
            <a:off x="1218756" y="0"/>
            <a:ext cx="642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>
                <a:solidFill>
                  <a:srgbClr val="008080"/>
                </a:solidFill>
              </a:rPr>
              <a:t>IP beam size trend of ATF2 beam size</a:t>
            </a:r>
            <a:endParaRPr kumimoji="1" lang="ja-JP" altLang="en-US" sz="3200" b="1" i="1" dirty="0">
              <a:solidFill>
                <a:srgbClr val="008080"/>
              </a:solidFill>
            </a:endParaRPr>
          </a:p>
        </p:txBody>
      </p:sp>
      <p:sp>
        <p:nvSpPr>
          <p:cNvPr id="9" name="正方形/長方形 14">
            <a:extLst>
              <a:ext uri="{FF2B5EF4-FFF2-40B4-BE49-F238E27FC236}">
                <a16:creationId xmlns:a16="http://schemas.microsoft.com/office/drawing/2014/main" id="{BD4A55CB-09E3-8747-B47E-60D2F701C628}"/>
              </a:ext>
            </a:extLst>
          </p:cNvPr>
          <p:cNvSpPr/>
          <p:nvPr/>
        </p:nvSpPr>
        <p:spPr>
          <a:xfrm>
            <a:off x="819678" y="4303789"/>
            <a:ext cx="3051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i="1" dirty="0"/>
              <a:t>ATF design beam size is 37 nm.</a:t>
            </a:r>
          </a:p>
        </p:txBody>
      </p:sp>
      <p:sp>
        <p:nvSpPr>
          <p:cNvPr id="10" name="テキスト ボックス 15">
            <a:extLst>
              <a:ext uri="{FF2B5EF4-FFF2-40B4-BE49-F238E27FC236}">
                <a16:creationId xmlns:a16="http://schemas.microsoft.com/office/drawing/2014/main" id="{64DA125F-963F-7E44-ABDF-97418235B2ED}"/>
              </a:ext>
            </a:extLst>
          </p:cNvPr>
          <p:cNvSpPr txBox="1"/>
          <p:nvPr/>
        </p:nvSpPr>
        <p:spPr>
          <a:xfrm>
            <a:off x="1566263" y="4012267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</a:rPr>
              <a:t>41.1±1.8 nm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80F22-82AA-904B-9698-6CD7209C3403}"/>
              </a:ext>
            </a:extLst>
          </p:cNvPr>
          <p:cNvSpPr/>
          <p:nvPr/>
        </p:nvSpPr>
        <p:spPr>
          <a:xfrm>
            <a:off x="408911" y="6446125"/>
            <a:ext cx="386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Kiyoshi Kubo, Toshiyuki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Okugi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73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44">
            <a:extLst>
              <a:ext uri="{FF2B5EF4-FFF2-40B4-BE49-F238E27FC236}">
                <a16:creationId xmlns:a16="http://schemas.microsoft.com/office/drawing/2014/main" id="{195767DB-A1A3-B644-A426-CCA68ED48253}"/>
              </a:ext>
            </a:extLst>
          </p:cNvPr>
          <p:cNvSpPr txBox="1"/>
          <p:nvPr/>
        </p:nvSpPr>
        <p:spPr>
          <a:xfrm>
            <a:off x="751824" y="681452"/>
            <a:ext cx="3009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0070C0"/>
                </a:solidFill>
              </a:rPr>
              <a:t>Static wakefield effect</a:t>
            </a:r>
            <a:endParaRPr kumimoji="1" lang="ja-JP" altLang="en-US" sz="2400" b="1" i="1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45">
            <a:extLst>
              <a:ext uri="{FF2B5EF4-FFF2-40B4-BE49-F238E27FC236}">
                <a16:creationId xmlns:a16="http://schemas.microsoft.com/office/drawing/2014/main" id="{E242BAC3-49A5-CF4B-8A1A-DD9C2C5C67CA}"/>
              </a:ext>
            </a:extLst>
          </p:cNvPr>
          <p:cNvSpPr txBox="1"/>
          <p:nvPr/>
        </p:nvSpPr>
        <p:spPr>
          <a:xfrm>
            <a:off x="937770" y="1188335"/>
            <a:ext cx="841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i="1" dirty="0"/>
              <a:t>Generated by </a:t>
            </a:r>
            <a:r>
              <a:rPr kumimoji="1" lang="en-US" altLang="ja-JP" b="1" i="1" dirty="0">
                <a:solidFill>
                  <a:srgbClr val="FF0000"/>
                </a:solidFill>
              </a:rPr>
              <a:t>vacuum component misalignment</a:t>
            </a:r>
          </a:p>
          <a:p>
            <a:pPr marL="285750" indent="-285750">
              <a:buFontTx/>
              <a:buChar char="-"/>
            </a:pPr>
            <a:r>
              <a:rPr kumimoji="1" lang="en-US" altLang="ja-JP" i="1" dirty="0"/>
              <a:t>The effect can be reduced by fine tuning of beam orbit w.r.t. the component center.</a:t>
            </a:r>
          </a:p>
        </p:txBody>
      </p:sp>
      <p:grpSp>
        <p:nvGrpSpPr>
          <p:cNvPr id="4" name="グループ化 46">
            <a:extLst>
              <a:ext uri="{FF2B5EF4-FFF2-40B4-BE49-F238E27FC236}">
                <a16:creationId xmlns:a16="http://schemas.microsoft.com/office/drawing/2014/main" id="{BD048125-8854-AE4E-AB36-A349C14CBC64}"/>
              </a:ext>
            </a:extLst>
          </p:cNvPr>
          <p:cNvGrpSpPr/>
          <p:nvPr/>
        </p:nvGrpSpPr>
        <p:grpSpPr>
          <a:xfrm>
            <a:off x="780533" y="2255725"/>
            <a:ext cx="6743700" cy="989668"/>
            <a:chOff x="716738" y="2229780"/>
            <a:chExt cx="6743700" cy="989668"/>
          </a:xfrm>
        </p:grpSpPr>
        <p:sp>
          <p:nvSpPr>
            <p:cNvPr id="5" name="矢印: 下 47">
              <a:extLst>
                <a:ext uri="{FF2B5EF4-FFF2-40B4-BE49-F238E27FC236}">
                  <a16:creationId xmlns:a16="http://schemas.microsoft.com/office/drawing/2014/main" id="{CA107A4A-7D11-D944-89C8-880489507CEE}"/>
                </a:ext>
              </a:extLst>
            </p:cNvPr>
            <p:cNvSpPr/>
            <p:nvPr/>
          </p:nvSpPr>
          <p:spPr>
            <a:xfrm flipV="1">
              <a:off x="1603750" y="2583493"/>
              <a:ext cx="219917" cy="128691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楕円 48">
              <a:extLst>
                <a:ext uri="{FF2B5EF4-FFF2-40B4-BE49-F238E27FC236}">
                  <a16:creationId xmlns:a16="http://schemas.microsoft.com/office/drawing/2014/main" id="{BEC34555-2A2B-B047-B598-76C196D04E19}"/>
                </a:ext>
              </a:extLst>
            </p:cNvPr>
            <p:cNvSpPr/>
            <p:nvPr/>
          </p:nvSpPr>
          <p:spPr>
            <a:xfrm>
              <a:off x="1655350" y="2673185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矢印: 下 49">
              <a:extLst>
                <a:ext uri="{FF2B5EF4-FFF2-40B4-BE49-F238E27FC236}">
                  <a16:creationId xmlns:a16="http://schemas.microsoft.com/office/drawing/2014/main" id="{177DC129-0E92-0043-A920-41C1095F55E4}"/>
                </a:ext>
              </a:extLst>
            </p:cNvPr>
            <p:cNvSpPr/>
            <p:nvPr/>
          </p:nvSpPr>
          <p:spPr>
            <a:xfrm flipV="1">
              <a:off x="4455559" y="2564137"/>
              <a:ext cx="239409" cy="153651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楕円 50">
              <a:extLst>
                <a:ext uri="{FF2B5EF4-FFF2-40B4-BE49-F238E27FC236}">
                  <a16:creationId xmlns:a16="http://schemas.microsoft.com/office/drawing/2014/main" id="{8E859BF7-AC35-9F43-A2A0-CBE6E2D0150E}"/>
                </a:ext>
              </a:extLst>
            </p:cNvPr>
            <p:cNvSpPr/>
            <p:nvPr/>
          </p:nvSpPr>
          <p:spPr>
            <a:xfrm>
              <a:off x="4519059" y="2666090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9" name="直線コネクタ 51">
              <a:extLst>
                <a:ext uri="{FF2B5EF4-FFF2-40B4-BE49-F238E27FC236}">
                  <a16:creationId xmlns:a16="http://schemas.microsoft.com/office/drawing/2014/main" id="{E249603C-023F-1440-A448-278EDA9868C4}"/>
                </a:ext>
              </a:extLst>
            </p:cNvPr>
            <p:cNvCxnSpPr/>
            <p:nvPr/>
          </p:nvCxnSpPr>
          <p:spPr>
            <a:xfrm>
              <a:off x="716738" y="2715730"/>
              <a:ext cx="67437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グループ化 52">
              <a:extLst>
                <a:ext uri="{FF2B5EF4-FFF2-40B4-BE49-F238E27FC236}">
                  <a16:creationId xmlns:a16="http://schemas.microsoft.com/office/drawing/2014/main" id="{5CC0F8F0-509F-5B45-857F-BD5BDC0198E7}"/>
                </a:ext>
              </a:extLst>
            </p:cNvPr>
            <p:cNvGrpSpPr/>
            <p:nvPr/>
          </p:nvGrpSpPr>
          <p:grpSpPr>
            <a:xfrm>
              <a:off x="1174983" y="2501798"/>
              <a:ext cx="1294948" cy="717650"/>
              <a:chOff x="1174983" y="2501798"/>
              <a:chExt cx="1294948" cy="717650"/>
            </a:xfrm>
          </p:grpSpPr>
          <p:cxnSp>
            <p:nvCxnSpPr>
              <p:cNvPr id="63" name="直線コネクタ 105">
                <a:extLst>
                  <a:ext uri="{FF2B5EF4-FFF2-40B4-BE49-F238E27FC236}">
                    <a16:creationId xmlns:a16="http://schemas.microsoft.com/office/drawing/2014/main" id="{362EEC19-1A28-774C-B6B8-8093DDC834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4983" y="2861035"/>
                <a:ext cx="1294948" cy="709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グループ化 106">
                <a:extLst>
                  <a:ext uri="{FF2B5EF4-FFF2-40B4-BE49-F238E27FC236}">
                    <a16:creationId xmlns:a16="http://schemas.microsoft.com/office/drawing/2014/main" id="{A9AE39A6-7036-1F43-B705-BAF8D09B8856}"/>
                  </a:ext>
                </a:extLst>
              </p:cNvPr>
              <p:cNvGrpSpPr/>
              <p:nvPr/>
            </p:nvGrpSpPr>
            <p:grpSpPr>
              <a:xfrm>
                <a:off x="1303283" y="3083956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71" name="直線コネクタ 113">
                  <a:extLst>
                    <a:ext uri="{FF2B5EF4-FFF2-40B4-BE49-F238E27FC236}">
                      <a16:creationId xmlns:a16="http://schemas.microsoft.com/office/drawing/2014/main" id="{CD3659BC-ECD4-F04F-B45E-09B3158A7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114">
                  <a:extLst>
                    <a:ext uri="{FF2B5EF4-FFF2-40B4-BE49-F238E27FC236}">
                      <a16:creationId xmlns:a16="http://schemas.microsoft.com/office/drawing/2014/main" id="{6851F370-B187-904B-94C9-E26393CA1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115">
                  <a:extLst>
                    <a:ext uri="{FF2B5EF4-FFF2-40B4-BE49-F238E27FC236}">
                      <a16:creationId xmlns:a16="http://schemas.microsoft.com/office/drawing/2014/main" id="{6752E5E4-1A7C-3344-9AA2-FA501120B3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116">
                  <a:extLst>
                    <a:ext uri="{FF2B5EF4-FFF2-40B4-BE49-F238E27FC236}">
                      <a16:creationId xmlns:a16="http://schemas.microsoft.com/office/drawing/2014/main" id="{69175497-86BC-674E-A566-38FEF721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117">
                  <a:extLst>
                    <a:ext uri="{FF2B5EF4-FFF2-40B4-BE49-F238E27FC236}">
                      <a16:creationId xmlns:a16="http://schemas.microsoft.com/office/drawing/2014/main" id="{A5D5708D-EFA7-2341-AFA0-E4E1909F80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グループ化 107">
                <a:extLst>
                  <a:ext uri="{FF2B5EF4-FFF2-40B4-BE49-F238E27FC236}">
                    <a16:creationId xmlns:a16="http://schemas.microsoft.com/office/drawing/2014/main" id="{EF38D9F0-AA4B-C549-B52A-C162193BD314}"/>
                  </a:ext>
                </a:extLst>
              </p:cNvPr>
              <p:cNvGrpSpPr/>
              <p:nvPr/>
            </p:nvGrpSpPr>
            <p:grpSpPr>
              <a:xfrm flipV="1">
                <a:off x="1319170" y="2501798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66" name="直線コネクタ 108">
                  <a:extLst>
                    <a:ext uri="{FF2B5EF4-FFF2-40B4-BE49-F238E27FC236}">
                      <a16:creationId xmlns:a16="http://schemas.microsoft.com/office/drawing/2014/main" id="{A67A4A62-E973-1E4D-ADBB-EEB06AC6B8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109">
                  <a:extLst>
                    <a:ext uri="{FF2B5EF4-FFF2-40B4-BE49-F238E27FC236}">
                      <a16:creationId xmlns:a16="http://schemas.microsoft.com/office/drawing/2014/main" id="{D9ED9734-F264-6C47-8CDE-E1F8A0926A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110">
                  <a:extLst>
                    <a:ext uri="{FF2B5EF4-FFF2-40B4-BE49-F238E27FC236}">
                      <a16:creationId xmlns:a16="http://schemas.microsoft.com/office/drawing/2014/main" id="{FFCCF935-A528-B943-8FB2-32008EE0D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111">
                  <a:extLst>
                    <a:ext uri="{FF2B5EF4-FFF2-40B4-BE49-F238E27FC236}">
                      <a16:creationId xmlns:a16="http://schemas.microsoft.com/office/drawing/2014/main" id="{EA17E6C1-E560-EB41-B888-5CD9424FB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112">
                  <a:extLst>
                    <a:ext uri="{FF2B5EF4-FFF2-40B4-BE49-F238E27FC236}">
                      <a16:creationId xmlns:a16="http://schemas.microsoft.com/office/drawing/2014/main" id="{B0CDB973-819B-434A-A7FB-B1C436EB0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グループ化 53">
              <a:extLst>
                <a:ext uri="{FF2B5EF4-FFF2-40B4-BE49-F238E27FC236}">
                  <a16:creationId xmlns:a16="http://schemas.microsoft.com/office/drawing/2014/main" id="{6C00F1AF-75A5-7A4B-97B4-6C5B69247467}"/>
                </a:ext>
              </a:extLst>
            </p:cNvPr>
            <p:cNvGrpSpPr/>
            <p:nvPr/>
          </p:nvGrpSpPr>
          <p:grpSpPr>
            <a:xfrm>
              <a:off x="2853375" y="2251039"/>
              <a:ext cx="1294948" cy="717650"/>
              <a:chOff x="1174983" y="2501798"/>
              <a:chExt cx="1294948" cy="717650"/>
            </a:xfrm>
          </p:grpSpPr>
          <p:cxnSp>
            <p:nvCxnSpPr>
              <p:cNvPr id="50" name="直線コネクタ 92">
                <a:extLst>
                  <a:ext uri="{FF2B5EF4-FFF2-40B4-BE49-F238E27FC236}">
                    <a16:creationId xmlns:a16="http://schemas.microsoft.com/office/drawing/2014/main" id="{9C10C5B3-91CF-B84C-BCF2-C7251687CB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4983" y="2861035"/>
                <a:ext cx="1294948" cy="709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グループ化 93">
                <a:extLst>
                  <a:ext uri="{FF2B5EF4-FFF2-40B4-BE49-F238E27FC236}">
                    <a16:creationId xmlns:a16="http://schemas.microsoft.com/office/drawing/2014/main" id="{E472E46B-D42C-704B-A9C1-5696E7E30DD4}"/>
                  </a:ext>
                </a:extLst>
              </p:cNvPr>
              <p:cNvGrpSpPr/>
              <p:nvPr/>
            </p:nvGrpSpPr>
            <p:grpSpPr>
              <a:xfrm>
                <a:off x="1303283" y="3083956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58" name="直線コネクタ 100">
                  <a:extLst>
                    <a:ext uri="{FF2B5EF4-FFF2-40B4-BE49-F238E27FC236}">
                      <a16:creationId xmlns:a16="http://schemas.microsoft.com/office/drawing/2014/main" id="{89ED24B3-1129-FA46-AEED-9765B7BFB7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101">
                  <a:extLst>
                    <a:ext uri="{FF2B5EF4-FFF2-40B4-BE49-F238E27FC236}">
                      <a16:creationId xmlns:a16="http://schemas.microsoft.com/office/drawing/2014/main" id="{79E24982-D803-FE4F-A503-BF955BEF11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102">
                  <a:extLst>
                    <a:ext uri="{FF2B5EF4-FFF2-40B4-BE49-F238E27FC236}">
                      <a16:creationId xmlns:a16="http://schemas.microsoft.com/office/drawing/2014/main" id="{EB73C27C-BEFB-A041-A6F6-DCC9E88B8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コネクタ 103">
                  <a:extLst>
                    <a:ext uri="{FF2B5EF4-FFF2-40B4-BE49-F238E27FC236}">
                      <a16:creationId xmlns:a16="http://schemas.microsoft.com/office/drawing/2014/main" id="{E4E8E0BA-4C25-E648-AFE2-E26B41620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104">
                  <a:extLst>
                    <a:ext uri="{FF2B5EF4-FFF2-40B4-BE49-F238E27FC236}">
                      <a16:creationId xmlns:a16="http://schemas.microsoft.com/office/drawing/2014/main" id="{E201A8CE-B2FA-9748-A053-5CF80AFE0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グループ化 94">
                <a:extLst>
                  <a:ext uri="{FF2B5EF4-FFF2-40B4-BE49-F238E27FC236}">
                    <a16:creationId xmlns:a16="http://schemas.microsoft.com/office/drawing/2014/main" id="{E5338FD5-F1FD-CF41-A984-5FB3FD3178DF}"/>
                  </a:ext>
                </a:extLst>
              </p:cNvPr>
              <p:cNvGrpSpPr/>
              <p:nvPr/>
            </p:nvGrpSpPr>
            <p:grpSpPr>
              <a:xfrm flipV="1">
                <a:off x="1319170" y="2501798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53" name="直線コネクタ 95">
                  <a:extLst>
                    <a:ext uri="{FF2B5EF4-FFF2-40B4-BE49-F238E27FC236}">
                      <a16:creationId xmlns:a16="http://schemas.microsoft.com/office/drawing/2014/main" id="{CAB510FE-F304-054C-A7F2-670BDC4D18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96">
                  <a:extLst>
                    <a:ext uri="{FF2B5EF4-FFF2-40B4-BE49-F238E27FC236}">
                      <a16:creationId xmlns:a16="http://schemas.microsoft.com/office/drawing/2014/main" id="{F9EDD87C-979B-7847-898D-3684237A5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97">
                  <a:extLst>
                    <a:ext uri="{FF2B5EF4-FFF2-40B4-BE49-F238E27FC236}">
                      <a16:creationId xmlns:a16="http://schemas.microsoft.com/office/drawing/2014/main" id="{BA911855-EAD7-9B40-8C87-0A83D621A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98">
                  <a:extLst>
                    <a:ext uri="{FF2B5EF4-FFF2-40B4-BE49-F238E27FC236}">
                      <a16:creationId xmlns:a16="http://schemas.microsoft.com/office/drawing/2014/main" id="{54C291E9-D19C-D042-A32F-EC1FC26824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99">
                  <a:extLst>
                    <a:ext uri="{FF2B5EF4-FFF2-40B4-BE49-F238E27FC236}">
                      <a16:creationId xmlns:a16="http://schemas.microsoft.com/office/drawing/2014/main" id="{CE137114-3EDA-F548-8F45-0F7227177D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矢印: 下 54">
              <a:extLst>
                <a:ext uri="{FF2B5EF4-FFF2-40B4-BE49-F238E27FC236}">
                  <a16:creationId xmlns:a16="http://schemas.microsoft.com/office/drawing/2014/main" id="{D91A653E-B578-C246-9ED0-B293312B8F80}"/>
                </a:ext>
              </a:extLst>
            </p:cNvPr>
            <p:cNvSpPr/>
            <p:nvPr/>
          </p:nvSpPr>
          <p:spPr>
            <a:xfrm>
              <a:off x="3271265" y="2722517"/>
              <a:ext cx="206363" cy="211718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楕円 55">
              <a:extLst>
                <a:ext uri="{FF2B5EF4-FFF2-40B4-BE49-F238E27FC236}">
                  <a16:creationId xmlns:a16="http://schemas.microsoft.com/office/drawing/2014/main" id="{CA76F4C9-F384-5E41-B7FF-9D9E086B9447}"/>
                </a:ext>
              </a:extLst>
            </p:cNvPr>
            <p:cNvSpPr/>
            <p:nvPr/>
          </p:nvSpPr>
          <p:spPr>
            <a:xfrm>
              <a:off x="3306350" y="2673185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4" name="グループ化 56">
              <a:extLst>
                <a:ext uri="{FF2B5EF4-FFF2-40B4-BE49-F238E27FC236}">
                  <a16:creationId xmlns:a16="http://schemas.microsoft.com/office/drawing/2014/main" id="{5E58E8E6-3EB2-B14C-AC0C-347B99B7245D}"/>
                </a:ext>
              </a:extLst>
            </p:cNvPr>
            <p:cNvGrpSpPr/>
            <p:nvPr/>
          </p:nvGrpSpPr>
          <p:grpSpPr>
            <a:xfrm>
              <a:off x="4088588" y="2473752"/>
              <a:ext cx="1294948" cy="717650"/>
              <a:chOff x="1174983" y="2501798"/>
              <a:chExt cx="1294948" cy="717650"/>
            </a:xfrm>
          </p:grpSpPr>
          <p:cxnSp>
            <p:nvCxnSpPr>
              <p:cNvPr id="37" name="直線コネクタ 79">
                <a:extLst>
                  <a:ext uri="{FF2B5EF4-FFF2-40B4-BE49-F238E27FC236}">
                    <a16:creationId xmlns:a16="http://schemas.microsoft.com/office/drawing/2014/main" id="{C1D62310-968A-9643-9EC4-6609FEB47D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4983" y="2861035"/>
                <a:ext cx="1294948" cy="709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グループ化 80">
                <a:extLst>
                  <a:ext uri="{FF2B5EF4-FFF2-40B4-BE49-F238E27FC236}">
                    <a16:creationId xmlns:a16="http://schemas.microsoft.com/office/drawing/2014/main" id="{27F56EC2-95F3-2C47-8885-89EE4F4ED694}"/>
                  </a:ext>
                </a:extLst>
              </p:cNvPr>
              <p:cNvGrpSpPr/>
              <p:nvPr/>
            </p:nvGrpSpPr>
            <p:grpSpPr>
              <a:xfrm>
                <a:off x="1303283" y="3083956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45" name="直線コネクタ 87">
                  <a:extLst>
                    <a:ext uri="{FF2B5EF4-FFF2-40B4-BE49-F238E27FC236}">
                      <a16:creationId xmlns:a16="http://schemas.microsoft.com/office/drawing/2014/main" id="{020B8486-FAB4-554B-A84A-716888692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88">
                  <a:extLst>
                    <a:ext uri="{FF2B5EF4-FFF2-40B4-BE49-F238E27FC236}">
                      <a16:creationId xmlns:a16="http://schemas.microsoft.com/office/drawing/2014/main" id="{B3228E4D-6C05-8842-AD54-1CDA12B61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89">
                  <a:extLst>
                    <a:ext uri="{FF2B5EF4-FFF2-40B4-BE49-F238E27FC236}">
                      <a16:creationId xmlns:a16="http://schemas.microsoft.com/office/drawing/2014/main" id="{48BA24EA-F305-6C42-ABFB-EB9530663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90">
                  <a:extLst>
                    <a:ext uri="{FF2B5EF4-FFF2-40B4-BE49-F238E27FC236}">
                      <a16:creationId xmlns:a16="http://schemas.microsoft.com/office/drawing/2014/main" id="{1B5ADB3C-E001-CE46-AEB1-47891B58A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91">
                  <a:extLst>
                    <a:ext uri="{FF2B5EF4-FFF2-40B4-BE49-F238E27FC236}">
                      <a16:creationId xmlns:a16="http://schemas.microsoft.com/office/drawing/2014/main" id="{57512CD5-7EE0-9C4A-A38E-D3E69F95D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グループ化 81">
                <a:extLst>
                  <a:ext uri="{FF2B5EF4-FFF2-40B4-BE49-F238E27FC236}">
                    <a16:creationId xmlns:a16="http://schemas.microsoft.com/office/drawing/2014/main" id="{F3465157-9723-2E4F-AA5E-AF138F56008A}"/>
                  </a:ext>
                </a:extLst>
              </p:cNvPr>
              <p:cNvGrpSpPr/>
              <p:nvPr/>
            </p:nvGrpSpPr>
            <p:grpSpPr>
              <a:xfrm flipV="1">
                <a:off x="1319170" y="2501798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40" name="直線コネクタ 82">
                  <a:extLst>
                    <a:ext uri="{FF2B5EF4-FFF2-40B4-BE49-F238E27FC236}">
                      <a16:creationId xmlns:a16="http://schemas.microsoft.com/office/drawing/2014/main" id="{54C304A7-270F-1B44-8CB5-EAFEA50876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83">
                  <a:extLst>
                    <a:ext uri="{FF2B5EF4-FFF2-40B4-BE49-F238E27FC236}">
                      <a16:creationId xmlns:a16="http://schemas.microsoft.com/office/drawing/2014/main" id="{B07B3398-7911-9B44-A0EC-79B5540DE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84">
                  <a:extLst>
                    <a:ext uri="{FF2B5EF4-FFF2-40B4-BE49-F238E27FC236}">
                      <a16:creationId xmlns:a16="http://schemas.microsoft.com/office/drawing/2014/main" id="{5CE7DAAC-0C74-3A43-8567-4F8705068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85">
                  <a:extLst>
                    <a:ext uri="{FF2B5EF4-FFF2-40B4-BE49-F238E27FC236}">
                      <a16:creationId xmlns:a16="http://schemas.microsoft.com/office/drawing/2014/main" id="{480C2D55-E9E7-2F4A-8745-3E34F0209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86">
                  <a:extLst>
                    <a:ext uri="{FF2B5EF4-FFF2-40B4-BE49-F238E27FC236}">
                      <a16:creationId xmlns:a16="http://schemas.microsoft.com/office/drawing/2014/main" id="{FC42CFE7-9A71-B547-9CCA-FF9E0C8C6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グループ化 57">
              <a:extLst>
                <a:ext uri="{FF2B5EF4-FFF2-40B4-BE49-F238E27FC236}">
                  <a16:creationId xmlns:a16="http://schemas.microsoft.com/office/drawing/2014/main" id="{489132E1-E2FE-D448-8A50-FD398B97884C}"/>
                </a:ext>
              </a:extLst>
            </p:cNvPr>
            <p:cNvGrpSpPr/>
            <p:nvPr/>
          </p:nvGrpSpPr>
          <p:grpSpPr>
            <a:xfrm>
              <a:off x="5795048" y="2229780"/>
              <a:ext cx="1294948" cy="717650"/>
              <a:chOff x="1174983" y="2501798"/>
              <a:chExt cx="1294948" cy="717650"/>
            </a:xfrm>
          </p:grpSpPr>
          <p:cxnSp>
            <p:nvCxnSpPr>
              <p:cNvPr id="24" name="直線コネクタ 66">
                <a:extLst>
                  <a:ext uri="{FF2B5EF4-FFF2-40B4-BE49-F238E27FC236}">
                    <a16:creationId xmlns:a16="http://schemas.microsoft.com/office/drawing/2014/main" id="{48F8707A-E918-5142-9450-FBA35A6997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74983" y="2861035"/>
                <a:ext cx="1294948" cy="709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グループ化 67">
                <a:extLst>
                  <a:ext uri="{FF2B5EF4-FFF2-40B4-BE49-F238E27FC236}">
                    <a16:creationId xmlns:a16="http://schemas.microsoft.com/office/drawing/2014/main" id="{00239459-A850-8744-B94C-CD0010E5AA3D}"/>
                  </a:ext>
                </a:extLst>
              </p:cNvPr>
              <p:cNvGrpSpPr/>
              <p:nvPr/>
            </p:nvGrpSpPr>
            <p:grpSpPr>
              <a:xfrm>
                <a:off x="1303283" y="3083956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32" name="直線コネクタ 74">
                  <a:extLst>
                    <a:ext uri="{FF2B5EF4-FFF2-40B4-BE49-F238E27FC236}">
                      <a16:creationId xmlns:a16="http://schemas.microsoft.com/office/drawing/2014/main" id="{6CB1F33B-2BBC-1C4E-B280-2694B9138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コネクタ 75">
                  <a:extLst>
                    <a:ext uri="{FF2B5EF4-FFF2-40B4-BE49-F238E27FC236}">
                      <a16:creationId xmlns:a16="http://schemas.microsoft.com/office/drawing/2014/main" id="{007AED41-8D77-494C-98A1-7D4DBB65A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76">
                  <a:extLst>
                    <a:ext uri="{FF2B5EF4-FFF2-40B4-BE49-F238E27FC236}">
                      <a16:creationId xmlns:a16="http://schemas.microsoft.com/office/drawing/2014/main" id="{14396B38-34C7-2B43-B334-E121135A46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77">
                  <a:extLst>
                    <a:ext uri="{FF2B5EF4-FFF2-40B4-BE49-F238E27FC236}">
                      <a16:creationId xmlns:a16="http://schemas.microsoft.com/office/drawing/2014/main" id="{D74D00D0-08CF-1C42-9800-7CD468383A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コネクタ 78">
                  <a:extLst>
                    <a:ext uri="{FF2B5EF4-FFF2-40B4-BE49-F238E27FC236}">
                      <a16:creationId xmlns:a16="http://schemas.microsoft.com/office/drawing/2014/main" id="{70ECCAA0-E0FC-8C45-AC26-066357A64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グループ化 68">
                <a:extLst>
                  <a:ext uri="{FF2B5EF4-FFF2-40B4-BE49-F238E27FC236}">
                    <a16:creationId xmlns:a16="http://schemas.microsoft.com/office/drawing/2014/main" id="{EB324D8F-1736-D749-A4CA-69D60673D571}"/>
                  </a:ext>
                </a:extLst>
              </p:cNvPr>
              <p:cNvGrpSpPr/>
              <p:nvPr/>
            </p:nvGrpSpPr>
            <p:grpSpPr>
              <a:xfrm flipV="1">
                <a:off x="1319170" y="2501798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27" name="直線コネクタ 69">
                  <a:extLst>
                    <a:ext uri="{FF2B5EF4-FFF2-40B4-BE49-F238E27FC236}">
                      <a16:creationId xmlns:a16="http://schemas.microsoft.com/office/drawing/2014/main" id="{D15473F0-FCBD-834B-8F3E-9098549F0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コネクタ 70">
                  <a:extLst>
                    <a:ext uri="{FF2B5EF4-FFF2-40B4-BE49-F238E27FC236}">
                      <a16:creationId xmlns:a16="http://schemas.microsoft.com/office/drawing/2014/main" id="{239C09E2-475C-5645-A28E-5680E77DCA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71">
                  <a:extLst>
                    <a:ext uri="{FF2B5EF4-FFF2-40B4-BE49-F238E27FC236}">
                      <a16:creationId xmlns:a16="http://schemas.microsoft.com/office/drawing/2014/main" id="{43364EED-DA86-374A-B9B8-AA3093419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コネクタ 72">
                  <a:extLst>
                    <a:ext uri="{FF2B5EF4-FFF2-40B4-BE49-F238E27FC236}">
                      <a16:creationId xmlns:a16="http://schemas.microsoft.com/office/drawing/2014/main" id="{A6952A74-28AF-EE4C-8CE7-DBBD57A3F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73">
                  <a:extLst>
                    <a:ext uri="{FF2B5EF4-FFF2-40B4-BE49-F238E27FC236}">
                      <a16:creationId xmlns:a16="http://schemas.microsoft.com/office/drawing/2014/main" id="{78985A69-FAF3-C043-BEAB-79D5EB8AF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矢印: 下 58">
              <a:extLst>
                <a:ext uri="{FF2B5EF4-FFF2-40B4-BE49-F238E27FC236}">
                  <a16:creationId xmlns:a16="http://schemas.microsoft.com/office/drawing/2014/main" id="{BA5D2C09-6EB9-024A-8ECE-B30276345370}"/>
                </a:ext>
              </a:extLst>
            </p:cNvPr>
            <p:cNvSpPr/>
            <p:nvPr/>
          </p:nvSpPr>
          <p:spPr>
            <a:xfrm>
              <a:off x="6281652" y="2728122"/>
              <a:ext cx="178108" cy="18950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楕円 59">
              <a:extLst>
                <a:ext uri="{FF2B5EF4-FFF2-40B4-BE49-F238E27FC236}">
                  <a16:creationId xmlns:a16="http://schemas.microsoft.com/office/drawing/2014/main" id="{DBDC7B29-01B8-2949-BEED-63C244DEC15C}"/>
                </a:ext>
              </a:extLst>
            </p:cNvPr>
            <p:cNvSpPr/>
            <p:nvPr/>
          </p:nvSpPr>
          <p:spPr>
            <a:xfrm>
              <a:off x="6255121" y="2666090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8" name="直線コネクタ 60">
              <a:extLst>
                <a:ext uri="{FF2B5EF4-FFF2-40B4-BE49-F238E27FC236}">
                  <a16:creationId xmlns:a16="http://schemas.microsoft.com/office/drawing/2014/main" id="{1EE9A627-D187-CB4E-880D-73A04BA38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5881" y="2802963"/>
              <a:ext cx="674831" cy="25294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61">
              <a:extLst>
                <a:ext uri="{FF2B5EF4-FFF2-40B4-BE49-F238E27FC236}">
                  <a16:creationId xmlns:a16="http://schemas.microsoft.com/office/drawing/2014/main" id="{D70A3204-AB6B-9E4D-BB3C-117426AB6B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0697" y="2361780"/>
              <a:ext cx="688537" cy="25110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62">
              <a:extLst>
                <a:ext uri="{FF2B5EF4-FFF2-40B4-BE49-F238E27FC236}">
                  <a16:creationId xmlns:a16="http://schemas.microsoft.com/office/drawing/2014/main" id="{4474A905-21CD-D742-9917-7BC852346AAF}"/>
                </a:ext>
              </a:extLst>
            </p:cNvPr>
            <p:cNvCxnSpPr>
              <a:cxnSpLocks/>
            </p:cNvCxnSpPr>
            <p:nvPr/>
          </p:nvCxnSpPr>
          <p:spPr>
            <a:xfrm>
              <a:off x="4031955" y="2410846"/>
              <a:ext cx="191122" cy="18982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63">
              <a:extLst>
                <a:ext uri="{FF2B5EF4-FFF2-40B4-BE49-F238E27FC236}">
                  <a16:creationId xmlns:a16="http://schemas.microsoft.com/office/drawing/2014/main" id="{1AA206A6-FFBA-4B40-82D1-D4597DF8E168}"/>
                </a:ext>
              </a:extLst>
            </p:cNvPr>
            <p:cNvCxnSpPr>
              <a:cxnSpLocks/>
            </p:cNvCxnSpPr>
            <p:nvPr/>
          </p:nvCxnSpPr>
          <p:spPr>
            <a:xfrm>
              <a:off x="4006555" y="2832989"/>
              <a:ext cx="205890" cy="22487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64">
              <a:extLst>
                <a:ext uri="{FF2B5EF4-FFF2-40B4-BE49-F238E27FC236}">
                  <a16:creationId xmlns:a16="http://schemas.microsoft.com/office/drawing/2014/main" id="{4020202F-9DBC-7742-B25E-355187BB00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2902" y="2383687"/>
              <a:ext cx="638020" cy="24677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65">
              <a:extLst>
                <a:ext uri="{FF2B5EF4-FFF2-40B4-BE49-F238E27FC236}">
                  <a16:creationId xmlns:a16="http://schemas.microsoft.com/office/drawing/2014/main" id="{96104B65-63D6-D247-BFDF-3134671C90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3696" y="2826402"/>
              <a:ext cx="680085" cy="252313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テキスト ボックス 200">
            <a:extLst>
              <a:ext uri="{FF2B5EF4-FFF2-40B4-BE49-F238E27FC236}">
                <a16:creationId xmlns:a16="http://schemas.microsoft.com/office/drawing/2014/main" id="{23CB519F-0AD2-8249-B729-47FA494320E7}"/>
              </a:ext>
            </a:extLst>
          </p:cNvPr>
          <p:cNvSpPr txBox="1"/>
          <p:nvPr/>
        </p:nvSpPr>
        <p:spPr>
          <a:xfrm>
            <a:off x="556637" y="114492"/>
            <a:ext cx="798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Source of intensity dependence of ATF2 IP beam size</a:t>
            </a:r>
            <a:endParaRPr kumimoji="1" lang="ja-JP" altLang="en-US" sz="2800" b="1" dirty="0"/>
          </a:p>
        </p:txBody>
      </p:sp>
      <p:sp>
        <p:nvSpPr>
          <p:cNvPr id="77" name="テキスト ボックス 1">
            <a:extLst>
              <a:ext uri="{FF2B5EF4-FFF2-40B4-BE49-F238E27FC236}">
                <a16:creationId xmlns:a16="http://schemas.microsoft.com/office/drawing/2014/main" id="{A1046517-46AA-CE42-8FD8-453EC3944162}"/>
              </a:ext>
            </a:extLst>
          </p:cNvPr>
          <p:cNvSpPr txBox="1"/>
          <p:nvPr/>
        </p:nvSpPr>
        <p:spPr>
          <a:xfrm>
            <a:off x="839679" y="3420716"/>
            <a:ext cx="3403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0070C0"/>
                </a:solidFill>
              </a:rPr>
              <a:t>Dynamic wakefield effect</a:t>
            </a:r>
            <a:endParaRPr kumimoji="1" lang="ja-JP" altLang="en-US" sz="2400" b="1" i="1" dirty="0">
              <a:solidFill>
                <a:srgbClr val="0070C0"/>
              </a:solidFill>
            </a:endParaRPr>
          </a:p>
        </p:txBody>
      </p:sp>
      <p:sp>
        <p:nvSpPr>
          <p:cNvPr id="78" name="テキスト ボックス 2">
            <a:extLst>
              <a:ext uri="{FF2B5EF4-FFF2-40B4-BE49-F238E27FC236}">
                <a16:creationId xmlns:a16="http://schemas.microsoft.com/office/drawing/2014/main" id="{CA0C9FE4-A937-A74B-B91E-BE1E19D57F2D}"/>
              </a:ext>
            </a:extLst>
          </p:cNvPr>
          <p:cNvSpPr txBox="1"/>
          <p:nvPr/>
        </p:nvSpPr>
        <p:spPr>
          <a:xfrm>
            <a:off x="1250043" y="3891671"/>
            <a:ext cx="6105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 Generated by</a:t>
            </a:r>
            <a:r>
              <a:rPr kumimoji="1" lang="en-US" altLang="ja-JP" sz="2000" b="1" i="1" dirty="0">
                <a:solidFill>
                  <a:srgbClr val="FF0000"/>
                </a:solidFill>
              </a:rPr>
              <a:t> orbit jitter in IP angle phase </a:t>
            </a:r>
          </a:p>
          <a:p>
            <a:r>
              <a:rPr kumimoji="1" lang="en-US" altLang="ja-JP" sz="2000" b="1" i="1" dirty="0">
                <a:solidFill>
                  <a:srgbClr val="FF0000"/>
                </a:solidFill>
              </a:rPr>
              <a:t>           </a:t>
            </a:r>
            <a:r>
              <a:rPr kumimoji="1" lang="en-US" altLang="ja-JP" sz="2000" i="1" dirty="0"/>
              <a:t>even if the vacuum components are well aligned.</a:t>
            </a:r>
          </a:p>
          <a:p>
            <a:r>
              <a:rPr kumimoji="1" lang="en-US" altLang="ja-JP" sz="2000" i="1" dirty="0"/>
              <a:t>The effect can be reduced only by reduction of orbit jitter.</a:t>
            </a:r>
            <a:endParaRPr kumimoji="1" lang="ja-JP" altLang="en-US" sz="2000" i="1" dirty="0"/>
          </a:p>
        </p:txBody>
      </p:sp>
      <p:grpSp>
        <p:nvGrpSpPr>
          <p:cNvPr id="79" name="グループ化 3">
            <a:extLst>
              <a:ext uri="{FF2B5EF4-FFF2-40B4-BE49-F238E27FC236}">
                <a16:creationId xmlns:a16="http://schemas.microsoft.com/office/drawing/2014/main" id="{843D1878-5119-5544-B1E2-EC0CDBEEFC9D}"/>
              </a:ext>
            </a:extLst>
          </p:cNvPr>
          <p:cNvGrpSpPr/>
          <p:nvPr/>
        </p:nvGrpSpPr>
        <p:grpSpPr>
          <a:xfrm>
            <a:off x="579602" y="4966800"/>
            <a:ext cx="7275912" cy="790120"/>
            <a:chOff x="757432" y="5572870"/>
            <a:chExt cx="7275912" cy="790120"/>
          </a:xfrm>
        </p:grpSpPr>
        <p:sp>
          <p:nvSpPr>
            <p:cNvPr id="80" name="矢印: 下 4">
              <a:extLst>
                <a:ext uri="{FF2B5EF4-FFF2-40B4-BE49-F238E27FC236}">
                  <a16:creationId xmlns:a16="http://schemas.microsoft.com/office/drawing/2014/main" id="{341054DD-FCE7-8F43-89EB-AC490FF1FEB7}"/>
                </a:ext>
              </a:extLst>
            </p:cNvPr>
            <p:cNvSpPr/>
            <p:nvPr/>
          </p:nvSpPr>
          <p:spPr>
            <a:xfrm>
              <a:off x="1657417" y="6120639"/>
              <a:ext cx="224783" cy="190755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楕円 5">
              <a:extLst>
                <a:ext uri="{FF2B5EF4-FFF2-40B4-BE49-F238E27FC236}">
                  <a16:creationId xmlns:a16="http://schemas.microsoft.com/office/drawing/2014/main" id="{694209EB-1D23-B446-BA0F-0B7F4A74F173}"/>
                </a:ext>
              </a:extLst>
            </p:cNvPr>
            <p:cNvSpPr/>
            <p:nvPr/>
          </p:nvSpPr>
          <p:spPr>
            <a:xfrm rot="21360000">
              <a:off x="1696044" y="6051490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82" name="直線コネクタ 6">
              <a:extLst>
                <a:ext uri="{FF2B5EF4-FFF2-40B4-BE49-F238E27FC236}">
                  <a16:creationId xmlns:a16="http://schemas.microsoft.com/office/drawing/2014/main" id="{7EB4654F-83A8-6242-9063-FD3825378EDA}"/>
                </a:ext>
              </a:extLst>
            </p:cNvPr>
            <p:cNvCxnSpPr/>
            <p:nvPr/>
          </p:nvCxnSpPr>
          <p:spPr>
            <a:xfrm>
              <a:off x="757432" y="5945187"/>
              <a:ext cx="67437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フリーフォーム: 図形 7">
              <a:extLst>
                <a:ext uri="{FF2B5EF4-FFF2-40B4-BE49-F238E27FC236}">
                  <a16:creationId xmlns:a16="http://schemas.microsoft.com/office/drawing/2014/main" id="{954FD57D-0083-B344-922C-0670FE02DED6}"/>
                </a:ext>
              </a:extLst>
            </p:cNvPr>
            <p:cNvSpPr/>
            <p:nvPr/>
          </p:nvSpPr>
          <p:spPr>
            <a:xfrm>
              <a:off x="845144" y="5785916"/>
              <a:ext cx="7188200" cy="349833"/>
            </a:xfrm>
            <a:custGeom>
              <a:avLst/>
              <a:gdLst>
                <a:gd name="connsiteX0" fmla="*/ 0 w 7188200"/>
                <a:gd name="connsiteY0" fmla="*/ 546619 h 1067382"/>
                <a:gd name="connsiteX1" fmla="*/ 1028700 w 7188200"/>
                <a:gd name="connsiteY1" fmla="*/ 25919 h 1067382"/>
                <a:gd name="connsiteX2" fmla="*/ 3263900 w 7188200"/>
                <a:gd name="connsiteY2" fmla="*/ 1067319 h 1067382"/>
                <a:gd name="connsiteX3" fmla="*/ 5613400 w 7188200"/>
                <a:gd name="connsiteY3" fmla="*/ 76719 h 1067382"/>
                <a:gd name="connsiteX4" fmla="*/ 7188200 w 7188200"/>
                <a:gd name="connsiteY4" fmla="*/ 140219 h 106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8200" h="1067382">
                  <a:moveTo>
                    <a:pt x="0" y="546619"/>
                  </a:moveTo>
                  <a:cubicBezTo>
                    <a:pt x="242358" y="242877"/>
                    <a:pt x="484717" y="-60864"/>
                    <a:pt x="1028700" y="25919"/>
                  </a:cubicBezTo>
                  <a:cubicBezTo>
                    <a:pt x="1572683" y="112702"/>
                    <a:pt x="2499783" y="1058852"/>
                    <a:pt x="3263900" y="1067319"/>
                  </a:cubicBezTo>
                  <a:cubicBezTo>
                    <a:pt x="4028017" y="1075786"/>
                    <a:pt x="4959350" y="231236"/>
                    <a:pt x="5613400" y="76719"/>
                  </a:cubicBezTo>
                  <a:cubicBezTo>
                    <a:pt x="6267450" y="-77798"/>
                    <a:pt x="6727825" y="31210"/>
                    <a:pt x="7188200" y="140219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矢印: 下 8">
              <a:extLst>
                <a:ext uri="{FF2B5EF4-FFF2-40B4-BE49-F238E27FC236}">
                  <a16:creationId xmlns:a16="http://schemas.microsoft.com/office/drawing/2014/main" id="{1C580F39-CDB5-764A-91BD-6EAC52AE88BD}"/>
                </a:ext>
              </a:extLst>
            </p:cNvPr>
            <p:cNvSpPr/>
            <p:nvPr/>
          </p:nvSpPr>
          <p:spPr>
            <a:xfrm flipV="1">
              <a:off x="3307689" y="5620798"/>
              <a:ext cx="207503" cy="158938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楕円 9">
              <a:extLst>
                <a:ext uri="{FF2B5EF4-FFF2-40B4-BE49-F238E27FC236}">
                  <a16:creationId xmlns:a16="http://schemas.microsoft.com/office/drawing/2014/main" id="{1F752EEA-EF79-C04B-929F-08E6755C896E}"/>
                </a:ext>
              </a:extLst>
            </p:cNvPr>
            <p:cNvSpPr/>
            <p:nvPr/>
          </p:nvSpPr>
          <p:spPr>
            <a:xfrm rot="21420000">
              <a:off x="3347044" y="5744116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矢印: 下 10">
              <a:extLst>
                <a:ext uri="{FF2B5EF4-FFF2-40B4-BE49-F238E27FC236}">
                  <a16:creationId xmlns:a16="http://schemas.microsoft.com/office/drawing/2014/main" id="{0E813A46-5C36-E04B-BAFA-F18F6F5C3CC3}"/>
                </a:ext>
              </a:extLst>
            </p:cNvPr>
            <p:cNvSpPr/>
            <p:nvPr/>
          </p:nvSpPr>
          <p:spPr>
            <a:xfrm flipV="1">
              <a:off x="4524828" y="5590457"/>
              <a:ext cx="185434" cy="152660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楕円 11">
              <a:extLst>
                <a:ext uri="{FF2B5EF4-FFF2-40B4-BE49-F238E27FC236}">
                  <a16:creationId xmlns:a16="http://schemas.microsoft.com/office/drawing/2014/main" id="{7CFC2DA1-6687-7342-9BBF-1C44C44DF6BB}"/>
                </a:ext>
              </a:extLst>
            </p:cNvPr>
            <p:cNvSpPr/>
            <p:nvPr/>
          </p:nvSpPr>
          <p:spPr>
            <a:xfrm rot="1020000">
              <a:off x="4559753" y="5740416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" name="矢印: 下 12">
              <a:extLst>
                <a:ext uri="{FF2B5EF4-FFF2-40B4-BE49-F238E27FC236}">
                  <a16:creationId xmlns:a16="http://schemas.microsoft.com/office/drawing/2014/main" id="{F0966067-9550-634A-9998-DDC1CF0D9BF1}"/>
                </a:ext>
              </a:extLst>
            </p:cNvPr>
            <p:cNvSpPr/>
            <p:nvPr/>
          </p:nvSpPr>
          <p:spPr>
            <a:xfrm>
              <a:off x="6266968" y="6158999"/>
              <a:ext cx="208086" cy="15797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楕円 13">
              <a:extLst>
                <a:ext uri="{FF2B5EF4-FFF2-40B4-BE49-F238E27FC236}">
                  <a16:creationId xmlns:a16="http://schemas.microsoft.com/office/drawing/2014/main" id="{55B257A6-ECA6-F04C-8020-D94782A08491}"/>
                </a:ext>
              </a:extLst>
            </p:cNvPr>
            <p:cNvSpPr/>
            <p:nvPr/>
          </p:nvSpPr>
          <p:spPr>
            <a:xfrm rot="20880000">
              <a:off x="6302165" y="6100393"/>
              <a:ext cx="368300" cy="8891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フリーフォーム: 図形 14">
              <a:extLst>
                <a:ext uri="{FF2B5EF4-FFF2-40B4-BE49-F238E27FC236}">
                  <a16:creationId xmlns:a16="http://schemas.microsoft.com/office/drawing/2014/main" id="{BE681313-4E25-2E45-9559-88230CA53064}"/>
                </a:ext>
              </a:extLst>
            </p:cNvPr>
            <p:cNvSpPr/>
            <p:nvPr/>
          </p:nvSpPr>
          <p:spPr>
            <a:xfrm flipV="1">
              <a:off x="832444" y="5754749"/>
              <a:ext cx="7188200" cy="351771"/>
            </a:xfrm>
            <a:custGeom>
              <a:avLst/>
              <a:gdLst>
                <a:gd name="connsiteX0" fmla="*/ 0 w 7188200"/>
                <a:gd name="connsiteY0" fmla="*/ 546619 h 1067382"/>
                <a:gd name="connsiteX1" fmla="*/ 1028700 w 7188200"/>
                <a:gd name="connsiteY1" fmla="*/ 25919 h 1067382"/>
                <a:gd name="connsiteX2" fmla="*/ 3263900 w 7188200"/>
                <a:gd name="connsiteY2" fmla="*/ 1067319 h 1067382"/>
                <a:gd name="connsiteX3" fmla="*/ 5613400 w 7188200"/>
                <a:gd name="connsiteY3" fmla="*/ 76719 h 1067382"/>
                <a:gd name="connsiteX4" fmla="*/ 7188200 w 7188200"/>
                <a:gd name="connsiteY4" fmla="*/ 140219 h 106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8200" h="1067382">
                  <a:moveTo>
                    <a:pt x="0" y="546619"/>
                  </a:moveTo>
                  <a:cubicBezTo>
                    <a:pt x="242358" y="242877"/>
                    <a:pt x="484717" y="-60864"/>
                    <a:pt x="1028700" y="25919"/>
                  </a:cubicBezTo>
                  <a:cubicBezTo>
                    <a:pt x="1572683" y="112702"/>
                    <a:pt x="2499783" y="1058852"/>
                    <a:pt x="3263900" y="1067319"/>
                  </a:cubicBezTo>
                  <a:cubicBezTo>
                    <a:pt x="4028017" y="1075786"/>
                    <a:pt x="4959350" y="231236"/>
                    <a:pt x="5613400" y="76719"/>
                  </a:cubicBezTo>
                  <a:cubicBezTo>
                    <a:pt x="6267450" y="-77798"/>
                    <a:pt x="6727825" y="31210"/>
                    <a:pt x="7188200" y="140219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91" name="直線コネクタ 15">
              <a:extLst>
                <a:ext uri="{FF2B5EF4-FFF2-40B4-BE49-F238E27FC236}">
                  <a16:creationId xmlns:a16="http://schemas.microsoft.com/office/drawing/2014/main" id="{A2DB3021-F452-EB4F-A84A-FB812EC04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105" y="5779485"/>
              <a:ext cx="882601" cy="460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16">
              <a:extLst>
                <a:ext uri="{FF2B5EF4-FFF2-40B4-BE49-F238E27FC236}">
                  <a16:creationId xmlns:a16="http://schemas.microsoft.com/office/drawing/2014/main" id="{FE892897-4011-A649-92EF-F4D4ED18EAAE}"/>
                </a:ext>
              </a:extLst>
            </p:cNvPr>
            <p:cNvCxnSpPr>
              <a:cxnSpLocks/>
            </p:cNvCxnSpPr>
            <p:nvPr/>
          </p:nvCxnSpPr>
          <p:spPr>
            <a:xfrm>
              <a:off x="3993172" y="5572870"/>
              <a:ext cx="955464" cy="25971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17">
              <a:extLst>
                <a:ext uri="{FF2B5EF4-FFF2-40B4-BE49-F238E27FC236}">
                  <a16:creationId xmlns:a16="http://schemas.microsoft.com/office/drawing/2014/main" id="{9D89737C-8988-A24A-906B-B65DAE35C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9168" y="6095128"/>
              <a:ext cx="1075208" cy="26786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18">
              <a:extLst>
                <a:ext uri="{FF2B5EF4-FFF2-40B4-BE49-F238E27FC236}">
                  <a16:creationId xmlns:a16="http://schemas.microsoft.com/office/drawing/2014/main" id="{482D89B1-6BDE-1F41-8253-B4F13DCAE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9284" y="5940797"/>
              <a:ext cx="1294948" cy="7095"/>
            </a:xfrm>
            <a:prstGeom prst="line">
              <a:avLst/>
            </a:prstGeom>
            <a:ln w="127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グループ化 19">
              <a:extLst>
                <a:ext uri="{FF2B5EF4-FFF2-40B4-BE49-F238E27FC236}">
                  <a16:creationId xmlns:a16="http://schemas.microsoft.com/office/drawing/2014/main" id="{A29A58E2-22C1-EC45-891C-BF43CFAEF347}"/>
                </a:ext>
              </a:extLst>
            </p:cNvPr>
            <p:cNvGrpSpPr/>
            <p:nvPr/>
          </p:nvGrpSpPr>
          <p:grpSpPr>
            <a:xfrm>
              <a:off x="1337584" y="6163718"/>
              <a:ext cx="1008993" cy="135492"/>
              <a:chOff x="1303283" y="3083956"/>
              <a:chExt cx="1008993" cy="135492"/>
            </a:xfrm>
          </p:grpSpPr>
          <p:cxnSp>
            <p:nvCxnSpPr>
              <p:cNvPr id="148" name="直線コネクタ 72">
                <a:extLst>
                  <a:ext uri="{FF2B5EF4-FFF2-40B4-BE49-F238E27FC236}">
                    <a16:creationId xmlns:a16="http://schemas.microsoft.com/office/drawing/2014/main" id="{2ADB0AFB-F21E-6649-9008-60DC21E59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コネクタ 73">
                <a:extLst>
                  <a:ext uri="{FF2B5EF4-FFF2-40B4-BE49-F238E27FC236}">
                    <a16:creationId xmlns:a16="http://schemas.microsoft.com/office/drawing/2014/main" id="{C2738351-1D82-B546-8F04-8FF500473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74">
                <a:extLst>
                  <a:ext uri="{FF2B5EF4-FFF2-40B4-BE49-F238E27FC236}">
                    <a16:creationId xmlns:a16="http://schemas.microsoft.com/office/drawing/2014/main" id="{DE84A97A-F55A-AC4B-8F8E-E0E0A1A60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コネクタ 75">
                <a:extLst>
                  <a:ext uri="{FF2B5EF4-FFF2-40B4-BE49-F238E27FC236}">
                    <a16:creationId xmlns:a16="http://schemas.microsoft.com/office/drawing/2014/main" id="{729757FB-6EC7-234F-B812-756ABE40A2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コネクタ 76">
                <a:extLst>
                  <a:ext uri="{FF2B5EF4-FFF2-40B4-BE49-F238E27FC236}">
                    <a16:creationId xmlns:a16="http://schemas.microsoft.com/office/drawing/2014/main" id="{20A20F19-039D-D046-BF0C-2DAACD70B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グループ化 20">
              <a:extLst>
                <a:ext uri="{FF2B5EF4-FFF2-40B4-BE49-F238E27FC236}">
                  <a16:creationId xmlns:a16="http://schemas.microsoft.com/office/drawing/2014/main" id="{6D5FB6B5-AD03-FC45-9AAF-EFC7D3ADBE0C}"/>
                </a:ext>
              </a:extLst>
            </p:cNvPr>
            <p:cNvGrpSpPr/>
            <p:nvPr/>
          </p:nvGrpSpPr>
          <p:grpSpPr>
            <a:xfrm flipV="1">
              <a:off x="1353471" y="5581560"/>
              <a:ext cx="1008993" cy="135492"/>
              <a:chOff x="1303283" y="3083956"/>
              <a:chExt cx="1008993" cy="135492"/>
            </a:xfrm>
          </p:grpSpPr>
          <p:cxnSp>
            <p:nvCxnSpPr>
              <p:cNvPr id="143" name="直線コネクタ 67">
                <a:extLst>
                  <a:ext uri="{FF2B5EF4-FFF2-40B4-BE49-F238E27FC236}">
                    <a16:creationId xmlns:a16="http://schemas.microsoft.com/office/drawing/2014/main" id="{1C923487-098D-D149-949D-1621B9ECB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68">
                <a:extLst>
                  <a:ext uri="{FF2B5EF4-FFF2-40B4-BE49-F238E27FC236}">
                    <a16:creationId xmlns:a16="http://schemas.microsoft.com/office/drawing/2014/main" id="{3D0C3A57-4FD9-4D4F-9C71-6BF4D17AE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線コネクタ 69">
                <a:extLst>
                  <a:ext uri="{FF2B5EF4-FFF2-40B4-BE49-F238E27FC236}">
                    <a16:creationId xmlns:a16="http://schemas.microsoft.com/office/drawing/2014/main" id="{B56B76D6-2AE9-734D-9521-524FC1D0E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コネクタ 70">
                <a:extLst>
                  <a:ext uri="{FF2B5EF4-FFF2-40B4-BE49-F238E27FC236}">
                    <a16:creationId xmlns:a16="http://schemas.microsoft.com/office/drawing/2014/main" id="{2A8128F1-ED61-874F-A917-152959C72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71">
                <a:extLst>
                  <a:ext uri="{FF2B5EF4-FFF2-40B4-BE49-F238E27FC236}">
                    <a16:creationId xmlns:a16="http://schemas.microsoft.com/office/drawing/2014/main" id="{6C090369-DBF3-8C41-BA16-F04F796FB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直線コネクタ 21">
              <a:extLst>
                <a:ext uri="{FF2B5EF4-FFF2-40B4-BE49-F238E27FC236}">
                  <a16:creationId xmlns:a16="http://schemas.microsoft.com/office/drawing/2014/main" id="{F661F882-6FD1-2B44-9DAC-F839D4377A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3853" y="5940797"/>
              <a:ext cx="1294948" cy="7095"/>
            </a:xfrm>
            <a:prstGeom prst="line">
              <a:avLst/>
            </a:prstGeom>
            <a:ln w="127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グループ化 22">
              <a:extLst>
                <a:ext uri="{FF2B5EF4-FFF2-40B4-BE49-F238E27FC236}">
                  <a16:creationId xmlns:a16="http://schemas.microsoft.com/office/drawing/2014/main" id="{A06DC855-4A5E-9349-8C49-EB0BFA9BA38E}"/>
                </a:ext>
              </a:extLst>
            </p:cNvPr>
            <p:cNvGrpSpPr/>
            <p:nvPr/>
          </p:nvGrpSpPr>
          <p:grpSpPr>
            <a:xfrm>
              <a:off x="2992153" y="6163718"/>
              <a:ext cx="1008993" cy="135492"/>
              <a:chOff x="1303283" y="3083956"/>
              <a:chExt cx="1008993" cy="135492"/>
            </a:xfrm>
          </p:grpSpPr>
          <p:cxnSp>
            <p:nvCxnSpPr>
              <p:cNvPr id="138" name="直線コネクタ 62">
                <a:extLst>
                  <a:ext uri="{FF2B5EF4-FFF2-40B4-BE49-F238E27FC236}">
                    <a16:creationId xmlns:a16="http://schemas.microsoft.com/office/drawing/2014/main" id="{6D343FED-DC43-7640-9B78-3EBE9FC01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コネクタ 63">
                <a:extLst>
                  <a:ext uri="{FF2B5EF4-FFF2-40B4-BE49-F238E27FC236}">
                    <a16:creationId xmlns:a16="http://schemas.microsoft.com/office/drawing/2014/main" id="{47F36E47-5332-3748-B2C4-79C976BBA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コネクタ 64">
                <a:extLst>
                  <a:ext uri="{FF2B5EF4-FFF2-40B4-BE49-F238E27FC236}">
                    <a16:creationId xmlns:a16="http://schemas.microsoft.com/office/drawing/2014/main" id="{4E066130-597B-1149-9846-C42BF396B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65">
                <a:extLst>
                  <a:ext uri="{FF2B5EF4-FFF2-40B4-BE49-F238E27FC236}">
                    <a16:creationId xmlns:a16="http://schemas.microsoft.com/office/drawing/2014/main" id="{A200EDC9-33AE-7645-9D78-140CB96838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コネクタ 66">
                <a:extLst>
                  <a:ext uri="{FF2B5EF4-FFF2-40B4-BE49-F238E27FC236}">
                    <a16:creationId xmlns:a16="http://schemas.microsoft.com/office/drawing/2014/main" id="{1B5A099F-4B7F-F14A-AF69-D18D72759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グループ化 23">
              <a:extLst>
                <a:ext uri="{FF2B5EF4-FFF2-40B4-BE49-F238E27FC236}">
                  <a16:creationId xmlns:a16="http://schemas.microsoft.com/office/drawing/2014/main" id="{19F86663-C023-6847-9E32-3A724E07B974}"/>
                </a:ext>
              </a:extLst>
            </p:cNvPr>
            <p:cNvGrpSpPr/>
            <p:nvPr/>
          </p:nvGrpSpPr>
          <p:grpSpPr>
            <a:xfrm flipV="1">
              <a:off x="3008040" y="5581560"/>
              <a:ext cx="1008993" cy="135492"/>
              <a:chOff x="1303283" y="3083956"/>
              <a:chExt cx="1008993" cy="135492"/>
            </a:xfrm>
          </p:grpSpPr>
          <p:cxnSp>
            <p:nvCxnSpPr>
              <p:cNvPr id="133" name="直線コネクタ 57">
                <a:extLst>
                  <a:ext uri="{FF2B5EF4-FFF2-40B4-BE49-F238E27FC236}">
                    <a16:creationId xmlns:a16="http://schemas.microsoft.com/office/drawing/2014/main" id="{8EB5AC8E-370E-564E-A54F-65BE0E3D4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コネクタ 58">
                <a:extLst>
                  <a:ext uri="{FF2B5EF4-FFF2-40B4-BE49-F238E27FC236}">
                    <a16:creationId xmlns:a16="http://schemas.microsoft.com/office/drawing/2014/main" id="{5DAD05A6-E010-174D-A828-FA6331463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59">
                <a:extLst>
                  <a:ext uri="{FF2B5EF4-FFF2-40B4-BE49-F238E27FC236}">
                    <a16:creationId xmlns:a16="http://schemas.microsoft.com/office/drawing/2014/main" id="{B46ED206-8630-3B43-B3D3-7A0CBBC5C2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コネクタ 60">
                <a:extLst>
                  <a:ext uri="{FF2B5EF4-FFF2-40B4-BE49-F238E27FC236}">
                    <a16:creationId xmlns:a16="http://schemas.microsoft.com/office/drawing/2014/main" id="{A02D9817-6A2C-F743-915A-7211A758D3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コネクタ 61">
                <a:extLst>
                  <a:ext uri="{FF2B5EF4-FFF2-40B4-BE49-F238E27FC236}">
                    <a16:creationId xmlns:a16="http://schemas.microsoft.com/office/drawing/2014/main" id="{D74AC60F-B864-9041-8434-21F613CE7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直線コネクタ 24">
              <a:extLst>
                <a:ext uri="{FF2B5EF4-FFF2-40B4-BE49-F238E27FC236}">
                  <a16:creationId xmlns:a16="http://schemas.microsoft.com/office/drawing/2014/main" id="{2487EE1B-8201-AC4F-8140-3BE24393B9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7086" y="5941209"/>
              <a:ext cx="1294948" cy="7095"/>
            </a:xfrm>
            <a:prstGeom prst="line">
              <a:avLst/>
            </a:prstGeom>
            <a:ln w="127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グループ化 25">
              <a:extLst>
                <a:ext uri="{FF2B5EF4-FFF2-40B4-BE49-F238E27FC236}">
                  <a16:creationId xmlns:a16="http://schemas.microsoft.com/office/drawing/2014/main" id="{33BB98FB-AD8C-6645-AB77-0CADA3A81805}"/>
                </a:ext>
              </a:extLst>
            </p:cNvPr>
            <p:cNvGrpSpPr/>
            <p:nvPr/>
          </p:nvGrpSpPr>
          <p:grpSpPr>
            <a:xfrm>
              <a:off x="4205386" y="6164130"/>
              <a:ext cx="1008993" cy="135492"/>
              <a:chOff x="1303283" y="3083956"/>
              <a:chExt cx="1008993" cy="135492"/>
            </a:xfrm>
          </p:grpSpPr>
          <p:cxnSp>
            <p:nvCxnSpPr>
              <p:cNvPr id="128" name="直線コネクタ 52">
                <a:extLst>
                  <a:ext uri="{FF2B5EF4-FFF2-40B4-BE49-F238E27FC236}">
                    <a16:creationId xmlns:a16="http://schemas.microsoft.com/office/drawing/2014/main" id="{B132D223-BA26-2B46-9F32-93586BAFE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53">
                <a:extLst>
                  <a:ext uri="{FF2B5EF4-FFF2-40B4-BE49-F238E27FC236}">
                    <a16:creationId xmlns:a16="http://schemas.microsoft.com/office/drawing/2014/main" id="{4928D213-5766-AB46-816A-2A98DA4A4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コネクタ 54">
                <a:extLst>
                  <a:ext uri="{FF2B5EF4-FFF2-40B4-BE49-F238E27FC236}">
                    <a16:creationId xmlns:a16="http://schemas.microsoft.com/office/drawing/2014/main" id="{70FB8649-818F-C44A-90DF-97F5980D94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コネクタ 55">
                <a:extLst>
                  <a:ext uri="{FF2B5EF4-FFF2-40B4-BE49-F238E27FC236}">
                    <a16:creationId xmlns:a16="http://schemas.microsoft.com/office/drawing/2014/main" id="{2F43F28F-E52B-C641-A186-5C8A729748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56">
                <a:extLst>
                  <a:ext uri="{FF2B5EF4-FFF2-40B4-BE49-F238E27FC236}">
                    <a16:creationId xmlns:a16="http://schemas.microsoft.com/office/drawing/2014/main" id="{62DC36A9-01F6-8544-8467-2B0D4AE65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グループ化 26">
              <a:extLst>
                <a:ext uri="{FF2B5EF4-FFF2-40B4-BE49-F238E27FC236}">
                  <a16:creationId xmlns:a16="http://schemas.microsoft.com/office/drawing/2014/main" id="{F85D4BC0-178A-3D49-A622-15692E50563C}"/>
                </a:ext>
              </a:extLst>
            </p:cNvPr>
            <p:cNvGrpSpPr/>
            <p:nvPr/>
          </p:nvGrpSpPr>
          <p:grpSpPr>
            <a:xfrm flipV="1">
              <a:off x="4221273" y="5581972"/>
              <a:ext cx="1008993" cy="135492"/>
              <a:chOff x="1303283" y="3083956"/>
              <a:chExt cx="1008993" cy="135492"/>
            </a:xfrm>
          </p:grpSpPr>
          <p:cxnSp>
            <p:nvCxnSpPr>
              <p:cNvPr id="123" name="直線コネクタ 47">
                <a:extLst>
                  <a:ext uri="{FF2B5EF4-FFF2-40B4-BE49-F238E27FC236}">
                    <a16:creationId xmlns:a16="http://schemas.microsoft.com/office/drawing/2014/main" id="{33FC5D97-5F0F-EE40-96DB-1D677D8C01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3283" y="3083956"/>
                <a:ext cx="14513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48">
                <a:extLst>
                  <a:ext uri="{FF2B5EF4-FFF2-40B4-BE49-F238E27FC236}">
                    <a16:creationId xmlns:a16="http://schemas.microsoft.com/office/drawing/2014/main" id="{531C963E-713D-E842-BCB4-C20B7FB1F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49">
                <a:extLst>
                  <a:ext uri="{FF2B5EF4-FFF2-40B4-BE49-F238E27FC236}">
                    <a16:creationId xmlns:a16="http://schemas.microsoft.com/office/drawing/2014/main" id="{F6AAE8DF-5740-E741-A644-1FDABF57B7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416" y="3219448"/>
                <a:ext cx="73726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50">
                <a:extLst>
                  <a:ext uri="{FF2B5EF4-FFF2-40B4-BE49-F238E27FC236}">
                    <a16:creationId xmlns:a16="http://schemas.microsoft.com/office/drawing/2014/main" id="{9E3F8951-4A76-8249-A018-95A4236AE6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5681" y="3083956"/>
                <a:ext cx="0" cy="13549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51">
                <a:extLst>
                  <a:ext uri="{FF2B5EF4-FFF2-40B4-BE49-F238E27FC236}">
                    <a16:creationId xmlns:a16="http://schemas.microsoft.com/office/drawing/2014/main" id="{D17A42E6-EA88-464F-BADA-D35EAF181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5681" y="3083956"/>
                <a:ext cx="12659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グループ化 27">
              <a:extLst>
                <a:ext uri="{FF2B5EF4-FFF2-40B4-BE49-F238E27FC236}">
                  <a16:creationId xmlns:a16="http://schemas.microsoft.com/office/drawing/2014/main" id="{900E3848-6347-FB47-A393-6292A5075DA2}"/>
                </a:ext>
              </a:extLst>
            </p:cNvPr>
            <p:cNvGrpSpPr/>
            <p:nvPr/>
          </p:nvGrpSpPr>
          <p:grpSpPr>
            <a:xfrm>
              <a:off x="5810201" y="5585514"/>
              <a:ext cx="1294948" cy="717650"/>
              <a:chOff x="5810201" y="5585514"/>
              <a:chExt cx="1294948" cy="717650"/>
            </a:xfrm>
          </p:grpSpPr>
          <p:cxnSp>
            <p:nvCxnSpPr>
              <p:cNvPr id="110" name="直線コネクタ 34">
                <a:extLst>
                  <a:ext uri="{FF2B5EF4-FFF2-40B4-BE49-F238E27FC236}">
                    <a16:creationId xmlns:a16="http://schemas.microsoft.com/office/drawing/2014/main" id="{4508DB11-EAE0-F745-B3E3-F8077233C9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201" y="5944751"/>
                <a:ext cx="1294948" cy="709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グループ化 35">
                <a:extLst>
                  <a:ext uri="{FF2B5EF4-FFF2-40B4-BE49-F238E27FC236}">
                    <a16:creationId xmlns:a16="http://schemas.microsoft.com/office/drawing/2014/main" id="{B9531526-FC3E-A441-B76F-1BE2D59FF040}"/>
                  </a:ext>
                </a:extLst>
              </p:cNvPr>
              <p:cNvGrpSpPr/>
              <p:nvPr/>
            </p:nvGrpSpPr>
            <p:grpSpPr>
              <a:xfrm>
                <a:off x="5938501" y="6167672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118" name="直線コネクタ 42">
                  <a:extLst>
                    <a:ext uri="{FF2B5EF4-FFF2-40B4-BE49-F238E27FC236}">
                      <a16:creationId xmlns:a16="http://schemas.microsoft.com/office/drawing/2014/main" id="{694E28EB-CF10-1548-9513-727E38BDB0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43">
                  <a:extLst>
                    <a:ext uri="{FF2B5EF4-FFF2-40B4-BE49-F238E27FC236}">
                      <a16:creationId xmlns:a16="http://schemas.microsoft.com/office/drawing/2014/main" id="{1DB897C5-71AE-FD45-AACA-5374C4E67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44">
                  <a:extLst>
                    <a:ext uri="{FF2B5EF4-FFF2-40B4-BE49-F238E27FC236}">
                      <a16:creationId xmlns:a16="http://schemas.microsoft.com/office/drawing/2014/main" id="{26E0873A-6740-6641-B2B6-3ADA7A640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45">
                  <a:extLst>
                    <a:ext uri="{FF2B5EF4-FFF2-40B4-BE49-F238E27FC236}">
                      <a16:creationId xmlns:a16="http://schemas.microsoft.com/office/drawing/2014/main" id="{CCBB7D1B-4F14-C241-9EB8-AAED1023C3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コネクタ 46">
                  <a:extLst>
                    <a:ext uri="{FF2B5EF4-FFF2-40B4-BE49-F238E27FC236}">
                      <a16:creationId xmlns:a16="http://schemas.microsoft.com/office/drawing/2014/main" id="{E86A86B1-E218-1A49-B397-0AF89F0C02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グループ化 36">
                <a:extLst>
                  <a:ext uri="{FF2B5EF4-FFF2-40B4-BE49-F238E27FC236}">
                    <a16:creationId xmlns:a16="http://schemas.microsoft.com/office/drawing/2014/main" id="{E82644CC-A4A7-C749-BFAC-7C32578EA779}"/>
                  </a:ext>
                </a:extLst>
              </p:cNvPr>
              <p:cNvGrpSpPr/>
              <p:nvPr/>
            </p:nvGrpSpPr>
            <p:grpSpPr>
              <a:xfrm flipV="1">
                <a:off x="5954388" y="5585514"/>
                <a:ext cx="1008993" cy="135492"/>
                <a:chOff x="1303283" y="3083956"/>
                <a:chExt cx="1008993" cy="135492"/>
              </a:xfrm>
            </p:grpSpPr>
            <p:cxnSp>
              <p:nvCxnSpPr>
                <p:cNvPr id="113" name="直線コネクタ 37">
                  <a:extLst>
                    <a:ext uri="{FF2B5EF4-FFF2-40B4-BE49-F238E27FC236}">
                      <a16:creationId xmlns:a16="http://schemas.microsoft.com/office/drawing/2014/main" id="{32EE5F93-B5E4-EE40-A419-D74277F2A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3283" y="3083956"/>
                  <a:ext cx="14513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38">
                  <a:extLst>
                    <a:ext uri="{FF2B5EF4-FFF2-40B4-BE49-F238E27FC236}">
                      <a16:creationId xmlns:a16="http://schemas.microsoft.com/office/drawing/2014/main" id="{3CC219B0-A22F-2641-BD18-72EC5BCFA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39">
                  <a:extLst>
                    <a:ext uri="{FF2B5EF4-FFF2-40B4-BE49-F238E27FC236}">
                      <a16:creationId xmlns:a16="http://schemas.microsoft.com/office/drawing/2014/main" id="{9736EBE0-E828-8741-8A38-8F0F31BBD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8416" y="3219448"/>
                  <a:ext cx="73726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40">
                  <a:extLst>
                    <a:ext uri="{FF2B5EF4-FFF2-40B4-BE49-F238E27FC236}">
                      <a16:creationId xmlns:a16="http://schemas.microsoft.com/office/drawing/2014/main" id="{1A5E5A8D-D54A-6A4D-BC6E-EC44772654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85681" y="3083956"/>
                  <a:ext cx="0" cy="1354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線コネクタ 41">
                  <a:extLst>
                    <a:ext uri="{FF2B5EF4-FFF2-40B4-BE49-F238E27FC236}">
                      <a16:creationId xmlns:a16="http://schemas.microsoft.com/office/drawing/2014/main" id="{9F0EE819-CBBC-994D-B6A2-89AF2F245B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85681" y="3083956"/>
                  <a:ext cx="12659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4" name="直線コネクタ 28">
              <a:extLst>
                <a:ext uri="{FF2B5EF4-FFF2-40B4-BE49-F238E27FC236}">
                  <a16:creationId xmlns:a16="http://schemas.microsoft.com/office/drawing/2014/main" id="{2AF1548E-A34B-5849-9023-7E301B5B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297" y="5721007"/>
              <a:ext cx="72309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29">
              <a:extLst>
                <a:ext uri="{FF2B5EF4-FFF2-40B4-BE49-F238E27FC236}">
                  <a16:creationId xmlns:a16="http://schemas.microsoft.com/office/drawing/2014/main" id="{656DAA8E-A95A-B548-BF7A-0A6BCBE35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8838" y="6163718"/>
              <a:ext cx="72309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30">
              <a:extLst>
                <a:ext uri="{FF2B5EF4-FFF2-40B4-BE49-F238E27FC236}">
                  <a16:creationId xmlns:a16="http://schemas.microsoft.com/office/drawing/2014/main" id="{494489BA-FED9-AB48-A431-DD16E8A6B90A}"/>
                </a:ext>
              </a:extLst>
            </p:cNvPr>
            <p:cNvCxnSpPr>
              <a:cxnSpLocks/>
            </p:cNvCxnSpPr>
            <p:nvPr/>
          </p:nvCxnSpPr>
          <p:spPr>
            <a:xfrm>
              <a:off x="3996060" y="5717052"/>
              <a:ext cx="30928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31">
              <a:extLst>
                <a:ext uri="{FF2B5EF4-FFF2-40B4-BE49-F238E27FC236}">
                  <a16:creationId xmlns:a16="http://schemas.microsoft.com/office/drawing/2014/main" id="{22ACA49E-B1E8-8742-A5FE-788D52FD14BC}"/>
                </a:ext>
              </a:extLst>
            </p:cNvPr>
            <p:cNvCxnSpPr>
              <a:cxnSpLocks/>
            </p:cNvCxnSpPr>
            <p:nvPr/>
          </p:nvCxnSpPr>
          <p:spPr>
            <a:xfrm>
              <a:off x="3948230" y="6163718"/>
              <a:ext cx="30928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32">
              <a:extLst>
                <a:ext uri="{FF2B5EF4-FFF2-40B4-BE49-F238E27FC236}">
                  <a16:creationId xmlns:a16="http://schemas.microsoft.com/office/drawing/2014/main" id="{49110FB2-22EF-454B-9E78-63987BE82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2902" y="5717052"/>
              <a:ext cx="721817" cy="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33">
              <a:extLst>
                <a:ext uri="{FF2B5EF4-FFF2-40B4-BE49-F238E27FC236}">
                  <a16:creationId xmlns:a16="http://schemas.microsoft.com/office/drawing/2014/main" id="{876BE7B7-638B-0449-8974-3A0B026F1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8930" y="6166210"/>
              <a:ext cx="721817" cy="2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テキスト ボックス 77">
            <a:extLst>
              <a:ext uri="{FF2B5EF4-FFF2-40B4-BE49-F238E27FC236}">
                <a16:creationId xmlns:a16="http://schemas.microsoft.com/office/drawing/2014/main" id="{DDB78F35-6CE5-8042-B255-FF94AD9A3A51}"/>
              </a:ext>
            </a:extLst>
          </p:cNvPr>
          <p:cNvSpPr txBox="1"/>
          <p:nvPr/>
        </p:nvSpPr>
        <p:spPr>
          <a:xfrm>
            <a:off x="277010" y="5915615"/>
            <a:ext cx="745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Orbit jitter will be small at ILC, with fast (bunch by bunch) feedback. 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260FFF8-ABC5-874D-947A-921DFA98E6E5}"/>
              </a:ext>
            </a:extLst>
          </p:cNvPr>
          <p:cNvSpPr/>
          <p:nvPr/>
        </p:nvSpPr>
        <p:spPr>
          <a:xfrm>
            <a:off x="408911" y="6446125"/>
            <a:ext cx="386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Kiyoshi Kubo, Toshiyuki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Okugi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98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52EB-EEDC-3641-98E5-6B7A31DE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817" y="166187"/>
            <a:ext cx="7304184" cy="487490"/>
          </a:xfrm>
        </p:spPr>
        <p:txBody>
          <a:bodyPr/>
          <a:lstStyle/>
          <a:p>
            <a:r>
              <a:rPr lang="en-US" dirty="0"/>
              <a:t>Electron Ion Collider – next collider in 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6E2ED-418C-6041-B2C7-83DCB31ED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169" y="800911"/>
            <a:ext cx="6822831" cy="5082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Requirements established in Community White Paper*, re-emphasized in 2015 NSAC LRP, and recent National Academies of Sciences report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Polarized ( ~70%) electrons, protons, and light nuclei</a:t>
            </a:r>
          </a:p>
          <a:p>
            <a:r>
              <a:rPr lang="en-US" dirty="0"/>
              <a:t>Ion beams from deuterons to the heaviest stable nuclei</a:t>
            </a:r>
          </a:p>
          <a:p>
            <a:r>
              <a:rPr lang="en-US" dirty="0"/>
              <a:t>Variable center of mass energies ~20-100 GeV, upgradable to ~140 GeV</a:t>
            </a:r>
          </a:p>
          <a:p>
            <a:r>
              <a:rPr lang="en-US" dirty="0"/>
              <a:t>High collision luminosity ~10</a:t>
            </a:r>
            <a:r>
              <a:rPr lang="en-US" baseline="30000" dirty="0"/>
              <a:t>33-34</a:t>
            </a:r>
            <a:r>
              <a:rPr lang="en-US" dirty="0"/>
              <a:t> 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“Factory”-like luminosity, factor of 100-1000 beyond HERA</a:t>
            </a:r>
          </a:p>
          <a:p>
            <a:r>
              <a:rPr lang="en-US" dirty="0"/>
              <a:t>Possibly have more than one interaction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F2EB8-D478-2541-A0FD-83D034114975}"/>
              </a:ext>
            </a:extLst>
          </p:cNvPr>
          <p:cNvSpPr txBox="1">
            <a:spLocks/>
          </p:cNvSpPr>
          <p:nvPr/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0000"/>
                </a:solidFill>
              </a:rPr>
              <a:t> 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85139-81DC-994F-9F57-DC9B34E9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4" y="166187"/>
            <a:ext cx="1528879" cy="19734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2D64-3B4E-974E-B1C6-909BFB2A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4" y="2319012"/>
            <a:ext cx="1528879" cy="1972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78514F-6B81-2040-A7D3-4AFEADB62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4" y="4471213"/>
            <a:ext cx="1555481" cy="2250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E8534-3A72-2B4D-9668-1BB3F2105222}"/>
              </a:ext>
            </a:extLst>
          </p:cNvPr>
          <p:cNvSpPr txBox="1"/>
          <p:nvPr/>
        </p:nvSpPr>
        <p:spPr>
          <a:xfrm>
            <a:off x="1916935" y="5568576"/>
            <a:ext cx="7227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This will be definitely an advanced and novel collider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Taking the best from </a:t>
            </a:r>
            <a:r>
              <a:rPr lang="en-US" sz="2000" b="1" dirty="0" err="1">
                <a:solidFill>
                  <a:srgbClr val="FF0000"/>
                </a:solidFill>
              </a:rPr>
              <a:t>e+e</a:t>
            </a:r>
            <a:r>
              <a:rPr lang="en-US" sz="2000" b="1" dirty="0">
                <a:solidFill>
                  <a:srgbClr val="FF0000"/>
                </a:solidFill>
              </a:rPr>
              <a:t>- factories and hadron colliders, which will use advanced techniques (energy recovery, electron cooling) </a:t>
            </a:r>
          </a:p>
        </p:txBody>
      </p:sp>
    </p:spTree>
    <p:extLst>
      <p:ext uri="{BB962C8B-B14F-4D97-AF65-F5344CB8AC3E}">
        <p14:creationId xmlns:p14="http://schemas.microsoft.com/office/powerpoint/2010/main" val="2391394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6A720E-AADF-574C-A60E-C2FFC542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240539"/>
            <a:ext cx="8732108" cy="487490"/>
          </a:xfrm>
        </p:spPr>
        <p:txBody>
          <a:bodyPr>
            <a:noAutofit/>
          </a:bodyPr>
          <a:lstStyle/>
          <a:p>
            <a:r>
              <a:rPr lang="en-US" sz="2800" dirty="0"/>
              <a:t>Lessons from B factories - KEK B and PEP-II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3CC776-E2F5-1548-A621-38CD48D68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6" y="966055"/>
            <a:ext cx="8989765" cy="5381694"/>
          </a:xfrm>
        </p:spPr>
        <p:txBody>
          <a:bodyPr>
            <a:normAutofit/>
          </a:bodyPr>
          <a:lstStyle/>
          <a:p>
            <a:r>
              <a:rPr lang="en-GB" sz="2000" dirty="0"/>
              <a:t>When B factories design started ~1990, </a:t>
            </a:r>
            <a:r>
              <a:rPr lang="en-GB" sz="2000" dirty="0" err="1"/>
              <a:t>e+e</a:t>
            </a:r>
            <a:r>
              <a:rPr lang="en-GB" sz="2000" dirty="0"/>
              <a:t>- colliders barely reached 10</a:t>
            </a:r>
            <a:r>
              <a:rPr lang="en-GB" sz="2000" baseline="30000" dirty="0"/>
              <a:t>32</a:t>
            </a:r>
            <a:r>
              <a:rPr lang="en-GB" sz="2000" dirty="0"/>
              <a:t> cm</a:t>
            </a:r>
            <a:r>
              <a:rPr lang="en-GB" sz="2000" baseline="30000" dirty="0"/>
              <a:t>−2</a:t>
            </a:r>
            <a:r>
              <a:rPr lang="en-GB" sz="2000" dirty="0"/>
              <a:t>s</a:t>
            </a:r>
            <a:r>
              <a:rPr lang="en-GB" sz="2000" baseline="30000" dirty="0"/>
              <a:t>−1</a:t>
            </a:r>
            <a:endParaRPr lang="en-GB" sz="2000" dirty="0"/>
          </a:p>
          <a:p>
            <a:r>
              <a:rPr lang="en-GB" sz="2000" dirty="0"/>
              <a:t>Aim: PEP-II and KEKB aimed in their design to luminosity of 0.3 – 1 x 10</a:t>
            </a:r>
            <a:r>
              <a:rPr lang="en-GB" sz="2000" baseline="30000" dirty="0"/>
              <a:t>34</a:t>
            </a:r>
            <a:r>
              <a:rPr lang="en-GB" sz="2000" dirty="0"/>
              <a:t> cm</a:t>
            </a:r>
            <a:r>
              <a:rPr lang="en-GB" sz="2000" baseline="30000" dirty="0"/>
              <a:t>-2</a:t>
            </a:r>
            <a:r>
              <a:rPr lang="en-GB" sz="2000" dirty="0"/>
              <a:t> s</a:t>
            </a:r>
            <a:r>
              <a:rPr lang="en-GB" sz="2000" baseline="30000" dirty="0"/>
              <a:t>-1</a:t>
            </a:r>
            <a:endParaRPr lang="en-GB" sz="2000" dirty="0"/>
          </a:p>
          <a:p>
            <a:r>
              <a:rPr lang="en-GB" sz="2000" dirty="0"/>
              <a:t>Approach: build-in necessary features to achieve high </a:t>
            </a:r>
            <a:r>
              <a:rPr lang="en-GB" sz="2000" dirty="0" err="1"/>
              <a:t>Lumi</a:t>
            </a:r>
            <a:r>
              <a:rPr lang="en-GB" sz="2000" dirty="0"/>
              <a:t> into the design</a:t>
            </a:r>
          </a:p>
          <a:p>
            <a:pPr lvl="1"/>
            <a:r>
              <a:rPr lang="en-GB" sz="1800" dirty="0"/>
              <a:t>Crossing angle and crab cavity; Local chromaticity correction; RF cavities and vacuum chamber compatible with ampere-scale beams; Bunch-by-bunch feedback;  Continuous top-up injection</a:t>
            </a:r>
          </a:p>
          <a:p>
            <a:r>
              <a:rPr lang="en-GB" sz="2000" dirty="0"/>
              <a:t>Result: fast start-up – achieve design </a:t>
            </a:r>
            <a:r>
              <a:rPr lang="en-GB" sz="2000" dirty="0" err="1"/>
              <a:t>Lumi</a:t>
            </a:r>
            <a:r>
              <a:rPr lang="en-GB" sz="2000" dirty="0"/>
              <a:t> in 1.5-3 years</a:t>
            </a:r>
            <a:br>
              <a:rPr lang="en-GB" sz="2000" dirty="0"/>
            </a:br>
            <a:r>
              <a:rPr lang="en-GB" sz="2000" dirty="0"/>
              <a:t>			   with further efforts exceed design </a:t>
            </a:r>
            <a:r>
              <a:rPr lang="en-GB" sz="2000" dirty="0" err="1"/>
              <a:t>Lumi</a:t>
            </a:r>
            <a:r>
              <a:rPr lang="en-GB" sz="2000" dirty="0"/>
              <a:t> x2-4 times</a:t>
            </a:r>
          </a:p>
          <a:p>
            <a:r>
              <a:rPr lang="en-GB" sz="2000" dirty="0"/>
              <a:t>Lesson for EIC: </a:t>
            </a:r>
          </a:p>
          <a:p>
            <a:pPr lvl="1"/>
            <a:r>
              <a:rPr lang="en-GB" sz="1800" dirty="0"/>
              <a:t>Despite of challenging requirements, it should be possible to design machine that will allow fast ramp-up to design luminosity</a:t>
            </a:r>
          </a:p>
          <a:p>
            <a:pPr lvl="1"/>
            <a:r>
              <a:rPr lang="en-GB" sz="1800" dirty="0"/>
              <a:t>Should set a goal to achieve EIC design </a:t>
            </a:r>
            <a:r>
              <a:rPr lang="en-GB" sz="1800" dirty="0" err="1"/>
              <a:t>Lumi</a:t>
            </a:r>
            <a:r>
              <a:rPr lang="en-GB" sz="1800" dirty="0"/>
              <a:t> soon after the start</a:t>
            </a:r>
          </a:p>
          <a:p>
            <a:pPr lvl="1"/>
            <a:r>
              <a:rPr lang="en-GB" sz="1800" dirty="0"/>
              <a:t>Necessary provisions/systems required for luminosity should be built-in into the design</a:t>
            </a:r>
          </a:p>
          <a:p>
            <a:pPr lvl="1"/>
            <a:endParaRPr lang="en-GB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3945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EIC2018oblique_D2-01.jpeg">
            <a:extLst>
              <a:ext uri="{FF2B5EF4-FFF2-40B4-BE49-F238E27FC236}">
                <a16:creationId xmlns:a16="http://schemas.microsoft.com/office/drawing/2014/main" id="{3C025F40-CE7D-1F46-A48C-27DF1B755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83" r="1209" b="5021"/>
          <a:stretch/>
        </p:blipFill>
        <p:spPr>
          <a:xfrm>
            <a:off x="2672454" y="669319"/>
            <a:ext cx="6415558" cy="3125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E0147-6CCF-774E-9BBE-0CE8927D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45" y="3213424"/>
            <a:ext cx="5399498" cy="35478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26E2800-00DF-744F-9660-A55FCDE96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9859" y="174919"/>
            <a:ext cx="8698154" cy="4874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/>
              <a:t>US-Based EIC Proposals</a:t>
            </a:r>
          </a:p>
        </p:txBody>
      </p:sp>
      <p:pic>
        <p:nvPicPr>
          <p:cNvPr id="6" name="Picture 5" descr="JLEIClogo_draft-01.jpg">
            <a:extLst>
              <a:ext uri="{FF2B5EF4-FFF2-40B4-BE49-F238E27FC236}">
                <a16:creationId xmlns:a16="http://schemas.microsoft.com/office/drawing/2014/main" id="{077051A9-A75E-3F44-B428-4038488BB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319" y="847861"/>
            <a:ext cx="840382" cy="358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EA509-5060-A040-8A29-671308C41C8C}"/>
              </a:ext>
            </a:extLst>
          </p:cNvPr>
          <p:cNvSpPr txBox="1"/>
          <p:nvPr/>
        </p:nvSpPr>
        <p:spPr>
          <a:xfrm>
            <a:off x="1670107" y="6160331"/>
            <a:ext cx="169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Brookhaven Lab</a:t>
            </a:r>
          </a:p>
          <a:p>
            <a:r>
              <a:rPr lang="en-US" dirty="0">
                <a:solidFill>
                  <a:schemeClr val="bg1"/>
                </a:solidFill>
              </a:rPr>
              <a:t>Long Island, NY</a:t>
            </a:r>
          </a:p>
        </p:txBody>
      </p:sp>
      <p:pic>
        <p:nvPicPr>
          <p:cNvPr id="8" name="Picture 7" descr="Screen Shot 2018-08-19 at 4.14.59 PM.png">
            <a:extLst>
              <a:ext uri="{FF2B5EF4-FFF2-40B4-BE49-F238E27FC236}">
                <a16:creationId xmlns:a16="http://schemas.microsoft.com/office/drawing/2014/main" id="{CF8177F9-3A0E-2B4B-9E6D-D6075396D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07" y="4093602"/>
            <a:ext cx="1929188" cy="24789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5EF553-C19A-C149-9F62-B6C1C3D469A6}"/>
              </a:ext>
            </a:extLst>
          </p:cNvPr>
          <p:cNvSpPr txBox="1"/>
          <p:nvPr/>
        </p:nvSpPr>
        <p:spPr>
          <a:xfrm>
            <a:off x="4988114" y="2628586"/>
            <a:ext cx="4155886" cy="92332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"/>
              </a:rPr>
              <a:t>Accelerator R&amp;D going on with strong cooperation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between several DOE labs under DOE NP guidance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Time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BDD61-36C8-F449-AD49-F5819B5ED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51" y="707822"/>
            <a:ext cx="1901057" cy="24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5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73D2-A637-DB49-8DE5-CC0C525C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240539"/>
            <a:ext cx="7837748" cy="487490"/>
          </a:xfrm>
        </p:spPr>
        <p:txBody>
          <a:bodyPr>
            <a:noAutofit/>
          </a:bodyPr>
          <a:lstStyle/>
          <a:p>
            <a:r>
              <a:rPr lang="en-US" sz="2400" dirty="0"/>
              <a:t>EIC design features enabling high </a:t>
            </a:r>
            <a:r>
              <a:rPr lang="en-US" sz="2400" dirty="0" err="1"/>
              <a:t>Lumi</a:t>
            </a:r>
            <a:r>
              <a:rPr lang="en-US" sz="2400" dirty="0"/>
              <a:t> and high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95B26-FF64-E34C-AE88-4F6040212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7" y="966054"/>
            <a:ext cx="4979623" cy="564406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Crossing angle and crab cavities</a:t>
            </a:r>
          </a:p>
          <a:p>
            <a:pPr lvl="1"/>
            <a:r>
              <a:rPr lang="en-US" dirty="0"/>
              <a:t>Enables strong focusing at IP, control background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Hadron beam cooling</a:t>
            </a:r>
          </a:p>
          <a:p>
            <a:pPr lvl="1"/>
            <a:r>
              <a:rPr lang="en-US" dirty="0"/>
              <a:t>Combat Intra-Beam Scattering, reduce and preserve emittance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of Siberian snakes or figure-8 topology</a:t>
            </a:r>
          </a:p>
          <a:p>
            <a:pPr lvl="1"/>
            <a:r>
              <a:rPr lang="en-US" dirty="0"/>
              <a:t>Preserve high polarization of beams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9ABC1-A469-9740-8B14-8C447A5B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810" y="570900"/>
            <a:ext cx="4000534" cy="218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605A99-E354-2146-ACA2-9CB3CDEE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627" y="2778553"/>
            <a:ext cx="3338900" cy="19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7AB162-6B60-5A4F-8CD0-5F29F7C36E9B}"/>
              </a:ext>
            </a:extLst>
          </p:cNvPr>
          <p:cNvSpPr/>
          <p:nvPr/>
        </p:nvSpPr>
        <p:spPr>
          <a:xfrm>
            <a:off x="6376360" y="2931452"/>
            <a:ext cx="12988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Electron cooling &amp; energy recovery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EEDC9-5AF6-2342-9402-29726676E12F}"/>
              </a:ext>
            </a:extLst>
          </p:cNvPr>
          <p:cNvSpPr/>
          <p:nvPr/>
        </p:nvSpPr>
        <p:spPr>
          <a:xfrm>
            <a:off x="6319453" y="521896"/>
            <a:ext cx="1563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Crab crossing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19BB5-30CF-C640-94C1-334148B7F785}"/>
              </a:ext>
            </a:extLst>
          </p:cNvPr>
          <p:cNvGrpSpPr/>
          <p:nvPr/>
        </p:nvGrpSpPr>
        <p:grpSpPr>
          <a:xfrm>
            <a:off x="657360" y="3517192"/>
            <a:ext cx="3607221" cy="1177369"/>
            <a:chOff x="3267307" y="2500162"/>
            <a:chExt cx="4827381" cy="15461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86FECC-7960-D747-88AB-4C53A58E66D1}"/>
                </a:ext>
              </a:extLst>
            </p:cNvPr>
            <p:cNvGrpSpPr/>
            <p:nvPr/>
          </p:nvGrpSpPr>
          <p:grpSpPr>
            <a:xfrm>
              <a:off x="3267307" y="2500162"/>
              <a:ext cx="4827381" cy="1546183"/>
              <a:chOff x="3267307" y="2103922"/>
              <a:chExt cx="4827381" cy="154618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FF070F5-DC13-1245-880C-202F5487669B}"/>
                  </a:ext>
                </a:extLst>
              </p:cNvPr>
              <p:cNvSpPr/>
              <p:nvPr/>
            </p:nvSpPr>
            <p:spPr>
              <a:xfrm>
                <a:off x="3267307" y="2103922"/>
                <a:ext cx="4827381" cy="1546183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1FE8965-2FAE-C045-9CCD-F1FB79C30674}"/>
                  </a:ext>
                </a:extLst>
              </p:cNvPr>
              <p:cNvSpPr/>
              <p:nvPr/>
            </p:nvSpPr>
            <p:spPr>
              <a:xfrm>
                <a:off x="5540865" y="2103922"/>
                <a:ext cx="2377440" cy="788715"/>
              </a:xfrm>
              <a:custGeom>
                <a:avLst/>
                <a:gdLst>
                  <a:gd name="connsiteX0" fmla="*/ 21997 w 2399437"/>
                  <a:gd name="connsiteY0" fmla="*/ 0 h 1052048"/>
                  <a:gd name="connsiteX1" fmla="*/ 21997 w 2399437"/>
                  <a:gd name="connsiteY1" fmla="*/ 853440 h 1052048"/>
                  <a:gd name="connsiteX2" fmla="*/ 250597 w 2399437"/>
                  <a:gd name="connsiteY2" fmla="*/ 1021080 h 1052048"/>
                  <a:gd name="connsiteX3" fmla="*/ 2399437 w 2399437"/>
                  <a:gd name="connsiteY3" fmla="*/ 1051560 h 1052048"/>
                  <a:gd name="connsiteX0" fmla="*/ 16480 w 2393920"/>
                  <a:gd name="connsiteY0" fmla="*/ 0 h 1052048"/>
                  <a:gd name="connsiteX1" fmla="*/ 245080 w 2393920"/>
                  <a:gd name="connsiteY1" fmla="*/ 1021080 h 1052048"/>
                  <a:gd name="connsiteX2" fmla="*/ 2393920 w 2393920"/>
                  <a:gd name="connsiteY2" fmla="*/ 1051560 h 1052048"/>
                  <a:gd name="connsiteX0" fmla="*/ 72465 w 2449905"/>
                  <a:gd name="connsiteY0" fmla="*/ 0 h 1051640"/>
                  <a:gd name="connsiteX1" fmla="*/ 203629 w 2449905"/>
                  <a:gd name="connsiteY1" fmla="*/ 1006090 h 1051640"/>
                  <a:gd name="connsiteX2" fmla="*/ 2449905 w 2449905"/>
                  <a:gd name="connsiteY2" fmla="*/ 1051560 h 1051640"/>
                  <a:gd name="connsiteX0" fmla="*/ 101744 w 2479184"/>
                  <a:gd name="connsiteY0" fmla="*/ 0 h 1051592"/>
                  <a:gd name="connsiteX1" fmla="*/ 232908 w 2479184"/>
                  <a:gd name="connsiteY1" fmla="*/ 1006090 h 1051592"/>
                  <a:gd name="connsiteX2" fmla="*/ 2479184 w 2479184"/>
                  <a:gd name="connsiteY2" fmla="*/ 1051560 h 1051592"/>
                  <a:gd name="connsiteX0" fmla="*/ 37214 w 2414654"/>
                  <a:gd name="connsiteY0" fmla="*/ 0 h 1111224"/>
                  <a:gd name="connsiteX1" fmla="*/ 168378 w 2414654"/>
                  <a:gd name="connsiteY1" fmla="*/ 1006090 h 1111224"/>
                  <a:gd name="connsiteX2" fmla="*/ 2414654 w 2414654"/>
                  <a:gd name="connsiteY2" fmla="*/ 1051560 h 1111224"/>
                  <a:gd name="connsiteX0" fmla="*/ 157546 w 2534986"/>
                  <a:gd name="connsiteY0" fmla="*/ 0 h 1085457"/>
                  <a:gd name="connsiteX1" fmla="*/ 288710 w 2534986"/>
                  <a:gd name="connsiteY1" fmla="*/ 1006090 h 1085457"/>
                  <a:gd name="connsiteX2" fmla="*/ 2534986 w 2534986"/>
                  <a:gd name="connsiteY2" fmla="*/ 1051560 h 1085457"/>
                  <a:gd name="connsiteX0" fmla="*/ 0 w 2377440"/>
                  <a:gd name="connsiteY0" fmla="*/ 0 h 1073008"/>
                  <a:gd name="connsiteX1" fmla="*/ 131164 w 2377440"/>
                  <a:gd name="connsiteY1" fmla="*/ 1006090 h 1073008"/>
                  <a:gd name="connsiteX2" fmla="*/ 2377440 w 2377440"/>
                  <a:gd name="connsiteY2" fmla="*/ 1051560 h 1073008"/>
                  <a:gd name="connsiteX0" fmla="*/ 0 w 2377440"/>
                  <a:gd name="connsiteY0" fmla="*/ 41722 h 1114730"/>
                  <a:gd name="connsiteX1" fmla="*/ 131164 w 2377440"/>
                  <a:gd name="connsiteY1" fmla="*/ 1047812 h 1114730"/>
                  <a:gd name="connsiteX2" fmla="*/ 2377440 w 2377440"/>
                  <a:gd name="connsiteY2" fmla="*/ 1093282 h 1114730"/>
                  <a:gd name="connsiteX0" fmla="*/ 0 w 2377440"/>
                  <a:gd name="connsiteY0" fmla="*/ 0 h 1073008"/>
                  <a:gd name="connsiteX1" fmla="*/ 131164 w 2377440"/>
                  <a:gd name="connsiteY1" fmla="*/ 1006090 h 1073008"/>
                  <a:gd name="connsiteX2" fmla="*/ 2377440 w 2377440"/>
                  <a:gd name="connsiteY2" fmla="*/ 1051560 h 1073008"/>
                  <a:gd name="connsiteX0" fmla="*/ 0 w 2377440"/>
                  <a:gd name="connsiteY0" fmla="*/ 0 h 1056344"/>
                  <a:gd name="connsiteX1" fmla="*/ 108678 w 2377440"/>
                  <a:gd name="connsiteY1" fmla="*/ 968615 h 1056344"/>
                  <a:gd name="connsiteX2" fmla="*/ 2377440 w 2377440"/>
                  <a:gd name="connsiteY2" fmla="*/ 1051560 h 105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7440" h="1056344">
                    <a:moveTo>
                      <a:pt x="0" y="0"/>
                    </a:moveTo>
                    <a:cubicBezTo>
                      <a:pt x="2654" y="692410"/>
                      <a:pt x="-2750" y="853149"/>
                      <a:pt x="108678" y="968615"/>
                    </a:cubicBezTo>
                    <a:cubicBezTo>
                      <a:pt x="220106" y="1084081"/>
                      <a:pt x="1501140" y="1052830"/>
                      <a:pt x="2377440" y="1051560"/>
                    </a:cubicBezTo>
                  </a:path>
                </a:pathLst>
              </a:custGeom>
              <a:noFill/>
              <a:ln w="38100"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E7C2D11-2947-764D-9801-05F012FBF0F2}"/>
                  </a:ext>
                </a:extLst>
              </p:cNvPr>
              <p:cNvSpPr/>
              <p:nvPr/>
            </p:nvSpPr>
            <p:spPr>
              <a:xfrm flipH="1" flipV="1">
                <a:off x="3445397" y="2877014"/>
                <a:ext cx="2190346" cy="773091"/>
              </a:xfrm>
              <a:custGeom>
                <a:avLst/>
                <a:gdLst>
                  <a:gd name="connsiteX0" fmla="*/ 21997 w 2399437"/>
                  <a:gd name="connsiteY0" fmla="*/ 0 h 1052048"/>
                  <a:gd name="connsiteX1" fmla="*/ 21997 w 2399437"/>
                  <a:gd name="connsiteY1" fmla="*/ 853440 h 1052048"/>
                  <a:gd name="connsiteX2" fmla="*/ 250597 w 2399437"/>
                  <a:gd name="connsiteY2" fmla="*/ 1021080 h 1052048"/>
                  <a:gd name="connsiteX3" fmla="*/ 2399437 w 2399437"/>
                  <a:gd name="connsiteY3" fmla="*/ 1051560 h 1052048"/>
                  <a:gd name="connsiteX0" fmla="*/ 16480 w 2393920"/>
                  <a:gd name="connsiteY0" fmla="*/ 0 h 1052048"/>
                  <a:gd name="connsiteX1" fmla="*/ 245080 w 2393920"/>
                  <a:gd name="connsiteY1" fmla="*/ 1021080 h 1052048"/>
                  <a:gd name="connsiteX2" fmla="*/ 2393920 w 2393920"/>
                  <a:gd name="connsiteY2" fmla="*/ 1051560 h 1052048"/>
                  <a:gd name="connsiteX0" fmla="*/ 72465 w 2449905"/>
                  <a:gd name="connsiteY0" fmla="*/ 0 h 1051640"/>
                  <a:gd name="connsiteX1" fmla="*/ 203629 w 2449905"/>
                  <a:gd name="connsiteY1" fmla="*/ 1006090 h 1051640"/>
                  <a:gd name="connsiteX2" fmla="*/ 2449905 w 2449905"/>
                  <a:gd name="connsiteY2" fmla="*/ 1051560 h 1051640"/>
                  <a:gd name="connsiteX0" fmla="*/ 101744 w 2479184"/>
                  <a:gd name="connsiteY0" fmla="*/ 0 h 1051592"/>
                  <a:gd name="connsiteX1" fmla="*/ 232908 w 2479184"/>
                  <a:gd name="connsiteY1" fmla="*/ 1006090 h 1051592"/>
                  <a:gd name="connsiteX2" fmla="*/ 2479184 w 2479184"/>
                  <a:gd name="connsiteY2" fmla="*/ 1051560 h 1051592"/>
                  <a:gd name="connsiteX0" fmla="*/ 37214 w 2414654"/>
                  <a:gd name="connsiteY0" fmla="*/ 0 h 1111224"/>
                  <a:gd name="connsiteX1" fmla="*/ 168378 w 2414654"/>
                  <a:gd name="connsiteY1" fmla="*/ 1006090 h 1111224"/>
                  <a:gd name="connsiteX2" fmla="*/ 2414654 w 2414654"/>
                  <a:gd name="connsiteY2" fmla="*/ 1051560 h 1111224"/>
                  <a:gd name="connsiteX0" fmla="*/ 157546 w 2534986"/>
                  <a:gd name="connsiteY0" fmla="*/ 0 h 1085457"/>
                  <a:gd name="connsiteX1" fmla="*/ 288710 w 2534986"/>
                  <a:gd name="connsiteY1" fmla="*/ 1006090 h 1085457"/>
                  <a:gd name="connsiteX2" fmla="*/ 2534986 w 2534986"/>
                  <a:gd name="connsiteY2" fmla="*/ 1051560 h 1085457"/>
                  <a:gd name="connsiteX0" fmla="*/ 0 w 2377440"/>
                  <a:gd name="connsiteY0" fmla="*/ 0 h 1073008"/>
                  <a:gd name="connsiteX1" fmla="*/ 131164 w 2377440"/>
                  <a:gd name="connsiteY1" fmla="*/ 1006090 h 1073008"/>
                  <a:gd name="connsiteX2" fmla="*/ 2377440 w 2377440"/>
                  <a:gd name="connsiteY2" fmla="*/ 1051560 h 1073008"/>
                  <a:gd name="connsiteX0" fmla="*/ 0 w 2377440"/>
                  <a:gd name="connsiteY0" fmla="*/ 41722 h 1114730"/>
                  <a:gd name="connsiteX1" fmla="*/ 131164 w 2377440"/>
                  <a:gd name="connsiteY1" fmla="*/ 1047812 h 1114730"/>
                  <a:gd name="connsiteX2" fmla="*/ 2377440 w 2377440"/>
                  <a:gd name="connsiteY2" fmla="*/ 1093282 h 1114730"/>
                  <a:gd name="connsiteX0" fmla="*/ 0 w 2377440"/>
                  <a:gd name="connsiteY0" fmla="*/ 0 h 1073008"/>
                  <a:gd name="connsiteX1" fmla="*/ 131164 w 2377440"/>
                  <a:gd name="connsiteY1" fmla="*/ 1006090 h 1073008"/>
                  <a:gd name="connsiteX2" fmla="*/ 2377440 w 2377440"/>
                  <a:gd name="connsiteY2" fmla="*/ 1051560 h 1073008"/>
                  <a:gd name="connsiteX0" fmla="*/ 0 w 2377440"/>
                  <a:gd name="connsiteY0" fmla="*/ 0 h 1056344"/>
                  <a:gd name="connsiteX1" fmla="*/ 108678 w 2377440"/>
                  <a:gd name="connsiteY1" fmla="*/ 968615 h 1056344"/>
                  <a:gd name="connsiteX2" fmla="*/ 2377440 w 2377440"/>
                  <a:gd name="connsiteY2" fmla="*/ 1051560 h 105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7440" h="1056344">
                    <a:moveTo>
                      <a:pt x="0" y="0"/>
                    </a:moveTo>
                    <a:cubicBezTo>
                      <a:pt x="2654" y="692410"/>
                      <a:pt x="-2750" y="853149"/>
                      <a:pt x="108678" y="968615"/>
                    </a:cubicBezTo>
                    <a:cubicBezTo>
                      <a:pt x="220106" y="1084081"/>
                      <a:pt x="1501140" y="1052830"/>
                      <a:pt x="2377440" y="1051560"/>
                    </a:cubicBezTo>
                  </a:path>
                </a:pathLst>
              </a:custGeom>
              <a:noFill/>
              <a:ln w="38100"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5395C-41D6-524A-8E74-3F05679E4BBA}"/>
                </a:ext>
              </a:extLst>
            </p:cNvPr>
            <p:cNvSpPr txBox="1"/>
            <p:nvPr/>
          </p:nvSpPr>
          <p:spPr>
            <a:xfrm>
              <a:off x="5826413" y="2777541"/>
              <a:ext cx="2000451" cy="48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Factor </a:t>
              </a:r>
              <a:r>
                <a:rPr lang="en-US" dirty="0">
                  <a:latin typeface="Symbol" panose="05050102010706020507" pitchFamily="18" charset="2"/>
                </a:rPr>
                <a:t>g</a:t>
              </a:r>
              <a:r>
                <a:rPr lang="en-US" dirty="0"/>
                <a:t> in </a:t>
              </a:r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/>
                <a:t>p</a:t>
              </a:r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0943C14-7783-4C45-AC3F-717F96C28B53}"/>
              </a:ext>
            </a:extLst>
          </p:cNvPr>
          <p:cNvSpPr/>
          <p:nvPr/>
        </p:nvSpPr>
        <p:spPr>
          <a:xfrm>
            <a:off x="877857" y="3447584"/>
            <a:ext cx="514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IBS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5F9AF8-3C7D-B048-A49B-4E6692F863AB}"/>
              </a:ext>
            </a:extLst>
          </p:cNvPr>
          <p:cNvGrpSpPr/>
          <p:nvPr/>
        </p:nvGrpSpPr>
        <p:grpSpPr>
          <a:xfrm>
            <a:off x="5431627" y="4811513"/>
            <a:ext cx="3426245" cy="1722556"/>
            <a:chOff x="3023818" y="2211712"/>
            <a:chExt cx="3883887" cy="204779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9DD4452-EA0E-4544-BCA9-3E6048772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818" y="2211712"/>
              <a:ext cx="0" cy="922100"/>
            </a:xfrm>
            <a:prstGeom prst="straightConnector1">
              <a:avLst/>
            </a:prstGeom>
            <a:ln w="8572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6CA1DF-39FD-0345-B758-1405E380599D}"/>
                </a:ext>
              </a:extLst>
            </p:cNvPr>
            <p:cNvGrpSpPr/>
            <p:nvPr/>
          </p:nvGrpSpPr>
          <p:grpSpPr>
            <a:xfrm>
              <a:off x="3023818" y="2672762"/>
              <a:ext cx="3847109" cy="1586746"/>
              <a:chOff x="3023818" y="2672762"/>
              <a:chExt cx="3847109" cy="1586746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9C839759-C036-CB46-8AFA-31FA253407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3818" y="2672762"/>
                <a:ext cx="1586448" cy="1586448"/>
              </a:xfrm>
              <a:prstGeom prst="arc">
                <a:avLst>
                  <a:gd name="adj1" fmla="val 2698144"/>
                  <a:gd name="adj2" fmla="val 18604446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2A5E66B3-57DD-B14A-9B42-B24A0A60785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284479" y="2673060"/>
                <a:ext cx="1586448" cy="1586448"/>
              </a:xfrm>
              <a:prstGeom prst="arc">
                <a:avLst>
                  <a:gd name="adj1" fmla="val 2698144"/>
                  <a:gd name="adj2" fmla="val 18604446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561DF62-E388-914A-8506-7473A0E0BFC9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 flipV="1">
                <a:off x="4378239" y="2890453"/>
                <a:ext cx="1153507" cy="113612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F46C4CC-7E89-0E4A-9D87-D85921E3C0B4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 flipV="1">
                <a:off x="4327705" y="2843761"/>
                <a:ext cx="1239338" cy="12295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46C0AE3-2FDF-6342-ACA8-7D026764E3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7705" y="2211712"/>
              <a:ext cx="0" cy="922100"/>
            </a:xfrm>
            <a:prstGeom prst="straightConnector1">
              <a:avLst/>
            </a:prstGeom>
            <a:ln w="8572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9224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078E46-9FDC-4547-8AC4-F36F0827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Colling and energy recovery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C16832-E7C5-6540-8E20-5FE738990631}"/>
              </a:ext>
            </a:extLst>
          </p:cNvPr>
          <p:cNvGrpSpPr/>
          <p:nvPr/>
        </p:nvGrpSpPr>
        <p:grpSpPr>
          <a:xfrm>
            <a:off x="-308479" y="868489"/>
            <a:ext cx="5632729" cy="3967914"/>
            <a:chOff x="1763688" y="1556792"/>
            <a:chExt cx="5636463" cy="4215227"/>
          </a:xfrm>
        </p:grpSpPr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6778F2AA-0FD7-8344-9107-A0708DF7E9D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063806" y="1560019"/>
              <a:ext cx="4212000" cy="4212000"/>
            </a:xfrm>
            <a:prstGeom prst="blockArc">
              <a:avLst>
                <a:gd name="adj1" fmla="val 21587397"/>
                <a:gd name="adj2" fmla="val 2546745"/>
                <a:gd name="adj3" fmla="val 3821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240480-6190-5A43-92C1-C3A7198BC42C}"/>
                </a:ext>
              </a:extLst>
            </p:cNvPr>
            <p:cNvGrpSpPr/>
            <p:nvPr/>
          </p:nvGrpSpPr>
          <p:grpSpPr>
            <a:xfrm>
              <a:off x="1763688" y="1556792"/>
              <a:ext cx="4212000" cy="4212000"/>
              <a:chOff x="1532575" y="2785623"/>
              <a:chExt cx="4212000" cy="4212000"/>
            </a:xfrm>
          </p:grpSpPr>
          <p:sp>
            <p:nvSpPr>
              <p:cNvPr id="286" name="Block Arc 285">
                <a:extLst>
                  <a:ext uri="{FF2B5EF4-FFF2-40B4-BE49-F238E27FC236}">
                    <a16:creationId xmlns:a16="http://schemas.microsoft.com/office/drawing/2014/main" id="{7D49436C-D500-F64C-979A-1F18A7DE8F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-5400000">
                <a:off x="1532575" y="2785623"/>
                <a:ext cx="4212000" cy="4212000"/>
              </a:xfrm>
              <a:prstGeom prst="blockArc">
                <a:avLst>
                  <a:gd name="adj1" fmla="val 19060711"/>
                  <a:gd name="adj2" fmla="val 21595042"/>
                  <a:gd name="adj3" fmla="val 3823"/>
                </a:avLst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AF1EC3CC-B5A6-2C41-920C-48E8C01A5049}"/>
                  </a:ext>
                </a:extLst>
              </p:cNvPr>
              <p:cNvGrpSpPr/>
              <p:nvPr/>
            </p:nvGrpSpPr>
            <p:grpSpPr>
              <a:xfrm rot="3107865">
                <a:off x="2281013" y="3256907"/>
                <a:ext cx="144773" cy="144413"/>
                <a:chOff x="3885913" y="3063417"/>
                <a:chExt cx="144773" cy="144413"/>
              </a:xfrm>
            </p:grpSpPr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70F86D3D-B4EA-4444-89AF-DAAC07D174BE}"/>
                    </a:ext>
                  </a:extLst>
                </p:cNvPr>
                <p:cNvSpPr/>
                <p:nvPr/>
              </p:nvSpPr>
              <p:spPr>
                <a:xfrm>
                  <a:off x="3885913" y="3063417"/>
                  <a:ext cx="144000" cy="14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grpSp>
              <p:nvGrpSpPr>
                <p:cNvPr id="309" name="Group 308">
                  <a:extLst>
                    <a:ext uri="{FF2B5EF4-FFF2-40B4-BE49-F238E27FC236}">
                      <a16:creationId xmlns:a16="http://schemas.microsoft.com/office/drawing/2014/main" id="{33D1CB75-A650-D54F-B167-17412113EE31}"/>
                    </a:ext>
                  </a:extLst>
                </p:cNvPr>
                <p:cNvGrpSpPr/>
                <p:nvPr/>
              </p:nvGrpSpPr>
              <p:grpSpPr>
                <a:xfrm>
                  <a:off x="3887304" y="3064448"/>
                  <a:ext cx="143382" cy="143382"/>
                  <a:chOff x="3677128" y="3455690"/>
                  <a:chExt cx="143382" cy="143382"/>
                </a:xfrm>
              </p:grpSpPr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D712BEE7-708F-194A-96BA-1517051C7ADC}"/>
                      </a:ext>
                    </a:extLst>
                  </p:cNvPr>
                  <p:cNvCxnSpPr/>
                  <p:nvPr/>
                </p:nvCxnSpPr>
                <p:spPr>
                  <a:xfrm rot="2700000">
                    <a:off x="3748819" y="3454967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6E60CEA3-CC1E-D448-98BB-EF3585AFE9E4}"/>
                      </a:ext>
                    </a:extLst>
                  </p:cNvPr>
                  <p:cNvCxnSpPr/>
                  <p:nvPr/>
                </p:nvCxnSpPr>
                <p:spPr>
                  <a:xfrm rot="-2700000">
                    <a:off x="3749913" y="3455690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B338D422-2A34-7F4B-AB17-03DED15B41D9}"/>
                  </a:ext>
                </a:extLst>
              </p:cNvPr>
              <p:cNvGrpSpPr/>
              <p:nvPr/>
            </p:nvGrpSpPr>
            <p:grpSpPr>
              <a:xfrm rot="3530455">
                <a:off x="2518268" y="3090714"/>
                <a:ext cx="144773" cy="144413"/>
                <a:chOff x="3885913" y="3063417"/>
                <a:chExt cx="144773" cy="144413"/>
              </a:xfrm>
            </p:grpSpPr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2B126834-E9EC-F742-9FC0-0BC55DB23535}"/>
                    </a:ext>
                  </a:extLst>
                </p:cNvPr>
                <p:cNvSpPr/>
                <p:nvPr/>
              </p:nvSpPr>
              <p:spPr>
                <a:xfrm>
                  <a:off x="3885913" y="3063417"/>
                  <a:ext cx="144000" cy="14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FA6F0483-2A5F-0541-8B08-FD9E0C4E2DA7}"/>
                    </a:ext>
                  </a:extLst>
                </p:cNvPr>
                <p:cNvGrpSpPr/>
                <p:nvPr/>
              </p:nvGrpSpPr>
              <p:grpSpPr>
                <a:xfrm>
                  <a:off x="3887304" y="3064448"/>
                  <a:ext cx="143382" cy="143382"/>
                  <a:chOff x="3677128" y="3455690"/>
                  <a:chExt cx="143382" cy="143382"/>
                </a:xfrm>
              </p:grpSpPr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F0B6D067-3EE4-6B42-84EB-7401C33B4186}"/>
                      </a:ext>
                    </a:extLst>
                  </p:cNvPr>
                  <p:cNvCxnSpPr/>
                  <p:nvPr/>
                </p:nvCxnSpPr>
                <p:spPr>
                  <a:xfrm rot="2700000">
                    <a:off x="3748819" y="3454967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973E9E13-3DE4-F249-8D3E-F11E77749B4F}"/>
                      </a:ext>
                    </a:extLst>
                  </p:cNvPr>
                  <p:cNvCxnSpPr/>
                  <p:nvPr/>
                </p:nvCxnSpPr>
                <p:spPr>
                  <a:xfrm rot="-2700000">
                    <a:off x="3749913" y="3455690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BE797099-7AA1-6446-A455-AC88ABDBF6B3}"/>
                  </a:ext>
                </a:extLst>
              </p:cNvPr>
              <p:cNvGrpSpPr/>
              <p:nvPr/>
            </p:nvGrpSpPr>
            <p:grpSpPr>
              <a:xfrm rot="-1140000">
                <a:off x="2794188" y="2949365"/>
                <a:ext cx="144773" cy="144413"/>
                <a:chOff x="3885913" y="3063417"/>
                <a:chExt cx="144773" cy="144413"/>
              </a:xfrm>
            </p:grpSpPr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1C2ACADA-17CC-4144-88A8-178CF05EBE71}"/>
                    </a:ext>
                  </a:extLst>
                </p:cNvPr>
                <p:cNvSpPr/>
                <p:nvPr/>
              </p:nvSpPr>
              <p:spPr>
                <a:xfrm>
                  <a:off x="3885913" y="3063417"/>
                  <a:ext cx="144000" cy="14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E0134700-D536-DB4C-9900-DA90C0709BCE}"/>
                    </a:ext>
                  </a:extLst>
                </p:cNvPr>
                <p:cNvGrpSpPr/>
                <p:nvPr/>
              </p:nvGrpSpPr>
              <p:grpSpPr>
                <a:xfrm>
                  <a:off x="3887304" y="3064448"/>
                  <a:ext cx="143382" cy="143382"/>
                  <a:chOff x="3677128" y="3455690"/>
                  <a:chExt cx="143382" cy="143382"/>
                </a:xfrm>
              </p:grpSpPr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F11BCE12-C061-3045-859E-190353763B71}"/>
                      </a:ext>
                    </a:extLst>
                  </p:cNvPr>
                  <p:cNvCxnSpPr/>
                  <p:nvPr/>
                </p:nvCxnSpPr>
                <p:spPr>
                  <a:xfrm rot="2700000">
                    <a:off x="3748819" y="3454967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D471B720-3C90-4249-B2F9-44A3356B0300}"/>
                      </a:ext>
                    </a:extLst>
                  </p:cNvPr>
                  <p:cNvCxnSpPr/>
                  <p:nvPr/>
                </p:nvCxnSpPr>
                <p:spPr>
                  <a:xfrm rot="-2700000">
                    <a:off x="3749913" y="3455690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CA5986A5-BBAC-E644-B9AF-5AC62E9C54EE}"/>
                  </a:ext>
                </a:extLst>
              </p:cNvPr>
              <p:cNvGrpSpPr/>
              <p:nvPr/>
            </p:nvGrpSpPr>
            <p:grpSpPr>
              <a:xfrm rot="21057673">
                <a:off x="3119882" y="2845829"/>
                <a:ext cx="144773" cy="144413"/>
                <a:chOff x="3885913" y="3063417"/>
                <a:chExt cx="144773" cy="144413"/>
              </a:xfrm>
            </p:grpSpPr>
            <p:sp>
              <p:nvSpPr>
                <p:cNvPr id="296" name="Oval 295">
                  <a:extLst>
                    <a:ext uri="{FF2B5EF4-FFF2-40B4-BE49-F238E27FC236}">
                      <a16:creationId xmlns:a16="http://schemas.microsoft.com/office/drawing/2014/main" id="{28C04F66-4217-CE4A-9576-059774D8785F}"/>
                    </a:ext>
                  </a:extLst>
                </p:cNvPr>
                <p:cNvSpPr/>
                <p:nvPr/>
              </p:nvSpPr>
              <p:spPr>
                <a:xfrm>
                  <a:off x="3885913" y="3063417"/>
                  <a:ext cx="144000" cy="14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023B6B2C-F490-5740-91FF-B0EC267785A7}"/>
                    </a:ext>
                  </a:extLst>
                </p:cNvPr>
                <p:cNvGrpSpPr/>
                <p:nvPr/>
              </p:nvGrpSpPr>
              <p:grpSpPr>
                <a:xfrm>
                  <a:off x="3887304" y="3064448"/>
                  <a:ext cx="143382" cy="143382"/>
                  <a:chOff x="3677128" y="3455690"/>
                  <a:chExt cx="143382" cy="143382"/>
                </a:xfrm>
              </p:grpSpPr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35709AD6-82E9-C945-A5D0-F80873B3190B}"/>
                      </a:ext>
                    </a:extLst>
                  </p:cNvPr>
                  <p:cNvCxnSpPr/>
                  <p:nvPr/>
                </p:nvCxnSpPr>
                <p:spPr>
                  <a:xfrm rot="2700000">
                    <a:off x="3748819" y="3454967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823E6F7F-7B05-4546-9A56-1D9C98CF6393}"/>
                      </a:ext>
                    </a:extLst>
                  </p:cNvPr>
                  <p:cNvCxnSpPr/>
                  <p:nvPr/>
                </p:nvCxnSpPr>
                <p:spPr>
                  <a:xfrm rot="-2700000">
                    <a:off x="3749913" y="3455690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55FB98BF-6FE6-024B-AB1E-FD55EA69ABBB}"/>
                  </a:ext>
                </a:extLst>
              </p:cNvPr>
              <p:cNvGrpSpPr/>
              <p:nvPr/>
            </p:nvGrpSpPr>
            <p:grpSpPr>
              <a:xfrm>
                <a:off x="3456484" y="2799720"/>
                <a:ext cx="144773" cy="144413"/>
                <a:chOff x="3885913" y="3063417"/>
                <a:chExt cx="144773" cy="144413"/>
              </a:xfrm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60914349-7157-D043-AB5B-182BE61ED54C}"/>
                    </a:ext>
                  </a:extLst>
                </p:cNvPr>
                <p:cNvSpPr/>
                <p:nvPr/>
              </p:nvSpPr>
              <p:spPr>
                <a:xfrm>
                  <a:off x="3885913" y="3063417"/>
                  <a:ext cx="144000" cy="144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F845BBAE-B2B6-B14B-A5FE-4891BEAFF481}"/>
                    </a:ext>
                  </a:extLst>
                </p:cNvPr>
                <p:cNvGrpSpPr/>
                <p:nvPr/>
              </p:nvGrpSpPr>
              <p:grpSpPr>
                <a:xfrm>
                  <a:off x="3887304" y="3064448"/>
                  <a:ext cx="143382" cy="143382"/>
                  <a:chOff x="3677128" y="3455690"/>
                  <a:chExt cx="143382" cy="143382"/>
                </a:xfrm>
              </p:grpSpPr>
              <p:cxnSp>
                <p:nvCxnSpPr>
                  <p:cNvPr id="294" name="Straight Connector 293">
                    <a:extLst>
                      <a:ext uri="{FF2B5EF4-FFF2-40B4-BE49-F238E27FC236}">
                        <a16:creationId xmlns:a16="http://schemas.microsoft.com/office/drawing/2014/main" id="{279DEE9D-B5AA-544D-BADF-6D705656D356}"/>
                      </a:ext>
                    </a:extLst>
                  </p:cNvPr>
                  <p:cNvCxnSpPr/>
                  <p:nvPr/>
                </p:nvCxnSpPr>
                <p:spPr>
                  <a:xfrm rot="2700000">
                    <a:off x="3748819" y="3454967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0D6DE09F-9F34-2540-9A55-32CE352DC6A5}"/>
                      </a:ext>
                    </a:extLst>
                  </p:cNvPr>
                  <p:cNvCxnSpPr/>
                  <p:nvPr/>
                </p:nvCxnSpPr>
                <p:spPr>
                  <a:xfrm rot="-2700000">
                    <a:off x="3749913" y="3455690"/>
                    <a:ext cx="0" cy="14338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99B9EB1-A7CB-8145-8DBB-844A8146F3DB}"/>
                </a:ext>
              </a:extLst>
            </p:cNvPr>
            <p:cNvSpPr/>
            <p:nvPr/>
          </p:nvSpPr>
          <p:spPr>
            <a:xfrm>
              <a:off x="2176291" y="1717200"/>
              <a:ext cx="4941085" cy="2364139"/>
            </a:xfrm>
            <a:custGeom>
              <a:avLst/>
              <a:gdLst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36576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023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7634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63287 w 4941085"/>
                <a:gd name="connsiteY52" fmla="*/ 1566117 h 2364139"/>
                <a:gd name="connsiteX53" fmla="*/ 1346662 w 4941085"/>
                <a:gd name="connsiteY53" fmla="*/ 1572768 h 2364139"/>
                <a:gd name="connsiteX54" fmla="*/ 1293461 w 4941085"/>
                <a:gd name="connsiteY54" fmla="*/ 1612669 h 2364139"/>
                <a:gd name="connsiteX55" fmla="*/ 1190383 w 4941085"/>
                <a:gd name="connsiteY55" fmla="*/ 1486315 h 2364139"/>
                <a:gd name="connsiteX56" fmla="*/ 571916 w 4941085"/>
                <a:gd name="connsiteY56" fmla="*/ 2031630 h 2364139"/>
                <a:gd name="connsiteX57" fmla="*/ 176230 w 4941085"/>
                <a:gd name="connsiteY57" fmla="*/ 1559467 h 2364139"/>
                <a:gd name="connsiteX58" fmla="*/ 798022 w 4941085"/>
                <a:gd name="connsiteY58" fmla="*/ 1017477 h 2364139"/>
                <a:gd name="connsiteX59" fmla="*/ 691619 w 4941085"/>
                <a:gd name="connsiteY59" fmla="*/ 894449 h 2364139"/>
                <a:gd name="connsiteX60" fmla="*/ 0 w 4941085"/>
                <a:gd name="connsiteY60" fmla="*/ 894449 h 2364139"/>
                <a:gd name="connsiteX61" fmla="*/ 0 w 4941085"/>
                <a:gd name="connsiteY61" fmla="*/ 661693 h 2364139"/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36576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023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7634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46662 w 4941085"/>
                <a:gd name="connsiteY52" fmla="*/ 1572768 h 2364139"/>
                <a:gd name="connsiteX53" fmla="*/ 1293461 w 4941085"/>
                <a:gd name="connsiteY53" fmla="*/ 1612669 h 2364139"/>
                <a:gd name="connsiteX54" fmla="*/ 1190383 w 4941085"/>
                <a:gd name="connsiteY54" fmla="*/ 1486315 h 2364139"/>
                <a:gd name="connsiteX55" fmla="*/ 571916 w 4941085"/>
                <a:gd name="connsiteY55" fmla="*/ 2031630 h 2364139"/>
                <a:gd name="connsiteX56" fmla="*/ 176230 w 4941085"/>
                <a:gd name="connsiteY56" fmla="*/ 1559467 h 2364139"/>
                <a:gd name="connsiteX57" fmla="*/ 798022 w 4941085"/>
                <a:gd name="connsiteY57" fmla="*/ 1017477 h 2364139"/>
                <a:gd name="connsiteX58" fmla="*/ 691619 w 4941085"/>
                <a:gd name="connsiteY58" fmla="*/ 894449 h 2364139"/>
                <a:gd name="connsiteX59" fmla="*/ 0 w 4941085"/>
                <a:gd name="connsiteY59" fmla="*/ 894449 h 2364139"/>
                <a:gd name="connsiteX60" fmla="*/ 0 w 4941085"/>
                <a:gd name="connsiteY60" fmla="*/ 661693 h 2364139"/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36576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023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6969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46662 w 4941085"/>
                <a:gd name="connsiteY52" fmla="*/ 1572768 h 2364139"/>
                <a:gd name="connsiteX53" fmla="*/ 1293461 w 4941085"/>
                <a:gd name="connsiteY53" fmla="*/ 1612669 h 2364139"/>
                <a:gd name="connsiteX54" fmla="*/ 1190383 w 4941085"/>
                <a:gd name="connsiteY54" fmla="*/ 1486315 h 2364139"/>
                <a:gd name="connsiteX55" fmla="*/ 571916 w 4941085"/>
                <a:gd name="connsiteY55" fmla="*/ 2031630 h 2364139"/>
                <a:gd name="connsiteX56" fmla="*/ 176230 w 4941085"/>
                <a:gd name="connsiteY56" fmla="*/ 1559467 h 2364139"/>
                <a:gd name="connsiteX57" fmla="*/ 798022 w 4941085"/>
                <a:gd name="connsiteY57" fmla="*/ 1017477 h 2364139"/>
                <a:gd name="connsiteX58" fmla="*/ 691619 w 4941085"/>
                <a:gd name="connsiteY58" fmla="*/ 894449 h 2364139"/>
                <a:gd name="connsiteX59" fmla="*/ 0 w 4941085"/>
                <a:gd name="connsiteY59" fmla="*/ 894449 h 2364139"/>
                <a:gd name="connsiteX60" fmla="*/ 0 w 4941085"/>
                <a:gd name="connsiteY60" fmla="*/ 661693 h 2364139"/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36576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156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6969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46662 w 4941085"/>
                <a:gd name="connsiteY52" fmla="*/ 1572768 h 2364139"/>
                <a:gd name="connsiteX53" fmla="*/ 1293461 w 4941085"/>
                <a:gd name="connsiteY53" fmla="*/ 1612669 h 2364139"/>
                <a:gd name="connsiteX54" fmla="*/ 1190383 w 4941085"/>
                <a:gd name="connsiteY54" fmla="*/ 1486315 h 2364139"/>
                <a:gd name="connsiteX55" fmla="*/ 571916 w 4941085"/>
                <a:gd name="connsiteY55" fmla="*/ 2031630 h 2364139"/>
                <a:gd name="connsiteX56" fmla="*/ 176230 w 4941085"/>
                <a:gd name="connsiteY56" fmla="*/ 1559467 h 2364139"/>
                <a:gd name="connsiteX57" fmla="*/ 798022 w 4941085"/>
                <a:gd name="connsiteY57" fmla="*/ 1017477 h 2364139"/>
                <a:gd name="connsiteX58" fmla="*/ 691619 w 4941085"/>
                <a:gd name="connsiteY58" fmla="*/ 894449 h 2364139"/>
                <a:gd name="connsiteX59" fmla="*/ 0 w 4941085"/>
                <a:gd name="connsiteY59" fmla="*/ 894449 h 2364139"/>
                <a:gd name="connsiteX60" fmla="*/ 0 w 4941085"/>
                <a:gd name="connsiteY60" fmla="*/ 661693 h 2364139"/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26601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156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6969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46662 w 4941085"/>
                <a:gd name="connsiteY52" fmla="*/ 1572768 h 2364139"/>
                <a:gd name="connsiteX53" fmla="*/ 1293461 w 4941085"/>
                <a:gd name="connsiteY53" fmla="*/ 1612669 h 2364139"/>
                <a:gd name="connsiteX54" fmla="*/ 1190383 w 4941085"/>
                <a:gd name="connsiteY54" fmla="*/ 1486315 h 2364139"/>
                <a:gd name="connsiteX55" fmla="*/ 571916 w 4941085"/>
                <a:gd name="connsiteY55" fmla="*/ 2031630 h 2364139"/>
                <a:gd name="connsiteX56" fmla="*/ 176230 w 4941085"/>
                <a:gd name="connsiteY56" fmla="*/ 1559467 h 2364139"/>
                <a:gd name="connsiteX57" fmla="*/ 798022 w 4941085"/>
                <a:gd name="connsiteY57" fmla="*/ 1017477 h 2364139"/>
                <a:gd name="connsiteX58" fmla="*/ 691619 w 4941085"/>
                <a:gd name="connsiteY58" fmla="*/ 894449 h 2364139"/>
                <a:gd name="connsiteX59" fmla="*/ 0 w 4941085"/>
                <a:gd name="connsiteY59" fmla="*/ 894449 h 2364139"/>
                <a:gd name="connsiteX60" fmla="*/ 0 w 4941085"/>
                <a:gd name="connsiteY60" fmla="*/ 661693 h 2364139"/>
                <a:gd name="connsiteX0" fmla="*/ 0 w 4941085"/>
                <a:gd name="connsiteY0" fmla="*/ 661693 h 2364139"/>
                <a:gd name="connsiteX1" fmla="*/ 505414 w 4941085"/>
                <a:gd name="connsiteY1" fmla="*/ 661693 h 2364139"/>
                <a:gd name="connsiteX2" fmla="*/ 382386 w 4941085"/>
                <a:gd name="connsiteY2" fmla="*/ 508738 h 2364139"/>
                <a:gd name="connsiteX3" fmla="*/ 485463 w 4941085"/>
                <a:gd name="connsiteY3" fmla="*/ 422286 h 2364139"/>
                <a:gd name="connsiteX4" fmla="*/ 595191 w 4941085"/>
                <a:gd name="connsiteY4" fmla="*/ 342484 h 2364139"/>
                <a:gd name="connsiteX5" fmla="*/ 734845 w 4941085"/>
                <a:gd name="connsiteY5" fmla="*/ 252706 h 2364139"/>
                <a:gd name="connsiteX6" fmla="*/ 884474 w 4941085"/>
                <a:gd name="connsiteY6" fmla="*/ 179554 h 2364139"/>
                <a:gd name="connsiteX7" fmla="*/ 1047404 w 4941085"/>
                <a:gd name="connsiteY7" fmla="*/ 109728 h 2364139"/>
                <a:gd name="connsiteX8" fmla="*/ 1180407 w 4941085"/>
                <a:gd name="connsiteY8" fmla="*/ 69826 h 2364139"/>
                <a:gd name="connsiteX9" fmla="*/ 1346662 w 4941085"/>
                <a:gd name="connsiteY9" fmla="*/ 33251 h 2364139"/>
                <a:gd name="connsiteX10" fmla="*/ 1479666 w 4941085"/>
                <a:gd name="connsiteY10" fmla="*/ 13300 h 2364139"/>
                <a:gd name="connsiteX11" fmla="*/ 1692471 w 4941085"/>
                <a:gd name="connsiteY11" fmla="*/ 0 h 2364139"/>
                <a:gd name="connsiteX12" fmla="*/ 1692471 w 4941085"/>
                <a:gd name="connsiteY12" fmla="*/ 502088 h 2364139"/>
                <a:gd name="connsiteX13" fmla="*/ 2985932 w 4941085"/>
                <a:gd name="connsiteY13" fmla="*/ 502088 h 2364139"/>
                <a:gd name="connsiteX14" fmla="*/ 2985932 w 4941085"/>
                <a:gd name="connsiteY14" fmla="*/ 6650 h 2364139"/>
                <a:gd name="connsiteX15" fmla="*/ 3122261 w 4941085"/>
                <a:gd name="connsiteY15" fmla="*/ 6650 h 2364139"/>
                <a:gd name="connsiteX16" fmla="*/ 3235314 w 4941085"/>
                <a:gd name="connsiteY16" fmla="*/ 19950 h 2364139"/>
                <a:gd name="connsiteX17" fmla="*/ 3428169 w 4941085"/>
                <a:gd name="connsiteY17" fmla="*/ 53201 h 2364139"/>
                <a:gd name="connsiteX18" fmla="*/ 3554522 w 4941085"/>
                <a:gd name="connsiteY18" fmla="*/ 86452 h 2364139"/>
                <a:gd name="connsiteX19" fmla="*/ 3740727 w 4941085"/>
                <a:gd name="connsiteY19" fmla="*/ 152954 h 2364139"/>
                <a:gd name="connsiteX20" fmla="*/ 3913632 w 4941085"/>
                <a:gd name="connsiteY20" fmla="*/ 236081 h 2364139"/>
                <a:gd name="connsiteX21" fmla="*/ 4056611 w 4941085"/>
                <a:gd name="connsiteY21" fmla="*/ 322533 h 2364139"/>
                <a:gd name="connsiteX22" fmla="*/ 4169664 w 4941085"/>
                <a:gd name="connsiteY22" fmla="*/ 399010 h 2364139"/>
                <a:gd name="connsiteX23" fmla="*/ 4312643 w 4941085"/>
                <a:gd name="connsiteY23" fmla="*/ 515389 h 2364139"/>
                <a:gd name="connsiteX24" fmla="*/ 4189615 w 4941085"/>
                <a:gd name="connsiteY24" fmla="*/ 661693 h 2364139"/>
                <a:gd name="connsiteX25" fmla="*/ 4705004 w 4941085"/>
                <a:gd name="connsiteY25" fmla="*/ 658368 h 2364139"/>
                <a:gd name="connsiteX26" fmla="*/ 4705004 w 4941085"/>
                <a:gd name="connsiteY26" fmla="*/ 881149 h 2364139"/>
                <a:gd name="connsiteX27" fmla="*/ 4013385 w 4941085"/>
                <a:gd name="connsiteY27" fmla="*/ 881149 h 2364139"/>
                <a:gd name="connsiteX28" fmla="*/ 3900332 w 4941085"/>
                <a:gd name="connsiteY28" fmla="*/ 1000852 h 2364139"/>
                <a:gd name="connsiteX29" fmla="*/ 4528774 w 4941085"/>
                <a:gd name="connsiteY29" fmla="*/ 1546167 h 2364139"/>
                <a:gd name="connsiteX30" fmla="*/ 4415721 w 4941085"/>
                <a:gd name="connsiteY30" fmla="*/ 1682496 h 2364139"/>
                <a:gd name="connsiteX31" fmla="*/ 4552050 w 4941085"/>
                <a:gd name="connsiteY31" fmla="*/ 1685821 h 2364139"/>
                <a:gd name="connsiteX32" fmla="*/ 4941085 w 4941085"/>
                <a:gd name="connsiteY32" fmla="*/ 2011680 h 2364139"/>
                <a:gd name="connsiteX33" fmla="*/ 4641827 w 4941085"/>
                <a:gd name="connsiteY33" fmla="*/ 2364139 h 2364139"/>
                <a:gd name="connsiteX34" fmla="*/ 4256117 w 4941085"/>
                <a:gd name="connsiteY34" fmla="*/ 2041605 h 2364139"/>
                <a:gd name="connsiteX35" fmla="*/ 4236166 w 4941085"/>
                <a:gd name="connsiteY35" fmla="*/ 1908602 h 2364139"/>
                <a:gd name="connsiteX36" fmla="*/ 4123113 w 4941085"/>
                <a:gd name="connsiteY36" fmla="*/ 2031630 h 2364139"/>
                <a:gd name="connsiteX37" fmla="*/ 3497996 w 4941085"/>
                <a:gd name="connsiteY37" fmla="*/ 1492965 h 2364139"/>
                <a:gd name="connsiteX38" fmla="*/ 3391593 w 4941085"/>
                <a:gd name="connsiteY38" fmla="*/ 1609344 h 2364139"/>
                <a:gd name="connsiteX39" fmla="*/ 3311791 w 4941085"/>
                <a:gd name="connsiteY39" fmla="*/ 1552817 h 2364139"/>
                <a:gd name="connsiteX40" fmla="*/ 3245289 w 4941085"/>
                <a:gd name="connsiteY40" fmla="*/ 1512916 h 2364139"/>
                <a:gd name="connsiteX41" fmla="*/ 3175462 w 4941085"/>
                <a:gd name="connsiteY41" fmla="*/ 1486315 h 2364139"/>
                <a:gd name="connsiteX42" fmla="*/ 3115610 w 4941085"/>
                <a:gd name="connsiteY42" fmla="*/ 1473015 h 2364139"/>
                <a:gd name="connsiteX43" fmla="*/ 3049109 w 4941085"/>
                <a:gd name="connsiteY43" fmla="*/ 1463040 h 2364139"/>
                <a:gd name="connsiteX44" fmla="*/ 2989257 w 4941085"/>
                <a:gd name="connsiteY44" fmla="*/ 1459714 h 2364139"/>
                <a:gd name="connsiteX45" fmla="*/ 2989257 w 4941085"/>
                <a:gd name="connsiteY45" fmla="*/ 1064029 h 2364139"/>
                <a:gd name="connsiteX46" fmla="*/ 1689146 w 4941085"/>
                <a:gd name="connsiteY46" fmla="*/ 1064029 h 2364139"/>
                <a:gd name="connsiteX47" fmla="*/ 1689146 w 4941085"/>
                <a:gd name="connsiteY47" fmla="*/ 1456389 h 2364139"/>
                <a:gd name="connsiteX48" fmla="*/ 1622645 w 4941085"/>
                <a:gd name="connsiteY48" fmla="*/ 1463040 h 2364139"/>
                <a:gd name="connsiteX49" fmla="*/ 1546167 w 4941085"/>
                <a:gd name="connsiteY49" fmla="*/ 1469690 h 2364139"/>
                <a:gd name="connsiteX50" fmla="*/ 1466365 w 4941085"/>
                <a:gd name="connsiteY50" fmla="*/ 1499616 h 2364139"/>
                <a:gd name="connsiteX51" fmla="*/ 1406514 w 4941085"/>
                <a:gd name="connsiteY51" fmla="*/ 1529541 h 2364139"/>
                <a:gd name="connsiteX52" fmla="*/ 1346662 w 4941085"/>
                <a:gd name="connsiteY52" fmla="*/ 1572768 h 2364139"/>
                <a:gd name="connsiteX53" fmla="*/ 1293461 w 4941085"/>
                <a:gd name="connsiteY53" fmla="*/ 1612669 h 2364139"/>
                <a:gd name="connsiteX54" fmla="*/ 1190383 w 4941085"/>
                <a:gd name="connsiteY54" fmla="*/ 1486315 h 2364139"/>
                <a:gd name="connsiteX55" fmla="*/ 571916 w 4941085"/>
                <a:gd name="connsiteY55" fmla="*/ 2031630 h 2364139"/>
                <a:gd name="connsiteX56" fmla="*/ 176230 w 4941085"/>
                <a:gd name="connsiteY56" fmla="*/ 1559467 h 2364139"/>
                <a:gd name="connsiteX57" fmla="*/ 798022 w 4941085"/>
                <a:gd name="connsiteY57" fmla="*/ 1017477 h 2364139"/>
                <a:gd name="connsiteX58" fmla="*/ 691619 w 4941085"/>
                <a:gd name="connsiteY58" fmla="*/ 894449 h 2364139"/>
                <a:gd name="connsiteX59" fmla="*/ 0 w 4941085"/>
                <a:gd name="connsiteY59" fmla="*/ 894449 h 2364139"/>
                <a:gd name="connsiteX60" fmla="*/ 0 w 4941085"/>
                <a:gd name="connsiteY60" fmla="*/ 661693 h 236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941085" h="2364139">
                  <a:moveTo>
                    <a:pt x="0" y="661693"/>
                  </a:moveTo>
                  <a:lnTo>
                    <a:pt x="505414" y="661693"/>
                  </a:lnTo>
                  <a:lnTo>
                    <a:pt x="382386" y="508738"/>
                  </a:lnTo>
                  <a:lnTo>
                    <a:pt x="485463" y="422286"/>
                  </a:lnTo>
                  <a:lnTo>
                    <a:pt x="595191" y="342484"/>
                  </a:lnTo>
                  <a:lnTo>
                    <a:pt x="734845" y="252706"/>
                  </a:lnTo>
                  <a:lnTo>
                    <a:pt x="884474" y="179554"/>
                  </a:lnTo>
                  <a:lnTo>
                    <a:pt x="1047404" y="109728"/>
                  </a:lnTo>
                  <a:lnTo>
                    <a:pt x="1180407" y="69826"/>
                  </a:lnTo>
                  <a:lnTo>
                    <a:pt x="1346662" y="33251"/>
                  </a:lnTo>
                  <a:lnTo>
                    <a:pt x="1479666" y="13300"/>
                  </a:lnTo>
                  <a:lnTo>
                    <a:pt x="1692471" y="0"/>
                  </a:lnTo>
                  <a:lnTo>
                    <a:pt x="1692471" y="502088"/>
                  </a:lnTo>
                  <a:lnTo>
                    <a:pt x="2985932" y="502088"/>
                  </a:lnTo>
                  <a:lnTo>
                    <a:pt x="2985932" y="6650"/>
                  </a:lnTo>
                  <a:lnTo>
                    <a:pt x="3122261" y="6650"/>
                  </a:lnTo>
                  <a:lnTo>
                    <a:pt x="3235314" y="19950"/>
                  </a:lnTo>
                  <a:lnTo>
                    <a:pt x="3428169" y="53201"/>
                  </a:lnTo>
                  <a:lnTo>
                    <a:pt x="3554522" y="86452"/>
                  </a:lnTo>
                  <a:lnTo>
                    <a:pt x="3740727" y="152954"/>
                  </a:lnTo>
                  <a:lnTo>
                    <a:pt x="3913632" y="236081"/>
                  </a:lnTo>
                  <a:lnTo>
                    <a:pt x="4056611" y="322533"/>
                  </a:lnTo>
                  <a:lnTo>
                    <a:pt x="4169664" y="399010"/>
                  </a:lnTo>
                  <a:lnTo>
                    <a:pt x="4312643" y="515389"/>
                  </a:lnTo>
                  <a:lnTo>
                    <a:pt x="4189615" y="661693"/>
                  </a:lnTo>
                  <a:lnTo>
                    <a:pt x="4705004" y="658368"/>
                  </a:lnTo>
                  <a:lnTo>
                    <a:pt x="4705004" y="881149"/>
                  </a:lnTo>
                  <a:lnTo>
                    <a:pt x="4013385" y="881149"/>
                  </a:lnTo>
                  <a:lnTo>
                    <a:pt x="3900332" y="1000852"/>
                  </a:lnTo>
                  <a:lnTo>
                    <a:pt x="4528774" y="1546167"/>
                  </a:lnTo>
                  <a:lnTo>
                    <a:pt x="4415721" y="1682496"/>
                  </a:lnTo>
                  <a:lnTo>
                    <a:pt x="4552050" y="1685821"/>
                  </a:lnTo>
                  <a:lnTo>
                    <a:pt x="4941085" y="2011680"/>
                  </a:lnTo>
                  <a:lnTo>
                    <a:pt x="4641827" y="2364139"/>
                  </a:lnTo>
                  <a:lnTo>
                    <a:pt x="4256117" y="2041605"/>
                  </a:lnTo>
                  <a:lnTo>
                    <a:pt x="4236166" y="1908602"/>
                  </a:lnTo>
                  <a:lnTo>
                    <a:pt x="4123113" y="2031630"/>
                  </a:lnTo>
                  <a:lnTo>
                    <a:pt x="3497996" y="1492965"/>
                  </a:lnTo>
                  <a:lnTo>
                    <a:pt x="3391593" y="1609344"/>
                  </a:lnTo>
                  <a:lnTo>
                    <a:pt x="3311791" y="1552817"/>
                  </a:lnTo>
                  <a:lnTo>
                    <a:pt x="3245289" y="1512916"/>
                  </a:lnTo>
                  <a:lnTo>
                    <a:pt x="3175462" y="1486315"/>
                  </a:lnTo>
                  <a:lnTo>
                    <a:pt x="3115610" y="1473015"/>
                  </a:lnTo>
                  <a:lnTo>
                    <a:pt x="3049109" y="1463040"/>
                  </a:lnTo>
                  <a:lnTo>
                    <a:pt x="2989257" y="1459714"/>
                  </a:lnTo>
                  <a:lnTo>
                    <a:pt x="2989257" y="1064029"/>
                  </a:lnTo>
                  <a:lnTo>
                    <a:pt x="1689146" y="1064029"/>
                  </a:lnTo>
                  <a:lnTo>
                    <a:pt x="1689146" y="1456389"/>
                  </a:lnTo>
                  <a:lnTo>
                    <a:pt x="1622645" y="1463040"/>
                  </a:lnTo>
                  <a:lnTo>
                    <a:pt x="1546167" y="1469690"/>
                  </a:lnTo>
                  <a:lnTo>
                    <a:pt x="1466365" y="1499616"/>
                  </a:lnTo>
                  <a:lnTo>
                    <a:pt x="1406514" y="1529541"/>
                  </a:lnTo>
                  <a:lnTo>
                    <a:pt x="1346662" y="1572768"/>
                  </a:lnTo>
                  <a:lnTo>
                    <a:pt x="1293461" y="1612669"/>
                  </a:lnTo>
                  <a:lnTo>
                    <a:pt x="1190383" y="1486315"/>
                  </a:lnTo>
                  <a:lnTo>
                    <a:pt x="571916" y="2031630"/>
                  </a:lnTo>
                  <a:lnTo>
                    <a:pt x="176230" y="1559467"/>
                  </a:lnTo>
                  <a:lnTo>
                    <a:pt x="798022" y="1017477"/>
                  </a:lnTo>
                  <a:lnTo>
                    <a:pt x="691619" y="894449"/>
                  </a:lnTo>
                  <a:lnTo>
                    <a:pt x="0" y="894449"/>
                  </a:lnTo>
                  <a:lnTo>
                    <a:pt x="0" y="661693"/>
                  </a:ln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D84679-9297-AB4E-801A-0DA5D3C7CC34}"/>
                </a:ext>
              </a:extLst>
            </p:cNvPr>
            <p:cNvSpPr/>
            <p:nvPr/>
          </p:nvSpPr>
          <p:spPr>
            <a:xfrm>
              <a:off x="3867582" y="2057228"/>
              <a:ext cx="12960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070B38-1F2A-734F-8DA8-B2108BE13C0F}"/>
                </a:ext>
              </a:extLst>
            </p:cNvPr>
            <p:cNvSpPr/>
            <p:nvPr/>
          </p:nvSpPr>
          <p:spPr>
            <a:xfrm>
              <a:off x="3906850" y="2066228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453B541-807F-734B-8B96-D8DF1156D021}"/>
                </a:ext>
              </a:extLst>
            </p:cNvPr>
            <p:cNvSpPr/>
            <p:nvPr/>
          </p:nvSpPr>
          <p:spPr>
            <a:xfrm>
              <a:off x="4061386" y="206537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D7B76F-095E-DE49-9FDC-92369FE58F40}"/>
                </a:ext>
              </a:extLst>
            </p:cNvPr>
            <p:cNvSpPr/>
            <p:nvPr/>
          </p:nvSpPr>
          <p:spPr>
            <a:xfrm>
              <a:off x="4215130" y="2066228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F4532F-6123-E84F-AD81-576FCB20197F}"/>
                </a:ext>
              </a:extLst>
            </p:cNvPr>
            <p:cNvSpPr/>
            <p:nvPr/>
          </p:nvSpPr>
          <p:spPr>
            <a:xfrm>
              <a:off x="4366390" y="206537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4982503-2D73-BB46-8E14-AB9C18A3ACC5}"/>
                </a:ext>
              </a:extLst>
            </p:cNvPr>
            <p:cNvSpPr/>
            <p:nvPr/>
          </p:nvSpPr>
          <p:spPr>
            <a:xfrm>
              <a:off x="4522269" y="2066950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FAF3C7-6E3D-4E4F-8EBD-DB911268F708}"/>
                </a:ext>
              </a:extLst>
            </p:cNvPr>
            <p:cNvSpPr/>
            <p:nvPr/>
          </p:nvSpPr>
          <p:spPr>
            <a:xfrm>
              <a:off x="4675875" y="206537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1B937F7-01C6-A142-97AF-7D25F2F8BB01}"/>
                </a:ext>
              </a:extLst>
            </p:cNvPr>
            <p:cNvSpPr/>
            <p:nvPr/>
          </p:nvSpPr>
          <p:spPr>
            <a:xfrm>
              <a:off x="4827532" y="2064910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FFAB2FD-0AF4-2A46-A59C-5EC5CE9D801D}"/>
                </a:ext>
              </a:extLst>
            </p:cNvPr>
            <p:cNvSpPr/>
            <p:nvPr/>
          </p:nvSpPr>
          <p:spPr>
            <a:xfrm>
              <a:off x="4978145" y="2064458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7802FB-E56C-6840-9AA3-2B8AAFA55FCD}"/>
                </a:ext>
              </a:extLst>
            </p:cNvPr>
            <p:cNvSpPr/>
            <p:nvPr/>
          </p:nvSpPr>
          <p:spPr>
            <a:xfrm>
              <a:off x="3864257" y="2781568"/>
              <a:ext cx="13032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C1F4E2-F68A-FC4D-9B20-47EADB6EB6A3}"/>
                </a:ext>
              </a:extLst>
            </p:cNvPr>
            <p:cNvGrpSpPr/>
            <p:nvPr/>
          </p:nvGrpSpPr>
          <p:grpSpPr>
            <a:xfrm>
              <a:off x="3906850" y="2790568"/>
              <a:ext cx="144000" cy="144000"/>
              <a:chOff x="3722717" y="3454659"/>
              <a:chExt cx="144000" cy="144000"/>
            </a:xfrm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1E387C4E-AFE2-D94C-A734-4BD40ADCD253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68FC9C23-5D44-6842-8CA0-12A2D91B0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E020EB5-EB77-0646-A937-59C240546DF3}"/>
                </a:ext>
              </a:extLst>
            </p:cNvPr>
            <p:cNvGrpSpPr/>
            <p:nvPr/>
          </p:nvGrpSpPr>
          <p:grpSpPr>
            <a:xfrm>
              <a:off x="4061386" y="2789712"/>
              <a:ext cx="144000" cy="144000"/>
              <a:chOff x="3722717" y="3454659"/>
              <a:chExt cx="144000" cy="144000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4D66160-A92D-4848-B40A-767780880583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9F29241B-29C0-7648-8996-36CB46EFB7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A5BF9B-636F-A14A-AEC9-5A5BB3F80E1F}"/>
                </a:ext>
              </a:extLst>
            </p:cNvPr>
            <p:cNvGrpSpPr/>
            <p:nvPr/>
          </p:nvGrpSpPr>
          <p:grpSpPr>
            <a:xfrm>
              <a:off x="4215130" y="2790568"/>
              <a:ext cx="144000" cy="144000"/>
              <a:chOff x="3722717" y="3454659"/>
              <a:chExt cx="144000" cy="1440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5E893B7D-B4E9-824F-BFE7-E23244574BCA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86DE6DDF-A4E4-A64F-80C6-19469C91E0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233E7F9-B454-BF45-B368-0674B2BDFE1D}"/>
                </a:ext>
              </a:extLst>
            </p:cNvPr>
            <p:cNvGrpSpPr/>
            <p:nvPr/>
          </p:nvGrpSpPr>
          <p:grpSpPr>
            <a:xfrm>
              <a:off x="4366390" y="2789712"/>
              <a:ext cx="144000" cy="144000"/>
              <a:chOff x="3722717" y="3454659"/>
              <a:chExt cx="144000" cy="144000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92D83F2-5BA9-E946-8622-91DFE5EC6561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31B2632E-DDAA-2B44-B3CD-A0E430D10D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B08657-D0DE-3249-B47D-6C77A34D75B9}"/>
                </a:ext>
              </a:extLst>
            </p:cNvPr>
            <p:cNvGrpSpPr/>
            <p:nvPr/>
          </p:nvGrpSpPr>
          <p:grpSpPr>
            <a:xfrm>
              <a:off x="4522269" y="2791290"/>
              <a:ext cx="144000" cy="144000"/>
              <a:chOff x="3722717" y="3454659"/>
              <a:chExt cx="144000" cy="144000"/>
            </a:xfrm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3EE21D69-50DA-6F40-93EA-B044C483AFB3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2D4CD8D8-5117-554C-9C12-239D009DC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1CBAB5-280E-354E-BBB5-CA0767B9CF45}"/>
                </a:ext>
              </a:extLst>
            </p:cNvPr>
            <p:cNvGrpSpPr/>
            <p:nvPr/>
          </p:nvGrpSpPr>
          <p:grpSpPr>
            <a:xfrm>
              <a:off x="4675875" y="2789712"/>
              <a:ext cx="144000" cy="144000"/>
              <a:chOff x="3722717" y="3454659"/>
              <a:chExt cx="144000" cy="144000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5D84B7DD-5499-6943-8ABA-C9DD121B93E2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61628761-902B-F94A-8F11-023BA1DFA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32D64EB-1A6C-C646-9602-35357AE8EC47}"/>
                </a:ext>
              </a:extLst>
            </p:cNvPr>
            <p:cNvGrpSpPr/>
            <p:nvPr/>
          </p:nvGrpSpPr>
          <p:grpSpPr>
            <a:xfrm>
              <a:off x="4827532" y="2789250"/>
              <a:ext cx="144000" cy="144000"/>
              <a:chOff x="3722717" y="3454659"/>
              <a:chExt cx="144000" cy="144000"/>
            </a:xfrm>
          </p:grpSpPr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78FC771C-E3EE-CA4C-ADF5-9F5E4B1B7875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8970B784-CF63-E941-B80D-05CA99EB87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6C6FD77-D287-6A4E-A15B-EB08CBE3009D}"/>
                </a:ext>
              </a:extLst>
            </p:cNvPr>
            <p:cNvGrpSpPr/>
            <p:nvPr/>
          </p:nvGrpSpPr>
          <p:grpSpPr>
            <a:xfrm>
              <a:off x="4978145" y="2791930"/>
              <a:ext cx="144000" cy="144000"/>
              <a:chOff x="3722717" y="3454659"/>
              <a:chExt cx="144000" cy="144000"/>
            </a:xfrm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C3DB6FD2-BCF8-5141-9866-ABC83D1F9DEB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6F32B19-66DD-C94D-94D8-C28F214AB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7B61EDC-0C9C-5D48-B5DC-2B16A6854B3E}"/>
                </a:ext>
              </a:extLst>
            </p:cNvPr>
            <p:cNvGrpSpPr/>
            <p:nvPr/>
          </p:nvGrpSpPr>
          <p:grpSpPr>
            <a:xfrm>
              <a:off x="3908241" y="2067259"/>
              <a:ext cx="143382" cy="143382"/>
              <a:chOff x="3677128" y="3455690"/>
              <a:chExt cx="143382" cy="143382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EF789E51-33AC-8142-94A0-D1362472062C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838E868F-CB61-C147-8DEE-7ED60A3E98AC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C128F4-EB70-194E-98AF-6F045624A728}"/>
                </a:ext>
              </a:extLst>
            </p:cNvPr>
            <p:cNvGrpSpPr/>
            <p:nvPr/>
          </p:nvGrpSpPr>
          <p:grpSpPr>
            <a:xfrm>
              <a:off x="4060641" y="2071771"/>
              <a:ext cx="143382" cy="143382"/>
              <a:chOff x="3677128" y="3455690"/>
              <a:chExt cx="143382" cy="143382"/>
            </a:xfrm>
          </p:grpSpPr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FAC65978-AAB5-1A4D-BDBC-F955F36AFDB8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248FA61A-F4AE-D74E-8510-74888EBBA1A1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08C8F9E-51A1-B644-A3E0-B9AFD282AC91}"/>
                </a:ext>
              </a:extLst>
            </p:cNvPr>
            <p:cNvGrpSpPr/>
            <p:nvPr/>
          </p:nvGrpSpPr>
          <p:grpSpPr>
            <a:xfrm>
              <a:off x="4216579" y="2071771"/>
              <a:ext cx="143382" cy="143382"/>
              <a:chOff x="3677128" y="3455690"/>
              <a:chExt cx="143382" cy="143382"/>
            </a:xfrm>
          </p:grpSpPr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591D8A9-4ADA-0744-95AF-50E6DC1AFF68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51F127F0-4746-EE41-BCB8-FB60713F8F4D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947882-20E2-A54C-86AD-041069E21F3A}"/>
                </a:ext>
              </a:extLst>
            </p:cNvPr>
            <p:cNvGrpSpPr/>
            <p:nvPr/>
          </p:nvGrpSpPr>
          <p:grpSpPr>
            <a:xfrm>
              <a:off x="4367008" y="2070325"/>
              <a:ext cx="143382" cy="143382"/>
              <a:chOff x="3677128" y="3455690"/>
              <a:chExt cx="143382" cy="143382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C497BA09-ECEB-5849-B6B6-1F3A0C926FE0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074C5CDE-F3A9-E149-933C-50F92C449B12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47670A-3143-044B-9FA9-768082847AF0}"/>
                </a:ext>
              </a:extLst>
            </p:cNvPr>
            <p:cNvGrpSpPr/>
            <p:nvPr/>
          </p:nvGrpSpPr>
          <p:grpSpPr>
            <a:xfrm>
              <a:off x="4522135" y="2066228"/>
              <a:ext cx="143382" cy="143382"/>
              <a:chOff x="3677128" y="3455690"/>
              <a:chExt cx="143382" cy="143382"/>
            </a:xfrm>
          </p:grpSpPr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5110DFE-4DFD-C44D-9802-83C047FAF56E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027C96BF-AA28-8C4E-AD1D-953761A90FF9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3F0F7DA-1133-EF4E-9EB1-1BA72E50E758}"/>
                </a:ext>
              </a:extLst>
            </p:cNvPr>
            <p:cNvGrpSpPr/>
            <p:nvPr/>
          </p:nvGrpSpPr>
          <p:grpSpPr>
            <a:xfrm>
              <a:off x="4676493" y="2067568"/>
              <a:ext cx="143382" cy="143382"/>
              <a:chOff x="3677128" y="3455690"/>
              <a:chExt cx="143382" cy="143382"/>
            </a:xfrm>
          </p:grpSpPr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1DD6B9AA-9B5F-FF4C-B86D-17E4A8C275FC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461B37B-8D6A-7347-9471-C6A25EE7852D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2929F4-B9DC-C649-9B5F-7DEA23B64230}"/>
                </a:ext>
              </a:extLst>
            </p:cNvPr>
            <p:cNvGrpSpPr/>
            <p:nvPr/>
          </p:nvGrpSpPr>
          <p:grpSpPr>
            <a:xfrm>
              <a:off x="4828150" y="2071048"/>
              <a:ext cx="143382" cy="143382"/>
              <a:chOff x="3677128" y="3455690"/>
              <a:chExt cx="143382" cy="143382"/>
            </a:xfrm>
          </p:grpSpPr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E479AB5E-B1F3-B842-8E20-3207B61F463A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439D96DF-384A-FD42-9D3C-357B1167ABE7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E914B6-3411-B045-B308-4A677AB686E7}"/>
                </a:ext>
              </a:extLst>
            </p:cNvPr>
            <p:cNvGrpSpPr/>
            <p:nvPr/>
          </p:nvGrpSpPr>
          <p:grpSpPr>
            <a:xfrm>
              <a:off x="4981895" y="2071771"/>
              <a:ext cx="143382" cy="143382"/>
              <a:chOff x="3677128" y="3455690"/>
              <a:chExt cx="143382" cy="143382"/>
            </a:xfrm>
          </p:grpSpPr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F25727AC-781E-A741-A926-0AE0757684F1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11C408BE-7EAA-FF43-AB6A-828DB0A5501F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2A080535-DCAF-CC48-9D41-E72B273BF08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291254" y="3172993"/>
              <a:ext cx="1152000" cy="1152000"/>
            </a:xfrm>
            <a:prstGeom prst="blockArc">
              <a:avLst>
                <a:gd name="adj1" fmla="val 18995020"/>
                <a:gd name="adj2" fmla="val 21593607"/>
                <a:gd name="adj3" fmla="val 14193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CB17BDF-8CEC-834B-BE18-3D3F9D03A9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8713" y="3327456"/>
              <a:ext cx="72000" cy="72000"/>
              <a:chOff x="3722717" y="3454659"/>
              <a:chExt cx="144000" cy="144000"/>
            </a:xfrm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BD075932-F6F6-1F40-997C-506C1A827F6C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BE3B8061-C942-694C-8CCA-2FC5EA651E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A4FA18-55F5-5E45-81B7-28E96C4737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7452" y="3288324"/>
              <a:ext cx="72000" cy="72000"/>
              <a:chOff x="3722717" y="3454659"/>
              <a:chExt cx="144000" cy="144000"/>
            </a:xfrm>
          </p:grpSpPr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F546385B-7D69-8349-8550-D1EEE9168502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CC888A10-59BC-9F45-B936-65C18412E7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433EBFE-2770-D445-A3D4-755604BD4D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45879" y="3254864"/>
              <a:ext cx="72000" cy="72000"/>
              <a:chOff x="3722717" y="3454659"/>
              <a:chExt cx="144000" cy="144000"/>
            </a:xfrm>
          </p:grpSpPr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1782653A-5892-F646-BDD1-FD1EAD263CAC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5ED109AD-2A66-B040-B1D1-07A8C94FEC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7296978-D094-884F-9560-3127ACBB59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17879" y="3229983"/>
              <a:ext cx="72000" cy="72000"/>
              <a:chOff x="3722717" y="3454659"/>
              <a:chExt cx="144000" cy="144000"/>
            </a:xfrm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D4FB0C06-608B-3445-810D-6462D0E44C6A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ECA7937E-0616-A145-BF5C-91964BBC65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62BB4C8-CFBD-D243-8E87-5BC411E3A7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89879" y="3218922"/>
              <a:ext cx="72000" cy="72000"/>
              <a:chOff x="3722717" y="3454659"/>
              <a:chExt cx="144000" cy="144000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103B4F0-0CDB-F046-940C-1BC67B98768B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58CF3B71-D812-D746-A29F-F14DFA895C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134AE1F7-1919-6540-8868-8C5622B9A697}"/>
                </a:ext>
              </a:extLst>
            </p:cNvPr>
            <p:cNvSpPr>
              <a:spLocks noChangeAspect="1"/>
            </p:cNvSpPr>
            <p:nvPr/>
          </p:nvSpPr>
          <p:spPr>
            <a:xfrm rot="18780000">
              <a:off x="4593090" y="3175953"/>
              <a:ext cx="1152000" cy="1152000"/>
            </a:xfrm>
            <a:prstGeom prst="blockArc">
              <a:avLst>
                <a:gd name="adj1" fmla="val 18995020"/>
                <a:gd name="adj2" fmla="val 21593607"/>
                <a:gd name="adj3" fmla="val 14193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81D289-5D84-7D4D-B146-05D4D61033A7}"/>
                </a:ext>
              </a:extLst>
            </p:cNvPr>
            <p:cNvGrpSpPr>
              <a:grpSpLocks noChangeAspect="1"/>
            </p:cNvGrpSpPr>
            <p:nvPr/>
          </p:nvGrpSpPr>
          <p:grpSpPr>
            <a:xfrm rot="2580000">
              <a:off x="5167448" y="3220837"/>
              <a:ext cx="72000" cy="72000"/>
              <a:chOff x="3722717" y="3454659"/>
              <a:chExt cx="144000" cy="144000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AA15386-1FF0-1244-A930-59A5AD21FD0E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3521468-48CB-044D-9C1D-04D970C6D7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B9DC8CD-ABF8-FF4F-8688-E7BEAF37F1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580000">
              <a:off x="5237095" y="3232277"/>
              <a:ext cx="72000" cy="72000"/>
              <a:chOff x="3722717" y="3454659"/>
              <a:chExt cx="144000" cy="144000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75E2B769-58D7-D64B-B35B-A4C3A9BEAD2B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248D6E75-FC1B-1F4D-9FDD-0DAE124D20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2BB6CD2-86BB-0946-B2A4-D81B3400269F}"/>
                </a:ext>
              </a:extLst>
            </p:cNvPr>
            <p:cNvGrpSpPr>
              <a:grpSpLocks noChangeAspect="1"/>
            </p:cNvGrpSpPr>
            <p:nvPr/>
          </p:nvGrpSpPr>
          <p:grpSpPr>
            <a:xfrm rot="2580000">
              <a:off x="5309959" y="3254473"/>
              <a:ext cx="72000" cy="72000"/>
              <a:chOff x="3722717" y="3454659"/>
              <a:chExt cx="144000" cy="144000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5BD526CD-73E9-364C-8D2D-158FB0793818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10E8662-0141-DF41-ABF5-A184894667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EAC628-E864-9143-8CBF-1D6912B39350}"/>
                </a:ext>
              </a:extLst>
            </p:cNvPr>
            <p:cNvGrpSpPr>
              <a:grpSpLocks noChangeAspect="1"/>
            </p:cNvGrpSpPr>
            <p:nvPr/>
          </p:nvGrpSpPr>
          <p:grpSpPr>
            <a:xfrm rot="2580000">
              <a:off x="5379585" y="3285380"/>
              <a:ext cx="72000" cy="72000"/>
              <a:chOff x="3722717" y="3454659"/>
              <a:chExt cx="144000" cy="144000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206971D6-2327-5940-8B0B-087D0BE24490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2A2F09CC-2CEA-624F-A335-3DE8ADC078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497E9C-B40F-1A43-9A54-AE3E8774D24B}"/>
                </a:ext>
              </a:extLst>
            </p:cNvPr>
            <p:cNvGrpSpPr>
              <a:grpSpLocks noChangeAspect="1"/>
            </p:cNvGrpSpPr>
            <p:nvPr/>
          </p:nvGrpSpPr>
          <p:grpSpPr>
            <a:xfrm rot="2580000">
              <a:off x="5439786" y="3326395"/>
              <a:ext cx="72000" cy="72000"/>
              <a:chOff x="3722717" y="3454659"/>
              <a:chExt cx="144000" cy="144000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88273A0C-F1C8-BE48-B796-D02F5B1DD0EB}"/>
                  </a:ext>
                </a:extLst>
              </p:cNvPr>
              <p:cNvSpPr/>
              <p:nvPr/>
            </p:nvSpPr>
            <p:spPr>
              <a:xfrm>
                <a:off x="3722717" y="3454659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944345C1-DA76-DD4E-9458-60768E9B16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6717" y="3508659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5E15D33-5BD0-9F48-84F2-BACA20CE567B}"/>
                </a:ext>
              </a:extLst>
            </p:cNvPr>
            <p:cNvGrpSpPr/>
            <p:nvPr/>
          </p:nvGrpSpPr>
          <p:grpSpPr>
            <a:xfrm rot="5507865">
              <a:off x="5209182" y="1571855"/>
              <a:ext cx="144773" cy="144413"/>
              <a:chOff x="3885913" y="3063417"/>
              <a:chExt cx="144773" cy="144413"/>
            </a:xfrm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DB31BDC-9518-7047-AFB8-C7926416882D}"/>
                  </a:ext>
                </a:extLst>
              </p:cNvPr>
              <p:cNvSpPr/>
              <p:nvPr/>
            </p:nvSpPr>
            <p:spPr>
              <a:xfrm>
                <a:off x="3885913" y="3063417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4A2E024B-E48B-0F4D-AD63-556ED2D35BD8}"/>
                  </a:ext>
                </a:extLst>
              </p:cNvPr>
              <p:cNvGrpSpPr/>
              <p:nvPr/>
            </p:nvGrpSpPr>
            <p:grpSpPr>
              <a:xfrm>
                <a:off x="3887304" y="3064448"/>
                <a:ext cx="143382" cy="143382"/>
                <a:chOff x="3677128" y="3455690"/>
                <a:chExt cx="143382" cy="143382"/>
              </a:xfrm>
            </p:grpSpPr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98320F9C-39C2-814F-B54C-573BCFC1D39A}"/>
                    </a:ext>
                  </a:extLst>
                </p:cNvPr>
                <p:cNvCxnSpPr/>
                <p:nvPr/>
              </p:nvCxnSpPr>
              <p:spPr>
                <a:xfrm rot="2700000">
                  <a:off x="3748819" y="3454967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32E463FD-059F-DC4B-83FA-416E55BA751D}"/>
                    </a:ext>
                  </a:extLst>
                </p:cNvPr>
                <p:cNvCxnSpPr/>
                <p:nvPr/>
              </p:nvCxnSpPr>
              <p:spPr>
                <a:xfrm rot="-2700000">
                  <a:off x="3749913" y="3455690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4D9E5F3-B050-954D-AE4E-1C38C8A7A545}"/>
                </a:ext>
              </a:extLst>
            </p:cNvPr>
            <p:cNvGrpSpPr/>
            <p:nvPr/>
          </p:nvGrpSpPr>
          <p:grpSpPr>
            <a:xfrm rot="5930455">
              <a:off x="5530588" y="1617225"/>
              <a:ext cx="144773" cy="144413"/>
              <a:chOff x="3885913" y="3063417"/>
              <a:chExt cx="144773" cy="144413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440ACD7F-5805-B748-965A-0E046845A4C8}"/>
                  </a:ext>
                </a:extLst>
              </p:cNvPr>
              <p:cNvSpPr/>
              <p:nvPr/>
            </p:nvSpPr>
            <p:spPr>
              <a:xfrm>
                <a:off x="3885913" y="3063417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53D43CAB-B503-9C4D-BE6F-135FB4C7244E}"/>
                  </a:ext>
                </a:extLst>
              </p:cNvPr>
              <p:cNvGrpSpPr/>
              <p:nvPr/>
            </p:nvGrpSpPr>
            <p:grpSpPr>
              <a:xfrm>
                <a:off x="3887304" y="3064448"/>
                <a:ext cx="143382" cy="143382"/>
                <a:chOff x="3677128" y="3455690"/>
                <a:chExt cx="143382" cy="143382"/>
              </a:xfrm>
            </p:grpSpPr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08B37E89-74D1-E147-ADFB-FC156F051350}"/>
                    </a:ext>
                  </a:extLst>
                </p:cNvPr>
                <p:cNvCxnSpPr/>
                <p:nvPr/>
              </p:nvCxnSpPr>
              <p:spPr>
                <a:xfrm rot="2700000">
                  <a:off x="3748819" y="3454967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01492B85-FF22-D740-B9FB-43733C9C04A0}"/>
                    </a:ext>
                  </a:extLst>
                </p:cNvPr>
                <p:cNvCxnSpPr/>
                <p:nvPr/>
              </p:nvCxnSpPr>
              <p:spPr>
                <a:xfrm rot="-2700000">
                  <a:off x="3749913" y="3455690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BF084A-34AF-D543-904F-74DB59E3F546}"/>
                </a:ext>
              </a:extLst>
            </p:cNvPr>
            <p:cNvGrpSpPr/>
            <p:nvPr/>
          </p:nvGrpSpPr>
          <p:grpSpPr>
            <a:xfrm rot="1260000">
              <a:off x="5835230" y="1709808"/>
              <a:ext cx="144773" cy="144413"/>
              <a:chOff x="3885913" y="3063417"/>
              <a:chExt cx="144773" cy="144413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7111555D-1841-B446-B3B5-010648FB551D}"/>
                  </a:ext>
                </a:extLst>
              </p:cNvPr>
              <p:cNvSpPr/>
              <p:nvPr/>
            </p:nvSpPr>
            <p:spPr>
              <a:xfrm>
                <a:off x="3885913" y="3063417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046EB5DE-2287-724A-8527-1D330644DCF4}"/>
                  </a:ext>
                </a:extLst>
              </p:cNvPr>
              <p:cNvGrpSpPr/>
              <p:nvPr/>
            </p:nvGrpSpPr>
            <p:grpSpPr>
              <a:xfrm>
                <a:off x="3887304" y="3064448"/>
                <a:ext cx="143382" cy="143382"/>
                <a:chOff x="3677128" y="3455690"/>
                <a:chExt cx="143382" cy="143382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83E9D6B1-3FE8-924E-9795-53A335DF8159}"/>
                    </a:ext>
                  </a:extLst>
                </p:cNvPr>
                <p:cNvCxnSpPr/>
                <p:nvPr/>
              </p:nvCxnSpPr>
              <p:spPr>
                <a:xfrm rot="2700000">
                  <a:off x="3748819" y="3454967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0949CA41-6FBA-D940-8204-99BC681B97F7}"/>
                    </a:ext>
                  </a:extLst>
                </p:cNvPr>
                <p:cNvCxnSpPr/>
                <p:nvPr/>
              </p:nvCxnSpPr>
              <p:spPr>
                <a:xfrm rot="-2700000">
                  <a:off x="3749913" y="3455690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3743D1F-BE00-2240-84BA-1943A7A90C8A}"/>
                </a:ext>
              </a:extLst>
            </p:cNvPr>
            <p:cNvGrpSpPr/>
            <p:nvPr/>
          </p:nvGrpSpPr>
          <p:grpSpPr>
            <a:xfrm rot="1857673">
              <a:off x="6124945" y="1849432"/>
              <a:ext cx="144773" cy="144413"/>
              <a:chOff x="3885913" y="3063417"/>
              <a:chExt cx="144773" cy="144413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B1A8EF99-165C-2747-AA1D-6707B5974E5A}"/>
                  </a:ext>
                </a:extLst>
              </p:cNvPr>
              <p:cNvSpPr/>
              <p:nvPr/>
            </p:nvSpPr>
            <p:spPr>
              <a:xfrm>
                <a:off x="3885913" y="3063417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FDC46D63-7570-A748-B4C3-F1536EE01E78}"/>
                  </a:ext>
                </a:extLst>
              </p:cNvPr>
              <p:cNvGrpSpPr/>
              <p:nvPr/>
            </p:nvGrpSpPr>
            <p:grpSpPr>
              <a:xfrm>
                <a:off x="3887304" y="3064448"/>
                <a:ext cx="143382" cy="143382"/>
                <a:chOff x="3677128" y="3455690"/>
                <a:chExt cx="143382" cy="143382"/>
              </a:xfrm>
            </p:grpSpPr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ABE76CFC-01F9-294D-A823-D272C2C1EFA4}"/>
                    </a:ext>
                  </a:extLst>
                </p:cNvPr>
                <p:cNvCxnSpPr/>
                <p:nvPr/>
              </p:nvCxnSpPr>
              <p:spPr>
                <a:xfrm rot="2700000">
                  <a:off x="3748819" y="3454967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CCF5AE46-2E80-3547-9E1A-44BE18C8BDC6}"/>
                    </a:ext>
                  </a:extLst>
                </p:cNvPr>
                <p:cNvCxnSpPr/>
                <p:nvPr/>
              </p:nvCxnSpPr>
              <p:spPr>
                <a:xfrm rot="-2700000">
                  <a:off x="3749913" y="3455690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673C4D7-A528-F049-9F82-58485CDE819B}"/>
                </a:ext>
              </a:extLst>
            </p:cNvPr>
            <p:cNvGrpSpPr/>
            <p:nvPr/>
          </p:nvGrpSpPr>
          <p:grpSpPr>
            <a:xfrm rot="2400000">
              <a:off x="6384239" y="2026910"/>
              <a:ext cx="144773" cy="144413"/>
              <a:chOff x="3885913" y="3063417"/>
              <a:chExt cx="144773" cy="144413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71C58F98-BC50-5845-9D3C-22E6D60EAC8B}"/>
                  </a:ext>
                </a:extLst>
              </p:cNvPr>
              <p:cNvSpPr/>
              <p:nvPr/>
            </p:nvSpPr>
            <p:spPr>
              <a:xfrm>
                <a:off x="3885913" y="3063417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97129CAE-C8AD-734C-A8E6-365EC1897D0D}"/>
                  </a:ext>
                </a:extLst>
              </p:cNvPr>
              <p:cNvGrpSpPr/>
              <p:nvPr/>
            </p:nvGrpSpPr>
            <p:grpSpPr>
              <a:xfrm>
                <a:off x="3887304" y="3064448"/>
                <a:ext cx="143382" cy="143382"/>
                <a:chOff x="3677128" y="3455690"/>
                <a:chExt cx="143382" cy="143382"/>
              </a:xfrm>
            </p:grpSpPr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B6E6857A-050D-B840-A581-66F2F1C48558}"/>
                    </a:ext>
                  </a:extLst>
                </p:cNvPr>
                <p:cNvCxnSpPr/>
                <p:nvPr/>
              </p:nvCxnSpPr>
              <p:spPr>
                <a:xfrm rot="2700000">
                  <a:off x="3748819" y="3454967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C6668A8F-DECA-0543-9A71-60843BE4E49D}"/>
                    </a:ext>
                  </a:extLst>
                </p:cNvPr>
                <p:cNvCxnSpPr/>
                <p:nvPr/>
              </p:nvCxnSpPr>
              <p:spPr>
                <a:xfrm rot="-2700000">
                  <a:off x="3749913" y="3455690"/>
                  <a:ext cx="0" cy="1433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1526E0-E02E-5342-9B43-F9F27815B153}"/>
                </a:ext>
              </a:extLst>
            </p:cNvPr>
            <p:cNvCxnSpPr/>
            <p:nvPr/>
          </p:nvCxnSpPr>
          <p:spPr>
            <a:xfrm>
              <a:off x="3869688" y="1717721"/>
              <a:ext cx="0" cy="504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649164C-6F59-7D47-A0E5-EF06C5142184}"/>
                </a:ext>
              </a:extLst>
            </p:cNvPr>
            <p:cNvCxnSpPr/>
            <p:nvPr/>
          </p:nvCxnSpPr>
          <p:spPr>
            <a:xfrm>
              <a:off x="5162633" y="1717644"/>
              <a:ext cx="0" cy="504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64ECD8E-74EC-DE4A-BF4F-A00DD6B4B47B}"/>
                </a:ext>
              </a:extLst>
            </p:cNvPr>
            <p:cNvSpPr/>
            <p:nvPr/>
          </p:nvSpPr>
          <p:spPr>
            <a:xfrm rot="19122003">
              <a:off x="2696554" y="3458267"/>
              <a:ext cx="8280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0332C4A-D943-654F-944E-DCEFB16B9716}"/>
                </a:ext>
              </a:extLst>
            </p:cNvPr>
            <p:cNvGrpSpPr/>
            <p:nvPr/>
          </p:nvGrpSpPr>
          <p:grpSpPr>
            <a:xfrm rot="19122003">
              <a:off x="2811453" y="3664303"/>
              <a:ext cx="144000" cy="144000"/>
              <a:chOff x="3718024" y="3454962"/>
              <a:chExt cx="144000" cy="1440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53DF0C6F-B7F3-6741-8532-D897BFC5209F}"/>
                  </a:ext>
                </a:extLst>
              </p:cNvPr>
              <p:cNvSpPr/>
              <p:nvPr/>
            </p:nvSpPr>
            <p:spPr>
              <a:xfrm>
                <a:off x="3718024" y="3454962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3BD092F4-D3C8-D046-8B4C-6658F878E0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2024" y="3508962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8C82F3C-171D-4243-A62F-5A9791177490}"/>
                </a:ext>
              </a:extLst>
            </p:cNvPr>
            <p:cNvGrpSpPr/>
            <p:nvPr/>
          </p:nvGrpSpPr>
          <p:grpSpPr>
            <a:xfrm rot="19122003">
              <a:off x="2926275" y="3565933"/>
              <a:ext cx="144000" cy="144000"/>
              <a:chOff x="3713331" y="3455265"/>
              <a:chExt cx="144000" cy="1440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61A3892C-068B-614F-A96E-F08CF3FD5998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15EFBB08-C6EE-CD40-ADDC-245A0F5309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10B7BB4-464A-8042-A38D-68F6B3D5622D}"/>
                </a:ext>
              </a:extLst>
            </p:cNvPr>
            <p:cNvGrpSpPr/>
            <p:nvPr/>
          </p:nvGrpSpPr>
          <p:grpSpPr>
            <a:xfrm rot="19122003">
              <a:off x="3040632" y="3463367"/>
              <a:ext cx="144000" cy="144000"/>
              <a:chOff x="3713331" y="3455265"/>
              <a:chExt cx="144000" cy="1440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4538D81-8378-9A46-8757-2AA1B6CDCB7C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730D3898-D89B-7549-9E80-68E2DE08C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5207221-CF3F-A349-BAD4-147BDEFDCB09}"/>
                </a:ext>
              </a:extLst>
            </p:cNvPr>
            <p:cNvGrpSpPr/>
            <p:nvPr/>
          </p:nvGrpSpPr>
          <p:grpSpPr>
            <a:xfrm rot="19122003">
              <a:off x="3154262" y="3362927"/>
              <a:ext cx="144000" cy="144000"/>
              <a:chOff x="3713331" y="3455265"/>
              <a:chExt cx="144000" cy="1440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B1F24A77-E63B-6442-A910-AE748949FF8A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80CC2588-8B89-B046-A847-2962D6BDF5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D1F38EE-2C28-5348-82FF-C9EC56A75BCB}"/>
                </a:ext>
              </a:extLst>
            </p:cNvPr>
            <p:cNvGrpSpPr/>
            <p:nvPr/>
          </p:nvGrpSpPr>
          <p:grpSpPr>
            <a:xfrm rot="19122003">
              <a:off x="3269181" y="3265535"/>
              <a:ext cx="144000" cy="144000"/>
              <a:chOff x="3713331" y="3455265"/>
              <a:chExt cx="144000" cy="144000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C4B30F34-4927-204A-9A04-0C16FFAC18FD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493A49DC-E91C-104E-8847-1E68C87E5F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7EFD430-F2D3-2A43-81E3-69990F92DABD}"/>
                </a:ext>
              </a:extLst>
            </p:cNvPr>
            <p:cNvSpPr/>
            <p:nvPr/>
          </p:nvSpPr>
          <p:spPr>
            <a:xfrm rot="2460000">
              <a:off x="5517904" y="3457992"/>
              <a:ext cx="8280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951E058-C60C-394F-9884-204300724A94}"/>
                </a:ext>
              </a:extLst>
            </p:cNvPr>
            <p:cNvGrpSpPr/>
            <p:nvPr/>
          </p:nvGrpSpPr>
          <p:grpSpPr>
            <a:xfrm rot="2460000">
              <a:off x="5634216" y="3268339"/>
              <a:ext cx="144000" cy="144000"/>
              <a:chOff x="3718024" y="3454962"/>
              <a:chExt cx="144000" cy="144000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93878E46-3780-6541-A010-2AACE3345EC9}"/>
                  </a:ext>
                </a:extLst>
              </p:cNvPr>
              <p:cNvSpPr/>
              <p:nvPr/>
            </p:nvSpPr>
            <p:spPr>
              <a:xfrm>
                <a:off x="3718024" y="3454962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32F7EB8D-27B5-7C43-BB92-9AC9A5C86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2024" y="3508962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FB9D0AF-3A3C-7A44-B5DA-CB554E41DDBE}"/>
                </a:ext>
              </a:extLst>
            </p:cNvPr>
            <p:cNvGrpSpPr/>
            <p:nvPr/>
          </p:nvGrpSpPr>
          <p:grpSpPr>
            <a:xfrm rot="2460000">
              <a:off x="5747084" y="3368945"/>
              <a:ext cx="144000" cy="144000"/>
              <a:chOff x="3713331" y="3455265"/>
              <a:chExt cx="144000" cy="144000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3B13170A-DF69-304C-B5AA-87F9C9566268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9405097-78C0-1648-B977-498FB0FA3D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59C5D01-6372-834E-A1D0-6FA882759C80}"/>
                </a:ext>
              </a:extLst>
            </p:cNvPr>
            <p:cNvGrpSpPr/>
            <p:nvPr/>
          </p:nvGrpSpPr>
          <p:grpSpPr>
            <a:xfrm rot="2460000">
              <a:off x="5864047" y="3468529"/>
              <a:ext cx="144000" cy="144000"/>
              <a:chOff x="3713331" y="3455265"/>
              <a:chExt cx="144000" cy="144000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2821A6CB-A058-6549-8F94-9B9A6C805BC0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1CB289DC-BF15-3F4D-A657-E495ED2244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315188D-2A97-1145-BD82-5F3A32EC2C8C}"/>
                </a:ext>
              </a:extLst>
            </p:cNvPr>
            <p:cNvGrpSpPr/>
            <p:nvPr/>
          </p:nvGrpSpPr>
          <p:grpSpPr>
            <a:xfrm rot="2460000">
              <a:off x="5978807" y="3567676"/>
              <a:ext cx="144000" cy="144000"/>
              <a:chOff x="3713331" y="3455265"/>
              <a:chExt cx="144000" cy="14400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CFCD7A28-660F-F941-A4FD-EFC71F75B3E6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4773332-3409-B14A-872D-CC7FE50B55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F4A4181-D28A-674B-AE64-C7DD63FAAE5D}"/>
                </a:ext>
              </a:extLst>
            </p:cNvPr>
            <p:cNvGrpSpPr/>
            <p:nvPr/>
          </p:nvGrpSpPr>
          <p:grpSpPr>
            <a:xfrm rot="2460000">
              <a:off x="6090718" y="3668510"/>
              <a:ext cx="144000" cy="144000"/>
              <a:chOff x="3713331" y="3455265"/>
              <a:chExt cx="144000" cy="144000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70E9604-AE52-6943-A94D-E82E63308628}"/>
                  </a:ext>
                </a:extLst>
              </p:cNvPr>
              <p:cNvSpPr/>
              <p:nvPr/>
            </p:nvSpPr>
            <p:spPr>
              <a:xfrm>
                <a:off x="3713331" y="3455265"/>
                <a:ext cx="144000" cy="144000"/>
              </a:xfrm>
              <a:prstGeom prst="ellipse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558C4280-E054-8849-A579-D4C06088F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331" y="3509265"/>
                <a:ext cx="36000" cy="36000"/>
              </a:xfrm>
              <a:prstGeom prst="ellipse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B0CF2E-30D0-D746-906B-085CD00BF178}"/>
                </a:ext>
              </a:extLst>
            </p:cNvPr>
            <p:cNvSpPr/>
            <p:nvPr/>
          </p:nvSpPr>
          <p:spPr>
            <a:xfrm rot="19140000">
              <a:off x="2197971" y="2864411"/>
              <a:ext cx="8280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A2E25A-E7EF-8E44-946F-6876B5E46EB7}"/>
                </a:ext>
              </a:extLst>
            </p:cNvPr>
            <p:cNvSpPr/>
            <p:nvPr/>
          </p:nvSpPr>
          <p:spPr>
            <a:xfrm rot="19140000">
              <a:off x="2308987" y="307420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74F682B-B95A-0B49-B873-4B8FF538EAED}"/>
                </a:ext>
              </a:extLst>
            </p:cNvPr>
            <p:cNvSpPr/>
            <p:nvPr/>
          </p:nvSpPr>
          <p:spPr>
            <a:xfrm rot="19140000">
              <a:off x="2425055" y="297217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2B1A190-3674-0844-ACFA-99EDE21CB615}"/>
                </a:ext>
              </a:extLst>
            </p:cNvPr>
            <p:cNvSpPr/>
            <p:nvPr/>
          </p:nvSpPr>
          <p:spPr>
            <a:xfrm rot="19140000">
              <a:off x="2541649" y="2871953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8119B41-A5EF-9844-A092-2CCBFB252861}"/>
                </a:ext>
              </a:extLst>
            </p:cNvPr>
            <p:cNvSpPr/>
            <p:nvPr/>
          </p:nvSpPr>
          <p:spPr>
            <a:xfrm rot="19140000">
              <a:off x="2655245" y="2772071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D6D0330-D6F0-E941-945C-D58312BDF6B7}"/>
                </a:ext>
              </a:extLst>
            </p:cNvPr>
            <p:cNvSpPr/>
            <p:nvPr/>
          </p:nvSpPr>
          <p:spPr>
            <a:xfrm rot="19140000">
              <a:off x="2773923" y="2670996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506E8F0-5B24-EB49-A104-7DA112E17EA1}"/>
                </a:ext>
              </a:extLst>
            </p:cNvPr>
            <p:cNvGrpSpPr/>
            <p:nvPr/>
          </p:nvGrpSpPr>
          <p:grpSpPr>
            <a:xfrm rot="19140000">
              <a:off x="2310586" y="3074347"/>
              <a:ext cx="143382" cy="143382"/>
              <a:chOff x="3677128" y="3455690"/>
              <a:chExt cx="143382" cy="143382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2D08F59-6D03-6B41-97FE-AFFA50DE505E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7871F5F6-43D1-D440-963E-883025DBCEDF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FBED9D1-9E11-8C47-A153-73245BA9F027}"/>
                </a:ext>
              </a:extLst>
            </p:cNvPr>
            <p:cNvGrpSpPr/>
            <p:nvPr/>
          </p:nvGrpSpPr>
          <p:grpSpPr>
            <a:xfrm rot="19140000">
              <a:off x="2428564" y="2977768"/>
              <a:ext cx="143382" cy="143382"/>
              <a:chOff x="3677128" y="3455690"/>
              <a:chExt cx="143382" cy="143382"/>
            </a:xfrm>
          </p:grpSpPr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28F34F71-3ABC-D349-9882-50F1DDBBAFFB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75896102-D11A-5E43-B602-8D51E52C4D55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3F076BC-7FB6-684C-9183-FA97234A6A14}"/>
                </a:ext>
              </a:extLst>
            </p:cNvPr>
            <p:cNvGrpSpPr/>
            <p:nvPr/>
          </p:nvGrpSpPr>
          <p:grpSpPr>
            <a:xfrm rot="19140000">
              <a:off x="2546252" y="2875464"/>
              <a:ext cx="143382" cy="143382"/>
              <a:chOff x="3677128" y="3455690"/>
              <a:chExt cx="143382" cy="143382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F113C7E-A338-8249-B9B6-2ED2A20AA2DD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7E094C8-1BB2-0848-9C4D-F0CCA1ACE96D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84CD718-B337-B545-B37F-3DF3BB822C4C}"/>
                </a:ext>
              </a:extLst>
            </p:cNvPr>
            <p:cNvGrpSpPr/>
            <p:nvPr/>
          </p:nvGrpSpPr>
          <p:grpSpPr>
            <a:xfrm rot="19140000">
              <a:off x="2658833" y="2775682"/>
              <a:ext cx="143382" cy="143382"/>
              <a:chOff x="3677128" y="3455690"/>
              <a:chExt cx="143382" cy="143382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21E414B-3E68-2C48-9F14-CE4EF4ED8C15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643D4AF-1D3B-C840-8F92-2956FFA46F6D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C5F8ED4-BF98-1949-9005-42EA0F21AD38}"/>
                </a:ext>
              </a:extLst>
            </p:cNvPr>
            <p:cNvGrpSpPr/>
            <p:nvPr/>
          </p:nvGrpSpPr>
          <p:grpSpPr>
            <a:xfrm rot="19140000">
              <a:off x="2773221" y="2670818"/>
              <a:ext cx="143382" cy="143382"/>
              <a:chOff x="3677128" y="3455690"/>
              <a:chExt cx="143382" cy="143382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A702325B-BAF6-EF4A-A7D2-1822F7DD926E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E73D8E21-3856-E14C-8820-3D4932F4DA25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063A56-7EB9-6849-B5EF-88D35C65AF02}"/>
                </a:ext>
              </a:extLst>
            </p:cNvPr>
            <p:cNvSpPr/>
            <p:nvPr/>
          </p:nvSpPr>
          <p:spPr>
            <a:xfrm rot="2460000">
              <a:off x="6031116" y="2850183"/>
              <a:ext cx="828000" cy="162000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14EB1DB-0B6C-9340-90D4-1DF81976DC7E}"/>
                </a:ext>
              </a:extLst>
            </p:cNvPr>
            <p:cNvSpPr/>
            <p:nvPr/>
          </p:nvSpPr>
          <p:spPr>
            <a:xfrm rot="2460000">
              <a:off x="6142132" y="2658392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8DA60B36-9CF3-6449-93EF-3107F19F0C80}"/>
                </a:ext>
              </a:extLst>
            </p:cNvPr>
            <p:cNvSpPr/>
            <p:nvPr/>
          </p:nvSpPr>
          <p:spPr>
            <a:xfrm rot="2460000">
              <a:off x="6259323" y="2759130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A15C497-97AD-734C-9F39-608921A4EACB}"/>
                </a:ext>
              </a:extLst>
            </p:cNvPr>
            <p:cNvSpPr/>
            <p:nvPr/>
          </p:nvSpPr>
          <p:spPr>
            <a:xfrm rot="2460000">
              <a:off x="6374794" y="2860641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375CC23-6B99-824A-919D-4E5D3C702397}"/>
                </a:ext>
              </a:extLst>
            </p:cNvPr>
            <p:cNvSpPr/>
            <p:nvPr/>
          </p:nvSpPr>
          <p:spPr>
            <a:xfrm rot="2460000">
              <a:off x="6489513" y="2959231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06FCE55-0FC2-C94A-B5A1-4E6C27C3AAD2}"/>
                </a:ext>
              </a:extLst>
            </p:cNvPr>
            <p:cNvSpPr/>
            <p:nvPr/>
          </p:nvSpPr>
          <p:spPr>
            <a:xfrm rot="2460000">
              <a:off x="6606121" y="3062688"/>
              <a:ext cx="144000" cy="14400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C8769779-F8B5-1640-ADCA-8D0DC29AF643}"/>
                </a:ext>
              </a:extLst>
            </p:cNvPr>
            <p:cNvGrpSpPr/>
            <p:nvPr/>
          </p:nvGrpSpPr>
          <p:grpSpPr>
            <a:xfrm rot="2460000">
              <a:off x="6142784" y="2659955"/>
              <a:ext cx="143382" cy="143382"/>
              <a:chOff x="3677128" y="3455690"/>
              <a:chExt cx="143382" cy="143382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03B4F95B-6C77-954D-AFD2-B60C2A188DC2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84825C2-23FC-9747-99AD-7D443738296D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FE1FE2C-63D0-304F-8803-02893C177EBD}"/>
                </a:ext>
              </a:extLst>
            </p:cNvPr>
            <p:cNvGrpSpPr/>
            <p:nvPr/>
          </p:nvGrpSpPr>
          <p:grpSpPr>
            <a:xfrm rot="2460000">
              <a:off x="6254841" y="2763344"/>
              <a:ext cx="143382" cy="143382"/>
              <a:chOff x="3677128" y="3455690"/>
              <a:chExt cx="143382" cy="143382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CF82F29E-4A8B-134E-8E16-27CFE1E4ADC7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68B35B0E-398C-DB48-A5B2-D1096F7B742F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B6199EB-9104-6549-8BE6-C08C15B8507C}"/>
                </a:ext>
              </a:extLst>
            </p:cNvPr>
            <p:cNvGrpSpPr/>
            <p:nvPr/>
          </p:nvGrpSpPr>
          <p:grpSpPr>
            <a:xfrm rot="2460000">
              <a:off x="6372529" y="2865648"/>
              <a:ext cx="143382" cy="143382"/>
              <a:chOff x="3677128" y="3455690"/>
              <a:chExt cx="143382" cy="143382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0BBDA45-8B28-874E-A988-01BA5D283FCA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FB04EB67-A4BC-4040-B160-C19C40379498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7FC682B-214B-774D-9923-05868CBF9787}"/>
                </a:ext>
              </a:extLst>
            </p:cNvPr>
            <p:cNvGrpSpPr/>
            <p:nvPr/>
          </p:nvGrpSpPr>
          <p:grpSpPr>
            <a:xfrm rot="2460000">
              <a:off x="6487008" y="2963247"/>
              <a:ext cx="143382" cy="143382"/>
              <a:chOff x="3677128" y="3455690"/>
              <a:chExt cx="143382" cy="143382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5E7891CA-349E-D44F-B302-61F0A1BB4EF5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3437C1A-3144-134B-B3BF-36B99A561C0C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E866B38-7851-6D4B-AD9F-6A56EE1FF924}"/>
                </a:ext>
              </a:extLst>
            </p:cNvPr>
            <p:cNvGrpSpPr/>
            <p:nvPr/>
          </p:nvGrpSpPr>
          <p:grpSpPr>
            <a:xfrm rot="2460000">
              <a:off x="6606772" y="3061928"/>
              <a:ext cx="143382" cy="143382"/>
              <a:chOff x="3677128" y="3455690"/>
              <a:chExt cx="143382" cy="143382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E9B3517-5C88-FC4F-B194-035CE29001F7}"/>
                  </a:ext>
                </a:extLst>
              </p:cNvPr>
              <p:cNvCxnSpPr/>
              <p:nvPr/>
            </p:nvCxnSpPr>
            <p:spPr>
              <a:xfrm rot="2700000">
                <a:off x="3748819" y="3454967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091BC606-7B3C-7E49-ABB4-94A62252A7F3}"/>
                  </a:ext>
                </a:extLst>
              </p:cNvPr>
              <p:cNvCxnSpPr/>
              <p:nvPr/>
            </p:nvCxnSpPr>
            <p:spPr>
              <a:xfrm rot="-2700000">
                <a:off x="3749913" y="3455690"/>
                <a:ext cx="0" cy="14338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3E55109-5E74-7142-A891-F5E38309DDEE}"/>
                </a:ext>
              </a:extLst>
            </p:cNvPr>
            <p:cNvCxnSpPr/>
            <p:nvPr/>
          </p:nvCxnSpPr>
          <p:spPr>
            <a:xfrm rot="19200000">
              <a:off x="3170930" y="2661055"/>
              <a:ext cx="0" cy="612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F980432-8D94-4E45-B807-D1B72D1510D6}"/>
                </a:ext>
              </a:extLst>
            </p:cNvPr>
            <p:cNvCxnSpPr/>
            <p:nvPr/>
          </p:nvCxnSpPr>
          <p:spPr>
            <a:xfrm rot="19200000">
              <a:off x="2548440" y="320616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9F35CCE-33CF-8842-9066-5ABBAA3050D5}"/>
                </a:ext>
              </a:extLst>
            </p:cNvPr>
            <p:cNvCxnSpPr/>
            <p:nvPr/>
          </p:nvCxnSpPr>
          <p:spPr>
            <a:xfrm rot="2400000">
              <a:off x="5877515" y="2657963"/>
              <a:ext cx="0" cy="612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2FC28BC-84CC-F044-9B7A-55698B71210A}"/>
                </a:ext>
              </a:extLst>
            </p:cNvPr>
            <p:cNvCxnSpPr/>
            <p:nvPr/>
          </p:nvCxnSpPr>
          <p:spPr>
            <a:xfrm rot="2400000">
              <a:off x="6649848" y="323686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F7E7C6C-92E1-154D-9771-4CC468B641D6}"/>
                </a:ext>
              </a:extLst>
            </p:cNvPr>
            <p:cNvCxnSpPr/>
            <p:nvPr/>
          </p:nvCxnSpPr>
          <p:spPr>
            <a:xfrm rot="2400000">
              <a:off x="6353740" y="359147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069A8ED-D697-B24E-88DD-CF977E285891}"/>
                </a:ext>
              </a:extLst>
            </p:cNvPr>
            <p:cNvCxnSpPr/>
            <p:nvPr/>
          </p:nvCxnSpPr>
          <p:spPr>
            <a:xfrm rot="2400000">
              <a:off x="6495108" y="3365766"/>
              <a:ext cx="0" cy="288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B613A20-6EB3-9645-9645-6B89B517DCEE}"/>
                </a:ext>
              </a:extLst>
            </p:cNvPr>
            <p:cNvCxnSpPr/>
            <p:nvPr/>
          </p:nvCxnSpPr>
          <p:spPr>
            <a:xfrm>
              <a:off x="5162542" y="2182658"/>
              <a:ext cx="0" cy="612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B3E01D7-DEC2-424D-87D8-1A6FF5D45214}"/>
                </a:ext>
              </a:extLst>
            </p:cNvPr>
            <p:cNvCxnSpPr/>
            <p:nvPr/>
          </p:nvCxnSpPr>
          <p:spPr>
            <a:xfrm>
              <a:off x="3869595" y="2206793"/>
              <a:ext cx="0" cy="612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4C7E349-31F1-C14E-8483-0DE3FCD1BD28}"/>
                </a:ext>
              </a:extLst>
            </p:cNvPr>
            <p:cNvCxnSpPr/>
            <p:nvPr/>
          </p:nvCxnSpPr>
          <p:spPr>
            <a:xfrm rot="19200000">
              <a:off x="2619019" y="2188313"/>
              <a:ext cx="0" cy="216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8E026FD-4F74-B240-B69A-732EA0A58E92}"/>
                </a:ext>
              </a:extLst>
            </p:cNvPr>
            <p:cNvCxnSpPr/>
            <p:nvPr/>
          </p:nvCxnSpPr>
          <p:spPr>
            <a:xfrm rot="2400000">
              <a:off x="6431535" y="2192278"/>
              <a:ext cx="0" cy="216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D59BF55-0911-AA4E-AAF6-46CB306DBCB8}"/>
                </a:ext>
              </a:extLst>
            </p:cNvPr>
            <p:cNvCxnSpPr/>
            <p:nvPr/>
          </p:nvCxnSpPr>
          <p:spPr>
            <a:xfrm rot="2400000">
              <a:off x="6280673" y="2341019"/>
              <a:ext cx="0" cy="288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32B3AC6-110F-E74C-8339-3B430D6CE17F}"/>
                </a:ext>
              </a:extLst>
            </p:cNvPr>
            <p:cNvCxnSpPr/>
            <p:nvPr/>
          </p:nvCxnSpPr>
          <p:spPr>
            <a:xfrm rot="19200000">
              <a:off x="2782848" y="2348333"/>
              <a:ext cx="0" cy="288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3DEA172-7F8E-F94F-91E6-2E8BD503D3F9}"/>
                </a:ext>
              </a:extLst>
            </p:cNvPr>
            <p:cNvCxnSpPr/>
            <p:nvPr/>
          </p:nvCxnSpPr>
          <p:spPr>
            <a:xfrm rot="5400000">
              <a:off x="2426292" y="2120633"/>
              <a:ext cx="0" cy="5148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FDC856F-A1BC-7F49-AC69-ED01A9D61624}"/>
                </a:ext>
              </a:extLst>
            </p:cNvPr>
            <p:cNvCxnSpPr/>
            <p:nvPr/>
          </p:nvCxnSpPr>
          <p:spPr>
            <a:xfrm rot="5400000">
              <a:off x="6618688" y="2120014"/>
              <a:ext cx="0" cy="5148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00EB24-AD8C-C044-9C16-E0AEB5827242}"/>
                </a:ext>
              </a:extLst>
            </p:cNvPr>
            <p:cNvCxnSpPr/>
            <p:nvPr/>
          </p:nvCxnSpPr>
          <p:spPr>
            <a:xfrm rot="5400000">
              <a:off x="2522160" y="2261343"/>
              <a:ext cx="0" cy="702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FB617A4-9101-C546-BB41-11BC5924DB45}"/>
                </a:ext>
              </a:extLst>
            </p:cNvPr>
            <p:cNvCxnSpPr/>
            <p:nvPr/>
          </p:nvCxnSpPr>
          <p:spPr>
            <a:xfrm rot="5400000">
              <a:off x="6534357" y="2247443"/>
              <a:ext cx="0" cy="702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EB90C11-63E2-A644-BCE9-D0CB110D44C3}"/>
                </a:ext>
              </a:extLst>
            </p:cNvPr>
            <p:cNvCxnSpPr/>
            <p:nvPr/>
          </p:nvCxnSpPr>
          <p:spPr>
            <a:xfrm>
              <a:off x="2176367" y="2383011"/>
              <a:ext cx="0" cy="234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C0E9C48-5292-E343-9B6F-03B6D4FD5709}"/>
                </a:ext>
              </a:extLst>
            </p:cNvPr>
            <p:cNvCxnSpPr/>
            <p:nvPr/>
          </p:nvCxnSpPr>
          <p:spPr>
            <a:xfrm>
              <a:off x="6881554" y="2375797"/>
              <a:ext cx="0" cy="23400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B036042-501B-0A4F-A22E-D41C3213B88C}"/>
                </a:ext>
              </a:extLst>
            </p:cNvPr>
            <p:cNvCxnSpPr/>
            <p:nvPr/>
          </p:nvCxnSpPr>
          <p:spPr>
            <a:xfrm>
              <a:off x="3866734" y="2940984"/>
              <a:ext cx="0" cy="252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88DD548-F132-E64F-88FF-F518DFB98D4E}"/>
                </a:ext>
              </a:extLst>
            </p:cNvPr>
            <p:cNvCxnSpPr/>
            <p:nvPr/>
          </p:nvCxnSpPr>
          <p:spPr>
            <a:xfrm>
              <a:off x="5165958" y="2948003"/>
              <a:ext cx="0" cy="2520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02EB744-28CA-094E-8466-DC765213CBCF}"/>
                </a:ext>
              </a:extLst>
            </p:cNvPr>
            <p:cNvCxnSpPr/>
            <p:nvPr/>
          </p:nvCxnSpPr>
          <p:spPr>
            <a:xfrm rot="2400000">
              <a:off x="6972044" y="3673451"/>
              <a:ext cx="0" cy="468000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A2563F6-AC94-7B42-8E5B-AFB2489E539D}"/>
                </a:ext>
              </a:extLst>
            </p:cNvPr>
            <p:cNvCxnSpPr/>
            <p:nvPr/>
          </p:nvCxnSpPr>
          <p:spPr>
            <a:xfrm rot="21180000">
              <a:off x="6420858" y="3616515"/>
              <a:ext cx="0" cy="144000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81158C-31A7-D749-B509-50A55FBCBF0F}"/>
                </a:ext>
              </a:extLst>
            </p:cNvPr>
            <p:cNvCxnSpPr/>
            <p:nvPr/>
          </p:nvCxnSpPr>
          <p:spPr>
            <a:xfrm rot="16440000">
              <a:off x="6659494" y="3326892"/>
              <a:ext cx="0" cy="144000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F4695EA-70D7-CF42-8C81-E800B0863FB4}"/>
                </a:ext>
              </a:extLst>
            </p:cNvPr>
            <p:cNvCxnSpPr/>
            <p:nvPr/>
          </p:nvCxnSpPr>
          <p:spPr>
            <a:xfrm rot="7800000">
              <a:off x="6924362" y="3310888"/>
              <a:ext cx="0" cy="504000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C253EF2-17E1-9D4D-A751-D9807532388C}"/>
                </a:ext>
              </a:extLst>
            </p:cNvPr>
            <p:cNvCxnSpPr/>
            <p:nvPr/>
          </p:nvCxnSpPr>
          <p:spPr>
            <a:xfrm rot="7800000">
              <a:off x="6626439" y="3672561"/>
              <a:ext cx="0" cy="504000"/>
            </a:xfrm>
            <a:prstGeom prst="line">
              <a:avLst/>
            </a:prstGeom>
            <a:noFill/>
            <a:ln w="3810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7BE4E71-7B88-5B4C-BE6B-5D80D422AF75}"/>
                </a:ext>
              </a:extLst>
            </p:cNvPr>
            <p:cNvGrpSpPr/>
            <p:nvPr/>
          </p:nvGrpSpPr>
          <p:grpSpPr>
            <a:xfrm>
              <a:off x="2221149" y="3270225"/>
              <a:ext cx="567187" cy="833671"/>
              <a:chOff x="1990036" y="4499056"/>
              <a:chExt cx="567187" cy="833671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D742E8D8-08B6-4444-B11F-66BE98C5EA65}"/>
                  </a:ext>
                </a:extLst>
              </p:cNvPr>
              <p:cNvGrpSpPr/>
              <p:nvPr/>
            </p:nvGrpSpPr>
            <p:grpSpPr>
              <a:xfrm>
                <a:off x="2306538" y="4499056"/>
                <a:ext cx="250685" cy="280853"/>
                <a:chOff x="2306538" y="4499056"/>
                <a:chExt cx="250685" cy="280853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F1E5D1FD-9DF5-474D-80E6-E5A153A82410}"/>
                    </a:ext>
                  </a:extLst>
                </p:cNvPr>
                <p:cNvCxnSpPr/>
                <p:nvPr/>
              </p:nvCxnSpPr>
              <p:spPr>
                <a:xfrm rot="-2400000">
                  <a:off x="2363703" y="4629464"/>
                  <a:ext cx="0" cy="144000"/>
                </a:xfrm>
                <a:prstGeom prst="line">
                  <a:avLst/>
                </a:prstGeom>
                <a:noFill/>
                <a:ln w="381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922E5C4C-D327-4749-939E-69B1BBFD401A}"/>
                    </a:ext>
                  </a:extLst>
                </p:cNvPr>
                <p:cNvCxnSpPr/>
                <p:nvPr/>
              </p:nvCxnSpPr>
              <p:spPr>
                <a:xfrm rot="-420000">
                  <a:off x="2306538" y="4499056"/>
                  <a:ext cx="0" cy="144000"/>
                </a:xfrm>
                <a:prstGeom prst="line">
                  <a:avLst/>
                </a:prstGeom>
                <a:noFill/>
                <a:ln w="381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C1EE55DA-99E3-6041-9491-019A0B4710A8}"/>
                    </a:ext>
                  </a:extLst>
                </p:cNvPr>
                <p:cNvCxnSpPr/>
                <p:nvPr/>
              </p:nvCxnSpPr>
              <p:spPr>
                <a:xfrm rot="-4380000">
                  <a:off x="2485223" y="4707909"/>
                  <a:ext cx="0" cy="144000"/>
                </a:xfrm>
                <a:prstGeom prst="line">
                  <a:avLst/>
                </a:prstGeom>
                <a:noFill/>
                <a:ln w="381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6C431BE-B0F2-2B4E-B1A1-B170BCB78A3D}"/>
                  </a:ext>
                </a:extLst>
              </p:cNvPr>
              <p:cNvGrpSpPr/>
              <p:nvPr/>
            </p:nvGrpSpPr>
            <p:grpSpPr>
              <a:xfrm>
                <a:off x="1990036" y="4784150"/>
                <a:ext cx="408431" cy="548577"/>
                <a:chOff x="1990036" y="4784150"/>
                <a:chExt cx="408431" cy="548577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F26548CE-CA8B-DF45-88AF-FFAF6B0E0B6D}"/>
                    </a:ext>
                  </a:extLst>
                </p:cNvPr>
                <p:cNvCxnSpPr/>
                <p:nvPr/>
              </p:nvCxnSpPr>
              <p:spPr>
                <a:xfrm rot="-7860000">
                  <a:off x="2272592" y="4676150"/>
                  <a:ext cx="0" cy="2160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20E2728E-60E7-3D42-9BCC-09D0AF420EB8}"/>
                    </a:ext>
                  </a:extLst>
                </p:cNvPr>
                <p:cNvCxnSpPr/>
                <p:nvPr/>
              </p:nvCxnSpPr>
              <p:spPr>
                <a:xfrm rot="-10800000">
                  <a:off x="2191083" y="4860376"/>
                  <a:ext cx="0" cy="1440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BD46EF55-CAF6-9946-9019-8BDABCEF8225}"/>
                    </a:ext>
                  </a:extLst>
                </p:cNvPr>
                <p:cNvGrpSpPr/>
                <p:nvPr/>
              </p:nvGrpSpPr>
              <p:grpSpPr>
                <a:xfrm>
                  <a:off x="1990036" y="4953136"/>
                  <a:ext cx="408431" cy="379591"/>
                  <a:chOff x="2600789" y="5176000"/>
                  <a:chExt cx="408431" cy="379591"/>
                </a:xfrm>
              </p:grpSpPr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25B055BF-17E5-524F-B498-14405C39B1B1}"/>
                      </a:ext>
                    </a:extLst>
                  </p:cNvPr>
                  <p:cNvSpPr/>
                  <p:nvPr/>
                </p:nvSpPr>
                <p:spPr>
                  <a:xfrm>
                    <a:off x="2665550" y="5229200"/>
                    <a:ext cx="292111" cy="289589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B908D371-32DE-FF41-AE1B-AF09D3C6B0AD}"/>
                      </a:ext>
                    </a:extLst>
                  </p:cNvPr>
                  <p:cNvSpPr txBox="1"/>
                  <p:nvPr/>
                </p:nvSpPr>
                <p:spPr>
                  <a:xfrm>
                    <a:off x="2600789" y="5176000"/>
                    <a:ext cx="408431" cy="379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Rounded MT Bold" panose="020F0704030504030204" pitchFamily="34" charset="0"/>
                        <a:ea typeface="ＭＳ Ｐゴシック" pitchFamily="34" charset="-128"/>
                      </a:rPr>
                      <a:t>U</a:t>
                    </a:r>
                    <a:r>
                      <a:rPr kumimoji="0" lang="en-GB" sz="2800" b="0" i="0" u="none" strike="noStrike" kern="0" cap="none" spc="0" normalizeH="0" baseline="2000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 Rounded MT Bold" panose="020F0704030504030204" pitchFamily="34" charset="0"/>
                        <a:ea typeface="ＭＳ Ｐゴシック" pitchFamily="34" charset="-128"/>
                      </a:rPr>
                      <a:t>-</a:t>
                    </a:r>
                  </a:p>
                </p:txBody>
              </p:sp>
            </p:grpSp>
          </p:grp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5CC6A04-7ECD-B846-9200-40493834FFF0}"/>
                </a:ext>
              </a:extLst>
            </p:cNvPr>
            <p:cNvCxnSpPr/>
            <p:nvPr/>
          </p:nvCxnSpPr>
          <p:spPr>
            <a:xfrm>
              <a:off x="4258666" y="2569401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B092C7E-D45B-BC40-98EB-F32DD1D7EC94}"/>
                </a:ext>
              </a:extLst>
            </p:cNvPr>
            <p:cNvCxnSpPr/>
            <p:nvPr/>
          </p:nvCxnSpPr>
          <p:spPr>
            <a:xfrm>
              <a:off x="2240928" y="2494546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8AC39B1-4F58-864B-8CE6-DA1C029CE825}"/>
                </a:ext>
              </a:extLst>
            </p:cNvPr>
            <p:cNvCxnSpPr/>
            <p:nvPr/>
          </p:nvCxnSpPr>
          <p:spPr>
            <a:xfrm>
              <a:off x="2920533" y="2495935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D47079F-0432-4C4E-A4A3-03588F7627AE}"/>
                </a:ext>
              </a:extLst>
            </p:cNvPr>
            <p:cNvCxnSpPr/>
            <p:nvPr/>
          </p:nvCxnSpPr>
          <p:spPr>
            <a:xfrm>
              <a:off x="3606248" y="2494546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5C6DAB4-8825-DF49-95B5-B585161CC9C0}"/>
                </a:ext>
              </a:extLst>
            </p:cNvPr>
            <p:cNvCxnSpPr/>
            <p:nvPr/>
          </p:nvCxnSpPr>
          <p:spPr>
            <a:xfrm>
              <a:off x="4285853" y="2495935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70AE6C8-FFAF-BC47-B20C-CBB1A740B9C0}"/>
                </a:ext>
              </a:extLst>
            </p:cNvPr>
            <p:cNvCxnSpPr/>
            <p:nvPr/>
          </p:nvCxnSpPr>
          <p:spPr>
            <a:xfrm>
              <a:off x="4993888" y="2494546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C7F1609-155F-6E40-BBC9-3DEF2E3C6B16}"/>
                </a:ext>
              </a:extLst>
            </p:cNvPr>
            <p:cNvCxnSpPr/>
            <p:nvPr/>
          </p:nvCxnSpPr>
          <p:spPr>
            <a:xfrm>
              <a:off x="5673493" y="2495935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0374599-AB05-2945-AC25-0A4087182DE1}"/>
                </a:ext>
              </a:extLst>
            </p:cNvPr>
            <p:cNvCxnSpPr/>
            <p:nvPr/>
          </p:nvCxnSpPr>
          <p:spPr>
            <a:xfrm>
              <a:off x="6332258" y="2495935"/>
              <a:ext cx="527205" cy="0"/>
            </a:xfrm>
            <a:prstGeom prst="line">
              <a:avLst/>
            </a:prstGeom>
            <a:noFill/>
            <a:ln w="28575" cap="rnd" cmpd="sng" algn="ctr">
              <a:solidFill>
                <a:srgbClr val="FFFF0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0385D20-8942-E445-ACB8-6D18BDA2A6C4}"/>
                </a:ext>
              </a:extLst>
            </p:cNvPr>
            <p:cNvCxnSpPr/>
            <p:nvPr/>
          </p:nvCxnSpPr>
          <p:spPr>
            <a:xfrm rot="19140000">
              <a:off x="2619800" y="3298914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7F97C7B-F106-404B-9435-E0DFBBAAE5EB}"/>
                </a:ext>
              </a:extLst>
            </p:cNvPr>
            <p:cNvCxnSpPr/>
            <p:nvPr/>
          </p:nvCxnSpPr>
          <p:spPr>
            <a:xfrm rot="19140000">
              <a:off x="2539152" y="3208593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AC6B8DC-E887-E64D-B602-B7ABBAE8902C}"/>
                </a:ext>
              </a:extLst>
            </p:cNvPr>
            <p:cNvCxnSpPr/>
            <p:nvPr/>
          </p:nvCxnSpPr>
          <p:spPr>
            <a:xfrm rot="19140000">
              <a:off x="3064405" y="2893067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64E105F-2437-7949-91B5-FF400E550026}"/>
                </a:ext>
              </a:extLst>
            </p:cNvPr>
            <p:cNvCxnSpPr/>
            <p:nvPr/>
          </p:nvCxnSpPr>
          <p:spPr>
            <a:xfrm rot="19140000">
              <a:off x="2983757" y="2802746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6A3D474-73EC-0044-99E8-6A644B7C4E3D}"/>
                </a:ext>
              </a:extLst>
            </p:cNvPr>
            <p:cNvCxnSpPr/>
            <p:nvPr/>
          </p:nvCxnSpPr>
          <p:spPr>
            <a:xfrm rot="2400000">
              <a:off x="5957621" y="3328773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36871C0-474A-D14D-8FB8-F6765A56841C}"/>
                </a:ext>
              </a:extLst>
            </p:cNvPr>
            <p:cNvCxnSpPr/>
            <p:nvPr/>
          </p:nvCxnSpPr>
          <p:spPr>
            <a:xfrm rot="2400000">
              <a:off x="6036875" y="3232368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725856D-B6C5-C74C-878F-38243C919A9E}"/>
                </a:ext>
              </a:extLst>
            </p:cNvPr>
            <p:cNvCxnSpPr/>
            <p:nvPr/>
          </p:nvCxnSpPr>
          <p:spPr>
            <a:xfrm rot="2400000">
              <a:off x="5499991" y="2935469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60F8AB6-C066-E34D-90BA-2D21D155B98E}"/>
                </a:ext>
              </a:extLst>
            </p:cNvPr>
            <p:cNvCxnSpPr/>
            <p:nvPr/>
          </p:nvCxnSpPr>
          <p:spPr>
            <a:xfrm rot="2400000">
              <a:off x="5579245" y="2839064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sp>
          <p:nvSpPr>
            <p:cNvPr id="132" name="Arc 131">
              <a:extLst>
                <a:ext uri="{FF2B5EF4-FFF2-40B4-BE49-F238E27FC236}">
                  <a16:creationId xmlns:a16="http://schemas.microsoft.com/office/drawing/2014/main" id="{0E699D9A-3624-C24C-92AB-CDB838739820}"/>
                </a:ext>
              </a:extLst>
            </p:cNvPr>
            <p:cNvSpPr/>
            <p:nvPr/>
          </p:nvSpPr>
          <p:spPr>
            <a:xfrm>
              <a:off x="4368910" y="2575557"/>
              <a:ext cx="1208013" cy="596985"/>
            </a:xfrm>
            <a:prstGeom prst="arc">
              <a:avLst>
                <a:gd name="adj1" fmla="val 16200000"/>
                <a:gd name="adj2" fmla="val 20451106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E3BD9E96-7D42-5241-8BFE-60C5ECD435D2}"/>
                </a:ext>
              </a:extLst>
            </p:cNvPr>
            <p:cNvSpPr/>
            <p:nvPr/>
          </p:nvSpPr>
          <p:spPr>
            <a:xfrm>
              <a:off x="3468758" y="2564603"/>
              <a:ext cx="1208013" cy="596985"/>
            </a:xfrm>
            <a:prstGeom prst="arc">
              <a:avLst>
                <a:gd name="adj1" fmla="val 12016662"/>
                <a:gd name="adj2" fmla="val 16223588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B65FCE35-C382-814A-9E9A-C15C26F23CD7}"/>
                </a:ext>
              </a:extLst>
            </p:cNvPr>
            <p:cNvSpPr/>
            <p:nvPr/>
          </p:nvSpPr>
          <p:spPr>
            <a:xfrm>
              <a:off x="3420960" y="2432469"/>
              <a:ext cx="1208013" cy="596985"/>
            </a:xfrm>
            <a:prstGeom prst="arc">
              <a:avLst>
                <a:gd name="adj1" fmla="val 12016662"/>
                <a:gd name="adj2" fmla="val 16223588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5" name="Arc 134">
              <a:extLst>
                <a:ext uri="{FF2B5EF4-FFF2-40B4-BE49-F238E27FC236}">
                  <a16:creationId xmlns:a16="http://schemas.microsoft.com/office/drawing/2014/main" id="{105A8707-9D75-2B43-8005-F48A82F8C46B}"/>
                </a:ext>
              </a:extLst>
            </p:cNvPr>
            <p:cNvSpPr/>
            <p:nvPr/>
          </p:nvSpPr>
          <p:spPr>
            <a:xfrm>
              <a:off x="4428138" y="2443067"/>
              <a:ext cx="1208013" cy="596985"/>
            </a:xfrm>
            <a:prstGeom prst="arc">
              <a:avLst>
                <a:gd name="adj1" fmla="val 16200000"/>
                <a:gd name="adj2" fmla="val 20451106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4B77E6B-1D5A-1942-8311-E3A4BCD2E72A}"/>
                </a:ext>
              </a:extLst>
            </p:cNvPr>
            <p:cNvCxnSpPr/>
            <p:nvPr/>
          </p:nvCxnSpPr>
          <p:spPr>
            <a:xfrm>
              <a:off x="4252254" y="2440066"/>
              <a:ext cx="527205" cy="0"/>
            </a:xfrm>
            <a:prstGeom prst="line">
              <a:avLst/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</p:cxn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95C1BFE5-FFA8-C942-86C0-652C5E8EA9F4}"/>
                </a:ext>
              </a:extLst>
            </p:cNvPr>
            <p:cNvSpPr/>
            <p:nvPr/>
          </p:nvSpPr>
          <p:spPr>
            <a:xfrm rot="2040000">
              <a:off x="6080284" y="2910835"/>
              <a:ext cx="1208013" cy="596985"/>
            </a:xfrm>
            <a:prstGeom prst="arc">
              <a:avLst>
                <a:gd name="adj1" fmla="val 1298685"/>
                <a:gd name="adj2" fmla="val 5127863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headEnd type="triangle" w="sm" len="lg"/>
              <a:tailEnd type="non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8" name="Arc 137">
              <a:extLst>
                <a:ext uri="{FF2B5EF4-FFF2-40B4-BE49-F238E27FC236}">
                  <a16:creationId xmlns:a16="http://schemas.microsoft.com/office/drawing/2014/main" id="{766E7359-E5FD-6347-AE07-FDEC201E8EE7}"/>
                </a:ext>
              </a:extLst>
            </p:cNvPr>
            <p:cNvSpPr/>
            <p:nvPr/>
          </p:nvSpPr>
          <p:spPr>
            <a:xfrm rot="2040000">
              <a:off x="6192138" y="3029720"/>
              <a:ext cx="1208013" cy="596985"/>
            </a:xfrm>
            <a:prstGeom prst="arc">
              <a:avLst>
                <a:gd name="adj1" fmla="val 1298685"/>
                <a:gd name="adj2" fmla="val 5127863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headEnd type="triangle" w="sm" len="lg"/>
              <a:tailEnd type="non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39" name="Arc 138">
              <a:extLst>
                <a:ext uri="{FF2B5EF4-FFF2-40B4-BE49-F238E27FC236}">
                  <a16:creationId xmlns:a16="http://schemas.microsoft.com/office/drawing/2014/main" id="{BBCE8205-5939-5247-BA75-6FE6A9A32CC9}"/>
                </a:ext>
              </a:extLst>
            </p:cNvPr>
            <p:cNvSpPr/>
            <p:nvPr/>
          </p:nvSpPr>
          <p:spPr>
            <a:xfrm rot="2759949">
              <a:off x="5769171" y="3504766"/>
              <a:ext cx="1208013" cy="596985"/>
            </a:xfrm>
            <a:prstGeom prst="arc">
              <a:avLst>
                <a:gd name="adj1" fmla="val 16713742"/>
                <a:gd name="adj2" fmla="val 20451106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40" name="Arc 139">
              <a:extLst>
                <a:ext uri="{FF2B5EF4-FFF2-40B4-BE49-F238E27FC236}">
                  <a16:creationId xmlns:a16="http://schemas.microsoft.com/office/drawing/2014/main" id="{667F21BE-C909-474D-B353-D3A6DC03A478}"/>
                </a:ext>
              </a:extLst>
            </p:cNvPr>
            <p:cNvSpPr/>
            <p:nvPr/>
          </p:nvSpPr>
          <p:spPr>
            <a:xfrm rot="2759949">
              <a:off x="5653882" y="3449427"/>
              <a:ext cx="1208013" cy="596985"/>
            </a:xfrm>
            <a:prstGeom prst="arc">
              <a:avLst>
                <a:gd name="adj1" fmla="val 16200000"/>
                <a:gd name="adj2" fmla="val 20451106"/>
              </a:avLst>
            </a:prstGeom>
            <a:noFill/>
            <a:ln w="12700" cap="rnd" cmpd="sng" algn="ctr">
              <a:solidFill>
                <a:sysClr val="window" lastClr="FFFFFF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A63C4ED-1999-4848-A968-C0F42607B69D}"/>
                </a:ext>
              </a:extLst>
            </p:cNvPr>
            <p:cNvSpPr txBox="1"/>
            <p:nvPr/>
          </p:nvSpPr>
          <p:spPr>
            <a:xfrm>
              <a:off x="2157564" y="2054467"/>
              <a:ext cx="223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P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947F81B-F64C-A54B-8B00-B4D411207016}"/>
                </a:ext>
              </a:extLst>
            </p:cNvPr>
            <p:cNvSpPr txBox="1"/>
            <p:nvPr/>
          </p:nvSpPr>
          <p:spPr>
            <a:xfrm>
              <a:off x="6667224" y="2053912"/>
              <a:ext cx="223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P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EBE9679-6ADA-0247-BF3D-FB4D84C2003C}"/>
                </a:ext>
              </a:extLst>
            </p:cNvPr>
            <p:cNvSpPr txBox="1"/>
            <p:nvPr/>
          </p:nvSpPr>
          <p:spPr>
            <a:xfrm>
              <a:off x="3665013" y="3432373"/>
              <a:ext cx="991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e-beam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61F5E86-65E7-D24C-893C-D3D9DFEE3A8B}"/>
                </a:ext>
              </a:extLst>
            </p:cNvPr>
            <p:cNvSpPr txBox="1"/>
            <p:nvPr/>
          </p:nvSpPr>
          <p:spPr>
            <a:xfrm>
              <a:off x="3124650" y="1952530"/>
              <a:ext cx="223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0DA9BD7-7501-2D42-84EA-2FC1398136BE}"/>
                </a:ext>
              </a:extLst>
            </p:cNvPr>
            <p:cNvSpPr txBox="1"/>
            <p:nvPr/>
          </p:nvSpPr>
          <p:spPr>
            <a:xfrm>
              <a:off x="5331382" y="1853451"/>
              <a:ext cx="223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62A0880-ADA1-8047-8A1E-FCC0145EDBCB}"/>
                </a:ext>
              </a:extLst>
            </p:cNvPr>
            <p:cNvSpPr txBox="1"/>
            <p:nvPr/>
          </p:nvSpPr>
          <p:spPr>
            <a:xfrm rot="19080000">
              <a:off x="3125140" y="3030467"/>
              <a:ext cx="223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8EC914E-D658-CB4E-81E0-8F261B1A88BF}"/>
                </a:ext>
              </a:extLst>
            </p:cNvPr>
            <p:cNvSpPr txBox="1"/>
            <p:nvPr/>
          </p:nvSpPr>
          <p:spPr>
            <a:xfrm rot="2456052">
              <a:off x="5697422" y="3035520"/>
              <a:ext cx="223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D2DCECE-E6ED-7140-9991-E0EB2DEABBEB}"/>
                </a:ext>
              </a:extLst>
            </p:cNvPr>
            <p:cNvSpPr txBox="1"/>
            <p:nvPr/>
          </p:nvSpPr>
          <p:spPr>
            <a:xfrm>
              <a:off x="4260384" y="2162947"/>
              <a:ext cx="223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B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75DB65D-BBDF-324C-875B-0CED8A87E014}"/>
                </a:ext>
              </a:extLst>
            </p:cNvPr>
            <p:cNvCxnSpPr/>
            <p:nvPr/>
          </p:nvCxnSpPr>
          <p:spPr>
            <a:xfrm>
              <a:off x="2672355" y="3577287"/>
              <a:ext cx="406110" cy="479927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1BCC210-2EE5-3141-8BCF-B56CC6B0D10C}"/>
                </a:ext>
              </a:extLst>
            </p:cNvPr>
            <p:cNvSpPr txBox="1"/>
            <p:nvPr/>
          </p:nvSpPr>
          <p:spPr>
            <a:xfrm>
              <a:off x="2748488" y="3963627"/>
              <a:ext cx="991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Cathode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3D7A39F-7ED1-2B4F-B146-5D6CC873328E}"/>
                </a:ext>
              </a:extLst>
            </p:cNvPr>
            <p:cNvSpPr txBox="1"/>
            <p:nvPr/>
          </p:nvSpPr>
          <p:spPr>
            <a:xfrm>
              <a:off x="5625743" y="3962798"/>
              <a:ext cx="991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Collector</a:t>
              </a:r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78E1242-CE2C-2042-A19E-FFDD39DD303F}"/>
                </a:ext>
              </a:extLst>
            </p:cNvPr>
            <p:cNvCxnSpPr/>
            <p:nvPr/>
          </p:nvCxnSpPr>
          <p:spPr>
            <a:xfrm flipH="1">
              <a:off x="6528607" y="3803258"/>
              <a:ext cx="309885" cy="337034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B5ED48C-8629-DF43-997E-B543F6987039}"/>
                </a:ext>
              </a:extLst>
            </p:cNvPr>
            <p:cNvCxnSpPr/>
            <p:nvPr/>
          </p:nvCxnSpPr>
          <p:spPr>
            <a:xfrm>
              <a:off x="2716601" y="3350383"/>
              <a:ext cx="1094772" cy="266668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EC7384F-A048-FF41-BF0B-3C6A278918BD}"/>
                </a:ext>
              </a:extLst>
            </p:cNvPr>
            <p:cNvCxnSpPr/>
            <p:nvPr/>
          </p:nvCxnSpPr>
          <p:spPr>
            <a:xfrm>
              <a:off x="4171612" y="2608425"/>
              <a:ext cx="65964" cy="919364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B0962A6-62C6-6A48-A4F5-9313B3A3868F}"/>
                </a:ext>
              </a:extLst>
            </p:cNvPr>
            <p:cNvCxnSpPr/>
            <p:nvPr/>
          </p:nvCxnSpPr>
          <p:spPr>
            <a:xfrm flipH="1">
              <a:off x="4522268" y="2902393"/>
              <a:ext cx="1216610" cy="674894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9F519823-5806-0948-A74E-38AA537B430F}"/>
                </a:ext>
              </a:extLst>
            </p:cNvPr>
            <p:cNvSpPr txBox="1"/>
            <p:nvPr/>
          </p:nvSpPr>
          <p:spPr>
            <a:xfrm>
              <a:off x="3870894" y="1603165"/>
              <a:ext cx="1320080" cy="244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ＭＳ Ｐゴシック" pitchFamily="34" charset="-128"/>
                </a:rPr>
                <a:t>Proton beam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1680D91-4D17-7F4C-B48F-855E113EFD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6270" y="1856753"/>
              <a:ext cx="1014551" cy="674821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09EBCB8-2D90-0F42-AACC-65F4B9AE7B2A}"/>
                </a:ext>
              </a:extLst>
            </p:cNvPr>
            <p:cNvCxnSpPr/>
            <p:nvPr/>
          </p:nvCxnSpPr>
          <p:spPr>
            <a:xfrm flipV="1">
              <a:off x="3215238" y="1856754"/>
              <a:ext cx="1194128" cy="674820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  <a:headEnd type="oval" w="sm" len="sm"/>
              <a:tailEnd w="sm" len="sm"/>
            </a:ln>
            <a:effectLst/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428D815-C0CC-C841-9C65-23AA1AC78C8A}"/>
                </a:ext>
              </a:extLst>
            </p:cNvPr>
            <p:cNvCxnSpPr/>
            <p:nvPr/>
          </p:nvCxnSpPr>
          <p:spPr>
            <a:xfrm rot="19140000">
              <a:off x="3276400" y="3022979"/>
              <a:ext cx="324000" cy="0"/>
            </a:xfrm>
            <a:prstGeom prst="line">
              <a:avLst/>
            </a:prstGeom>
            <a:noFill/>
            <a:ln w="28575" cap="rnd" cmpd="sng" algn="ctr">
              <a:solidFill>
                <a:srgbClr val="0070C0"/>
              </a:solidFill>
              <a:prstDash val="solid"/>
              <a:tailEnd type="triangle" w="sm" len="lg"/>
            </a:ln>
            <a:effectLst/>
          </p:spPr>
        </p:cxn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C6613B5B-9263-E542-B4E9-2E38DDA81828}"/>
                </a:ext>
              </a:extLst>
            </p:cNvPr>
            <p:cNvSpPr/>
            <p:nvPr/>
          </p:nvSpPr>
          <p:spPr>
            <a:xfrm>
              <a:off x="4805637" y="2018091"/>
              <a:ext cx="1208013" cy="596985"/>
            </a:xfrm>
            <a:prstGeom prst="arc">
              <a:avLst>
                <a:gd name="adj1" fmla="val 17969982"/>
                <a:gd name="adj2" fmla="val 21096346"/>
              </a:avLst>
            </a:prstGeom>
            <a:noFill/>
            <a:ln w="28575" cap="rnd" cmpd="sng" algn="ctr">
              <a:solidFill>
                <a:srgbClr val="0070C0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ＭＳ Ｐゴシック" pitchFamily="34" charset="-128"/>
              </a:endParaRP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5EBDE462-E5DE-924E-8FE6-CA09B8451211}"/>
                </a:ext>
              </a:extLst>
            </p:cNvPr>
            <p:cNvCxnSpPr/>
            <p:nvPr/>
          </p:nvCxnSpPr>
          <p:spPr>
            <a:xfrm>
              <a:off x="4459131" y="2318145"/>
              <a:ext cx="324000" cy="0"/>
            </a:xfrm>
            <a:prstGeom prst="line">
              <a:avLst/>
            </a:prstGeom>
            <a:noFill/>
            <a:ln w="28575" cap="rnd" cmpd="sng" algn="ctr">
              <a:solidFill>
                <a:srgbClr val="0070C0"/>
              </a:solidFill>
              <a:prstDash val="solid"/>
              <a:tailEnd type="triangle" w="sm" len="lg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78D57493-C601-EF4E-BDD5-B6BBC3169117}"/>
                </a:ext>
              </a:extLst>
            </p:cNvPr>
            <p:cNvCxnSpPr/>
            <p:nvPr/>
          </p:nvCxnSpPr>
          <p:spPr>
            <a:xfrm rot="2400000">
              <a:off x="5838668" y="3353752"/>
              <a:ext cx="324000" cy="0"/>
            </a:xfrm>
            <a:prstGeom prst="line">
              <a:avLst/>
            </a:prstGeom>
            <a:noFill/>
            <a:ln w="28575" cap="rnd" cmpd="sng" algn="ctr">
              <a:solidFill>
                <a:srgbClr val="0070C0"/>
              </a:solidFill>
              <a:prstDash val="solid"/>
              <a:tailEnd type="triangle" w="sm" len="lg"/>
            </a:ln>
            <a:effectLst/>
          </p:spPr>
        </p:cxnSp>
        <p:sp>
          <p:nvSpPr>
            <p:cNvPr id="163" name="Arc 162">
              <a:extLst>
                <a:ext uri="{FF2B5EF4-FFF2-40B4-BE49-F238E27FC236}">
                  <a16:creationId xmlns:a16="http://schemas.microsoft.com/office/drawing/2014/main" id="{316B1793-2FD1-A44A-9864-D29AC963F3D0}"/>
                </a:ext>
              </a:extLst>
            </p:cNvPr>
            <p:cNvSpPr/>
            <p:nvPr/>
          </p:nvSpPr>
          <p:spPr>
            <a:xfrm>
              <a:off x="3223533" y="1992551"/>
              <a:ext cx="1208013" cy="596985"/>
            </a:xfrm>
            <a:prstGeom prst="arc">
              <a:avLst>
                <a:gd name="adj1" fmla="val 12016662"/>
                <a:gd name="adj2" fmla="val 16223588"/>
              </a:avLst>
            </a:prstGeom>
            <a:noFill/>
            <a:ln w="28575" cap="rnd" cmpd="sng" algn="ctr">
              <a:solidFill>
                <a:srgbClr val="0070C0"/>
              </a:solidFill>
              <a:prstDash val="solid"/>
              <a:tailEnd type="triangle" w="sm" len="lg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12" name="Rectangle 311">
            <a:extLst>
              <a:ext uri="{FF2B5EF4-FFF2-40B4-BE49-F238E27FC236}">
                <a16:creationId xmlns:a16="http://schemas.microsoft.com/office/drawing/2014/main" id="{1697FD4F-AB76-1648-8CAC-11E626D8D144}"/>
              </a:ext>
            </a:extLst>
          </p:cNvPr>
          <p:cNvSpPr/>
          <p:nvPr/>
        </p:nvSpPr>
        <p:spPr>
          <a:xfrm>
            <a:off x="5238959" y="843491"/>
            <a:ext cx="3905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Standard electron cooling use energy recovery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E.g., if we need 1A @ 1MeV electron beam, it does not mean we need 1 MW power supply</a:t>
            </a: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8C795106-8CB8-2742-AF59-EB2B7A6E8FD2}"/>
              </a:ext>
            </a:extLst>
          </p:cNvPr>
          <p:cNvGrpSpPr/>
          <p:nvPr/>
        </p:nvGrpSpPr>
        <p:grpSpPr>
          <a:xfrm>
            <a:off x="5535839" y="2468878"/>
            <a:ext cx="3479555" cy="2367866"/>
            <a:chOff x="6846848" y="2186174"/>
            <a:chExt cx="3479555" cy="2367866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03BDC5E8-6CCD-6F48-B730-97C650A8D04E}"/>
                </a:ext>
              </a:extLst>
            </p:cNvPr>
            <p:cNvGrpSpPr/>
            <p:nvPr/>
          </p:nvGrpSpPr>
          <p:grpSpPr>
            <a:xfrm>
              <a:off x="6846848" y="2247763"/>
              <a:ext cx="3479555" cy="2306277"/>
              <a:chOff x="6846848" y="2247763"/>
              <a:chExt cx="3479555" cy="2306277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F3BED2BB-001F-C449-B6A0-A120E0E3662C}"/>
                  </a:ext>
                </a:extLst>
              </p:cNvPr>
              <p:cNvSpPr/>
              <p:nvPr/>
            </p:nvSpPr>
            <p:spPr>
              <a:xfrm>
                <a:off x="10147612" y="3075414"/>
                <a:ext cx="178791" cy="54783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FB1BA602-CF71-A747-9760-60DA40CA9CB0}"/>
                  </a:ext>
                </a:extLst>
              </p:cNvPr>
              <p:cNvSpPr/>
              <p:nvPr/>
            </p:nvSpPr>
            <p:spPr>
              <a:xfrm rot="5400000">
                <a:off x="8648835" y="2064670"/>
                <a:ext cx="60621" cy="19481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37692D92-6296-E148-99A5-FC29029E8563}"/>
                  </a:ext>
                </a:extLst>
              </p:cNvPr>
              <p:cNvCxnSpPr>
                <a:cxnSpLocks/>
                <a:stCxn id="339" idx="3"/>
              </p:cNvCxnSpPr>
              <p:nvPr/>
            </p:nvCxnSpPr>
            <p:spPr>
              <a:xfrm>
                <a:off x="7008897" y="3349331"/>
                <a:ext cx="531177" cy="0"/>
              </a:xfrm>
              <a:prstGeom prst="straightConnector1">
                <a:avLst/>
              </a:prstGeom>
              <a:ln w="762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0A9F48A5-C202-7740-8627-C31EDB70518B}"/>
                  </a:ext>
                </a:extLst>
              </p:cNvPr>
              <p:cNvSpPr/>
              <p:nvPr/>
            </p:nvSpPr>
            <p:spPr>
              <a:xfrm rot="5400000">
                <a:off x="8648834" y="2686970"/>
                <a:ext cx="60621" cy="19481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1" name="Straight Arrow Connector 320">
                <a:extLst>
                  <a:ext uri="{FF2B5EF4-FFF2-40B4-BE49-F238E27FC236}">
                    <a16:creationId xmlns:a16="http://schemas.microsoft.com/office/drawing/2014/main" id="{A5E5AC36-37E8-2B4C-B8DC-AD65D23A0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6165" y="3349325"/>
                <a:ext cx="2006601" cy="0"/>
              </a:xfrm>
              <a:prstGeom prst="straightConnector1">
                <a:avLst/>
              </a:prstGeom>
              <a:ln w="762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>
                <a:extLst>
                  <a:ext uri="{FF2B5EF4-FFF2-40B4-BE49-F238E27FC236}">
                    <a16:creationId xmlns:a16="http://schemas.microsoft.com/office/drawing/2014/main" id="{E82BED1E-94A6-3242-9E4F-2C9134BAA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1233" y="3349327"/>
                <a:ext cx="531177" cy="0"/>
              </a:xfrm>
              <a:prstGeom prst="straightConnector1">
                <a:avLst/>
              </a:prstGeom>
              <a:ln w="762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Arrow Connector 322">
                <a:extLst>
                  <a:ext uri="{FF2B5EF4-FFF2-40B4-BE49-F238E27FC236}">
                    <a16:creationId xmlns:a16="http://schemas.microsoft.com/office/drawing/2014/main" id="{8F13BFB0-F82D-C841-9CB3-F4DDF129DB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98" y="3361912"/>
                <a:ext cx="271911" cy="261335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DEA12B0-462E-9443-AA9C-1E82639484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2600" y="3692805"/>
                <a:ext cx="0" cy="7352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7935939A-9789-F647-8418-3CEF5D55D9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91069" y="4425734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6DCF2EAE-1F72-6A4C-A2C8-6BD66F1AC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7872" y="2516240"/>
                <a:ext cx="0" cy="558879"/>
              </a:xfrm>
              <a:prstGeom prst="line">
                <a:avLst/>
              </a:prstGeom>
              <a:ln w="254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9BD53272-3A0C-0A43-ACAB-3C1D91EE8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5474" y="2527203"/>
                <a:ext cx="0" cy="558879"/>
              </a:xfrm>
              <a:prstGeom prst="line">
                <a:avLst/>
              </a:prstGeom>
              <a:ln w="254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E999995D-1B2E-8B4C-8E51-F79C4D9A27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7872" y="2526673"/>
                <a:ext cx="1115461" cy="0"/>
              </a:xfrm>
              <a:prstGeom prst="line">
                <a:avLst/>
              </a:prstGeom>
              <a:ln w="254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AEA9541A-6E13-B748-85E1-BADDA3599E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73" y="2247763"/>
                <a:ext cx="0" cy="558879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36DD6E53-EC40-5F4C-89B4-165D85D146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3333" y="2397702"/>
                <a:ext cx="0" cy="290402"/>
              </a:xfrm>
              <a:prstGeom prst="line">
                <a:avLst/>
              </a:prstGeom>
              <a:ln w="635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95B2E36E-006D-FB45-93E3-C896B9C54A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47073" y="2526667"/>
                <a:ext cx="2098401" cy="6"/>
              </a:xfrm>
              <a:prstGeom prst="line">
                <a:avLst/>
              </a:prstGeom>
              <a:ln w="254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B89E2473-B07D-0A40-B078-0DC043A247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7866" y="3608447"/>
                <a:ext cx="0" cy="55887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DEF2B0A4-BA09-444B-A903-29A76FF179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7866" y="4160747"/>
                <a:ext cx="111546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2954EC0-F4ED-3D4E-981B-543B801C8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67" y="3881837"/>
                <a:ext cx="0" cy="55887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A1024D5A-607D-1346-B6B7-FD15F8D45F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3327" y="4031776"/>
                <a:ext cx="0" cy="290402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97045E8D-B01D-B84E-8EE5-21218C1152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47068" y="4160741"/>
                <a:ext cx="122553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A89A3095-AA54-E340-A214-84B9489290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73469" y="4489887"/>
                <a:ext cx="216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346D9C6B-C7E4-114B-A2B2-7949D350DB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24265" y="4554040"/>
                <a:ext cx="108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9A8B1D1B-3A73-1541-A8C6-FC9D62AB0052}"/>
                  </a:ext>
                </a:extLst>
              </p:cNvPr>
              <p:cNvSpPr/>
              <p:nvPr/>
            </p:nvSpPr>
            <p:spPr>
              <a:xfrm>
                <a:off x="6846848" y="3075414"/>
                <a:ext cx="162049" cy="54783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1D613704-DC49-1F4A-903C-D4BCF06FB0FB}"/>
                </a:ext>
              </a:extLst>
            </p:cNvPr>
            <p:cNvSpPr/>
            <p:nvPr/>
          </p:nvSpPr>
          <p:spPr>
            <a:xfrm>
              <a:off x="8162487" y="2186174"/>
              <a:ext cx="11991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0432FF"/>
                  </a:solidFill>
                  <a:latin typeface="Arial" pitchFamily="34" charset="0"/>
                  <a:ea typeface="ＭＳ Ｐゴシック" pitchFamily="34" charset="-128"/>
                </a:rPr>
                <a:t>1A @ 50 kV </a:t>
              </a:r>
              <a:endParaRPr lang="en-US" sz="1400" dirty="0">
                <a:solidFill>
                  <a:srgbClr val="0432FF"/>
                </a:solidFill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08559E1-5748-D041-BBC1-B58EE6C64B5D}"/>
                </a:ext>
              </a:extLst>
            </p:cNvPr>
            <p:cNvSpPr/>
            <p:nvPr/>
          </p:nvSpPr>
          <p:spPr>
            <a:xfrm>
              <a:off x="8115198" y="3834232"/>
              <a:ext cx="13097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1mA @ 1 MV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0" name="Rectangle 339">
            <a:extLst>
              <a:ext uri="{FF2B5EF4-FFF2-40B4-BE49-F238E27FC236}">
                <a16:creationId xmlns:a16="http://schemas.microsoft.com/office/drawing/2014/main" id="{06FCAA19-403A-014B-A6DC-C108ED4D4293}"/>
              </a:ext>
            </a:extLst>
          </p:cNvPr>
          <p:cNvSpPr/>
          <p:nvPr/>
        </p:nvSpPr>
        <p:spPr>
          <a:xfrm>
            <a:off x="5038015" y="5431005"/>
            <a:ext cx="4105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Energy recovery is even more important for high energy electron cooling</a:t>
            </a:r>
          </a:p>
        </p:txBody>
      </p:sp>
      <p:pic>
        <p:nvPicPr>
          <p:cNvPr id="341" name="Picture 340">
            <a:extLst>
              <a:ext uri="{FF2B5EF4-FFF2-40B4-BE49-F238E27FC236}">
                <a16:creationId xmlns:a16="http://schemas.microsoft.com/office/drawing/2014/main" id="{55F5D442-FB5D-9847-BAD4-C92C248D8D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1214" y="3328270"/>
            <a:ext cx="5753002" cy="3006184"/>
          </a:xfrm>
          <a:prstGeom prst="rect">
            <a:avLst/>
          </a:prstGeom>
        </p:spPr>
      </p:pic>
      <p:sp>
        <p:nvSpPr>
          <p:cNvPr id="342" name="TextBox 341">
            <a:extLst>
              <a:ext uri="{FF2B5EF4-FFF2-40B4-BE49-F238E27FC236}">
                <a16:creationId xmlns:a16="http://schemas.microsoft.com/office/drawing/2014/main" id="{388BD6AA-428D-B24C-9D71-078A0CE1F1C9}"/>
              </a:ext>
            </a:extLst>
          </p:cNvPr>
          <p:cNvSpPr txBox="1"/>
          <p:nvPr/>
        </p:nvSpPr>
        <p:spPr>
          <a:xfrm>
            <a:off x="-5146" y="5727723"/>
            <a:ext cx="1992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Fermilab 4.3MeV electron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2863352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200" y="476286"/>
            <a:ext cx="883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B0307"/>
                </a:solidFill>
                <a:latin typeface="Arial"/>
                <a:cs typeface="Arial"/>
              </a:rPr>
              <a:t>CBETA has beam power and energy relevant for EIC cooling (6MW at 150MeV)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1) ERL operation for high-power beams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2) High-power beam propagation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3) High-brightness beam production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4) Low-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-growth beam propagation</a:t>
            </a: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0803" y="852324"/>
            <a:ext cx="4046685" cy="1754327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Other ERL applications will benefit too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High-power FELs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Coherent light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Lithography for chip production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Compton backscattering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 energy colliders, e.g. </a:t>
            </a:r>
            <a:r>
              <a:rPr lang="en-US" dirty="0" err="1">
                <a:latin typeface="Arial"/>
                <a:cs typeface="Arial"/>
              </a:rPr>
              <a:t>LHeC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CULogo187_CLASSE.png">
            <a:extLst>
              <a:ext uri="{FF2B5EF4-FFF2-40B4-BE49-F238E27FC236}">
                <a16:creationId xmlns:a16="http://schemas.microsoft.com/office/drawing/2014/main" id="{6AF09833-AEB0-FD4B-A9AD-E2A060B414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475528"/>
            <a:ext cx="2087355" cy="605574"/>
          </a:xfrm>
          <a:prstGeom prst="rect">
            <a:avLst/>
          </a:prstGeom>
        </p:spPr>
      </p:pic>
      <p:pic>
        <p:nvPicPr>
          <p:cNvPr id="10" name="Picture 9" descr="CBETA_Halbach_render.png">
            <a:extLst>
              <a:ext uri="{FF2B5EF4-FFF2-40B4-BE49-F238E27FC236}">
                <a16:creationId xmlns:a16="http://schemas.microsoft.com/office/drawing/2014/main" id="{78D2829E-6C1A-3C40-AFC9-E17D7B75E7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8964" y="2332696"/>
            <a:ext cx="5783856" cy="284855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1306B314-1B55-ED4F-86F9-394D921FEC05}"/>
              </a:ext>
            </a:extLst>
          </p:cNvPr>
          <p:cNvSpPr txBox="1">
            <a:spLocks/>
          </p:cNvSpPr>
          <p:nvPr/>
        </p:nvSpPr>
        <p:spPr>
          <a:xfrm>
            <a:off x="0" y="38212"/>
            <a:ext cx="9144000" cy="5262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CB0307"/>
                </a:solidFill>
                <a:latin typeface="Arial"/>
                <a:cs typeface="Arial"/>
              </a:rPr>
              <a:t>CBETA, the 4-turn SRF ERL with an FFA return loop</a:t>
            </a:r>
            <a:endParaRPr lang="en-US" sz="2400" b="1" dirty="0">
              <a:solidFill>
                <a:srgbClr val="CB0307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98E91-D314-3D46-AA42-053C2984CE2B}"/>
              </a:ext>
            </a:extLst>
          </p:cNvPr>
          <p:cNvSpPr/>
          <p:nvPr/>
        </p:nvSpPr>
        <p:spPr>
          <a:xfrm>
            <a:off x="76512" y="4318089"/>
            <a:ext cx="2413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Georg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Hoffstaetter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, Cornell</a:t>
            </a:r>
            <a:r>
              <a:rPr lang="en-US" sz="20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71488-4ADD-ED44-8A48-EFB553B4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2" y="3238612"/>
            <a:ext cx="1369478" cy="972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46F45A-8230-7A41-90B6-E0B516806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696" y="5181246"/>
            <a:ext cx="5967734" cy="1655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FE8BF-5904-FA43-9AB0-607ED27F1F41}"/>
              </a:ext>
            </a:extLst>
          </p:cNvPr>
          <p:cNvSpPr txBox="1"/>
          <p:nvPr/>
        </p:nvSpPr>
        <p:spPr>
          <a:xfrm>
            <a:off x="1726908" y="5248443"/>
            <a:ext cx="2192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/>
              <a:t>cERL</a:t>
            </a:r>
            <a:r>
              <a:rPr lang="en-US" sz="2000" b="1" dirty="0"/>
              <a:t> 125 MeV, KEK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554E56-9498-0941-AD66-1B066F1F3A0C}"/>
              </a:ext>
            </a:extLst>
          </p:cNvPr>
          <p:cNvSpPr/>
          <p:nvPr/>
        </p:nvSpPr>
        <p:spPr>
          <a:xfrm>
            <a:off x="585730" y="6188127"/>
            <a:ext cx="2282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Tsukasa </a:t>
            </a:r>
            <a:r>
              <a:rPr lang="en-US" dirty="0" err="1"/>
              <a:t>Miyajima</a:t>
            </a:r>
            <a:r>
              <a:rPr lang="en-US" dirty="0"/>
              <a:t>, KEK</a:t>
            </a:r>
          </a:p>
        </p:txBody>
      </p:sp>
    </p:spTree>
    <p:extLst>
      <p:ext uri="{BB962C8B-B14F-4D97-AF65-F5344CB8AC3E}">
        <p14:creationId xmlns:p14="http://schemas.microsoft.com/office/powerpoint/2010/main" val="3312240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" y="1176351"/>
            <a:ext cx="9076267" cy="51054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7409" y="720"/>
            <a:ext cx="5312542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dirty="0">
                <a:solidFill>
                  <a:srgbClr val="000000"/>
                </a:solidFill>
              </a:rPr>
              <a:t>Fully installed, from SRF </a:t>
            </a:r>
            <a:r>
              <a:rPr lang="en-US" dirty="0" err="1">
                <a:solidFill>
                  <a:srgbClr val="000000"/>
                </a:solidFill>
              </a:rPr>
              <a:t>linac</a:t>
            </a:r>
            <a:r>
              <a:rPr lang="en-US" dirty="0">
                <a:solidFill>
                  <a:srgbClr val="000000"/>
                </a:solidFill>
              </a:rPr>
              <a:t> to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permanent magnet FFA return loop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10" y="952317"/>
            <a:ext cx="4074620" cy="5905684"/>
          </a:xfrm>
          <a:prstGeom prst="rect">
            <a:avLst/>
          </a:prstGeom>
        </p:spPr>
      </p:pic>
      <p:pic>
        <p:nvPicPr>
          <p:cNvPr id="6" name="Picture 5" descr="WP_20170427_15_57_50_P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25" y="1851725"/>
            <a:ext cx="2698206" cy="4803401"/>
          </a:xfrm>
          <a:prstGeom prst="rect">
            <a:avLst/>
          </a:prstGeom>
        </p:spPr>
      </p:pic>
      <p:pic>
        <p:nvPicPr>
          <p:cNvPr id="8" name="Picture 7" descr="CULogo187_CLASSE.png">
            <a:extLst>
              <a:ext uri="{FF2B5EF4-FFF2-40B4-BE49-F238E27FC236}">
                <a16:creationId xmlns:a16="http://schemas.microsoft.com/office/drawing/2014/main" id="{82F6B0CA-6F18-9D4C-8C2B-89E532EEE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  <p:pic>
        <p:nvPicPr>
          <p:cNvPr id="9" name="Picture 8" descr="Logo_RR6.jpeg">
            <a:extLst>
              <a:ext uri="{FF2B5EF4-FFF2-40B4-BE49-F238E27FC236}">
                <a16:creationId xmlns:a16="http://schemas.microsoft.com/office/drawing/2014/main" id="{F6C781FB-B6C7-4947-99D6-BF0186EAD5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635" y="4509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8A39E3C-7AF4-9943-90C4-775FED08EEA6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87720"/>
            <a:ext cx="9036496" cy="748992"/>
          </a:xfrm>
          <a:prstGeom prst="rect">
            <a:avLst/>
          </a:prstGeom>
          <a:effectLst>
            <a:outerShdw blurRad="50800" dist="50800" dir="2700000" algn="ctr" rotWithShape="0">
              <a:srgbClr val="FFC000">
                <a:alpha val="75000"/>
              </a:srgb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hlink"/>
                </a:solidFill>
                <a:latin typeface="Helvetica" pitchFamily="19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>
                <a:solidFill>
                  <a:srgbClr val="FF0000"/>
                </a:solidFill>
                <a:ea typeface="ＭＳ Ｐゴシック" pitchFamily="-107" charset="-128"/>
              </a:rPr>
              <a:t>Evolution of accelerators</a:t>
            </a:r>
            <a:endParaRPr lang="en-US" sz="3600" dirty="0">
              <a:solidFill>
                <a:srgbClr val="FF0000"/>
              </a:solidFill>
              <a:ea typeface="ＭＳ Ｐゴシック" pitchFamily="-107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AD55D-FA31-4141-9818-97F72F84E5B0}"/>
              </a:ext>
            </a:extLst>
          </p:cNvPr>
          <p:cNvSpPr txBox="1"/>
          <p:nvPr/>
        </p:nvSpPr>
        <p:spPr>
          <a:xfrm>
            <a:off x="323528" y="454967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Rounded MT Bold"/>
                <a:cs typeface="Arial Rounded MT Bold"/>
              </a:rPr>
              <a:t>Enrico Fermi Earth accelerator, 1954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81B6E-A046-FE4D-A8D6-76B8A187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3694895" cy="3726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AE31D-9AD8-674C-A865-E9CEF0ABEA02}"/>
              </a:ext>
            </a:extLst>
          </p:cNvPr>
          <p:cNvSpPr txBox="1"/>
          <p:nvPr/>
        </p:nvSpPr>
        <p:spPr>
          <a:xfrm>
            <a:off x="4056701" y="836712"/>
            <a:ext cx="50760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Would this be indeed a natural evolution of accelerators?</a:t>
            </a:r>
          </a:p>
          <a:p>
            <a:pPr algn="ctr"/>
            <a:endParaRPr lang="en-US" sz="1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No. </a:t>
            </a:r>
          </a:p>
          <a:p>
            <a:pPr algn="ctr"/>
            <a:endParaRPr lang="en-US" sz="1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endParaRPr lang="en-US" sz="16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Increasing the size or base of the experiment, to increase precision, with proportional or event faster increase of the cost, would unlikely be accepted by governments and society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Breakthroughs are needed to take us to 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32640906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853DEE30-1F9D-C840-84FA-820BCD8D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The compact ERL (</a:t>
            </a:r>
            <a:r>
              <a:rPr lang="en-US" altLang="ja-JP" dirty="0" err="1"/>
              <a:t>cERL</a:t>
            </a:r>
            <a:r>
              <a:rPr lang="en-US" altLang="ja-JP" dirty="0"/>
              <a:t>) at KEK</a:t>
            </a:r>
            <a:endParaRPr kumimoji="1" lang="ja-JP" altLang="en-US" dirty="0"/>
          </a:p>
        </p:txBody>
      </p:sp>
      <p:pic>
        <p:nvPicPr>
          <p:cNvPr id="6" name="Picture 3" descr="D:\ERL\発表\2015_05_05 IPAC15（坂中）\図\cERL-BirdView_1600.jpg">
            <a:extLst>
              <a:ext uri="{FF2B5EF4-FFF2-40B4-BE49-F238E27FC236}">
                <a16:creationId xmlns:a16="http://schemas.microsoft.com/office/drawing/2014/main" id="{68C06D8F-04DD-064D-A3AF-4BFB3379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4" y="1674456"/>
            <a:ext cx="7046913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3">
            <a:extLst>
              <a:ext uri="{FF2B5EF4-FFF2-40B4-BE49-F238E27FC236}">
                <a16:creationId xmlns:a16="http://schemas.microsoft.com/office/drawing/2014/main" id="{60AECFB4-AC16-6240-A346-D582CE48F570}"/>
              </a:ext>
            </a:extLst>
          </p:cNvPr>
          <p:cNvSpPr/>
          <p:nvPr/>
        </p:nvSpPr>
        <p:spPr>
          <a:xfrm>
            <a:off x="369167" y="5068531"/>
            <a:ext cx="12344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©Rey.Hori/KEK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7E751F-F27E-6142-8D77-BD80D2D7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92" y="4131904"/>
            <a:ext cx="1576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Injector  LINAC</a:t>
            </a:r>
            <a:endParaRPr lang="ja-JP" altLang="en-US" sz="1600">
              <a:latin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FD0B19-F886-E74B-9465-D38401DB1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66" y="2816800"/>
            <a:ext cx="12891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</a:rPr>
              <a:t>Main LINAC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587436-D1C3-7747-B81C-783D36612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17" y="2749191"/>
            <a:ext cx="1987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latin typeface="Times" panose="02020603050405020304" pitchFamily="18" charset="0"/>
                <a:cs typeface="Times" panose="02020603050405020304" pitchFamily="18" charset="0"/>
              </a:rPr>
              <a:t>Circumference ~ 90m</a:t>
            </a:r>
            <a:endParaRPr lang="ja-JP" altLang="en-US" sz="16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D0D0DF-C27C-5C47-BA62-6FAFFEAE6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117" y="3798531"/>
            <a:ext cx="7505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Marger</a:t>
            </a:r>
            <a:endParaRPr lang="ja-JP" altLang="en-US" sz="1400">
              <a:latin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3A0D75-F184-6C41-B10A-8ABAD773E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405" y="2358666"/>
            <a:ext cx="1324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Beam Dump</a:t>
            </a:r>
            <a:endParaRPr lang="ja-JP" altLang="en-US" sz="1600">
              <a:latin typeface="Arial" panose="020B0604020202020204" pitchFamily="34" charset="0"/>
            </a:endParaRPr>
          </a:p>
        </p:txBody>
      </p:sp>
      <p:pic>
        <p:nvPicPr>
          <p:cNvPr id="13" name="Picture 978" descr="ERL_20080527Di-0066">
            <a:extLst>
              <a:ext uri="{FF2B5EF4-FFF2-40B4-BE49-F238E27FC236}">
                <a16:creationId xmlns:a16="http://schemas.microsoft.com/office/drawing/2014/main" id="{5A617302-3977-FF4E-98AF-2FDB4714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30" y="3122254"/>
            <a:ext cx="13636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矢印コネクタ 10">
            <a:extLst>
              <a:ext uri="{FF2B5EF4-FFF2-40B4-BE49-F238E27FC236}">
                <a16:creationId xmlns:a16="http://schemas.microsoft.com/office/drawing/2014/main" id="{6318DDFC-A786-8648-A569-AAF05B13C43C}"/>
              </a:ext>
            </a:extLst>
          </p:cNvPr>
          <p:cNvCxnSpPr/>
          <p:nvPr/>
        </p:nvCxnSpPr>
        <p:spPr>
          <a:xfrm flipH="1" flipV="1">
            <a:off x="5442819" y="3058756"/>
            <a:ext cx="441325" cy="28575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ERL 2cell #2 20090424Di-0100">
            <a:extLst>
              <a:ext uri="{FF2B5EF4-FFF2-40B4-BE49-F238E27FC236}">
                <a16:creationId xmlns:a16="http://schemas.microsoft.com/office/drawing/2014/main" id="{3EFEF290-7003-6749-B4F5-BAB49944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7" r="1488"/>
          <a:stretch>
            <a:fillRect/>
          </a:stretch>
        </p:blipFill>
        <p:spPr bwMode="auto">
          <a:xfrm>
            <a:off x="3883894" y="4430356"/>
            <a:ext cx="13509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2">
            <a:extLst>
              <a:ext uri="{FF2B5EF4-FFF2-40B4-BE49-F238E27FC236}">
                <a16:creationId xmlns:a16="http://schemas.microsoft.com/office/drawing/2014/main" id="{FDA33A4A-8C30-0A49-ADA0-BB9EB1A9D7E0}"/>
              </a:ext>
            </a:extLst>
          </p:cNvPr>
          <p:cNvSpPr txBox="1"/>
          <p:nvPr/>
        </p:nvSpPr>
        <p:spPr>
          <a:xfrm>
            <a:off x="3221730" y="653787"/>
            <a:ext cx="5948758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FF0000"/>
                </a:solidFill>
              </a:rPr>
              <a:t>Compact ERL (</a:t>
            </a:r>
            <a:r>
              <a:rPr lang="en-US" altLang="ja-JP" sz="1600" b="1" dirty="0" err="1">
                <a:solidFill>
                  <a:srgbClr val="FF0000"/>
                </a:solidFill>
              </a:rPr>
              <a:t>cERL</a:t>
            </a:r>
            <a:r>
              <a:rPr lang="en-US" altLang="ja-JP" sz="1600" dirty="0">
                <a:solidFill>
                  <a:srgbClr val="FF0000"/>
                </a:solidFill>
              </a:rPr>
              <a:t>) </a:t>
            </a:r>
            <a:r>
              <a:rPr lang="en-US" altLang="ja-JP" sz="1600" dirty="0"/>
              <a:t>has been constructed in 2013 at KEK to demonstrate </a:t>
            </a:r>
            <a:r>
              <a:rPr lang="en-US" altLang="ja-JP" sz="1600" dirty="0">
                <a:ea typeface="ヒラギノ角ゴ Pro W3"/>
                <a:cs typeface="ヒラギノ角ゴ Pro W3"/>
              </a:rPr>
              <a:t>energy recovery with low-emittance, high-current CW beams of more than 10 mA for future multi-GeV ERL.</a:t>
            </a:r>
            <a:endParaRPr lang="ja-JP" altLang="en-US" sz="1600" dirty="0">
              <a:ea typeface="ヒラギノ角ゴ Pro W3"/>
              <a:cs typeface="ヒラギノ角ゴ Pro W3"/>
            </a:endParaRPr>
          </a:p>
        </p:txBody>
      </p:sp>
      <p:cxnSp>
        <p:nvCxnSpPr>
          <p:cNvPr id="17" name="直線矢印コネクタ 13">
            <a:extLst>
              <a:ext uri="{FF2B5EF4-FFF2-40B4-BE49-F238E27FC236}">
                <a16:creationId xmlns:a16="http://schemas.microsoft.com/office/drawing/2014/main" id="{203A6E6E-61BA-3A42-AC8E-3974C523783F}"/>
              </a:ext>
            </a:extLst>
          </p:cNvPr>
          <p:cNvCxnSpPr>
            <a:stCxn id="8" idx="1"/>
          </p:cNvCxnSpPr>
          <p:nvPr/>
        </p:nvCxnSpPr>
        <p:spPr>
          <a:xfrm flipH="1">
            <a:off x="3310806" y="4301183"/>
            <a:ext cx="496886" cy="9107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8">
            <a:extLst>
              <a:ext uri="{FF2B5EF4-FFF2-40B4-BE49-F238E27FC236}">
                <a16:creationId xmlns:a16="http://schemas.microsoft.com/office/drawing/2014/main" id="{7D5E3E4C-6EA8-9F42-A948-FA18C51CC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005" y="3722331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9-cell SC cavity x 2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sp>
        <p:nvSpPr>
          <p:cNvPr id="19" name="テキスト ボックス 178">
            <a:extLst>
              <a:ext uri="{FF2B5EF4-FFF2-40B4-BE49-F238E27FC236}">
                <a16:creationId xmlns:a16="http://schemas.microsoft.com/office/drawing/2014/main" id="{237CA641-BBBC-1740-8071-B62520712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455" y="5259031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2-cell SC cavity x 3</a:t>
            </a:r>
          </a:p>
        </p:txBody>
      </p:sp>
      <p:cxnSp>
        <p:nvCxnSpPr>
          <p:cNvPr id="20" name="直線矢印コネクタ 16">
            <a:extLst>
              <a:ext uri="{FF2B5EF4-FFF2-40B4-BE49-F238E27FC236}">
                <a16:creationId xmlns:a16="http://schemas.microsoft.com/office/drawing/2014/main" id="{907CE4FA-F2B3-6243-869C-0B846F220C83}"/>
              </a:ext>
            </a:extLst>
          </p:cNvPr>
          <p:cNvCxnSpPr/>
          <p:nvPr/>
        </p:nvCxnSpPr>
        <p:spPr>
          <a:xfrm flipH="1" flipV="1">
            <a:off x="2874244" y="4554179"/>
            <a:ext cx="506413" cy="118110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32">
            <a:extLst>
              <a:ext uri="{FF2B5EF4-FFF2-40B4-BE49-F238E27FC236}">
                <a16:creationId xmlns:a16="http://schemas.microsoft.com/office/drawing/2014/main" id="{15C8C828-0E16-4846-8247-0E66073B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608" y="5742808"/>
            <a:ext cx="947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 err="1">
                <a:latin typeface="Arial" panose="020B0604020202020204" pitchFamily="34" charset="0"/>
              </a:rPr>
              <a:t>Buncher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sp>
        <p:nvSpPr>
          <p:cNvPr id="22" name="Text Box 40">
            <a:extLst>
              <a:ext uri="{FF2B5EF4-FFF2-40B4-BE49-F238E27FC236}">
                <a16:creationId xmlns:a16="http://schemas.microsoft.com/office/drawing/2014/main" id="{606407C9-FD82-5949-B3D6-10E1FB2FE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92" y="5557479"/>
            <a:ext cx="2578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Photocathode DC gun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(Not SRF gun)</a:t>
            </a:r>
          </a:p>
        </p:txBody>
      </p:sp>
      <p:sp>
        <p:nvSpPr>
          <p:cNvPr id="23" name="テキスト ボックス 2">
            <a:extLst>
              <a:ext uri="{FF2B5EF4-FFF2-40B4-BE49-F238E27FC236}">
                <a16:creationId xmlns:a16="http://schemas.microsoft.com/office/drawing/2014/main" id="{056D26D5-A8DC-194B-B18F-41FE0B73C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987" y="3984361"/>
            <a:ext cx="2347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</a:rPr>
              <a:t>RF frequency= 1.3 GHz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pic>
        <p:nvPicPr>
          <p:cNvPr id="24" name="図 59">
            <a:extLst>
              <a:ext uri="{FF2B5EF4-FFF2-40B4-BE49-F238E27FC236}">
                <a16:creationId xmlns:a16="http://schemas.microsoft.com/office/drawing/2014/main" id="{62D98E94-5DF8-E74F-9126-A725AA895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3" y="809080"/>
            <a:ext cx="2927330" cy="19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8FCB8057-93C3-3245-9C79-AF0196E8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19" y="2880956"/>
            <a:ext cx="13874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正方形/長方形 22">
            <a:extLst>
              <a:ext uri="{FF2B5EF4-FFF2-40B4-BE49-F238E27FC236}">
                <a16:creationId xmlns:a16="http://schemas.microsoft.com/office/drawing/2014/main" id="{1450C5A0-DE18-BE46-B817-16FDD5AF981D}"/>
              </a:ext>
            </a:extLst>
          </p:cNvPr>
          <p:cNvSpPr/>
          <p:nvPr/>
        </p:nvSpPr>
        <p:spPr>
          <a:xfrm>
            <a:off x="8126896" y="5452059"/>
            <a:ext cx="479274" cy="151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3">
            <a:extLst>
              <a:ext uri="{FF2B5EF4-FFF2-40B4-BE49-F238E27FC236}">
                <a16:creationId xmlns:a16="http://schemas.microsoft.com/office/drawing/2014/main" id="{387A4610-16DB-1447-9D8D-B095944AC672}"/>
              </a:ext>
            </a:extLst>
          </p:cNvPr>
          <p:cNvSpPr/>
          <p:nvPr/>
        </p:nvSpPr>
        <p:spPr>
          <a:xfrm>
            <a:off x="8606172" y="6339961"/>
            <a:ext cx="298985" cy="8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4">
            <a:extLst>
              <a:ext uri="{FF2B5EF4-FFF2-40B4-BE49-F238E27FC236}">
                <a16:creationId xmlns:a16="http://schemas.microsoft.com/office/drawing/2014/main" id="{326B2381-B6D2-8B4A-BE43-EC389ABB9F2E}"/>
              </a:ext>
            </a:extLst>
          </p:cNvPr>
          <p:cNvSpPr txBox="1"/>
          <p:nvPr/>
        </p:nvSpPr>
        <p:spPr>
          <a:xfrm>
            <a:off x="236925" y="838414"/>
            <a:ext cx="309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Compact ERL (</a:t>
            </a:r>
            <a:r>
              <a:rPr kumimoji="1" lang="en-US" altLang="ja-JP" dirty="0" err="1">
                <a:solidFill>
                  <a:srgbClr val="FFFF00"/>
                </a:solidFill>
              </a:rPr>
              <a:t>cERL</a:t>
            </a:r>
            <a:r>
              <a:rPr kumimoji="1" lang="en-US" altLang="ja-JP" dirty="0">
                <a:solidFill>
                  <a:srgbClr val="FFFF00"/>
                </a:solidFill>
              </a:rPr>
              <a:t>)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5">
            <a:extLst>
              <a:ext uri="{FF2B5EF4-FFF2-40B4-BE49-F238E27FC236}">
                <a16:creationId xmlns:a16="http://schemas.microsoft.com/office/drawing/2014/main" id="{9228C996-58C1-914C-9C18-0FB6600C98B7}"/>
              </a:ext>
            </a:extLst>
          </p:cNvPr>
          <p:cNvSpPr txBox="1"/>
          <p:nvPr/>
        </p:nvSpPr>
        <p:spPr>
          <a:xfrm>
            <a:off x="6004029" y="1340768"/>
            <a:ext cx="299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ja-JP" sz="2400" dirty="0">
                <a:solidFill>
                  <a:srgbClr val="000000"/>
                </a:solidFill>
                <a:latin typeface="+mn-lt"/>
              </a:rPr>
              <a:t>Circumference: ~ 90 m</a:t>
            </a:r>
            <a:endParaRPr lang="ja-JP" altLang="en-US" sz="24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0" name="Group 200">
            <a:extLst>
              <a:ext uri="{FF2B5EF4-FFF2-40B4-BE49-F238E27FC236}">
                <a16:creationId xmlns:a16="http://schemas.microsoft.com/office/drawing/2014/main" id="{EC653766-EE7C-434B-858F-4B14818A7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492010"/>
              </p:ext>
            </p:extLst>
          </p:nvPr>
        </p:nvGraphicFramePr>
        <p:xfrm>
          <a:off x="5365705" y="4601281"/>
          <a:ext cx="3656013" cy="195103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2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beam energy</a:t>
                      </a:r>
                      <a:endParaRPr kumimoji="1" lang="en-US" altLang="ja-JP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MeV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 20MeV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Injector energy</a:t>
                      </a:r>
                      <a:endParaRPr kumimoji="1" lang="en-US" altLang="ja-JP" sz="1400" b="0" i="0" u="none" strike="noStrike" kern="1200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MeV 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2.9MeV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  <a:endParaRPr kumimoji="1" lang="en-US" altLang="ja-JP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mA (initial goal)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100mA (final)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Normalized emittance</a:t>
                      </a:r>
                      <a:endParaRPr kumimoji="1" lang="en-US" altLang="ja-JP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‒ 1</a:t>
                      </a:r>
                      <a:r>
                        <a:rPr kumimoji="1" lang="ja-JP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Bunch length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(bunch compressed)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1-3ps (usual)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100fs (short bunch)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テキスト ボックス 40">
            <a:extLst>
              <a:ext uri="{FF2B5EF4-FFF2-40B4-BE49-F238E27FC236}">
                <a16:creationId xmlns:a16="http://schemas.microsoft.com/office/drawing/2014/main" id="{03C7665E-318E-4948-B355-6C5A281DC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05" y="4283781"/>
            <a:ext cx="2682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Design parameters of the </a:t>
            </a:r>
            <a:r>
              <a:rPr lang="en-US" altLang="ja-JP" sz="1400" dirty="0" err="1">
                <a:latin typeface="Arial" panose="020B0604020202020204" pitchFamily="34" charset="0"/>
              </a:rPr>
              <a:t>cERL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pic>
        <p:nvPicPr>
          <p:cNvPr id="32" name="図 28">
            <a:extLst>
              <a:ext uri="{FF2B5EF4-FFF2-40B4-BE49-F238E27FC236}">
                <a16:creationId xmlns:a16="http://schemas.microsoft.com/office/drawing/2014/main" id="{BB2936E8-76DE-EA41-90E1-3FEA678768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9" t="3150" r="29805" b="-1236"/>
          <a:stretch/>
        </p:blipFill>
        <p:spPr>
          <a:xfrm>
            <a:off x="220902" y="5011196"/>
            <a:ext cx="951202" cy="1519470"/>
          </a:xfrm>
          <a:prstGeom prst="rect">
            <a:avLst/>
          </a:prstGeom>
        </p:spPr>
      </p:pic>
      <p:cxnSp>
        <p:nvCxnSpPr>
          <p:cNvPr id="33" name="直線矢印コネクタ 29">
            <a:extLst>
              <a:ext uri="{FF2B5EF4-FFF2-40B4-BE49-F238E27FC236}">
                <a16:creationId xmlns:a16="http://schemas.microsoft.com/office/drawing/2014/main" id="{31561810-421A-034C-B64A-2644B1D84B12}"/>
              </a:ext>
            </a:extLst>
          </p:cNvPr>
          <p:cNvCxnSpPr/>
          <p:nvPr/>
        </p:nvCxnSpPr>
        <p:spPr>
          <a:xfrm flipV="1">
            <a:off x="8755664" y="4283781"/>
            <a:ext cx="0" cy="36935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0">
            <a:extLst>
              <a:ext uri="{FF2B5EF4-FFF2-40B4-BE49-F238E27FC236}">
                <a16:creationId xmlns:a16="http://schemas.microsoft.com/office/drawing/2014/main" id="{7DC56EF0-BA38-0A45-BF99-5BC9ED439A72}"/>
              </a:ext>
            </a:extLst>
          </p:cNvPr>
          <p:cNvSpPr/>
          <p:nvPr/>
        </p:nvSpPr>
        <p:spPr>
          <a:xfrm>
            <a:off x="8028384" y="4008165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17.7 MeV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8040FD-C12F-814B-A0DA-61C4C69CCCB1}"/>
              </a:ext>
            </a:extLst>
          </p:cNvPr>
          <p:cNvSpPr/>
          <p:nvPr/>
        </p:nvSpPr>
        <p:spPr>
          <a:xfrm>
            <a:off x="2169628" y="6385640"/>
            <a:ext cx="2282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Tsukasa </a:t>
            </a:r>
            <a:r>
              <a:rPr lang="en-US" dirty="0" err="1"/>
              <a:t>Miyajima</a:t>
            </a:r>
            <a:r>
              <a:rPr lang="en-US" dirty="0"/>
              <a:t>, KEK</a:t>
            </a:r>
          </a:p>
        </p:txBody>
      </p:sp>
    </p:spTree>
    <p:extLst>
      <p:ext uri="{BB962C8B-B14F-4D97-AF65-F5344CB8AC3E}">
        <p14:creationId xmlns:p14="http://schemas.microsoft.com/office/powerpoint/2010/main" val="678248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65CAC65-AE32-6043-A127-94E2597A3E23}"/>
              </a:ext>
            </a:extLst>
          </p:cNvPr>
          <p:cNvSpPr txBox="1">
            <a:spLocks/>
          </p:cNvSpPr>
          <p:nvPr/>
        </p:nvSpPr>
        <p:spPr>
          <a:xfrm>
            <a:off x="228600" y="81610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5" normalizeH="0" baseline="0" noProof="0">
                <a:ln>
                  <a:noFill/>
                </a:ln>
                <a:solidFill>
                  <a:srgbClr val="004C9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Geneva" charset="0"/>
                <a:cs typeface="Arial"/>
              </a:rPr>
              <a:t>IOTA/FAST establishes a capability at FNAL, unique in the world, to address frontier topics in Accelerator and Beam Physics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70F06C1-F148-F848-B3BD-ED31BF472180}"/>
              </a:ext>
            </a:extLst>
          </p:cNvPr>
          <p:cNvSpPr txBox="1">
            <a:spLocks/>
          </p:cNvSpPr>
          <p:nvPr/>
        </p:nvSpPr>
        <p:spPr>
          <a:xfrm>
            <a:off x="228599" y="156985"/>
            <a:ext cx="8799575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Geneva" charset="0"/>
              </a:rPr>
              <a:t>IOTA/FAST Facility: a center for Acc. and Beam Physics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689CC0C-2445-1046-A2CB-01AA51D8F9B1}"/>
              </a:ext>
            </a:extLst>
          </p:cNvPr>
          <p:cNvSpPr/>
          <p:nvPr/>
        </p:nvSpPr>
        <p:spPr>
          <a:xfrm>
            <a:off x="341376" y="1464835"/>
            <a:ext cx="8525254" cy="2110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/>
            <a:endParaRPr>
              <a:solidFill>
                <a:srgbClr val="003087"/>
              </a:solidFill>
              <a:ea typeface="Geneva" pitchFamily="121" charset="-128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CAF5D7FA-2210-354D-A0CC-3F226045009C}"/>
              </a:ext>
            </a:extLst>
          </p:cNvPr>
          <p:cNvSpPr txBox="1"/>
          <p:nvPr/>
        </p:nvSpPr>
        <p:spPr>
          <a:xfrm>
            <a:off x="21838" y="3144544"/>
            <a:ext cx="4457293" cy="168379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8450" indent="-285750" defTabSz="457200">
              <a:spcBef>
                <a:spcPts val="530"/>
              </a:spcBef>
              <a:buFont typeface="Arial" panose="020B0604020202020204" pitchFamily="34" charset="0"/>
              <a:buChar char="•"/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Geneva" pitchFamily="121" charset="-128"/>
                <a:cs typeface="Arial"/>
              </a:rPr>
              <a:t>~30 Collaborating institutions, including KEK and JPARC</a:t>
            </a:r>
          </a:p>
          <a:p>
            <a:pPr marL="298450" indent="-285750" defTabSz="45720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Geneva" pitchFamily="121" charset="-128"/>
                <a:cs typeface="Arial"/>
              </a:rPr>
              <a:t>Many opportunities for R&amp;D:</a:t>
            </a:r>
          </a:p>
          <a:p>
            <a:pPr marL="755650" lvl="1" indent="-285750" defTabSz="45720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Geneva" pitchFamily="121" charset="-128"/>
                <a:cs typeface="Arial"/>
              </a:rPr>
              <a:t>SC </a:t>
            </a:r>
            <a:r>
              <a:rPr lang="en-US" sz="1900" spc="-5" dirty="0" err="1">
                <a:solidFill>
                  <a:srgbClr val="505050"/>
                </a:solidFill>
                <a:latin typeface="Arial"/>
                <a:ea typeface="Geneva" pitchFamily="121" charset="-128"/>
                <a:cs typeface="Arial"/>
              </a:rPr>
              <a:t>Linacs</a:t>
            </a:r>
            <a:endParaRPr lang="en-US" sz="1900" spc="-5" dirty="0">
              <a:solidFill>
                <a:srgbClr val="505050"/>
              </a:solidFill>
              <a:latin typeface="Arial"/>
              <a:ea typeface="Geneva" pitchFamily="121" charset="-128"/>
              <a:cs typeface="Arial"/>
            </a:endParaRPr>
          </a:p>
          <a:p>
            <a:pPr marL="755650" lvl="1" indent="-285750" defTabSz="457200">
              <a:spcBef>
                <a:spcPts val="434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Geneva" pitchFamily="121" charset="-128"/>
                <a:cs typeface="Arial"/>
              </a:rPr>
              <a:t>High-intensity proton rings</a:t>
            </a:r>
          </a:p>
        </p:txBody>
      </p:sp>
      <p:pic>
        <p:nvPicPr>
          <p:cNvPr id="11" name="Picture 4" descr="https://fast.fnal.gov/img/gs_DSC_9201_20170914_1109_DxO.jpg">
            <a:extLst>
              <a:ext uri="{FF2B5EF4-FFF2-40B4-BE49-F238E27FC236}">
                <a16:creationId xmlns:a16="http://schemas.microsoft.com/office/drawing/2014/main" id="{1F6123EA-7149-8C45-AC41-00173550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476"/>
          <a:stretch/>
        </p:blipFill>
        <p:spPr bwMode="auto">
          <a:xfrm>
            <a:off x="3550221" y="2898646"/>
            <a:ext cx="3587282" cy="13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5996589-ABF3-184E-8EE2-3642B481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" y="4875888"/>
            <a:ext cx="4290912" cy="13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51D00-10A8-ED4E-8DDD-29AA53AAB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b="12486"/>
          <a:stretch/>
        </p:blipFill>
        <p:spPr>
          <a:xfrm>
            <a:off x="4369683" y="4328781"/>
            <a:ext cx="4776993" cy="2027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7D888F-F80D-C64E-8052-ED939ED58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471" y="6356195"/>
            <a:ext cx="1321642" cy="434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1DD3A7-1D05-144C-8839-0C8A368E197C}"/>
              </a:ext>
            </a:extLst>
          </p:cNvPr>
          <p:cNvSpPr txBox="1"/>
          <p:nvPr/>
        </p:nvSpPr>
        <p:spPr>
          <a:xfrm>
            <a:off x="1821438" y="6356195"/>
            <a:ext cx="230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Sergei </a:t>
            </a:r>
            <a:r>
              <a:rPr lang="en-US" dirty="0" err="1"/>
              <a:t>Nagaitsev</a:t>
            </a:r>
            <a:r>
              <a:rPr lang="en-US" dirty="0"/>
              <a:t>, FNAL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16189-9902-614A-B389-75F0CC17E4D9}"/>
              </a:ext>
            </a:extLst>
          </p:cNvPr>
          <p:cNvSpPr txBox="1"/>
          <p:nvPr/>
        </p:nvSpPr>
        <p:spPr>
          <a:xfrm>
            <a:off x="7293029" y="3723699"/>
            <a:ext cx="177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Integrable optics</a:t>
            </a:r>
          </a:p>
        </p:txBody>
      </p:sp>
    </p:spTree>
    <p:extLst>
      <p:ext uri="{BB962C8B-B14F-4D97-AF65-F5344CB8AC3E}">
        <p14:creationId xmlns:p14="http://schemas.microsoft.com/office/powerpoint/2010/main" val="315022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33B4D-E313-C246-B441-8D9CC989C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08" y="1189822"/>
            <a:ext cx="8328991" cy="4685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F6F23B-0BE9-864F-9A33-916005B52A32}"/>
              </a:ext>
            </a:extLst>
          </p:cNvPr>
          <p:cNvSpPr txBox="1"/>
          <p:nvPr/>
        </p:nvSpPr>
        <p:spPr>
          <a:xfrm>
            <a:off x="866911" y="1452881"/>
            <a:ext cx="73107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RHIC: First run in 3-year Precision </a:t>
            </a:r>
            <a:r>
              <a:rPr lang="en-US" sz="2000" dirty="0" err="1"/>
              <a:t>Au+Au</a:t>
            </a:r>
            <a:r>
              <a:rPr lang="en-US" sz="2000" dirty="0"/>
              <a:t> Beam Energy Scan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75554-E0AD-784B-855F-CC5E6E61C586}"/>
              </a:ext>
            </a:extLst>
          </p:cNvPr>
          <p:cNvSpPr/>
          <p:nvPr/>
        </p:nvSpPr>
        <p:spPr>
          <a:xfrm>
            <a:off x="357808" y="4148401"/>
            <a:ext cx="832899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75000"/>
              <a:buFont typeface="Wingdings" pitchFamily="2" charset="2"/>
              <a:buChar char="v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i="1" dirty="0">
                <a:solidFill>
                  <a:srgbClr val="FF0000"/>
                </a:solidFill>
              </a:rPr>
              <a:t>Beam Energy Scan II </a:t>
            </a:r>
            <a:r>
              <a:rPr lang="en-US" sz="2400" b="1" dirty="0">
                <a:solidFill>
                  <a:srgbClr val="FF0000"/>
                </a:solidFill>
              </a:rPr>
              <a:t>(2019-21):</a:t>
            </a:r>
            <a:endParaRPr lang="en-US" sz="2400" b="1" i="1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ts val="600"/>
              </a:spcBef>
              <a:buSzPct val="75000"/>
              <a:buFont typeface="Wingdings" pitchFamily="2" charset="2"/>
              <a:buChar char="v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rgbClr val="FF0000"/>
                </a:solidFill>
              </a:rPr>
              <a:t>Low energy (√</a:t>
            </a:r>
            <a:r>
              <a:rPr lang="en-US" sz="2400" b="1" dirty="0" err="1">
                <a:solidFill>
                  <a:srgbClr val="FF0000"/>
                </a:solidFill>
              </a:rPr>
              <a:t>s</a:t>
            </a:r>
            <a:r>
              <a:rPr lang="en-US" sz="2400" b="1" baseline="-5999" dirty="0" err="1">
                <a:solidFill>
                  <a:srgbClr val="FF0000"/>
                </a:solidFill>
              </a:rPr>
              <a:t>NN</a:t>
            </a:r>
            <a:r>
              <a:rPr lang="en-US" sz="2400" b="1" dirty="0">
                <a:solidFill>
                  <a:srgbClr val="FF0000"/>
                </a:solidFill>
              </a:rPr>
              <a:t> = 7.7, 9.1, 11.5, 14.5, 19.6 GeV) </a:t>
            </a:r>
            <a:r>
              <a:rPr lang="en-US" sz="2400" b="1" dirty="0" err="1">
                <a:solidFill>
                  <a:srgbClr val="FF0000"/>
                </a:solidFill>
              </a:rPr>
              <a:t>Au+Au</a:t>
            </a:r>
            <a:r>
              <a:rPr lang="en-US" sz="2400" b="1" dirty="0">
                <a:solidFill>
                  <a:srgbClr val="FF0000"/>
                </a:solidFill>
              </a:rPr>
              <a:t> runs using electron cooling to increase luminosity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84491-F587-834A-84CB-ED1E91F7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93" y="5979252"/>
            <a:ext cx="1866900" cy="584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6046E5-52CB-0741-99E5-5195CC0D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1" y="81819"/>
            <a:ext cx="8843059" cy="701222"/>
          </a:xfrm>
        </p:spPr>
        <p:txBody>
          <a:bodyPr anchor="ctr">
            <a:normAutofit/>
          </a:bodyPr>
          <a:lstStyle/>
          <a:p>
            <a:r>
              <a:rPr lang="en-US" sz="3600" dirty="0"/>
              <a:t>RHIC and Electron Cooling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CDDE12-EAC9-AD43-AFC5-709A172DD535}"/>
              </a:ext>
            </a:extLst>
          </p:cNvPr>
          <p:cNvSpPr/>
          <p:nvPr/>
        </p:nvSpPr>
        <p:spPr>
          <a:xfrm>
            <a:off x="653752" y="6137938"/>
            <a:ext cx="2077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Berndt Mueller,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9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A4CD8-A288-A049-9EC2-386AAC87B8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73" y="4123944"/>
            <a:ext cx="3718062" cy="2250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CD1E7-3883-9444-8BC8-2D9403EA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202" y="4772"/>
            <a:ext cx="3812502" cy="2472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EF0DB-2374-0E45-9C0A-047083D4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2" y="4793775"/>
            <a:ext cx="5315350" cy="189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165B-D66C-B54F-B486-8D4DC9FA5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2" y="3102080"/>
            <a:ext cx="2860458" cy="15597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DCBB66-AB99-9B44-9AA2-AD5896DAE2F3}"/>
              </a:ext>
            </a:extLst>
          </p:cNvPr>
          <p:cNvSpPr/>
          <p:nvPr/>
        </p:nvSpPr>
        <p:spPr>
          <a:xfrm>
            <a:off x="33892" y="105045"/>
            <a:ext cx="53153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rgbClr val="FF0000"/>
                </a:solidFill>
              </a:rPr>
              <a:t>L</a:t>
            </a:r>
            <a:r>
              <a:rPr lang="en-GB" sz="2000" b="1" dirty="0"/>
              <a:t>ow-</a:t>
            </a:r>
            <a:r>
              <a:rPr lang="en-GB" sz="2000" b="1" dirty="0">
                <a:solidFill>
                  <a:srgbClr val="FF0000"/>
                </a:solidFill>
              </a:rPr>
              <a:t>E</a:t>
            </a:r>
            <a:r>
              <a:rPr lang="en-GB" sz="2000" b="1" dirty="0"/>
              <a:t>nergy </a:t>
            </a:r>
            <a:r>
              <a:rPr lang="en-GB" sz="2000" b="1" dirty="0">
                <a:solidFill>
                  <a:srgbClr val="FF0000"/>
                </a:solidFill>
              </a:rPr>
              <a:t>R</a:t>
            </a:r>
            <a:r>
              <a:rPr lang="en-GB" sz="2000" b="1" dirty="0"/>
              <a:t>HIC </a:t>
            </a:r>
            <a:r>
              <a:rPr lang="en-GB" sz="2000" b="1" dirty="0">
                <a:solidFill>
                  <a:srgbClr val="FF0000"/>
                </a:solidFill>
              </a:rPr>
              <a:t>e</a:t>
            </a:r>
            <a:r>
              <a:rPr lang="en-GB" sz="2000" b="1" dirty="0"/>
              <a:t>lectron </a:t>
            </a:r>
            <a:r>
              <a:rPr lang="en-GB" sz="2000" b="1" dirty="0">
                <a:solidFill>
                  <a:srgbClr val="FF0000"/>
                </a:solidFill>
              </a:rPr>
              <a:t>C</a:t>
            </a:r>
            <a:r>
              <a:rPr lang="en-GB" sz="2000" b="1" dirty="0"/>
              <a:t>ooler (</a:t>
            </a:r>
            <a:r>
              <a:rPr lang="en-GB" sz="2000" b="1" dirty="0" err="1"/>
              <a:t>LEReC</a:t>
            </a:r>
            <a:r>
              <a:rPr lang="en-GB" sz="2000" b="1" dirty="0"/>
              <a:t>) at BNL: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first e-cooler based on the RF acceleration of e-beam.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Commissioning of cooling of Au ions in RHIC started in March of 2019.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</a:rPr>
              <a:t>Observation of first cooling using bunched electron beam on April 5, 2019.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Cooling using bunched electron beam produced with RF acceleration is new, and opens the possibility of electron cooling at high beam energies.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Many challenges still remain to make such new cooling technique operational in RHIC.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41313-4BC8-2349-95A6-EE1E843E7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351" y="3001808"/>
            <a:ext cx="1985614" cy="2001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17E64-4915-504B-99E3-7EF8E3E88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669" y="2654772"/>
            <a:ext cx="1443123" cy="115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4BA89-B893-0D4B-B159-DD8C6CA7C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2363" y="2619914"/>
            <a:ext cx="1366280" cy="1193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0F1C96-8A67-BA44-BACF-E33A96AC8FA1}"/>
              </a:ext>
            </a:extLst>
          </p:cNvPr>
          <p:cNvSpPr/>
          <p:nvPr/>
        </p:nvSpPr>
        <p:spPr>
          <a:xfrm>
            <a:off x="6144022" y="6423180"/>
            <a:ext cx="202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Alexei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Fedotov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54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0"/>
            <a:ext cx="4328610" cy="6654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6921"/>
          <a:stretch/>
        </p:blipFill>
        <p:spPr>
          <a:xfrm flipH="1">
            <a:off x="6588223" y="0"/>
            <a:ext cx="2558837" cy="6654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94032"/>
          <a:stretch/>
        </p:blipFill>
        <p:spPr>
          <a:xfrm flipH="1">
            <a:off x="-1" y="0"/>
            <a:ext cx="2353709" cy="6654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0874" y="908720"/>
            <a:ext cx="37953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U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U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R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997" y="308555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Predictions made in 1968 for the year 2000, examples: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90" y="1619055"/>
            <a:ext cx="30963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1- Multiple applications of lasers for sensing, communication, cutting, welding… 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31- Some control of weather and/or climate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35 – human hibernation for extensive periods (months to years)</a:t>
            </a: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 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0346" y="5661247"/>
            <a:ext cx="2251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FF00"/>
                </a:solidFill>
                <a:latin typeface="Arial Rounded MT Bold"/>
                <a:cs typeface="Arial Rounded MT Bold"/>
              </a:rPr>
              <a:t>“The Year 2000”, 1968</a:t>
            </a:r>
          </a:p>
          <a:p>
            <a:pPr algn="ctr"/>
            <a:r>
              <a:rPr lang="en-GB" sz="1400" dirty="0">
                <a:solidFill>
                  <a:srgbClr val="FFFF00"/>
                </a:solidFill>
                <a:latin typeface="Arial Rounded MT Bold"/>
                <a:cs typeface="Arial Rounded MT Bold"/>
              </a:rPr>
              <a:t>K. Herman, A. Wiener 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Arial Rounded MT Bold"/>
                <a:cs typeface="Arial Rounded MT Bold"/>
              </a:rPr>
              <a:t>ISBN 978-0025604407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7" y="4868272"/>
            <a:ext cx="1173643" cy="172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68144" y="537321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Some predictions were accurate, some not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0152" y="924109"/>
            <a:ext cx="30963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58- Chemical methods for improving memory and learning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67- Commercial extraction of oil from shale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81- Personal “pagers” and perhaps even two-way pocket phones</a:t>
            </a:r>
          </a:p>
          <a:p>
            <a:endParaRPr lang="en-US" sz="1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1600" dirty="0">
                <a:solidFill>
                  <a:srgbClr val="FFFF00"/>
                </a:solidFill>
                <a:latin typeface="Arial Rounded MT Bold"/>
                <a:cs typeface="Arial Rounded MT Bold"/>
              </a:rPr>
              <a:t>99- Artificial moon for lighting large areas at night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30275" y="2060848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sym typeface="Wingdings"/>
              </a:rPr>
              <a:t>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120" y="1916832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sym typeface="Wingdings"/>
              </a:rPr>
              <a:t>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2440" y="3039343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sym typeface="Wingdings"/>
              </a:rPr>
              <a:t>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993A97-B107-914D-A44A-3A16E66CC7B3}"/>
              </a:ext>
            </a:extLst>
          </p:cNvPr>
          <p:cNvSpPr txBox="1"/>
          <p:nvPr/>
        </p:nvSpPr>
        <p:spPr>
          <a:xfrm>
            <a:off x="8460432" y="1167135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sym typeface="Wingdings"/>
              </a:rPr>
              <a:t>~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FB736-85EF-2F40-AAE3-C60FDD994673}"/>
              </a:ext>
            </a:extLst>
          </p:cNvPr>
          <p:cNvSpPr/>
          <p:nvPr/>
        </p:nvSpPr>
        <p:spPr>
          <a:xfrm>
            <a:off x="-1" y="6654430"/>
            <a:ext cx="9144001" cy="2035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41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93649" y="4068633"/>
            <a:ext cx="3090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6600"/>
                </a:solidFill>
                <a:latin typeface="Arial Rounded MT Bold" panose="020F0704030504030204" pitchFamily="34" charset="0"/>
                <a:ea typeface="+mn-ea"/>
              </a:rPr>
              <a:t>FEL will be so compact and developed that it can become part of another system, and that system in turn part of super-system</a:t>
            </a:r>
            <a:endParaRPr lang="en-GB" sz="2000" dirty="0">
              <a:solidFill>
                <a:srgbClr val="006600"/>
              </a:solidFill>
              <a:latin typeface="Arial Rounded MT Bold" panose="020F0704030504030204" pitchFamily="34" charset="0"/>
              <a:ea typeface="+mn-e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950" y="1556648"/>
            <a:ext cx="8928100" cy="2138245"/>
            <a:chOff x="127000" y="1556648"/>
            <a:chExt cx="8928100" cy="2138245"/>
          </a:xfrm>
        </p:grpSpPr>
        <p:sp>
          <p:nvSpPr>
            <p:cNvPr id="5" name="Rounded Rectangle 4"/>
            <p:cNvSpPr/>
            <p:nvPr/>
          </p:nvSpPr>
          <p:spPr>
            <a:xfrm>
              <a:off x="6129020" y="1556648"/>
              <a:ext cx="2926080" cy="2103120"/>
            </a:xfrm>
            <a:prstGeom prst="roundRect">
              <a:avLst/>
            </a:prstGeom>
            <a:noFill/>
            <a:ln w="25400" cap="rnd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rot="18000000">
              <a:off x="3512008" y="3289627"/>
              <a:ext cx="0" cy="457200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 rot="18000000">
              <a:off x="5838500" y="1940183"/>
              <a:ext cx="0" cy="457200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3226851" y="1646675"/>
              <a:ext cx="2708310" cy="1828800"/>
              <a:chOff x="4651826" y="4106643"/>
              <a:chExt cx="3249975" cy="2194564"/>
            </a:xfrm>
          </p:grpSpPr>
          <p:sp>
            <p:nvSpPr>
              <p:cNvPr id="132" name="Parallelogram 131"/>
              <p:cNvSpPr>
                <a:spLocks/>
              </p:cNvSpPr>
              <p:nvPr/>
            </p:nvSpPr>
            <p:spPr>
              <a:xfrm rot="16200000">
                <a:off x="7377242" y="4249578"/>
                <a:ext cx="667494" cy="381624"/>
              </a:xfrm>
              <a:prstGeom prst="parallelogram">
                <a:avLst>
                  <a:gd name="adj" fmla="val 58798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Parallelogram 132"/>
              <p:cNvSpPr>
                <a:spLocks/>
              </p:cNvSpPr>
              <p:nvPr/>
            </p:nvSpPr>
            <p:spPr>
              <a:xfrm rot="16200000">
                <a:off x="7345863" y="4263454"/>
                <a:ext cx="667494" cy="381624"/>
              </a:xfrm>
              <a:prstGeom prst="parallelogram">
                <a:avLst>
                  <a:gd name="adj" fmla="val 58798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7539741" y="4225842"/>
                <a:ext cx="275303" cy="439579"/>
              </a:xfrm>
              <a:custGeom>
                <a:avLst/>
                <a:gdLst>
                  <a:gd name="connsiteX0" fmla="*/ 16394 w 416743"/>
                  <a:gd name="connsiteY0" fmla="*/ 117079 h 665418"/>
                  <a:gd name="connsiteX1" fmla="*/ 120668 w 416743"/>
                  <a:gd name="connsiteY1" fmla="*/ 773 h 665418"/>
                  <a:gd name="connsiteX2" fmla="*/ 257026 w 416743"/>
                  <a:gd name="connsiteY2" fmla="*/ 169215 h 665418"/>
                  <a:gd name="connsiteX3" fmla="*/ 413437 w 416743"/>
                  <a:gd name="connsiteY3" fmla="*/ 305573 h 665418"/>
                  <a:gd name="connsiteX4" fmla="*/ 365310 w 416743"/>
                  <a:gd name="connsiteY4" fmla="*/ 486047 h 665418"/>
                  <a:gd name="connsiteX5" fmla="*/ 385363 w 416743"/>
                  <a:gd name="connsiteY5" fmla="*/ 662510 h 665418"/>
                  <a:gd name="connsiteX6" fmla="*/ 224942 w 416743"/>
                  <a:gd name="connsiteY6" fmla="*/ 578289 h 665418"/>
                  <a:gd name="connsiteX7" fmla="*/ 20405 w 416743"/>
                  <a:gd name="connsiteY7" fmla="*/ 353700 h 665418"/>
                  <a:gd name="connsiteX8" fmla="*/ 16394 w 416743"/>
                  <a:gd name="connsiteY8" fmla="*/ 117079 h 66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6743" h="665418">
                    <a:moveTo>
                      <a:pt x="16394" y="117079"/>
                    </a:moveTo>
                    <a:cubicBezTo>
                      <a:pt x="33104" y="58258"/>
                      <a:pt x="80563" y="-7916"/>
                      <a:pt x="120668" y="773"/>
                    </a:cubicBezTo>
                    <a:cubicBezTo>
                      <a:pt x="160773" y="9462"/>
                      <a:pt x="208231" y="118415"/>
                      <a:pt x="257026" y="169215"/>
                    </a:cubicBezTo>
                    <a:cubicBezTo>
                      <a:pt x="305821" y="220015"/>
                      <a:pt x="395390" y="252768"/>
                      <a:pt x="413437" y="305573"/>
                    </a:cubicBezTo>
                    <a:cubicBezTo>
                      <a:pt x="431484" y="358378"/>
                      <a:pt x="369989" y="426558"/>
                      <a:pt x="365310" y="486047"/>
                    </a:cubicBezTo>
                    <a:cubicBezTo>
                      <a:pt x="360631" y="545536"/>
                      <a:pt x="408758" y="647136"/>
                      <a:pt x="385363" y="662510"/>
                    </a:cubicBezTo>
                    <a:cubicBezTo>
                      <a:pt x="361968" y="677884"/>
                      <a:pt x="285768" y="629757"/>
                      <a:pt x="224942" y="578289"/>
                    </a:cubicBezTo>
                    <a:cubicBezTo>
                      <a:pt x="164116" y="526821"/>
                      <a:pt x="52489" y="435247"/>
                      <a:pt x="20405" y="353700"/>
                    </a:cubicBezTo>
                    <a:cubicBezTo>
                      <a:pt x="-11679" y="272153"/>
                      <a:pt x="-316" y="175900"/>
                      <a:pt x="16394" y="117079"/>
                    </a:cubicBez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 rot="19300103">
                <a:off x="7581061" y="4303531"/>
                <a:ext cx="177634" cy="243456"/>
                <a:chOff x="6766397" y="1127985"/>
                <a:chExt cx="268894" cy="368535"/>
              </a:xfrm>
            </p:grpSpPr>
            <p:sp>
              <p:nvSpPr>
                <p:cNvPr id="177" name="Oval 176"/>
                <p:cNvSpPr/>
                <p:nvPr/>
              </p:nvSpPr>
              <p:spPr>
                <a:xfrm>
                  <a:off x="6846234" y="1160546"/>
                  <a:ext cx="45719" cy="72008"/>
                </a:xfrm>
                <a:prstGeom prst="ellipse">
                  <a:avLst/>
                </a:prstGeom>
                <a:pattFill prst="smCheck">
                  <a:fgClr>
                    <a:sysClr val="windowText" lastClr="000000"/>
                  </a:fgClr>
                  <a:bgClr>
                    <a:sysClr val="window" lastClr="FFFFFF">
                      <a:lumMod val="85000"/>
                    </a:sysClr>
                  </a:bgClr>
                </a:patt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6894986" y="1158834"/>
                  <a:ext cx="45719" cy="72008"/>
                </a:xfrm>
                <a:prstGeom prst="ellipse">
                  <a:avLst/>
                </a:prstGeom>
                <a:pattFill prst="smCheck">
                  <a:fgClr>
                    <a:sysClr val="windowText" lastClr="000000"/>
                  </a:fgClr>
                  <a:bgClr>
                    <a:sysClr val="window" lastClr="FFFFFF">
                      <a:lumMod val="85000"/>
                    </a:sysClr>
                  </a:bgClr>
                </a:patt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6855782" y="1275295"/>
                  <a:ext cx="98931" cy="206181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6889718" y="1127985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2100000">
                  <a:off x="6965692" y="1179292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-2100000">
                  <a:off x="6820245" y="1181042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83" name="Oval 182"/>
                <p:cNvSpPr/>
                <p:nvPr/>
              </p:nvSpPr>
              <p:spPr>
                <a:xfrm>
                  <a:off x="6845232" y="1222857"/>
                  <a:ext cx="102500" cy="72008"/>
                </a:xfrm>
                <a:prstGeom prst="ellipse">
                  <a:avLst/>
                </a:prstGeom>
                <a:pattFill prst="lgConfetti">
                  <a:fgClr>
                    <a:sysClr val="windowText" lastClr="000000"/>
                  </a:fgClr>
                  <a:bgClr>
                    <a:sysClr val="window" lastClr="FFFFFF">
                      <a:lumMod val="85000"/>
                    </a:sysClr>
                  </a:bgClr>
                </a:patt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4" name="Straight Connector 183"/>
                <p:cNvCxnSpPr/>
                <p:nvPr/>
              </p:nvCxnSpPr>
              <p:spPr>
                <a:xfrm rot="5400000">
                  <a:off x="6809962" y="1254264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6991726" y="1251300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8100000">
                  <a:off x="6985410" y="1365841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-8100000">
                  <a:off x="6820162" y="1362871"/>
                  <a:ext cx="0" cy="8713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88" name="Oval 187"/>
                <p:cNvSpPr/>
                <p:nvPr/>
              </p:nvSpPr>
              <p:spPr>
                <a:xfrm rot="-960000">
                  <a:off x="6905469" y="1276259"/>
                  <a:ext cx="85384" cy="2160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  <a:alpha val="48000"/>
                  </a:sysClr>
                </a:solid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 rot="960000">
                  <a:off x="6807341" y="1280520"/>
                  <a:ext cx="85384" cy="2160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  <a:alpha val="48000"/>
                  </a:sysClr>
                </a:solidFill>
                <a:ln w="1270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6" name="Isosceles Triangle 135"/>
              <p:cNvSpPr/>
              <p:nvPr/>
            </p:nvSpPr>
            <p:spPr>
              <a:xfrm rot="14414427">
                <a:off x="6542513" y="3871686"/>
                <a:ext cx="214036" cy="2291856"/>
              </a:xfrm>
              <a:prstGeom prst="triangle">
                <a:avLst/>
              </a:prstGeom>
              <a:noFill/>
              <a:ln w="6350" cap="rnd" cmpd="sng" algn="ctr">
                <a:solidFill>
                  <a:sysClr val="windowText" lastClr="000000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Parallelogram 136"/>
              <p:cNvSpPr>
                <a:spLocks noChangeAspect="1"/>
              </p:cNvSpPr>
              <p:nvPr/>
            </p:nvSpPr>
            <p:spPr>
              <a:xfrm rot="16200000">
                <a:off x="6425262" y="4862526"/>
                <a:ext cx="566819" cy="248230"/>
              </a:xfrm>
              <a:prstGeom prst="parallelogram">
                <a:avLst>
                  <a:gd name="adj" fmla="val 58798"/>
                </a:avLst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Parallelogram 137"/>
              <p:cNvSpPr>
                <a:spLocks noChangeAspect="1"/>
              </p:cNvSpPr>
              <p:nvPr/>
            </p:nvSpPr>
            <p:spPr>
              <a:xfrm rot="16200000">
                <a:off x="6393883" y="4876403"/>
                <a:ext cx="566819" cy="248230"/>
              </a:xfrm>
              <a:prstGeom prst="parallelogram">
                <a:avLst>
                  <a:gd name="adj" fmla="val 58798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38"/>
              <p:cNvSpPr>
                <a:spLocks noChangeAspect="1"/>
              </p:cNvSpPr>
              <p:nvPr/>
            </p:nvSpPr>
            <p:spPr>
              <a:xfrm>
                <a:off x="6631334" y="4921440"/>
                <a:ext cx="100676" cy="160751"/>
              </a:xfrm>
              <a:custGeom>
                <a:avLst/>
                <a:gdLst>
                  <a:gd name="connsiteX0" fmla="*/ 16394 w 416743"/>
                  <a:gd name="connsiteY0" fmla="*/ 117079 h 665418"/>
                  <a:gd name="connsiteX1" fmla="*/ 120668 w 416743"/>
                  <a:gd name="connsiteY1" fmla="*/ 773 h 665418"/>
                  <a:gd name="connsiteX2" fmla="*/ 257026 w 416743"/>
                  <a:gd name="connsiteY2" fmla="*/ 169215 h 665418"/>
                  <a:gd name="connsiteX3" fmla="*/ 413437 w 416743"/>
                  <a:gd name="connsiteY3" fmla="*/ 305573 h 665418"/>
                  <a:gd name="connsiteX4" fmla="*/ 365310 w 416743"/>
                  <a:gd name="connsiteY4" fmla="*/ 486047 h 665418"/>
                  <a:gd name="connsiteX5" fmla="*/ 385363 w 416743"/>
                  <a:gd name="connsiteY5" fmla="*/ 662510 h 665418"/>
                  <a:gd name="connsiteX6" fmla="*/ 224942 w 416743"/>
                  <a:gd name="connsiteY6" fmla="*/ 578289 h 665418"/>
                  <a:gd name="connsiteX7" fmla="*/ 20405 w 416743"/>
                  <a:gd name="connsiteY7" fmla="*/ 353700 h 665418"/>
                  <a:gd name="connsiteX8" fmla="*/ 16394 w 416743"/>
                  <a:gd name="connsiteY8" fmla="*/ 117079 h 66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6743" h="665418">
                    <a:moveTo>
                      <a:pt x="16394" y="117079"/>
                    </a:moveTo>
                    <a:cubicBezTo>
                      <a:pt x="33104" y="58258"/>
                      <a:pt x="80563" y="-7916"/>
                      <a:pt x="120668" y="773"/>
                    </a:cubicBezTo>
                    <a:cubicBezTo>
                      <a:pt x="160773" y="9462"/>
                      <a:pt x="208231" y="118415"/>
                      <a:pt x="257026" y="169215"/>
                    </a:cubicBezTo>
                    <a:cubicBezTo>
                      <a:pt x="305821" y="220015"/>
                      <a:pt x="395390" y="252768"/>
                      <a:pt x="413437" y="305573"/>
                    </a:cubicBezTo>
                    <a:cubicBezTo>
                      <a:pt x="431484" y="358378"/>
                      <a:pt x="369989" y="426558"/>
                      <a:pt x="365310" y="486047"/>
                    </a:cubicBezTo>
                    <a:cubicBezTo>
                      <a:pt x="360631" y="545536"/>
                      <a:pt x="408758" y="647136"/>
                      <a:pt x="385363" y="662510"/>
                    </a:cubicBezTo>
                    <a:cubicBezTo>
                      <a:pt x="361968" y="677884"/>
                      <a:pt x="285768" y="629757"/>
                      <a:pt x="224942" y="578289"/>
                    </a:cubicBezTo>
                    <a:cubicBezTo>
                      <a:pt x="164116" y="526821"/>
                      <a:pt x="52489" y="435247"/>
                      <a:pt x="20405" y="353700"/>
                    </a:cubicBezTo>
                    <a:cubicBezTo>
                      <a:pt x="-11679" y="272153"/>
                      <a:pt x="-316" y="175900"/>
                      <a:pt x="16394" y="117079"/>
                    </a:cubicBezTo>
                    <a:close/>
                  </a:path>
                </a:pathLst>
              </a:cu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4651826" y="5598998"/>
                <a:ext cx="968403" cy="702209"/>
                <a:chOff x="1837823" y="2764471"/>
                <a:chExt cx="1465931" cy="1062978"/>
              </a:xfrm>
            </p:grpSpPr>
            <p:sp>
              <p:nvSpPr>
                <p:cNvPr id="170" name="Isosceles Triangle 169"/>
                <p:cNvSpPr/>
                <p:nvPr/>
              </p:nvSpPr>
              <p:spPr>
                <a:xfrm rot="3600000">
                  <a:off x="2502699" y="2557415"/>
                  <a:ext cx="594000" cy="1008111"/>
                </a:xfrm>
                <a:prstGeom prst="triangl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1837823" y="3025098"/>
                  <a:ext cx="692015" cy="802351"/>
                  <a:chOff x="1837823" y="3025098"/>
                  <a:chExt cx="692015" cy="802351"/>
                </a:xfrm>
              </p:grpSpPr>
              <p:sp>
                <p:nvSpPr>
                  <p:cNvPr id="172" name="Arc 171"/>
                  <p:cNvSpPr>
                    <a:spLocks noChangeAspect="1"/>
                  </p:cNvSpPr>
                  <p:nvPr/>
                </p:nvSpPr>
                <p:spPr>
                  <a:xfrm rot="19800000">
                    <a:off x="2193856" y="3025098"/>
                    <a:ext cx="288000" cy="612000"/>
                  </a:xfrm>
                  <a:prstGeom prst="arc">
                    <a:avLst>
                      <a:gd name="adj1" fmla="val 16200000"/>
                      <a:gd name="adj2" fmla="val 5519333"/>
                    </a:avLst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6200000" scaled="0"/>
                  </a:gradFill>
                  <a:ln w="635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 rot="-1800000">
                    <a:off x="1990663" y="3114632"/>
                    <a:ext cx="378000" cy="617132"/>
                  </a:xfrm>
                  <a:prstGeom prst="rect">
                    <a:avLst/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6200000" scaled="0"/>
                  </a:gra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74" name="Straight Connector 173"/>
                  <p:cNvCxnSpPr/>
                  <p:nvPr/>
                </p:nvCxnSpPr>
                <p:spPr>
                  <a:xfrm rot="3600000">
                    <a:off x="2032433" y="2959011"/>
                    <a:ext cx="0" cy="389219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rot="3600000">
                    <a:off x="2335229" y="3495055"/>
                    <a:ext cx="0" cy="389219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</p:cxnSp>
              <p:sp>
                <p:nvSpPr>
                  <p:cNvPr id="176" name="Oval 175"/>
                  <p:cNvSpPr>
                    <a:spLocks noChangeAspect="1"/>
                  </p:cNvSpPr>
                  <p:nvPr/>
                </p:nvSpPr>
                <p:spPr>
                  <a:xfrm rot="19800000">
                    <a:off x="1870816" y="3215449"/>
                    <a:ext cx="288000" cy="612000"/>
                  </a:xfrm>
                  <a:prstGeom prst="ellipse">
                    <a:avLst/>
                  </a:prstGeom>
                  <a:solidFill>
                    <a:sysClr val="window" lastClr="FFFFFF">
                      <a:lumMod val="50000"/>
                    </a:sysClr>
                  </a:solidFill>
                  <a:ln w="635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1" name="Group 140"/>
              <p:cNvGrpSpPr/>
              <p:nvPr/>
            </p:nvGrpSpPr>
            <p:grpSpPr>
              <a:xfrm>
                <a:off x="5493521" y="5043671"/>
                <a:ext cx="240793" cy="1015006"/>
                <a:chOff x="3127989" y="2145001"/>
                <a:chExt cx="364503" cy="1536480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3127989" y="2145001"/>
                  <a:ext cx="364503" cy="1536480"/>
                  <a:chOff x="2763446" y="2090346"/>
                  <a:chExt cx="364503" cy="1536480"/>
                </a:xfrm>
              </p:grpSpPr>
              <p:sp>
                <p:nvSpPr>
                  <p:cNvPr id="162" name="Arc 161"/>
                  <p:cNvSpPr>
                    <a:spLocks noChangeAspect="1"/>
                  </p:cNvSpPr>
                  <p:nvPr/>
                </p:nvSpPr>
                <p:spPr>
                  <a:xfrm rot="16200000">
                    <a:off x="2863243" y="3362120"/>
                    <a:ext cx="169412" cy="360000"/>
                  </a:xfrm>
                  <a:prstGeom prst="arc">
                    <a:avLst>
                      <a:gd name="adj1" fmla="val 5368912"/>
                      <a:gd name="adj2" fmla="val 16227056"/>
                    </a:avLst>
                  </a:prstGeom>
                  <a:gradFill flip="none" rotWithShape="0"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0" scaled="0"/>
                    <a:tileRect/>
                  </a:gra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2916186" y="2090346"/>
                    <a:ext cx="63036" cy="1068803"/>
                    <a:chOff x="2916186" y="2090346"/>
                    <a:chExt cx="63036" cy="1068803"/>
                  </a:xfrm>
                </p:grpSpPr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2916186" y="2090346"/>
                      <a:ext cx="63036" cy="1068803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6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" name="Oval 168"/>
                    <p:cNvSpPr>
                      <a:spLocks noChangeAspect="1"/>
                    </p:cNvSpPr>
                    <p:nvPr/>
                  </p:nvSpPr>
                  <p:spPr>
                    <a:xfrm>
                      <a:off x="2929531" y="2563010"/>
                      <a:ext cx="33974" cy="576000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4" name="Trapezoid 163"/>
                  <p:cNvSpPr/>
                  <p:nvPr/>
                </p:nvSpPr>
                <p:spPr>
                  <a:xfrm>
                    <a:off x="2767018" y="3143105"/>
                    <a:ext cx="359670" cy="192402"/>
                  </a:xfrm>
                  <a:prstGeom prst="trapezoid">
                    <a:avLst>
                      <a:gd name="adj" fmla="val 57696"/>
                    </a:avLst>
                  </a:prstGeom>
                  <a:gradFill>
                    <a:gsLst>
                      <a:gs pos="22900">
                        <a:sysClr val="window" lastClr="FFFFFF">
                          <a:lumMod val="65000"/>
                        </a:sysClr>
                      </a:gs>
                      <a:gs pos="0">
                        <a:sysClr val="windowText" lastClr="000000">
                          <a:lumMod val="50000"/>
                          <a:lumOff val="50000"/>
                        </a:sysClr>
                      </a:gs>
                      <a:gs pos="72100">
                        <a:sysClr val="window" lastClr="FFFFFF"/>
                      </a:gs>
                      <a:gs pos="50000">
                        <a:sysClr val="window" lastClr="FFFFFF">
                          <a:lumMod val="75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0" scaled="0"/>
                  </a:gra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2763446" y="3347484"/>
                    <a:ext cx="360002" cy="215933"/>
                  </a:xfrm>
                  <a:prstGeom prst="rect">
                    <a:avLst/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Arc 165"/>
                  <p:cNvSpPr>
                    <a:spLocks noChangeAspect="1"/>
                  </p:cNvSpPr>
                  <p:nvPr/>
                </p:nvSpPr>
                <p:spPr>
                  <a:xfrm rot="16200000">
                    <a:off x="2859928" y="3141620"/>
                    <a:ext cx="169412" cy="360000"/>
                  </a:xfrm>
                  <a:prstGeom prst="arc">
                    <a:avLst>
                      <a:gd name="adj1" fmla="val 5368912"/>
                      <a:gd name="adj2" fmla="val 16227056"/>
                    </a:avLst>
                  </a:prstGeom>
                  <a:gradFill flip="none" rotWithShape="0">
                    <a:gsLst>
                      <a:gs pos="22900">
                        <a:sysClr val="window" lastClr="FFFFFF">
                          <a:lumMod val="65000"/>
                        </a:sysClr>
                      </a:gs>
                      <a:gs pos="0">
                        <a:sysClr val="windowText" lastClr="000000">
                          <a:lumMod val="50000"/>
                          <a:lumOff val="50000"/>
                        </a:sysClr>
                      </a:gs>
                      <a:gs pos="72100">
                        <a:sysClr val="window" lastClr="FFFFFF"/>
                      </a:gs>
                      <a:gs pos="50000">
                        <a:sysClr val="window" lastClr="FFFFFF">
                          <a:lumMod val="75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0" scaled="0"/>
                    <a:tileRect/>
                  </a:gra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Oval 166"/>
                  <p:cNvSpPr>
                    <a:spLocks noChangeAspect="1"/>
                  </p:cNvSpPr>
                  <p:nvPr/>
                </p:nvSpPr>
                <p:spPr>
                  <a:xfrm rot="16200000">
                    <a:off x="2910523" y="3091535"/>
                    <a:ext cx="67766" cy="144000"/>
                  </a:xfrm>
                  <a:prstGeom prst="ellipse">
                    <a:avLst/>
                  </a:prstGeom>
                  <a:solidFill>
                    <a:sysClr val="windowText" lastClr="000000">
                      <a:lumMod val="65000"/>
                      <a:lumOff val="35000"/>
                    </a:sysClr>
                  </a:soli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1" name="Oval 160"/>
                <p:cNvSpPr>
                  <a:spLocks noChangeAspect="1"/>
                </p:cNvSpPr>
                <p:nvPr/>
              </p:nvSpPr>
              <p:spPr>
                <a:xfrm>
                  <a:off x="3302221" y="2813857"/>
                  <a:ext cx="21235" cy="3600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5887818" y="5287619"/>
                <a:ext cx="409048" cy="236014"/>
                <a:chOff x="4244997" y="2232756"/>
                <a:chExt cx="619200" cy="357268"/>
              </a:xfrm>
            </p:grpSpPr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 rot="5400000">
                  <a:off x="4410032" y="2140024"/>
                  <a:ext cx="288000" cy="612000"/>
                </a:xfrm>
                <a:prstGeom prst="ellipse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660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63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4244997" y="2368614"/>
                  <a:ext cx="619200" cy="72000"/>
                </a:xfrm>
                <a:prstGeom prst="rect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660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Oval 158"/>
                <p:cNvSpPr>
                  <a:spLocks noChangeAspect="1"/>
                </p:cNvSpPr>
                <p:nvPr/>
              </p:nvSpPr>
              <p:spPr>
                <a:xfrm rot="5400000">
                  <a:off x="4408787" y="2070756"/>
                  <a:ext cx="288000" cy="612000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6350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6220195" y="4812592"/>
                <a:ext cx="242896" cy="226447"/>
                <a:chOff x="4211960" y="1574044"/>
                <a:chExt cx="367685" cy="342788"/>
              </a:xfrm>
            </p:grpSpPr>
            <p:sp>
              <p:nvSpPr>
                <p:cNvPr id="153" name="Oval 152"/>
                <p:cNvSpPr/>
                <p:nvPr/>
              </p:nvSpPr>
              <p:spPr>
                <a:xfrm>
                  <a:off x="4291613" y="1574044"/>
                  <a:ext cx="288032" cy="288032"/>
                </a:xfrm>
                <a:prstGeom prst="ellipse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85000"/>
                        <a:lumOff val="15000"/>
                      </a:sysClr>
                    </a:gs>
                    <a:gs pos="721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50000"/>
                      </a:sysClr>
                    </a:gs>
                    <a:gs pos="100000">
                      <a:sysClr val="windowText" lastClr="000000">
                        <a:lumMod val="65000"/>
                        <a:lumOff val="35000"/>
                      </a:sysClr>
                    </a:gs>
                  </a:gsLst>
                  <a:lin ang="13800000" scaled="0"/>
                </a:gradFill>
                <a:ln w="63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 rot="-1980000">
                  <a:off x="4328703" y="1594945"/>
                  <a:ext cx="144016" cy="291600"/>
                </a:xfrm>
                <a:prstGeom prst="rect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65000"/>
                        <a:lumOff val="35000"/>
                      </a:sysClr>
                    </a:gs>
                    <a:gs pos="721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50000"/>
                      </a:sysClr>
                    </a:gs>
                    <a:gs pos="100000">
                      <a:sysClr val="windowText" lastClr="000000">
                        <a:lumMod val="65000"/>
                        <a:lumOff val="35000"/>
                      </a:sysClr>
                    </a:gs>
                  </a:gsLst>
                  <a:lin ang="15000000" scaled="0"/>
                </a:gra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4211960" y="1628800"/>
                  <a:ext cx="288032" cy="288032"/>
                </a:xfrm>
                <a:prstGeom prst="ellips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635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4227945" y="1644520"/>
                  <a:ext cx="252000" cy="25200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4" name="Straight Connector 143"/>
              <p:cNvCxnSpPr/>
              <p:nvPr/>
            </p:nvCxnSpPr>
            <p:spPr>
              <a:xfrm flipV="1">
                <a:off x="6080305" y="4923269"/>
                <a:ext cx="252775" cy="402314"/>
              </a:xfrm>
              <a:prstGeom prst="line">
                <a:avLst/>
              </a:prstGeom>
              <a:noFill/>
              <a:ln w="28575" cap="rnd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  <p:sp>
            <p:nvSpPr>
              <p:cNvPr id="145" name="Oval 144"/>
              <p:cNvSpPr>
                <a:spLocks noChangeAspect="1"/>
              </p:cNvSpPr>
              <p:nvPr/>
            </p:nvSpPr>
            <p:spPr>
              <a:xfrm rot="19800000">
                <a:off x="7597539" y="4338138"/>
                <a:ext cx="100726" cy="214036"/>
              </a:xfrm>
              <a:prstGeom prst="ellipse">
                <a:avLst/>
              </a:prstGeom>
              <a:gradFill>
                <a:gsLst>
                  <a:gs pos="22900">
                    <a:sysClr val="window" lastClr="FFFFFF">
                      <a:lumMod val="50000"/>
                      <a:alpha val="60000"/>
                    </a:sysClr>
                  </a:gs>
                  <a:gs pos="0">
                    <a:sysClr val="windowText" lastClr="000000">
                      <a:lumMod val="50000"/>
                      <a:lumOff val="50000"/>
                      <a:alpha val="59000"/>
                    </a:sysClr>
                  </a:gs>
                  <a:gs pos="72100">
                    <a:sysClr val="window" lastClr="FFFFFF">
                      <a:lumMod val="95000"/>
                      <a:alpha val="60000"/>
                    </a:sysClr>
                  </a:gs>
                  <a:gs pos="50000">
                    <a:sysClr val="window" lastClr="FFFFFF">
                      <a:lumMod val="65000"/>
                      <a:alpha val="60000"/>
                    </a:sysClr>
                  </a:gs>
                  <a:gs pos="100000">
                    <a:sysClr val="window" lastClr="FFFFFF">
                      <a:lumMod val="75000"/>
                      <a:alpha val="60000"/>
                    </a:sysClr>
                  </a:gs>
                </a:gsLst>
                <a:lin ang="16200000" scaled="0"/>
              </a:gradFill>
              <a:ln w="63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>
                <a:off x="5587757" y="4945929"/>
                <a:ext cx="1155437" cy="400408"/>
                <a:chOff x="3254599" y="1775879"/>
                <a:chExt cx="1749055" cy="606122"/>
              </a:xfrm>
            </p:grpSpPr>
            <p:sp>
              <p:nvSpPr>
                <p:cNvPr id="151" name="Isosceles Triangle 150"/>
                <p:cNvSpPr>
                  <a:spLocks noChangeAspect="1"/>
                </p:cNvSpPr>
                <p:nvPr/>
              </p:nvSpPr>
              <p:spPr>
                <a:xfrm rot="14414427">
                  <a:off x="4047455" y="1425801"/>
                  <a:ext cx="163344" cy="1749055"/>
                </a:xfrm>
                <a:prstGeom prst="triangle">
                  <a:avLst/>
                </a:prstGeom>
                <a:noFill/>
                <a:ln w="635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>
                <a:xfrm rot="19800000">
                  <a:off x="4858993" y="1775879"/>
                  <a:ext cx="79626" cy="169200"/>
                </a:xfrm>
                <a:prstGeom prst="ellipse">
                  <a:avLst/>
                </a:prstGeom>
                <a:gradFill>
                  <a:gsLst>
                    <a:gs pos="22900">
                      <a:sysClr val="window" lastClr="FFFFFF">
                        <a:lumMod val="50000"/>
                      </a:sysClr>
                    </a:gs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2100">
                      <a:sysClr val="window" lastClr="FFFFFF">
                        <a:lumMod val="9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6200000" scaled="0"/>
                </a:gradFill>
                <a:ln w="6350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" name="Group 146"/>
              <p:cNvGrpSpPr/>
              <p:nvPr/>
            </p:nvGrpSpPr>
            <p:grpSpPr>
              <a:xfrm>
                <a:off x="5887208" y="5154440"/>
                <a:ext cx="409048" cy="236014"/>
                <a:chOff x="4241376" y="2005333"/>
                <a:chExt cx="619200" cy="357268"/>
              </a:xfrm>
            </p:grpSpPr>
            <p:sp>
              <p:nvSpPr>
                <p:cNvPr id="148" name="Oval 147"/>
                <p:cNvSpPr>
                  <a:spLocks noChangeAspect="1"/>
                </p:cNvSpPr>
                <p:nvPr/>
              </p:nvSpPr>
              <p:spPr>
                <a:xfrm rot="5400000">
                  <a:off x="4406082" y="1912601"/>
                  <a:ext cx="288000" cy="612000"/>
                </a:xfrm>
                <a:prstGeom prst="ellipse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660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4241376" y="2155034"/>
                  <a:ext cx="619200" cy="72000"/>
                </a:xfrm>
                <a:prstGeom prst="rect">
                  <a:avLst/>
                </a:prstGeom>
                <a:gradFill>
                  <a:gsLst>
                    <a:gs pos="2290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66000">
                      <a:sysClr val="window" lastClr="FFFFFF">
                        <a:lumMod val="8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Oval 149"/>
                <p:cNvSpPr>
                  <a:spLocks noChangeAspect="1"/>
                </p:cNvSpPr>
                <p:nvPr/>
              </p:nvSpPr>
              <p:spPr>
                <a:xfrm rot="5400000">
                  <a:off x="4407542" y="1843333"/>
                  <a:ext cx="288000" cy="612000"/>
                </a:xfrm>
                <a:prstGeom prst="ellipse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63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" name="Rounded Rectangle 8"/>
            <p:cNvSpPr/>
            <p:nvPr/>
          </p:nvSpPr>
          <p:spPr>
            <a:xfrm>
              <a:off x="3125568" y="1556648"/>
              <a:ext cx="2926080" cy="2103120"/>
            </a:xfrm>
            <a:prstGeom prst="roundRect">
              <a:avLst/>
            </a:prstGeom>
            <a:noFill/>
            <a:ln w="25400" cap="rnd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7292" y="3027528"/>
              <a:ext cx="1842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Laser-Plasma X-rays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3600000">
              <a:off x="5590345" y="2026869"/>
              <a:ext cx="0" cy="914400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arrow"/>
              <a:tailEnd type="non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rot="3600000">
              <a:off x="4038397" y="2909796"/>
              <a:ext cx="0" cy="914400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/>
              </a:solidFill>
              <a:prstDash val="solid"/>
              <a:headEnd type="none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19800000">
              <a:off x="4457444" y="2733294"/>
              <a:ext cx="782857" cy="33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10 m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98958" y="3324811"/>
              <a:ext cx="2316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Laser-Plasma FEL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27000" y="1569348"/>
              <a:ext cx="2926080" cy="2125545"/>
              <a:chOff x="127000" y="3458112"/>
              <a:chExt cx="2926080" cy="2125545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127000" y="3458112"/>
                <a:ext cx="2926080" cy="2103120"/>
              </a:xfrm>
              <a:prstGeom prst="roundRect">
                <a:avLst/>
              </a:prstGeom>
              <a:noFill/>
              <a:ln w="25400" cap="rnd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133600" y="5214325"/>
                <a:ext cx="65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</a:rPr>
                  <a:t>FEL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endParaRP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202487" y="4569960"/>
                <a:ext cx="0" cy="4572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2302937" y="4501924"/>
                <a:ext cx="0" cy="9144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arrow"/>
                <a:tailEnd type="none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672260" y="4501924"/>
                <a:ext cx="0" cy="9144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none"/>
                <a:tailEnd type="arrow"/>
              </a:ln>
              <a:effectLst/>
            </p:spPr>
          </p:cxnSp>
          <p:sp>
            <p:nvSpPr>
              <p:cNvPr id="72" name="TextBox 71"/>
              <p:cNvSpPr txBox="1"/>
              <p:nvPr/>
            </p:nvSpPr>
            <p:spPr>
              <a:xfrm>
                <a:off x="1095926" y="4774943"/>
                <a:ext cx="782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</a:rPr>
                  <a:t>2 km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2755913" y="4331237"/>
                <a:ext cx="0" cy="6858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grpSp>
            <p:nvGrpSpPr>
              <p:cNvPr id="74" name="Group 73"/>
              <p:cNvGrpSpPr>
                <a:grpSpLocks noChangeAspect="1"/>
              </p:cNvGrpSpPr>
              <p:nvPr/>
            </p:nvGrpSpPr>
            <p:grpSpPr>
              <a:xfrm>
                <a:off x="190780" y="3903008"/>
                <a:ext cx="2798520" cy="731520"/>
                <a:chOff x="1039321" y="2368185"/>
                <a:chExt cx="5977697" cy="1562542"/>
              </a:xfrm>
            </p:grpSpPr>
            <p:sp>
              <p:nvSpPr>
                <p:cNvPr id="75" name="Rounded Rectangle 74"/>
                <p:cNvSpPr/>
                <p:nvPr/>
              </p:nvSpPr>
              <p:spPr>
                <a:xfrm rot="19620000">
                  <a:off x="4224525" y="3341808"/>
                  <a:ext cx="1130181" cy="180000"/>
                </a:xfrm>
                <a:prstGeom prst="round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>
                <a:xfrm>
                  <a:off x="6065631" y="2368185"/>
                  <a:ext cx="883408" cy="883408"/>
                </a:xfrm>
                <a:prstGeom prst="ellipse">
                  <a:avLst/>
                </a:prstGeom>
                <a:solidFill>
                  <a:srgbClr val="EEECE1"/>
                </a:solidFill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575551" y="3838437"/>
                  <a:ext cx="270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945032" y="3838193"/>
                  <a:ext cx="6228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661224" y="3837406"/>
                  <a:ext cx="2412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grpSp>
              <p:nvGrpSpPr>
                <p:cNvPr id="80" name="Group 79"/>
                <p:cNvGrpSpPr/>
                <p:nvPr/>
              </p:nvGrpSpPr>
              <p:grpSpPr>
                <a:xfrm>
                  <a:off x="1597982" y="3749380"/>
                  <a:ext cx="227899" cy="181347"/>
                  <a:chOff x="704301" y="4112363"/>
                  <a:chExt cx="227899" cy="181347"/>
                </a:xfrm>
              </p:grpSpPr>
              <p:sp>
                <p:nvSpPr>
                  <p:cNvPr id="130" name="Rectangle 129"/>
                  <p:cNvSpPr/>
                  <p:nvPr/>
                </p:nvSpPr>
                <p:spPr>
                  <a:xfrm>
                    <a:off x="704301" y="4113710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824200" y="4112363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1966099" y="3746617"/>
                  <a:ext cx="583421" cy="181133"/>
                  <a:chOff x="1069152" y="4110990"/>
                  <a:chExt cx="583421" cy="181133"/>
                </a:xfrm>
              </p:grpSpPr>
              <p:sp>
                <p:nvSpPr>
                  <p:cNvPr id="125" name="Rectangle 124"/>
                  <p:cNvSpPr/>
                  <p:nvPr/>
                </p:nvSpPr>
                <p:spPr>
                  <a:xfrm>
                    <a:off x="1069152" y="4112123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1188413" y="4112123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1306381" y="4110990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1425335" y="4111450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1544573" y="4111959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2688559" y="3746577"/>
                  <a:ext cx="820353" cy="183439"/>
                  <a:chOff x="1844012" y="4110950"/>
                  <a:chExt cx="820353" cy="183439"/>
                </a:xfrm>
              </p:grpSpPr>
              <p:sp>
                <p:nvSpPr>
                  <p:cNvPr id="118" name="Rectangle 117"/>
                  <p:cNvSpPr/>
                  <p:nvPr/>
                </p:nvSpPr>
                <p:spPr>
                  <a:xfrm>
                    <a:off x="1844012" y="4110950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1963378" y="4111989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2083063" y="4111786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2199813" y="4112048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2320001" y="4112123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2437927" y="4114389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2556365" y="4112456"/>
                    <a:ext cx="108000" cy="180000"/>
                  </a:xfrm>
                  <a:prstGeom prst="rect">
                    <a:avLst/>
                  </a:prstGeom>
                  <a:gradFill>
                    <a:gsLst>
                      <a:gs pos="32491">
                        <a:sysClr val="windowText" lastClr="000000">
                          <a:lumMod val="50000"/>
                          <a:lumOff val="50000"/>
                        </a:sysClr>
                      </a:gs>
                      <a:gs pos="1665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75000"/>
                          <a:lumOff val="25000"/>
                        </a:sysClr>
                      </a:gs>
                      <a:gs pos="75000">
                        <a:sysClr val="window" lastClr="FFFFFF"/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" lastClr="FFFFFF">
                          <a:lumMod val="6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553467" y="3784707"/>
                  <a:ext cx="288032" cy="108000"/>
                </a:xfrm>
                <a:prstGeom prst="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31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1849988" y="3770647"/>
                  <a:ext cx="91185" cy="108320"/>
                  <a:chOff x="974001" y="3912320"/>
                  <a:chExt cx="91185" cy="108320"/>
                </a:xfrm>
              </p:grpSpPr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974001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1006928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1035364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>
                    <a:off x="1065186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2572353" y="3771186"/>
                  <a:ext cx="88652" cy="108320"/>
                  <a:chOff x="974001" y="3912320"/>
                  <a:chExt cx="88652" cy="108320"/>
                </a:xfrm>
              </p:grpSpPr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974001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>
                    <a:off x="1006928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1035364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1062653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86" name="Straight Connector 85"/>
                <p:cNvCxnSpPr/>
                <p:nvPr/>
              </p:nvCxnSpPr>
              <p:spPr>
                <a:xfrm rot="19620000">
                  <a:off x="4321219" y="3449704"/>
                  <a:ext cx="900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1078726" y="3839337"/>
                  <a:ext cx="396197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88" name="Rectangle 87"/>
                <p:cNvSpPr/>
                <p:nvPr/>
              </p:nvSpPr>
              <p:spPr>
                <a:xfrm>
                  <a:off x="1237242" y="3750026"/>
                  <a:ext cx="108000" cy="180000"/>
                </a:xfrm>
                <a:prstGeom prst="rect">
                  <a:avLst/>
                </a:prstGeom>
                <a:gradFill>
                  <a:gsLst>
                    <a:gs pos="32491">
                      <a:sysClr val="windowText" lastClr="000000">
                        <a:lumMod val="50000"/>
                        <a:lumOff val="50000"/>
                      </a:sysClr>
                    </a:gs>
                    <a:gs pos="16650">
                      <a:sysClr val="windowText" lastClr="000000">
                        <a:lumMod val="65000"/>
                        <a:lumOff val="3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75000">
                      <a:sysClr val="window" lastClr="FFFFFF"/>
                    </a:gs>
                    <a:gs pos="50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88"/>
                <p:cNvSpPr>
                  <a:spLocks/>
                </p:cNvSpPr>
                <p:nvPr/>
              </p:nvSpPr>
              <p:spPr>
                <a:xfrm>
                  <a:off x="1362468" y="3784086"/>
                  <a:ext cx="72000" cy="108000"/>
                </a:xfrm>
                <a:prstGeom prst="rect">
                  <a:avLst/>
                </a:prstGeom>
                <a:gradFill>
                  <a:gsLst>
                    <a:gs pos="32491">
                      <a:sysClr val="windowText" lastClr="000000">
                        <a:lumMod val="75000"/>
                        <a:lumOff val="25000"/>
                      </a:sysClr>
                    </a:gs>
                    <a:gs pos="16650">
                      <a:sysClr val="windowText" lastClr="000000">
                        <a:lumMod val="85000"/>
                        <a:lumOff val="15000"/>
                      </a:sysClr>
                    </a:gs>
                    <a:gs pos="0">
                      <a:sysClr val="windowText" lastClr="000000">
                        <a:lumMod val="95000"/>
                        <a:lumOff val="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50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tangle 89"/>
                <p:cNvSpPr>
                  <a:spLocks/>
                </p:cNvSpPr>
                <p:nvPr/>
              </p:nvSpPr>
              <p:spPr>
                <a:xfrm>
                  <a:off x="1148882" y="3805328"/>
                  <a:ext cx="45719" cy="66758"/>
                </a:xfrm>
                <a:prstGeom prst="rect">
                  <a:avLst/>
                </a:prstGeom>
                <a:gradFill>
                  <a:gsLst>
                    <a:gs pos="32491">
                      <a:sysClr val="windowText" lastClr="000000">
                        <a:lumMod val="75000"/>
                        <a:lumOff val="25000"/>
                      </a:sysClr>
                    </a:gs>
                    <a:gs pos="16650">
                      <a:sysClr val="windowText" lastClr="000000">
                        <a:lumMod val="85000"/>
                        <a:lumOff val="15000"/>
                      </a:sysClr>
                    </a:gs>
                    <a:gs pos="0">
                      <a:sysClr val="windowText" lastClr="000000">
                        <a:lumMod val="95000"/>
                        <a:lumOff val="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50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90"/>
                <p:cNvSpPr>
                  <a:spLocks/>
                </p:cNvSpPr>
                <p:nvPr/>
              </p:nvSpPr>
              <p:spPr>
                <a:xfrm>
                  <a:off x="1039321" y="3781573"/>
                  <a:ext cx="126000" cy="108000"/>
                </a:xfrm>
                <a:prstGeom prst="rect">
                  <a:avLst/>
                </a:prstGeom>
                <a:gradFill>
                  <a:gsLst>
                    <a:gs pos="32491">
                      <a:sysClr val="windowText" lastClr="000000">
                        <a:lumMod val="75000"/>
                        <a:lumOff val="25000"/>
                      </a:sysClr>
                    </a:gs>
                    <a:gs pos="16650">
                      <a:sysClr val="windowText" lastClr="000000">
                        <a:lumMod val="85000"/>
                        <a:lumOff val="15000"/>
                      </a:sysClr>
                    </a:gs>
                    <a:gs pos="0">
                      <a:sysClr val="windowText" lastClr="000000">
                        <a:lumMod val="95000"/>
                        <a:lumOff val="5000"/>
                      </a:sysClr>
                    </a:gs>
                    <a:gs pos="75000">
                      <a:sysClr val="window" lastClr="FFFFFF">
                        <a:lumMod val="75000"/>
                      </a:sysClr>
                    </a:gs>
                    <a:gs pos="50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92" name="Straight Connector 91"/>
                <p:cNvCxnSpPr/>
                <p:nvPr/>
              </p:nvCxnSpPr>
              <p:spPr>
                <a:xfrm rot="19620000">
                  <a:off x="4741118" y="3265665"/>
                  <a:ext cx="165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stealth" w="sm" len="lg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>
                <a:xfrm rot="19620000">
                  <a:off x="5049618" y="3257371"/>
                  <a:ext cx="165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stealth" w="sm" len="lg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>
                <a:xfrm rot="19620000">
                  <a:off x="5361018" y="3268793"/>
                  <a:ext cx="1656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stealth" w="sm" len="lg"/>
                </a:ln>
                <a:effectLst/>
              </p:spPr>
            </p:cxnSp>
            <p:sp>
              <p:nvSpPr>
                <p:cNvPr id="95" name="Freeform 94"/>
                <p:cNvSpPr/>
                <p:nvPr/>
              </p:nvSpPr>
              <p:spPr>
                <a:xfrm>
                  <a:off x="3923122" y="3680343"/>
                  <a:ext cx="493164" cy="157089"/>
                </a:xfrm>
                <a:custGeom>
                  <a:avLst/>
                  <a:gdLst>
                    <a:gd name="connsiteX0" fmla="*/ 0 w 651353"/>
                    <a:gd name="connsiteY0" fmla="*/ 181628 h 190076"/>
                    <a:gd name="connsiteX1" fmla="*/ 353860 w 651353"/>
                    <a:gd name="connsiteY1" fmla="*/ 169102 h 190076"/>
                    <a:gd name="connsiteX2" fmla="*/ 651353 w 651353"/>
                    <a:gd name="connsiteY2" fmla="*/ 0 h 190076"/>
                    <a:gd name="connsiteX0" fmla="*/ 0 w 576197"/>
                    <a:gd name="connsiteY0" fmla="*/ 184760 h 192021"/>
                    <a:gd name="connsiteX1" fmla="*/ 278704 w 576197"/>
                    <a:gd name="connsiteY1" fmla="*/ 169102 h 192021"/>
                    <a:gd name="connsiteX2" fmla="*/ 576197 w 576197"/>
                    <a:gd name="connsiteY2" fmla="*/ 0 h 192021"/>
                    <a:gd name="connsiteX0" fmla="*/ 0 w 576197"/>
                    <a:gd name="connsiteY0" fmla="*/ 184760 h 189485"/>
                    <a:gd name="connsiteX1" fmla="*/ 278704 w 576197"/>
                    <a:gd name="connsiteY1" fmla="*/ 169102 h 189485"/>
                    <a:gd name="connsiteX2" fmla="*/ 576197 w 576197"/>
                    <a:gd name="connsiteY2" fmla="*/ 0 h 189485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88099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5553 h 157089"/>
                    <a:gd name="connsiteX1" fmla="*/ 288099 w 526093"/>
                    <a:gd name="connsiteY1" fmla="*/ 134655 h 157089"/>
                    <a:gd name="connsiteX2" fmla="*/ 526093 w 526093"/>
                    <a:gd name="connsiteY2" fmla="*/ 0 h 157089"/>
                    <a:gd name="connsiteX0" fmla="*/ 0 w 493164"/>
                    <a:gd name="connsiteY0" fmla="*/ 155553 h 157089"/>
                    <a:gd name="connsiteX1" fmla="*/ 255170 w 493164"/>
                    <a:gd name="connsiteY1" fmla="*/ 134655 h 157089"/>
                    <a:gd name="connsiteX2" fmla="*/ 493164 w 493164"/>
                    <a:gd name="connsiteY2" fmla="*/ 0 h 157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3164" h="157089">
                      <a:moveTo>
                        <a:pt x="0" y="155553"/>
                      </a:moveTo>
                      <a:cubicBezTo>
                        <a:pt x="132045" y="158162"/>
                        <a:pt x="172976" y="160580"/>
                        <a:pt x="255170" y="134655"/>
                      </a:cubicBezTo>
                      <a:cubicBezTo>
                        <a:pt x="337364" y="108730"/>
                        <a:pt x="389302" y="69415"/>
                        <a:pt x="493164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>
                  <a:off x="4400343" y="3685855"/>
                  <a:ext cx="515962" cy="153265"/>
                </a:xfrm>
                <a:custGeom>
                  <a:avLst/>
                  <a:gdLst>
                    <a:gd name="connsiteX0" fmla="*/ 0 w 651353"/>
                    <a:gd name="connsiteY0" fmla="*/ 181628 h 190076"/>
                    <a:gd name="connsiteX1" fmla="*/ 353860 w 651353"/>
                    <a:gd name="connsiteY1" fmla="*/ 169102 h 190076"/>
                    <a:gd name="connsiteX2" fmla="*/ 651353 w 651353"/>
                    <a:gd name="connsiteY2" fmla="*/ 0 h 190076"/>
                    <a:gd name="connsiteX0" fmla="*/ 0 w 576197"/>
                    <a:gd name="connsiteY0" fmla="*/ 184760 h 192021"/>
                    <a:gd name="connsiteX1" fmla="*/ 278704 w 576197"/>
                    <a:gd name="connsiteY1" fmla="*/ 169102 h 192021"/>
                    <a:gd name="connsiteX2" fmla="*/ 576197 w 576197"/>
                    <a:gd name="connsiteY2" fmla="*/ 0 h 192021"/>
                    <a:gd name="connsiteX0" fmla="*/ 0 w 576197"/>
                    <a:gd name="connsiteY0" fmla="*/ 184760 h 189485"/>
                    <a:gd name="connsiteX1" fmla="*/ 278704 w 576197"/>
                    <a:gd name="connsiteY1" fmla="*/ 169102 h 189485"/>
                    <a:gd name="connsiteX2" fmla="*/ 576197 w 576197"/>
                    <a:gd name="connsiteY2" fmla="*/ 0 h 189485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88099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5553 h 157089"/>
                    <a:gd name="connsiteX1" fmla="*/ 288099 w 526093"/>
                    <a:gd name="connsiteY1" fmla="*/ 134655 h 157089"/>
                    <a:gd name="connsiteX2" fmla="*/ 526093 w 526093"/>
                    <a:gd name="connsiteY2" fmla="*/ 0 h 157089"/>
                    <a:gd name="connsiteX0" fmla="*/ 0 w 515962"/>
                    <a:gd name="connsiteY0" fmla="*/ 150487 h 153265"/>
                    <a:gd name="connsiteX1" fmla="*/ 277968 w 515962"/>
                    <a:gd name="connsiteY1" fmla="*/ 134655 h 153265"/>
                    <a:gd name="connsiteX2" fmla="*/ 515962 w 515962"/>
                    <a:gd name="connsiteY2" fmla="*/ 0 h 153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5962" h="153265">
                      <a:moveTo>
                        <a:pt x="0" y="150487"/>
                      </a:moveTo>
                      <a:cubicBezTo>
                        <a:pt x="132045" y="153096"/>
                        <a:pt x="191974" y="159736"/>
                        <a:pt x="277968" y="134655"/>
                      </a:cubicBezTo>
                      <a:cubicBezTo>
                        <a:pt x="363962" y="109574"/>
                        <a:pt x="412100" y="69415"/>
                        <a:pt x="515962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4699895" y="3680147"/>
                  <a:ext cx="526093" cy="157089"/>
                </a:xfrm>
                <a:custGeom>
                  <a:avLst/>
                  <a:gdLst>
                    <a:gd name="connsiteX0" fmla="*/ 0 w 651353"/>
                    <a:gd name="connsiteY0" fmla="*/ 181628 h 190076"/>
                    <a:gd name="connsiteX1" fmla="*/ 353860 w 651353"/>
                    <a:gd name="connsiteY1" fmla="*/ 169102 h 190076"/>
                    <a:gd name="connsiteX2" fmla="*/ 651353 w 651353"/>
                    <a:gd name="connsiteY2" fmla="*/ 0 h 190076"/>
                    <a:gd name="connsiteX0" fmla="*/ 0 w 576197"/>
                    <a:gd name="connsiteY0" fmla="*/ 184760 h 192021"/>
                    <a:gd name="connsiteX1" fmla="*/ 278704 w 576197"/>
                    <a:gd name="connsiteY1" fmla="*/ 169102 h 192021"/>
                    <a:gd name="connsiteX2" fmla="*/ 576197 w 576197"/>
                    <a:gd name="connsiteY2" fmla="*/ 0 h 192021"/>
                    <a:gd name="connsiteX0" fmla="*/ 0 w 576197"/>
                    <a:gd name="connsiteY0" fmla="*/ 184760 h 189485"/>
                    <a:gd name="connsiteX1" fmla="*/ 278704 w 576197"/>
                    <a:gd name="connsiteY1" fmla="*/ 169102 h 189485"/>
                    <a:gd name="connsiteX2" fmla="*/ 576197 w 576197"/>
                    <a:gd name="connsiteY2" fmla="*/ 0 h 189485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88099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5553 h 157089"/>
                    <a:gd name="connsiteX1" fmla="*/ 288099 w 526093"/>
                    <a:gd name="connsiteY1" fmla="*/ 134655 h 157089"/>
                    <a:gd name="connsiteX2" fmla="*/ 526093 w 526093"/>
                    <a:gd name="connsiteY2" fmla="*/ 0 h 157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6093" h="157089">
                      <a:moveTo>
                        <a:pt x="0" y="155553"/>
                      </a:moveTo>
                      <a:cubicBezTo>
                        <a:pt x="132045" y="158162"/>
                        <a:pt x="200417" y="160580"/>
                        <a:pt x="288099" y="134655"/>
                      </a:cubicBezTo>
                      <a:cubicBezTo>
                        <a:pt x="375781" y="108730"/>
                        <a:pt x="422231" y="69415"/>
                        <a:pt x="526093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018834" y="3681223"/>
                  <a:ext cx="526093" cy="157089"/>
                </a:xfrm>
                <a:custGeom>
                  <a:avLst/>
                  <a:gdLst>
                    <a:gd name="connsiteX0" fmla="*/ 0 w 651353"/>
                    <a:gd name="connsiteY0" fmla="*/ 181628 h 190076"/>
                    <a:gd name="connsiteX1" fmla="*/ 353860 w 651353"/>
                    <a:gd name="connsiteY1" fmla="*/ 169102 h 190076"/>
                    <a:gd name="connsiteX2" fmla="*/ 651353 w 651353"/>
                    <a:gd name="connsiteY2" fmla="*/ 0 h 190076"/>
                    <a:gd name="connsiteX0" fmla="*/ 0 w 576197"/>
                    <a:gd name="connsiteY0" fmla="*/ 184760 h 192021"/>
                    <a:gd name="connsiteX1" fmla="*/ 278704 w 576197"/>
                    <a:gd name="connsiteY1" fmla="*/ 169102 h 192021"/>
                    <a:gd name="connsiteX2" fmla="*/ 576197 w 576197"/>
                    <a:gd name="connsiteY2" fmla="*/ 0 h 192021"/>
                    <a:gd name="connsiteX0" fmla="*/ 0 w 576197"/>
                    <a:gd name="connsiteY0" fmla="*/ 184760 h 189485"/>
                    <a:gd name="connsiteX1" fmla="*/ 278704 w 576197"/>
                    <a:gd name="connsiteY1" fmla="*/ 169102 h 189485"/>
                    <a:gd name="connsiteX2" fmla="*/ 576197 w 576197"/>
                    <a:gd name="connsiteY2" fmla="*/ 0 h 189485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78704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0313 h 153146"/>
                    <a:gd name="connsiteX1" fmla="*/ 288099 w 526093"/>
                    <a:gd name="connsiteY1" fmla="*/ 134655 h 153146"/>
                    <a:gd name="connsiteX2" fmla="*/ 526093 w 526093"/>
                    <a:gd name="connsiteY2" fmla="*/ 0 h 153146"/>
                    <a:gd name="connsiteX0" fmla="*/ 0 w 526093"/>
                    <a:gd name="connsiteY0" fmla="*/ 155553 h 157089"/>
                    <a:gd name="connsiteX1" fmla="*/ 288099 w 526093"/>
                    <a:gd name="connsiteY1" fmla="*/ 134655 h 157089"/>
                    <a:gd name="connsiteX2" fmla="*/ 526093 w 526093"/>
                    <a:gd name="connsiteY2" fmla="*/ 0 h 157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6093" h="157089">
                      <a:moveTo>
                        <a:pt x="0" y="155553"/>
                      </a:moveTo>
                      <a:cubicBezTo>
                        <a:pt x="132045" y="158162"/>
                        <a:pt x="200417" y="160580"/>
                        <a:pt x="288099" y="134655"/>
                      </a:cubicBezTo>
                      <a:cubicBezTo>
                        <a:pt x="375781" y="108730"/>
                        <a:pt x="422231" y="69415"/>
                        <a:pt x="526093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 rot="19620000">
                  <a:off x="4996012" y="3367333"/>
                  <a:ext cx="612000" cy="121719"/>
                </a:xfrm>
                <a:prstGeom prst="rect">
                  <a:avLst/>
                </a:prstGeom>
                <a:gradFill>
                  <a:gsLst>
                    <a:gs pos="21000">
                      <a:sysClr val="windowText" lastClr="000000">
                        <a:lumMod val="50000"/>
                        <a:lumOff val="50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70000">
                      <a:sysClr val="window" lastClr="FFFFFF"/>
                    </a:gs>
                    <a:gs pos="37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 rot="19620000">
                  <a:off x="5307713" y="3363379"/>
                  <a:ext cx="612000" cy="121719"/>
                </a:xfrm>
                <a:prstGeom prst="rect">
                  <a:avLst/>
                </a:prstGeom>
                <a:gradFill>
                  <a:gsLst>
                    <a:gs pos="21000">
                      <a:sysClr val="windowText" lastClr="000000">
                        <a:lumMod val="50000"/>
                        <a:lumOff val="50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70000">
                      <a:sysClr val="window" lastClr="FFFFFF"/>
                    </a:gs>
                    <a:gs pos="37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 rot="19620000">
                  <a:off x="5631468" y="3363037"/>
                  <a:ext cx="612000" cy="121719"/>
                </a:xfrm>
                <a:prstGeom prst="rect">
                  <a:avLst/>
                </a:prstGeom>
                <a:gradFill>
                  <a:gsLst>
                    <a:gs pos="21000">
                      <a:sysClr val="windowText" lastClr="000000">
                        <a:lumMod val="50000"/>
                        <a:lumOff val="50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70000">
                      <a:sysClr val="window" lastClr="FFFFFF"/>
                    </a:gs>
                    <a:gs pos="37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Rectangle 101"/>
                <p:cNvSpPr>
                  <a:spLocks/>
                </p:cNvSpPr>
                <p:nvPr/>
              </p:nvSpPr>
              <p:spPr>
                <a:xfrm rot="19620000">
                  <a:off x="5014902" y="3195435"/>
                  <a:ext cx="180000" cy="72000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31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 rot="19620000">
                  <a:off x="4375750" y="3534676"/>
                  <a:ext cx="324000" cy="121719"/>
                </a:xfrm>
                <a:prstGeom prst="rect">
                  <a:avLst/>
                </a:prstGeom>
                <a:gradFill>
                  <a:gsLst>
                    <a:gs pos="17000">
                      <a:sysClr val="windowText" lastClr="000000">
                        <a:lumMod val="50000"/>
                        <a:lumOff val="50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73000">
                      <a:sysClr val="window" lastClr="FFFFFF"/>
                    </a:gs>
                    <a:gs pos="34000">
                      <a:sysClr val="window" lastClr="FFFFFF">
                        <a:lumMod val="50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Rectangle 103"/>
                <p:cNvSpPr>
                  <a:spLocks/>
                </p:cNvSpPr>
                <p:nvPr/>
              </p:nvSpPr>
              <p:spPr>
                <a:xfrm rot="19620000">
                  <a:off x="4719034" y="3369850"/>
                  <a:ext cx="216000" cy="90000"/>
                </a:xfrm>
                <a:prstGeom prst="rect">
                  <a:avLst/>
                </a:prstGeom>
                <a:gradFill>
                  <a:gsLst>
                    <a:gs pos="25000">
                      <a:sysClr val="windowText" lastClr="000000">
                        <a:lumMod val="75000"/>
                        <a:lumOff val="25000"/>
                      </a:sysClr>
                    </a:gs>
                    <a:gs pos="0">
                      <a:sysClr val="windowText" lastClr="000000">
                        <a:lumMod val="95000"/>
                        <a:lumOff val="5000"/>
                      </a:sysClr>
                    </a:gs>
                    <a:gs pos="69000">
                      <a:sysClr val="window" lastClr="FFFFFF">
                        <a:lumMod val="75000"/>
                      </a:sysClr>
                    </a:gs>
                    <a:gs pos="45000">
                      <a:sysClr val="windowText" lastClr="000000">
                        <a:lumMod val="50000"/>
                        <a:lumOff val="50000"/>
                      </a:sysClr>
                    </a:gs>
                    <a:gs pos="100000">
                      <a:sysClr val="window" lastClr="FFFFFF">
                        <a:lumMod val="50000"/>
                      </a:sysClr>
                    </a:gs>
                  </a:gsLst>
                  <a:lin ang="16200000" scaled="0"/>
                </a:gradFill>
                <a:ln w="317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oup 104"/>
                <p:cNvGrpSpPr/>
                <p:nvPr/>
              </p:nvGrpSpPr>
              <p:grpSpPr>
                <a:xfrm>
                  <a:off x="1478922" y="3775976"/>
                  <a:ext cx="90881" cy="108320"/>
                  <a:chOff x="976534" y="3912320"/>
                  <a:chExt cx="90881" cy="108320"/>
                </a:xfrm>
              </p:grpSpPr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976534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1006928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1035364" y="391232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1067415" y="3941440"/>
                    <a:ext cx="0" cy="7920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</p:grpSp>
        </p:grpSp>
        <p:sp>
          <p:nvSpPr>
            <p:cNvPr id="16" name="TextBox 15"/>
            <p:cNvSpPr txBox="1"/>
            <p:nvPr/>
          </p:nvSpPr>
          <p:spPr>
            <a:xfrm>
              <a:off x="228600" y="1574104"/>
              <a:ext cx="716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Past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0118" y="1564807"/>
              <a:ext cx="1124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Present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4360" y="1565115"/>
              <a:ext cx="1048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rPr>
                <a:t>Future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882365" y="1964305"/>
              <a:ext cx="1456758" cy="1315628"/>
              <a:chOff x="6882365" y="1964305"/>
              <a:chExt cx="1456758" cy="131562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-3600000">
                <a:off x="7260691" y="2847861"/>
                <a:ext cx="0" cy="6480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7244033" y="2497113"/>
                <a:ext cx="85225" cy="360000"/>
                <a:chOff x="3129177" y="2145001"/>
                <a:chExt cx="363728" cy="1536480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3129177" y="2145001"/>
                  <a:ext cx="363728" cy="1536480"/>
                  <a:chOff x="2764634" y="2090346"/>
                  <a:chExt cx="363728" cy="1536480"/>
                </a:xfrm>
              </p:grpSpPr>
              <p:sp>
                <p:nvSpPr>
                  <p:cNvPr id="59" name="Arc 58"/>
                  <p:cNvSpPr>
                    <a:spLocks noChangeAspect="1"/>
                  </p:cNvSpPr>
                  <p:nvPr/>
                </p:nvSpPr>
                <p:spPr>
                  <a:xfrm rot="16200000">
                    <a:off x="2863243" y="3362120"/>
                    <a:ext cx="169412" cy="360000"/>
                  </a:xfrm>
                  <a:prstGeom prst="arc">
                    <a:avLst>
                      <a:gd name="adj1" fmla="val 5368912"/>
                      <a:gd name="adj2" fmla="val 16227056"/>
                    </a:avLst>
                  </a:prstGeom>
                  <a:gradFill flip="none" rotWithShape="0"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0" scaled="0"/>
                    <a:tileRect/>
                  </a:gra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2916186" y="2090346"/>
                    <a:ext cx="63036" cy="1068803"/>
                    <a:chOff x="2916186" y="2090346"/>
                    <a:chExt cx="63036" cy="1068803"/>
                  </a:xfrm>
                </p:grpSpPr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2916186" y="2090346"/>
                      <a:ext cx="63036" cy="1068803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6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Oval 65"/>
                    <p:cNvSpPr>
                      <a:spLocks noChangeAspect="1"/>
                    </p:cNvSpPr>
                    <p:nvPr/>
                  </p:nvSpPr>
                  <p:spPr>
                    <a:xfrm>
                      <a:off x="2929531" y="2563010"/>
                      <a:ext cx="33974" cy="576000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85000"/>
                      </a:sysClr>
                    </a:solidFill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61" name="Trapezoid 60"/>
                  <p:cNvSpPr/>
                  <p:nvPr/>
                </p:nvSpPr>
                <p:spPr>
                  <a:xfrm>
                    <a:off x="2767018" y="3143105"/>
                    <a:ext cx="359670" cy="192402"/>
                  </a:xfrm>
                  <a:prstGeom prst="trapezoid">
                    <a:avLst>
                      <a:gd name="adj" fmla="val 57696"/>
                    </a:avLst>
                  </a:prstGeom>
                  <a:gradFill>
                    <a:gsLst>
                      <a:gs pos="22900">
                        <a:sysClr val="window" lastClr="FFFFFF">
                          <a:lumMod val="65000"/>
                        </a:sysClr>
                      </a:gs>
                      <a:gs pos="0">
                        <a:sysClr val="windowText" lastClr="000000">
                          <a:lumMod val="50000"/>
                          <a:lumOff val="50000"/>
                        </a:sysClr>
                      </a:gs>
                      <a:gs pos="72100">
                        <a:sysClr val="window" lastClr="FFFFFF"/>
                      </a:gs>
                      <a:gs pos="50000">
                        <a:sysClr val="window" lastClr="FFFFFF">
                          <a:lumMod val="75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0" scaled="0"/>
                  </a:gra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2768360" y="3347483"/>
                    <a:ext cx="360002" cy="215933"/>
                  </a:xfrm>
                  <a:prstGeom prst="rect">
                    <a:avLst/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Arc 62"/>
                  <p:cNvSpPr>
                    <a:spLocks noChangeAspect="1"/>
                  </p:cNvSpPr>
                  <p:nvPr/>
                </p:nvSpPr>
                <p:spPr>
                  <a:xfrm rot="16200000">
                    <a:off x="2859928" y="3141620"/>
                    <a:ext cx="169412" cy="360000"/>
                  </a:xfrm>
                  <a:prstGeom prst="arc">
                    <a:avLst>
                      <a:gd name="adj1" fmla="val 5368912"/>
                      <a:gd name="adj2" fmla="val 16227056"/>
                    </a:avLst>
                  </a:prstGeom>
                  <a:gradFill flip="none" rotWithShape="0">
                    <a:gsLst>
                      <a:gs pos="22900">
                        <a:sysClr val="window" lastClr="FFFFFF">
                          <a:lumMod val="65000"/>
                        </a:sysClr>
                      </a:gs>
                      <a:gs pos="0">
                        <a:sysClr val="windowText" lastClr="000000">
                          <a:lumMod val="50000"/>
                          <a:lumOff val="50000"/>
                        </a:sysClr>
                      </a:gs>
                      <a:gs pos="72100">
                        <a:sysClr val="window" lastClr="FFFFFF"/>
                      </a:gs>
                      <a:gs pos="50000">
                        <a:sysClr val="window" lastClr="FFFFFF">
                          <a:lumMod val="75000"/>
                        </a:sysClr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0" scaled="0"/>
                    <a:tileRect/>
                  </a:gra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Oval 63"/>
                  <p:cNvSpPr>
                    <a:spLocks noChangeAspect="1"/>
                  </p:cNvSpPr>
                  <p:nvPr/>
                </p:nvSpPr>
                <p:spPr>
                  <a:xfrm rot="16200000">
                    <a:off x="2910523" y="3091535"/>
                    <a:ext cx="67766" cy="144000"/>
                  </a:xfrm>
                  <a:prstGeom prst="ellipse">
                    <a:avLst/>
                  </a:prstGeom>
                  <a:solidFill>
                    <a:sysClr val="windowText" lastClr="000000">
                      <a:lumMod val="65000"/>
                      <a:lumOff val="35000"/>
                    </a:sysClr>
                  </a:solidFill>
                  <a:ln w="6350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3302221" y="2813857"/>
                  <a:ext cx="21235" cy="360000"/>
                </a:xfrm>
                <a:prstGeom prst="ellipse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 rot="-1800000">
                <a:off x="7495033" y="2861839"/>
                <a:ext cx="782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ea typeface="+mn-ea"/>
                  </a:rPr>
                  <a:t>1 m ?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-3600000">
                <a:off x="8110523" y="2527903"/>
                <a:ext cx="0" cy="4572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 rot="3600000">
                <a:off x="8224961" y="2822827"/>
                <a:ext cx="0" cy="1080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arrow"/>
                <a:tailEnd type="none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 rot="3600000">
                <a:off x="7554948" y="3225933"/>
                <a:ext cx="0" cy="10800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none"/>
                <a:tailEnd type="arrow"/>
              </a:ln>
              <a:effectLst/>
            </p:spPr>
          </p:cxnSp>
          <p:grpSp>
            <p:nvGrpSpPr>
              <p:cNvPr id="26" name="Group 25"/>
              <p:cNvGrpSpPr/>
              <p:nvPr/>
            </p:nvGrpSpPr>
            <p:grpSpPr>
              <a:xfrm>
                <a:off x="6882365" y="2684363"/>
                <a:ext cx="437107" cy="339766"/>
                <a:chOff x="2037333" y="2910617"/>
                <a:chExt cx="794010" cy="617194"/>
              </a:xfrm>
            </p:grpSpPr>
            <p:sp>
              <p:nvSpPr>
                <p:cNvPr id="52" name="Isosceles Triangle 51"/>
                <p:cNvSpPr/>
                <p:nvPr/>
              </p:nvSpPr>
              <p:spPr>
                <a:xfrm rot="3600000">
                  <a:off x="2318286" y="2769730"/>
                  <a:ext cx="372170" cy="653944"/>
                </a:xfrm>
                <a:prstGeom prst="triangle">
                  <a:avLst/>
                </a:prstGeom>
                <a:noFill/>
                <a:ln w="9525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up 52"/>
                <p:cNvGrpSpPr/>
                <p:nvPr/>
              </p:nvGrpSpPr>
              <p:grpSpPr>
                <a:xfrm>
                  <a:off x="2037333" y="3074197"/>
                  <a:ext cx="238019" cy="453614"/>
                  <a:chOff x="2037333" y="3074197"/>
                  <a:chExt cx="238019" cy="453614"/>
                </a:xfrm>
              </p:grpSpPr>
              <p:sp>
                <p:nvSpPr>
                  <p:cNvPr id="54" name="Arc 53"/>
                  <p:cNvSpPr>
                    <a:spLocks/>
                  </p:cNvSpPr>
                  <p:nvPr/>
                </p:nvSpPr>
                <p:spPr>
                  <a:xfrm rot="19800000">
                    <a:off x="2144563" y="3074197"/>
                    <a:ext cx="130789" cy="392370"/>
                  </a:xfrm>
                  <a:prstGeom prst="arc">
                    <a:avLst>
                      <a:gd name="adj1" fmla="val 16200000"/>
                      <a:gd name="adj2" fmla="val 5519333"/>
                    </a:avLst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6200000" scaled="0"/>
                  </a:gradFill>
                  <a:ln w="3175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Rectangle 54"/>
                  <p:cNvSpPr>
                    <a:spLocks/>
                  </p:cNvSpPr>
                  <p:nvPr/>
                </p:nvSpPr>
                <p:spPr>
                  <a:xfrm rot="19800000">
                    <a:off x="2101298" y="3100544"/>
                    <a:ext cx="130789" cy="392370"/>
                  </a:xfrm>
                  <a:prstGeom prst="rect">
                    <a:avLst/>
                  </a:prstGeom>
                  <a:gradFill>
                    <a:gsLst>
                      <a:gs pos="22900">
                        <a:sysClr val="window" lastClr="FFFFFF">
                          <a:lumMod val="50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95000"/>
                        </a:sysClr>
                      </a:gs>
                      <a:gs pos="50000">
                        <a:sysClr val="window" lastClr="FFFFFF">
                          <a:lumMod val="65000"/>
                        </a:sysClr>
                      </a:gs>
                      <a:gs pos="100000">
                        <a:sysClr val="window" lastClr="FFFFFF">
                          <a:lumMod val="75000"/>
                        </a:sysClr>
                      </a:gs>
                    </a:gsLst>
                    <a:lin ang="16200000" scaled="0"/>
                  </a:gra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Oval 55"/>
                  <p:cNvSpPr>
                    <a:spLocks/>
                  </p:cNvSpPr>
                  <p:nvPr/>
                </p:nvSpPr>
                <p:spPr>
                  <a:xfrm rot="19800000">
                    <a:off x="2037333" y="3135443"/>
                    <a:ext cx="130789" cy="392368"/>
                  </a:xfrm>
                  <a:prstGeom prst="ellipse">
                    <a:avLst/>
                  </a:prstGeom>
                  <a:solidFill>
                    <a:sysClr val="window" lastClr="FFFFFF">
                      <a:lumMod val="50000"/>
                    </a:sysClr>
                  </a:solidFill>
                  <a:ln w="635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" name="Group 26"/>
              <p:cNvGrpSpPr/>
              <p:nvPr/>
            </p:nvGrpSpPr>
            <p:grpSpPr>
              <a:xfrm>
                <a:off x="7316857" y="1964305"/>
                <a:ext cx="884153" cy="844199"/>
                <a:chOff x="7908407" y="1653373"/>
                <a:chExt cx="884153" cy="844199"/>
              </a:xfrm>
            </p:grpSpPr>
            <p:grpSp>
              <p:nvGrpSpPr>
                <p:cNvPr id="29" name="Group 28"/>
                <p:cNvGrpSpPr>
                  <a:grpSpLocks noChangeAspect="1"/>
                </p:cNvGrpSpPr>
                <p:nvPr/>
              </p:nvGrpSpPr>
              <p:grpSpPr>
                <a:xfrm>
                  <a:off x="8110955" y="1868115"/>
                  <a:ext cx="117394" cy="108000"/>
                  <a:chOff x="4211960" y="1574044"/>
                  <a:chExt cx="372599" cy="342788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4296526" y="1574044"/>
                    <a:ext cx="288033" cy="288032"/>
                  </a:xfrm>
                  <a:prstGeom prst="ellipse">
                    <a:avLst/>
                  </a:prstGeom>
                  <a:gradFill>
                    <a:gsLst>
                      <a:gs pos="2290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85000"/>
                          <a:lumOff val="15000"/>
                        </a:sysClr>
                      </a:gs>
                      <a:gs pos="72100">
                        <a:sysClr val="window" lastClr="FFFFFF">
                          <a:lumMod val="85000"/>
                        </a:sysClr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Text" lastClr="000000">
                          <a:lumMod val="65000"/>
                          <a:lumOff val="35000"/>
                        </a:sysClr>
                      </a:gs>
                    </a:gsLst>
                    <a:lin ang="13800000" scaled="0"/>
                  </a:gradFill>
                  <a:ln w="635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 rot="-1980000">
                    <a:off x="4328703" y="1594945"/>
                    <a:ext cx="144016" cy="291600"/>
                  </a:xfrm>
                  <a:prstGeom prst="rect">
                    <a:avLst/>
                  </a:prstGeom>
                  <a:gradFill>
                    <a:gsLst>
                      <a:gs pos="22900">
                        <a:sysClr val="windowText" lastClr="000000">
                          <a:lumMod val="65000"/>
                          <a:lumOff val="35000"/>
                        </a:sysClr>
                      </a:gs>
                      <a:gs pos="0">
                        <a:sysClr val="windowText" lastClr="000000">
                          <a:lumMod val="65000"/>
                          <a:lumOff val="35000"/>
                        </a:sysClr>
                      </a:gs>
                      <a:gs pos="72100">
                        <a:sysClr val="window" lastClr="FFFFFF">
                          <a:lumMod val="85000"/>
                        </a:sysClr>
                      </a:gs>
                      <a:gs pos="50000">
                        <a:sysClr val="window" lastClr="FFFFFF">
                          <a:lumMod val="50000"/>
                        </a:sysClr>
                      </a:gs>
                      <a:gs pos="100000">
                        <a:sysClr val="windowText" lastClr="000000">
                          <a:lumMod val="65000"/>
                          <a:lumOff val="35000"/>
                        </a:sysClr>
                      </a:gs>
                    </a:gsLst>
                    <a:lin ang="15000000" scaled="0"/>
                  </a:gradFill>
                  <a:ln w="635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4211960" y="1628800"/>
                    <a:ext cx="288032" cy="288032"/>
                  </a:xfrm>
                  <a:prstGeom prst="ellipse">
                    <a:avLst/>
                  </a:prstGeom>
                  <a:solidFill>
                    <a:sysClr val="windowText" lastClr="000000">
                      <a:lumMod val="75000"/>
                      <a:lumOff val="25000"/>
                    </a:sysClr>
                  </a:solidFill>
                  <a:ln w="635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val 50"/>
                  <p:cNvSpPr>
                    <a:spLocks noChangeAspect="1"/>
                  </p:cNvSpPr>
                  <p:nvPr/>
                </p:nvSpPr>
                <p:spPr>
                  <a:xfrm>
                    <a:off x="4236529" y="1627348"/>
                    <a:ext cx="252000" cy="252000"/>
                  </a:xfrm>
                  <a:prstGeom prst="ellipse">
                    <a:avLst/>
                  </a:prstGeom>
                  <a:noFill/>
                  <a:ln w="22225" cap="flat" cmpd="sng" algn="ctr">
                    <a:solidFill>
                      <a:sysClr val="window" lastClr="FFFFFF">
                        <a:lumMod val="7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0" name="Straight Connector 29"/>
                <p:cNvCxnSpPr>
                  <a:cxnSpLocks noChangeAspect="1"/>
                </p:cNvCxnSpPr>
                <p:nvPr/>
              </p:nvCxnSpPr>
              <p:spPr>
                <a:xfrm flipV="1">
                  <a:off x="8026529" y="1928054"/>
                  <a:ext cx="123185" cy="3600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8278290" y="1653373"/>
                  <a:ext cx="514270" cy="837713"/>
                  <a:chOff x="8476457" y="1572223"/>
                  <a:chExt cx="514270" cy="837713"/>
                </a:xfrm>
              </p:grpSpPr>
              <p:sp>
                <p:nvSpPr>
                  <p:cNvPr id="46" name="Parallelogram 45"/>
                  <p:cNvSpPr>
                    <a:spLocks noChangeAspect="1"/>
                  </p:cNvSpPr>
                  <p:nvPr/>
                </p:nvSpPr>
                <p:spPr>
                  <a:xfrm rot="16200000">
                    <a:off x="8347441" y="1747509"/>
                    <a:ext cx="818572" cy="468000"/>
                  </a:xfrm>
                  <a:prstGeom prst="parallelogram">
                    <a:avLst>
                      <a:gd name="adj" fmla="val 58798"/>
                    </a:avLst>
                  </a:prstGeom>
                  <a:solidFill>
                    <a:sysClr val="window" lastClr="FFFFFF">
                      <a:lumMod val="85000"/>
                    </a:sysClr>
                  </a:solidFill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Parallelogram 46"/>
                  <p:cNvSpPr>
                    <a:spLocks noChangeAspect="1"/>
                  </p:cNvSpPr>
                  <p:nvPr/>
                </p:nvSpPr>
                <p:spPr>
                  <a:xfrm rot="16200000">
                    <a:off x="8301171" y="1766650"/>
                    <a:ext cx="818572" cy="468000"/>
                  </a:xfrm>
                  <a:prstGeom prst="parallelogram">
                    <a:avLst>
                      <a:gd name="adj" fmla="val 58798"/>
                    </a:avLst>
                  </a:prstGeom>
                  <a:solidFill>
                    <a:sysClr val="window" lastClr="FFFFFF">
                      <a:lumMod val="65000"/>
                    </a:sysClr>
                  </a:solidFill>
                  <a:ln w="254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" name="Parallelogram 31"/>
                <p:cNvSpPr>
                  <a:spLocks noChangeAspect="1"/>
                </p:cNvSpPr>
                <p:nvPr/>
              </p:nvSpPr>
              <p:spPr>
                <a:xfrm rot="16200000">
                  <a:off x="7955377" y="2146405"/>
                  <a:ext cx="472348" cy="206858"/>
                </a:xfrm>
                <a:prstGeom prst="parallelogram">
                  <a:avLst>
                    <a:gd name="adj" fmla="val 58798"/>
                  </a:avLst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Parallelogram 32"/>
                <p:cNvSpPr>
                  <a:spLocks noChangeAspect="1"/>
                </p:cNvSpPr>
                <p:nvPr/>
              </p:nvSpPr>
              <p:spPr>
                <a:xfrm rot="16200000">
                  <a:off x="7929228" y="2157969"/>
                  <a:ext cx="472348" cy="206858"/>
                </a:xfrm>
                <a:prstGeom prst="parallelogram">
                  <a:avLst>
                    <a:gd name="adj" fmla="val 58798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solidFill>
                    <a:sysClr val="window" lastClr="FFFFFF">
                      <a:lumMod val="6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/>
                <p:cNvSpPr>
                  <a:spLocks noChangeAspect="1"/>
                </p:cNvSpPr>
                <p:nvPr/>
              </p:nvSpPr>
              <p:spPr>
                <a:xfrm rot="19800000">
                  <a:off x="8135753" y="2200383"/>
                  <a:ext cx="59297" cy="126000"/>
                </a:xfrm>
                <a:prstGeom prst="ellipse">
                  <a:avLst/>
                </a:prstGeom>
                <a:gradFill>
                  <a:gsLst>
                    <a:gs pos="22900">
                      <a:sysClr val="window" lastClr="FFFFFF">
                        <a:lumMod val="50000"/>
                      </a:sysClr>
                    </a:gs>
                    <a:gs pos="0">
                      <a:sysClr val="windowText" lastClr="000000">
                        <a:lumMod val="50000"/>
                        <a:lumOff val="50000"/>
                      </a:sysClr>
                    </a:gs>
                    <a:gs pos="72100">
                      <a:sysClr val="window" lastClr="FFFFFF">
                        <a:lumMod val="95000"/>
                      </a:sysClr>
                    </a:gs>
                    <a:gs pos="50000">
                      <a:sysClr val="window" lastClr="FFFFFF">
                        <a:lumMod val="6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6200000" scaled="0"/>
                </a:gradFill>
                <a:ln w="6350" cap="flat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>
                <a:xfrm rot="14414427">
                  <a:off x="8045975" y="1938655"/>
                  <a:ext cx="360726" cy="576000"/>
                </a:xfrm>
                <a:prstGeom prst="triangle">
                  <a:avLst/>
                </a:prstGeom>
                <a:noFill/>
                <a:ln w="635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4288" b="84287" l="7463" r="5584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5" t="5539" r="38106" b="6963"/>
                <a:stretch/>
              </p:blipFill>
              <p:spPr bwMode="auto">
                <a:xfrm>
                  <a:off x="8308767" y="1895041"/>
                  <a:ext cx="412178" cy="396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7" name="Group 36"/>
                <p:cNvGrpSpPr>
                  <a:grpSpLocks noChangeAspect="1"/>
                </p:cNvGrpSpPr>
                <p:nvPr/>
              </p:nvGrpSpPr>
              <p:grpSpPr>
                <a:xfrm>
                  <a:off x="7908407" y="2286526"/>
                  <a:ext cx="159782" cy="144000"/>
                  <a:chOff x="7467600" y="2419310"/>
                  <a:chExt cx="341381" cy="307660"/>
                </a:xfrm>
              </p:grpSpPr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7468108" y="2530292"/>
                    <a:ext cx="340873" cy="196678"/>
                    <a:chOff x="4244997" y="2232756"/>
                    <a:chExt cx="619200" cy="357268"/>
                  </a:xfrm>
                </p:grpSpPr>
                <p:sp>
                  <p:nvSpPr>
                    <p:cNvPr id="43" name="Oval 42"/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410032" y="2140024"/>
                      <a:ext cx="288000" cy="612000"/>
                    </a:xfrm>
                    <a:prstGeom prst="ellipse">
                      <a:avLst/>
                    </a:prstGeom>
                    <a:gradFill>
                      <a:gsLst>
                        <a:gs pos="22900">
                          <a:sysClr val="windowText" lastClr="000000">
                            <a:lumMod val="65000"/>
                            <a:lumOff val="35000"/>
                          </a:sysClr>
                        </a:gs>
                        <a:gs pos="0">
                          <a:sysClr val="windowText" lastClr="000000">
                            <a:lumMod val="75000"/>
                            <a:lumOff val="25000"/>
                          </a:sysClr>
                        </a:gs>
                        <a:gs pos="66000">
                          <a:sysClr val="window" lastClr="FFFFFF">
                            <a:lumMod val="85000"/>
                          </a:sysClr>
                        </a:gs>
                        <a:gs pos="5000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16200000" scaled="0"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4244997" y="2368614"/>
                      <a:ext cx="619200" cy="72000"/>
                    </a:xfrm>
                    <a:prstGeom prst="rect">
                      <a:avLst/>
                    </a:prstGeom>
                    <a:gradFill>
                      <a:gsLst>
                        <a:gs pos="22900">
                          <a:sysClr val="windowText" lastClr="000000">
                            <a:lumMod val="65000"/>
                            <a:lumOff val="35000"/>
                          </a:sysClr>
                        </a:gs>
                        <a:gs pos="0">
                          <a:sysClr val="windowText" lastClr="000000">
                            <a:lumMod val="75000"/>
                            <a:lumOff val="25000"/>
                          </a:sysClr>
                        </a:gs>
                        <a:gs pos="66000">
                          <a:sysClr val="window" lastClr="FFFFFF">
                            <a:lumMod val="85000"/>
                          </a:sysClr>
                        </a:gs>
                        <a:gs pos="5000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0"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Oval 44"/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408787" y="2070756"/>
                      <a:ext cx="288000" cy="612000"/>
                    </a:xfrm>
                    <a:prstGeom prst="ellipse">
                      <a:avLst/>
                    </a:prstGeom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7467600" y="2419310"/>
                    <a:ext cx="340873" cy="196678"/>
                    <a:chOff x="4241376" y="2005333"/>
                    <a:chExt cx="619200" cy="357268"/>
                  </a:xfrm>
                </p:grpSpPr>
                <p:sp>
                  <p:nvSpPr>
                    <p:cNvPr id="40" name="Oval 39"/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406082" y="1912601"/>
                      <a:ext cx="288000" cy="612000"/>
                    </a:xfrm>
                    <a:prstGeom prst="ellipse">
                      <a:avLst/>
                    </a:prstGeom>
                    <a:gradFill>
                      <a:gsLst>
                        <a:gs pos="22900">
                          <a:sysClr val="windowText" lastClr="000000">
                            <a:lumMod val="65000"/>
                            <a:lumOff val="35000"/>
                          </a:sysClr>
                        </a:gs>
                        <a:gs pos="0">
                          <a:sysClr val="windowText" lastClr="000000">
                            <a:lumMod val="75000"/>
                            <a:lumOff val="25000"/>
                          </a:sysClr>
                        </a:gs>
                        <a:gs pos="66000">
                          <a:sysClr val="window" lastClr="FFFFFF">
                            <a:lumMod val="85000"/>
                          </a:sysClr>
                        </a:gs>
                        <a:gs pos="5000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16200000" scaled="0"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Rectangle 40"/>
                    <p:cNvSpPr/>
                    <p:nvPr/>
                  </p:nvSpPr>
                  <p:spPr>
                    <a:xfrm>
                      <a:off x="4241376" y="2155034"/>
                      <a:ext cx="619200" cy="72000"/>
                    </a:xfrm>
                    <a:prstGeom prst="rect">
                      <a:avLst/>
                    </a:prstGeom>
                    <a:gradFill>
                      <a:gsLst>
                        <a:gs pos="22900">
                          <a:sysClr val="windowText" lastClr="000000">
                            <a:lumMod val="65000"/>
                            <a:lumOff val="35000"/>
                          </a:sysClr>
                        </a:gs>
                        <a:gs pos="0">
                          <a:sysClr val="windowText" lastClr="000000">
                            <a:lumMod val="75000"/>
                            <a:lumOff val="25000"/>
                          </a:sysClr>
                        </a:gs>
                        <a:gs pos="66000">
                          <a:sysClr val="window" lastClr="FFFFFF">
                            <a:lumMod val="85000"/>
                          </a:sysClr>
                        </a:gs>
                        <a:gs pos="50000">
                          <a:sysClr val="window" lastClr="FFFFFF">
                            <a:lumMod val="65000"/>
                          </a:sysClr>
                        </a:gs>
                        <a:gs pos="100000">
                          <a:sysClr val="window" lastClr="FFFFFF">
                            <a:lumMod val="50000"/>
                          </a:sysClr>
                        </a:gs>
                      </a:gsLst>
                      <a:lin ang="0" scaled="0"/>
                    </a:gra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Oval 41"/>
                    <p:cNvSpPr>
                      <a:spLocks noChangeAspect="1"/>
                    </p:cNvSpPr>
                    <p:nvPr/>
                  </p:nvSpPr>
                  <p:spPr>
                    <a:xfrm rot="5400000">
                      <a:off x="4407542" y="1843333"/>
                      <a:ext cx="288000" cy="612000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3175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304" b="93123" l="860" r="621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" t="5539" r="38106" b="6963"/>
              <a:stretch/>
            </p:blipFill>
            <p:spPr bwMode="auto">
              <a:xfrm>
                <a:off x="7749302" y="2209859"/>
                <a:ext cx="348007" cy="37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82" name="Title 1"/>
          <p:cNvSpPr txBox="1">
            <a:spLocks/>
          </p:cNvSpPr>
          <p:nvPr/>
        </p:nvSpPr>
        <p:spPr>
          <a:xfrm>
            <a:off x="0" y="-44239"/>
            <a:ext cx="9131830" cy="11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36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Predictions in the spirit of “The Year 2000” </a:t>
            </a:r>
          </a:p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The Year 2051: </a:t>
            </a:r>
            <a:r>
              <a:rPr dirty="0">
                <a:solidFill>
                  <a:srgbClr val="3333CC">
                    <a:lumMod val="75000"/>
                  </a:srgbClr>
                </a:solidFill>
              </a:rPr>
              <a:t>FEL evolution forecast</a:t>
            </a:r>
          </a:p>
        </p:txBody>
      </p:sp>
      <p:pic>
        <p:nvPicPr>
          <p:cNvPr id="190" name="Picture 2">
            <a:extLst>
              <a:ext uri="{FF2B5EF4-FFF2-40B4-BE49-F238E27FC236}">
                <a16:creationId xmlns:a16="http://schemas.microsoft.com/office/drawing/2014/main" id="{04BBEA15-78F7-F848-ACD5-B255C22B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7" y="4868272"/>
            <a:ext cx="1173643" cy="172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0B51B6F1-24D0-274F-B201-0E51149EAEE7}"/>
              </a:ext>
            </a:extLst>
          </p:cNvPr>
          <p:cNvSpPr txBox="1"/>
          <p:nvPr/>
        </p:nvSpPr>
        <p:spPr>
          <a:xfrm>
            <a:off x="1240346" y="5661247"/>
            <a:ext cx="2251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“The Year 2000”, 1968</a:t>
            </a:r>
          </a:p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K. Herman, A. Wiener </a:t>
            </a:r>
          </a:p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ISBN 978-0025604407</a:t>
            </a:r>
          </a:p>
        </p:txBody>
      </p:sp>
    </p:spTree>
    <p:extLst>
      <p:ext uri="{BB962C8B-B14F-4D97-AF65-F5344CB8AC3E}">
        <p14:creationId xmlns:p14="http://schemas.microsoft.com/office/powerpoint/2010/main" val="3134489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431" y="5713025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 Rounded MT Bold" panose="020F0704030504030204" pitchFamily="34" charset="0"/>
              </a:rPr>
              <a:t>Laser plasma FEL is part of super-system where it analyses proteins synthesized by molecular machine, while the entire super-system produces patient-tailored molecular machines for DNA repair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71" y="1295067"/>
            <a:ext cx="5971227" cy="436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B1509F-E4E0-9E44-9D04-3B2F04FFE88C}"/>
              </a:ext>
            </a:extLst>
          </p:cNvPr>
          <p:cNvSpPr txBox="1">
            <a:spLocks/>
          </p:cNvSpPr>
          <p:nvPr/>
        </p:nvSpPr>
        <p:spPr>
          <a:xfrm>
            <a:off x="0" y="-44239"/>
            <a:ext cx="9131830" cy="11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36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Predictions in the spirit of “The Year 2000” </a:t>
            </a:r>
          </a:p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The Year 2051: </a:t>
            </a:r>
            <a:r>
              <a:rPr dirty="0">
                <a:solidFill>
                  <a:srgbClr val="3333CC">
                    <a:lumMod val="75000"/>
                  </a:srgbClr>
                </a:solidFill>
              </a:rPr>
              <a:t>FEL evolution forecast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859A2D-6826-C44A-9CB9-8A0A09C9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0" y="1711848"/>
            <a:ext cx="1173643" cy="172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7324D-4CDC-8B41-82D6-436DFEB9A9EE}"/>
              </a:ext>
            </a:extLst>
          </p:cNvPr>
          <p:cNvSpPr txBox="1"/>
          <p:nvPr/>
        </p:nvSpPr>
        <p:spPr>
          <a:xfrm>
            <a:off x="1" y="3657124"/>
            <a:ext cx="1377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“The Year 2000”, 1968</a:t>
            </a:r>
          </a:p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K. Herman, A. Wiener </a:t>
            </a:r>
          </a:p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ISBN 978-0025604407</a:t>
            </a:r>
          </a:p>
        </p:txBody>
      </p:sp>
    </p:spTree>
    <p:extLst>
      <p:ext uri="{BB962C8B-B14F-4D97-AF65-F5344CB8AC3E}">
        <p14:creationId xmlns:p14="http://schemas.microsoft.com/office/powerpoint/2010/main" val="439827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4900" y="1432194"/>
            <a:ext cx="71266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Rounded MT Bold" panose="020F0704030504030204" pitchFamily="34" charset="0"/>
              </a:rPr>
              <a:t>Plasma acceleration integrated to HEP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Rounded MT Bold" panose="020F0704030504030204" pitchFamily="34" charset="0"/>
              </a:rPr>
              <a:t>Advanced accelerating structures are ubiquitous in scientific and industrial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Rounded MT Bold" panose="020F0704030504030204" pitchFamily="34" charset="0"/>
              </a:rPr>
              <a:t>Advanced methods (cooling, energy recovery, beam manipulation) employed in colliders such as EIC, taking it to unprecedented level of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rial Rounded MT Bold" panose="020F07040305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 Rounded MT Bold" panose="020F0704030504030204" pitchFamily="34" charset="0"/>
              </a:rPr>
              <a:t>Advanced methods (cooling, optics, beam manipulations) allow to make two orders of magnitude jumps in peak current, time resolution, emittance, stability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B1509F-E4E0-9E44-9D04-3B2F04FFE88C}"/>
              </a:ext>
            </a:extLst>
          </p:cNvPr>
          <p:cNvSpPr txBox="1">
            <a:spLocks/>
          </p:cNvSpPr>
          <p:nvPr/>
        </p:nvSpPr>
        <p:spPr>
          <a:xfrm>
            <a:off x="0" y="-44239"/>
            <a:ext cx="9131830" cy="11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36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Predictions in the spirit of “The Year 2000” </a:t>
            </a:r>
          </a:p>
          <a:p>
            <a:r>
              <a:rPr lang="en-US" dirty="0">
                <a:solidFill>
                  <a:srgbClr val="3333CC">
                    <a:lumMod val="75000"/>
                  </a:srgbClr>
                </a:solidFill>
              </a:rPr>
              <a:t>The Year 2051:</a:t>
            </a:r>
            <a:endParaRPr dirty="0">
              <a:solidFill>
                <a:srgbClr val="3333CC">
                  <a:lumMod val="75000"/>
                </a:srgb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859A2D-6826-C44A-9CB9-8A0A09C9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0" y="1711848"/>
            <a:ext cx="1173643" cy="172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7324D-4CDC-8B41-82D6-436DFEB9A9EE}"/>
              </a:ext>
            </a:extLst>
          </p:cNvPr>
          <p:cNvSpPr txBox="1"/>
          <p:nvPr/>
        </p:nvSpPr>
        <p:spPr>
          <a:xfrm>
            <a:off x="1" y="3657124"/>
            <a:ext cx="1377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“The Year 2000”, 1968</a:t>
            </a:r>
          </a:p>
          <a:p>
            <a:pPr algn="ctr"/>
            <a:r>
              <a:rPr lang="en-GB" sz="1400" dirty="0">
                <a:latin typeface="Arial Rounded MT Bold"/>
                <a:cs typeface="Arial Rounded MT Bold"/>
              </a:rPr>
              <a:t>K. Herman, A. Wiener </a:t>
            </a:r>
          </a:p>
          <a:p>
            <a:pPr algn="ctr"/>
            <a:r>
              <a:rPr lang="en-US" sz="1400" dirty="0">
                <a:latin typeface="Arial Rounded MT Bold"/>
                <a:cs typeface="Arial Rounded MT Bold"/>
              </a:rPr>
              <a:t>ISBN 978-0025604407</a:t>
            </a:r>
          </a:p>
        </p:txBody>
      </p:sp>
    </p:spTree>
    <p:extLst>
      <p:ext uri="{BB962C8B-B14F-4D97-AF65-F5344CB8AC3E}">
        <p14:creationId xmlns:p14="http://schemas.microsoft.com/office/powerpoint/2010/main" val="2011225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B816E00-611C-DA43-A0F0-059849D3D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8"/>
          <a:stretch/>
        </p:blipFill>
        <p:spPr bwMode="auto">
          <a:xfrm>
            <a:off x="33070" y="450242"/>
            <a:ext cx="9110930" cy="442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D01757D-1CDC-6D48-A6EA-7DAC4A3C0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09" y="3327230"/>
            <a:ext cx="8251633" cy="1406539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alt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“</a:t>
            </a:r>
            <a:r>
              <a:rPr lang="en-US" alt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greater danger for most of us lies not in setting our aim too high and falling short; but in setting our aim too low, and achieving our mark” </a:t>
            </a:r>
            <a:br>
              <a:rPr lang="en-US" alt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						    Michelangelo</a:t>
            </a:r>
            <a:endParaRPr lang="ru-RU" alt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52581-E28B-BF44-ACE5-AF8D87116557}"/>
              </a:ext>
            </a:extLst>
          </p:cNvPr>
          <p:cNvSpPr txBox="1"/>
          <p:nvPr/>
        </p:nvSpPr>
        <p:spPr>
          <a:xfrm>
            <a:off x="44087" y="4979622"/>
            <a:ext cx="897438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Thank you for your attention!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Thanks to many colleagues for materials for this talk!</a:t>
            </a:r>
          </a:p>
        </p:txBody>
      </p:sp>
    </p:spTree>
    <p:extLst>
      <p:ext uri="{BB962C8B-B14F-4D97-AF65-F5344CB8AC3E}">
        <p14:creationId xmlns:p14="http://schemas.microsoft.com/office/powerpoint/2010/main" val="210607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97">
            <a:extLst>
              <a:ext uri="{FF2B5EF4-FFF2-40B4-BE49-F238E27FC236}">
                <a16:creationId xmlns:a16="http://schemas.microsoft.com/office/drawing/2014/main" id="{32601558-1118-3345-B796-B415165F7389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08504" cy="5983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Arial" pitchFamily="34" charset="0"/>
              </a:defRPr>
            </a:lvl9pPr>
          </a:lstStyle>
          <a:p>
            <a:r>
              <a:rPr lang="en-GB" kern="0">
                <a:solidFill>
                  <a:srgbClr val="2D2DB9">
                    <a:lumMod val="75000"/>
                  </a:srgbClr>
                </a:solidFill>
                <a:latin typeface="Arial"/>
              </a:rPr>
              <a:t>CPA invention: exponential growth of laser power</a:t>
            </a:r>
            <a:endParaRPr lang="en-GB" kern="0" dirty="0">
              <a:solidFill>
                <a:srgbClr val="2D2DB9">
                  <a:lumMod val="75000"/>
                </a:srgbClr>
              </a:solidFill>
              <a:latin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89CDD7-9990-4942-8625-DE23DC0B4B87}"/>
              </a:ext>
            </a:extLst>
          </p:cNvPr>
          <p:cNvGrpSpPr/>
          <p:nvPr/>
        </p:nvGrpSpPr>
        <p:grpSpPr>
          <a:xfrm>
            <a:off x="2484097" y="981764"/>
            <a:ext cx="5915942" cy="5427504"/>
            <a:chOff x="-36512" y="903609"/>
            <a:chExt cx="5915942" cy="542750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4447F2C-0503-7041-80F0-5C97B0324B04}"/>
                </a:ext>
              </a:extLst>
            </p:cNvPr>
            <p:cNvSpPr/>
            <p:nvPr/>
          </p:nvSpPr>
          <p:spPr>
            <a:xfrm>
              <a:off x="635872" y="903609"/>
              <a:ext cx="5223313" cy="4841467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ea typeface="ＭＳ Ｐゴシック" pitchFamily="34" charset="-128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2E844DF-8D84-B74D-B38B-831D7F8E4E26}"/>
                </a:ext>
              </a:extLst>
            </p:cNvPr>
            <p:cNvSpPr/>
            <p:nvPr/>
          </p:nvSpPr>
          <p:spPr>
            <a:xfrm>
              <a:off x="2782610" y="903609"/>
              <a:ext cx="3076575" cy="4848225"/>
            </a:xfrm>
            <a:custGeom>
              <a:avLst/>
              <a:gdLst>
                <a:gd name="connsiteX0" fmla="*/ 0 w 3381375"/>
                <a:gd name="connsiteY0" fmla="*/ 4838700 h 4848225"/>
                <a:gd name="connsiteX1" fmla="*/ 533400 w 3381375"/>
                <a:gd name="connsiteY1" fmla="*/ 2809875 h 4848225"/>
                <a:gd name="connsiteX2" fmla="*/ 3324225 w 3381375"/>
                <a:gd name="connsiteY2" fmla="*/ 9525 h 4848225"/>
                <a:gd name="connsiteX3" fmla="*/ 3371850 w 3381375"/>
                <a:gd name="connsiteY3" fmla="*/ 0 h 4848225"/>
                <a:gd name="connsiteX4" fmla="*/ 3381375 w 3381375"/>
                <a:gd name="connsiteY4" fmla="*/ 4848225 h 4848225"/>
                <a:gd name="connsiteX5" fmla="*/ 0 w 3381375"/>
                <a:gd name="connsiteY5" fmla="*/ 4838700 h 4848225"/>
                <a:gd name="connsiteX0" fmla="*/ 0 w 3152775"/>
                <a:gd name="connsiteY0" fmla="*/ 4848225 h 4848225"/>
                <a:gd name="connsiteX1" fmla="*/ 304800 w 3152775"/>
                <a:gd name="connsiteY1" fmla="*/ 280987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304800 w 3152775"/>
                <a:gd name="connsiteY1" fmla="*/ 280987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304800 w 3152775"/>
                <a:gd name="connsiteY1" fmla="*/ 280987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304800 w 3152775"/>
                <a:gd name="connsiteY1" fmla="*/ 280987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438150 w 3152775"/>
                <a:gd name="connsiteY1" fmla="*/ 263842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438150 w 3152775"/>
                <a:gd name="connsiteY1" fmla="*/ 2638425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571500 w 3152775"/>
                <a:gd name="connsiteY1" fmla="*/ 2533650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152775"/>
                <a:gd name="connsiteY0" fmla="*/ 4848225 h 4848225"/>
                <a:gd name="connsiteX1" fmla="*/ 571500 w 3152775"/>
                <a:gd name="connsiteY1" fmla="*/ 2533650 h 4848225"/>
                <a:gd name="connsiteX2" fmla="*/ 3095625 w 3152775"/>
                <a:gd name="connsiteY2" fmla="*/ 9525 h 4848225"/>
                <a:gd name="connsiteX3" fmla="*/ 3143250 w 3152775"/>
                <a:gd name="connsiteY3" fmla="*/ 0 h 4848225"/>
                <a:gd name="connsiteX4" fmla="*/ 3152775 w 3152775"/>
                <a:gd name="connsiteY4" fmla="*/ 4848225 h 4848225"/>
                <a:gd name="connsiteX5" fmla="*/ 0 w 3152775"/>
                <a:gd name="connsiteY5" fmla="*/ 4848225 h 4848225"/>
                <a:gd name="connsiteX0" fmla="*/ 0 w 3076575"/>
                <a:gd name="connsiteY0" fmla="*/ 4838700 h 4848225"/>
                <a:gd name="connsiteX1" fmla="*/ 495300 w 3076575"/>
                <a:gd name="connsiteY1" fmla="*/ 2533650 h 4848225"/>
                <a:gd name="connsiteX2" fmla="*/ 3019425 w 3076575"/>
                <a:gd name="connsiteY2" fmla="*/ 9525 h 4848225"/>
                <a:gd name="connsiteX3" fmla="*/ 3067050 w 3076575"/>
                <a:gd name="connsiteY3" fmla="*/ 0 h 4848225"/>
                <a:gd name="connsiteX4" fmla="*/ 3076575 w 3076575"/>
                <a:gd name="connsiteY4" fmla="*/ 4848225 h 4848225"/>
                <a:gd name="connsiteX5" fmla="*/ 0 w 3076575"/>
                <a:gd name="connsiteY5" fmla="*/ 4838700 h 4848225"/>
                <a:gd name="connsiteX0" fmla="*/ 0 w 3076575"/>
                <a:gd name="connsiteY0" fmla="*/ 4838700 h 4848225"/>
                <a:gd name="connsiteX1" fmla="*/ 495300 w 3076575"/>
                <a:gd name="connsiteY1" fmla="*/ 2533650 h 4848225"/>
                <a:gd name="connsiteX2" fmla="*/ 3019425 w 3076575"/>
                <a:gd name="connsiteY2" fmla="*/ 9525 h 4848225"/>
                <a:gd name="connsiteX3" fmla="*/ 3067050 w 3076575"/>
                <a:gd name="connsiteY3" fmla="*/ 0 h 4848225"/>
                <a:gd name="connsiteX4" fmla="*/ 3076575 w 3076575"/>
                <a:gd name="connsiteY4" fmla="*/ 4848225 h 4848225"/>
                <a:gd name="connsiteX5" fmla="*/ 0 w 3076575"/>
                <a:gd name="connsiteY5" fmla="*/ 4838700 h 484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6575" h="4848225">
                  <a:moveTo>
                    <a:pt x="0" y="4838700"/>
                  </a:moveTo>
                  <a:cubicBezTo>
                    <a:pt x="63500" y="4168775"/>
                    <a:pt x="12700" y="3165475"/>
                    <a:pt x="495300" y="2533650"/>
                  </a:cubicBezTo>
                  <a:lnTo>
                    <a:pt x="3019425" y="9525"/>
                  </a:lnTo>
                  <a:lnTo>
                    <a:pt x="3067050" y="0"/>
                  </a:lnTo>
                  <a:lnTo>
                    <a:pt x="3076575" y="4848225"/>
                  </a:lnTo>
                  <a:lnTo>
                    <a:pt x="0" y="4838700"/>
                  </a:lnTo>
                  <a:close/>
                </a:path>
              </a:pathLst>
            </a:cu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solidFill>
                <a:srgbClr val="8064A2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ea typeface="ＭＳ Ｐゴシック" pitchFamily="34" charset="-128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22D25F-B781-DD42-8402-1C01C6C4620D}"/>
                </a:ext>
              </a:extLst>
            </p:cNvPr>
            <p:cNvCxnSpPr/>
            <p:nvPr/>
          </p:nvCxnSpPr>
          <p:spPr>
            <a:xfrm>
              <a:off x="639151" y="905717"/>
              <a:ext cx="0" cy="48510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FA15BEC-B7DD-1945-B009-BBF3AE073270}"/>
                </a:ext>
              </a:extLst>
            </p:cNvPr>
            <p:cNvCxnSpPr/>
            <p:nvPr/>
          </p:nvCxnSpPr>
          <p:spPr>
            <a:xfrm flipH="1">
              <a:off x="639151" y="905717"/>
              <a:ext cx="522478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7AF69F9-A5A4-584C-879E-88EA79A719C6}"/>
                </a:ext>
              </a:extLst>
            </p:cNvPr>
            <p:cNvCxnSpPr/>
            <p:nvPr/>
          </p:nvCxnSpPr>
          <p:spPr>
            <a:xfrm flipH="1">
              <a:off x="675857" y="2775578"/>
              <a:ext cx="5184000" cy="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95B2C68-648A-1A42-893F-C823939FEB69}"/>
                </a:ext>
              </a:extLst>
            </p:cNvPr>
            <p:cNvCxnSpPr/>
            <p:nvPr/>
          </p:nvCxnSpPr>
          <p:spPr>
            <a:xfrm>
              <a:off x="5863931" y="911754"/>
              <a:ext cx="0" cy="48510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997B7C0-A7E7-924B-AAFE-019E706B4AEE}"/>
                </a:ext>
              </a:extLst>
            </p:cNvPr>
            <p:cNvCxnSpPr/>
            <p:nvPr/>
          </p:nvCxnSpPr>
          <p:spPr>
            <a:xfrm flipH="1">
              <a:off x="640482" y="5751759"/>
              <a:ext cx="522478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C49B60A-DCEF-B041-BAB1-68BEAB0518C9}"/>
                </a:ext>
              </a:extLst>
            </p:cNvPr>
            <p:cNvCxnSpPr/>
            <p:nvPr/>
          </p:nvCxnSpPr>
          <p:spPr>
            <a:xfrm>
              <a:off x="642041" y="1317165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3C177C7-0869-6941-A66D-D0B21B71BBAE}"/>
                </a:ext>
              </a:extLst>
            </p:cNvPr>
            <p:cNvCxnSpPr/>
            <p:nvPr/>
          </p:nvCxnSpPr>
          <p:spPr>
            <a:xfrm>
              <a:off x="642041" y="1637675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F87A311-DB8D-1947-BE9D-2FB1CCB2314F}"/>
                </a:ext>
              </a:extLst>
            </p:cNvPr>
            <p:cNvCxnSpPr/>
            <p:nvPr/>
          </p:nvCxnSpPr>
          <p:spPr>
            <a:xfrm>
              <a:off x="638642" y="1949500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C15D3F5-30DC-5B4B-AEF8-D3B80781ACF6}"/>
                </a:ext>
              </a:extLst>
            </p:cNvPr>
            <p:cNvCxnSpPr/>
            <p:nvPr/>
          </p:nvCxnSpPr>
          <p:spPr>
            <a:xfrm>
              <a:off x="642041" y="2272151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5F807FB-94D2-5F45-A8B0-D454D80C42BC}"/>
                </a:ext>
              </a:extLst>
            </p:cNvPr>
            <p:cNvCxnSpPr/>
            <p:nvPr/>
          </p:nvCxnSpPr>
          <p:spPr>
            <a:xfrm>
              <a:off x="639271" y="3855698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D9FD796-63D4-094E-A3B0-19A60DBD9F91}"/>
                </a:ext>
              </a:extLst>
            </p:cNvPr>
            <p:cNvCxnSpPr/>
            <p:nvPr/>
          </p:nvCxnSpPr>
          <p:spPr>
            <a:xfrm>
              <a:off x="641486" y="2905998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9CFB867-FE66-8043-9C5C-9C97209B9813}"/>
                </a:ext>
              </a:extLst>
            </p:cNvPr>
            <p:cNvCxnSpPr/>
            <p:nvPr/>
          </p:nvCxnSpPr>
          <p:spPr>
            <a:xfrm>
              <a:off x="640931" y="3221222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9A0F394-8B70-0640-8565-5B0149318A25}"/>
                </a:ext>
              </a:extLst>
            </p:cNvPr>
            <p:cNvCxnSpPr/>
            <p:nvPr/>
          </p:nvCxnSpPr>
          <p:spPr>
            <a:xfrm>
              <a:off x="642041" y="3554070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F549D9-36EF-9841-A66F-4391342322CF}"/>
                </a:ext>
              </a:extLst>
            </p:cNvPr>
            <p:cNvCxnSpPr/>
            <p:nvPr/>
          </p:nvCxnSpPr>
          <p:spPr>
            <a:xfrm>
              <a:off x="642670" y="2586292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13B70A7-38C8-704E-87BD-2786C3BC972E}"/>
                </a:ext>
              </a:extLst>
            </p:cNvPr>
            <p:cNvCxnSpPr/>
            <p:nvPr/>
          </p:nvCxnSpPr>
          <p:spPr>
            <a:xfrm>
              <a:off x="642115" y="5439874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450A56C-5A12-E040-83C1-568E0D327821}"/>
                </a:ext>
              </a:extLst>
            </p:cNvPr>
            <p:cNvCxnSpPr/>
            <p:nvPr/>
          </p:nvCxnSpPr>
          <p:spPr>
            <a:xfrm>
              <a:off x="642670" y="5134847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FDF3B1-E745-FA4B-80A3-98C4796920D5}"/>
                </a:ext>
              </a:extLst>
            </p:cNvPr>
            <p:cNvCxnSpPr/>
            <p:nvPr/>
          </p:nvCxnSpPr>
          <p:spPr>
            <a:xfrm>
              <a:off x="638642" y="4815595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DF47D80-9855-B647-BC9F-A27DC965B084}"/>
                </a:ext>
              </a:extLst>
            </p:cNvPr>
            <p:cNvCxnSpPr/>
            <p:nvPr/>
          </p:nvCxnSpPr>
          <p:spPr>
            <a:xfrm>
              <a:off x="638642" y="4503141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9E3A6E6-A218-A146-A7BF-7E2274FC21E8}"/>
                </a:ext>
              </a:extLst>
            </p:cNvPr>
            <p:cNvCxnSpPr/>
            <p:nvPr/>
          </p:nvCxnSpPr>
          <p:spPr>
            <a:xfrm>
              <a:off x="635872" y="4184064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2127458-F372-8745-BF00-4BF58C9D4792}"/>
                </a:ext>
              </a:extLst>
            </p:cNvPr>
            <p:cNvCxnSpPr/>
            <p:nvPr/>
          </p:nvCxnSpPr>
          <p:spPr>
            <a:xfrm rot="5400000">
              <a:off x="1051681" y="5710409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327E5CB-7266-7247-BA26-E1256D0A0831}"/>
                </a:ext>
              </a:extLst>
            </p:cNvPr>
            <p:cNvCxnSpPr/>
            <p:nvPr/>
          </p:nvCxnSpPr>
          <p:spPr>
            <a:xfrm rot="5400000">
              <a:off x="1965407" y="5714411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B9179CA-AE0A-604A-8685-8A862DF22440}"/>
                </a:ext>
              </a:extLst>
            </p:cNvPr>
            <p:cNvCxnSpPr/>
            <p:nvPr/>
          </p:nvCxnSpPr>
          <p:spPr>
            <a:xfrm rot="5400000">
              <a:off x="2902402" y="5713026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786D560-93E2-1843-83F5-25C6F28DA204}"/>
                </a:ext>
              </a:extLst>
            </p:cNvPr>
            <p:cNvCxnSpPr/>
            <p:nvPr/>
          </p:nvCxnSpPr>
          <p:spPr>
            <a:xfrm rot="5400000">
              <a:off x="3864021" y="5709072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347C6CF-39EB-6140-B47C-A307D5ECEEE4}"/>
                </a:ext>
              </a:extLst>
            </p:cNvPr>
            <p:cNvCxnSpPr/>
            <p:nvPr/>
          </p:nvCxnSpPr>
          <p:spPr>
            <a:xfrm rot="5400000">
              <a:off x="4834115" y="5712296"/>
              <a:ext cx="72008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C262C1-6AB3-A14E-99DB-E441CF65EE95}"/>
                </a:ext>
              </a:extLst>
            </p:cNvPr>
            <p:cNvCxnSpPr/>
            <p:nvPr/>
          </p:nvCxnSpPr>
          <p:spPr>
            <a:xfrm rot="5400000">
              <a:off x="3368441" y="5701042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60BF104-87AD-A34E-BAA5-FFCD0462C0AE}"/>
                </a:ext>
              </a:extLst>
            </p:cNvPr>
            <p:cNvCxnSpPr/>
            <p:nvPr/>
          </p:nvCxnSpPr>
          <p:spPr>
            <a:xfrm rot="5400000">
              <a:off x="2425540" y="5701043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5CE2E7C-D62E-1145-80FF-F63CDE61B585}"/>
                </a:ext>
              </a:extLst>
            </p:cNvPr>
            <p:cNvCxnSpPr/>
            <p:nvPr/>
          </p:nvCxnSpPr>
          <p:spPr>
            <a:xfrm rot="5400000">
              <a:off x="1496233" y="5700488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DB479FD-0828-8E48-B564-AA0461A6E0FF}"/>
                </a:ext>
              </a:extLst>
            </p:cNvPr>
            <p:cNvCxnSpPr/>
            <p:nvPr/>
          </p:nvCxnSpPr>
          <p:spPr>
            <a:xfrm rot="5400000">
              <a:off x="4335765" y="5697644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DB2808E-B5F3-EF4E-A827-DC55856ADFEE}"/>
                </a:ext>
              </a:extLst>
            </p:cNvPr>
            <p:cNvCxnSpPr/>
            <p:nvPr/>
          </p:nvCxnSpPr>
          <p:spPr>
            <a:xfrm rot="5400000">
              <a:off x="5316056" y="5697645"/>
              <a:ext cx="9584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4496234-6860-A947-8021-7CB708FAF015}"/>
                </a:ext>
              </a:extLst>
            </p:cNvPr>
            <p:cNvSpPr txBox="1"/>
            <p:nvPr/>
          </p:nvSpPr>
          <p:spPr>
            <a:xfrm>
              <a:off x="788279" y="920429"/>
              <a:ext cx="2085703" cy="364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Intensity (W/cm</a:t>
              </a:r>
              <a:r>
                <a:rPr lang="en-US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</a:t>
              </a:r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)</a:t>
              </a:r>
              <a:endParaRPr lang="en-GB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2C65611-9D5D-CC49-A82B-E35410F71407}"/>
                </a:ext>
              </a:extLst>
            </p:cNvPr>
            <p:cNvSpPr txBox="1"/>
            <p:nvPr/>
          </p:nvSpPr>
          <p:spPr>
            <a:xfrm>
              <a:off x="1065202" y="2947532"/>
              <a:ext cx="2007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Atomic intensity</a:t>
              </a:r>
              <a:endParaRPr lang="en-GB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B5BAC81-29D0-6B46-B6AD-F102433B56C2}"/>
                </a:ext>
              </a:extLst>
            </p:cNvPr>
            <p:cNvSpPr txBox="1"/>
            <p:nvPr/>
          </p:nvSpPr>
          <p:spPr>
            <a:xfrm>
              <a:off x="613500" y="2402611"/>
              <a:ext cx="51053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Relativistic regime :  E</a:t>
              </a:r>
              <a:r>
                <a:rPr lang="en-US" sz="12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 </a:t>
              </a:r>
              <a:r>
                <a:rPr lang="en-US" sz="2000" b="1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~</a:t>
              </a:r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 </a:t>
              </a:r>
              <a:r>
                <a:rPr lang="en-US" sz="2000" b="1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mc</a:t>
              </a:r>
              <a:r>
                <a:rPr lang="en-US" sz="2000" b="1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</a:t>
              </a:r>
              <a:r>
                <a:rPr lang="en-US" sz="2000" b="1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 in one cycle</a:t>
              </a:r>
              <a:endParaRPr lang="en-GB" sz="2000" b="1" baseline="-25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01FA297-7492-E441-861B-1B407CBE2D45}"/>
                </a:ext>
              </a:extLst>
            </p:cNvPr>
            <p:cNvSpPr txBox="1"/>
            <p:nvPr/>
          </p:nvSpPr>
          <p:spPr>
            <a:xfrm>
              <a:off x="1361631" y="4233640"/>
              <a:ext cx="241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Field ionization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of hydrogen</a:t>
              </a:r>
              <a:endParaRPr lang="en-GB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11C480D-7D40-8F47-B74D-4393F25F917D}"/>
                </a:ext>
              </a:extLst>
            </p:cNvPr>
            <p:cNvSpPr txBox="1"/>
            <p:nvPr/>
          </p:nvSpPr>
          <p:spPr>
            <a:xfrm>
              <a:off x="3127525" y="371168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2CA24AE-2E5A-764D-9942-C7550C572C66}"/>
                </a:ext>
              </a:extLst>
            </p:cNvPr>
            <p:cNvSpPr txBox="1"/>
            <p:nvPr/>
          </p:nvSpPr>
          <p:spPr>
            <a:xfrm>
              <a:off x="2967827" y="3617360"/>
              <a:ext cx="7566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CPA</a:t>
              </a:r>
              <a:endParaRPr lang="en-GB" sz="2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4195055-AA8F-D241-B80C-77FC726B3265}"/>
                </a:ext>
              </a:extLst>
            </p:cNvPr>
            <p:cNvCxnSpPr/>
            <p:nvPr/>
          </p:nvCxnSpPr>
          <p:spPr>
            <a:xfrm>
              <a:off x="2938406" y="3941275"/>
              <a:ext cx="799403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22A5C3E-B56B-C34B-96EB-BC1864C39740}"/>
                </a:ext>
              </a:extLst>
            </p:cNvPr>
            <p:cNvSpPr txBox="1"/>
            <p:nvPr/>
          </p:nvSpPr>
          <p:spPr>
            <a:xfrm>
              <a:off x="-35371" y="5235046"/>
              <a:ext cx="712879" cy="3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10</a:t>
              </a:r>
              <a:r>
                <a:rPr lang="en-US" sz="2000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10</a:t>
              </a:r>
              <a:endParaRPr lang="en-GB" sz="2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A18674-D9C1-F54D-97BE-1661A8A73475}"/>
                </a:ext>
              </a:extLst>
            </p:cNvPr>
            <p:cNvSpPr txBox="1"/>
            <p:nvPr/>
          </p:nvSpPr>
          <p:spPr>
            <a:xfrm>
              <a:off x="-36512" y="3648434"/>
              <a:ext cx="712879" cy="3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10</a:t>
              </a:r>
              <a:r>
                <a:rPr lang="en-US" sz="2000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15</a:t>
              </a:r>
              <a:endParaRPr lang="en-GB" sz="2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3C6EDF4-8374-8C4F-9893-8513AB242B4D}"/>
                </a:ext>
              </a:extLst>
            </p:cNvPr>
            <p:cNvSpPr txBox="1"/>
            <p:nvPr/>
          </p:nvSpPr>
          <p:spPr>
            <a:xfrm>
              <a:off x="-36512" y="2068450"/>
              <a:ext cx="712879" cy="3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10</a:t>
              </a:r>
              <a:r>
                <a:rPr lang="en-US" sz="2000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20</a:t>
              </a:r>
              <a:endParaRPr lang="en-GB" sz="2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EB9C5C3-9781-0643-9292-F9518A88A3E1}"/>
                </a:ext>
              </a:extLst>
            </p:cNvPr>
            <p:cNvSpPr txBox="1"/>
            <p:nvPr/>
          </p:nvSpPr>
          <p:spPr>
            <a:xfrm>
              <a:off x="-35371" y="1117488"/>
              <a:ext cx="712879" cy="39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10</a:t>
              </a:r>
              <a:r>
                <a:rPr lang="en-US" sz="2000" baseline="300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23</a:t>
              </a:r>
              <a:endParaRPr lang="en-GB" sz="20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7456A42-8120-D842-82FF-B9D5A9340906}"/>
                </a:ext>
              </a:extLst>
            </p:cNvPr>
            <p:cNvSpPr txBox="1"/>
            <p:nvPr/>
          </p:nvSpPr>
          <p:spPr>
            <a:xfrm>
              <a:off x="297904" y="5790389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1960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466230-DE52-E24C-A7E0-C4A1B189AD2A}"/>
                </a:ext>
              </a:extLst>
            </p:cNvPr>
            <p:cNvSpPr txBox="1"/>
            <p:nvPr/>
          </p:nvSpPr>
          <p:spPr>
            <a:xfrm>
              <a:off x="1209625" y="5799914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1970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D95DACB-2BB4-9C4E-B098-B0179F7CB31D}"/>
                </a:ext>
              </a:extLst>
            </p:cNvPr>
            <p:cNvSpPr txBox="1"/>
            <p:nvPr/>
          </p:nvSpPr>
          <p:spPr>
            <a:xfrm>
              <a:off x="2136204" y="5811025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1980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F8FEDF2-FCD8-F84E-B4E6-6D29F438EDC0}"/>
                </a:ext>
              </a:extLst>
            </p:cNvPr>
            <p:cNvSpPr txBox="1"/>
            <p:nvPr/>
          </p:nvSpPr>
          <p:spPr>
            <a:xfrm>
              <a:off x="3077641" y="5794952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1990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DDD8BEF-DAEF-9D47-9393-7C87A7AED73F}"/>
                </a:ext>
              </a:extLst>
            </p:cNvPr>
            <p:cNvSpPr txBox="1"/>
            <p:nvPr/>
          </p:nvSpPr>
          <p:spPr>
            <a:xfrm>
              <a:off x="4042320" y="5805693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2000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FDB0AF1-4CD9-6E4F-B8C7-96072B1FE069}"/>
                </a:ext>
              </a:extLst>
            </p:cNvPr>
            <p:cNvSpPr txBox="1"/>
            <p:nvPr/>
          </p:nvSpPr>
          <p:spPr>
            <a:xfrm>
              <a:off x="5031382" y="5796168"/>
              <a:ext cx="687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2010</a:t>
              </a:r>
              <a:endParaRPr lang="en-GB" sz="160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BB25245-16B0-6743-A964-B470F47FAF54}"/>
                </a:ext>
              </a:extLst>
            </p:cNvPr>
            <p:cNvSpPr txBox="1"/>
            <p:nvPr/>
          </p:nvSpPr>
          <p:spPr>
            <a:xfrm>
              <a:off x="5167825" y="5298289"/>
              <a:ext cx="687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Year</a:t>
              </a:r>
              <a:endParaRPr lang="en-GB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 pitchFamily="34" charset="-128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84E9DDC-31F0-A84D-9B83-0CA44E06739E}"/>
                </a:ext>
              </a:extLst>
            </p:cNvPr>
            <p:cNvSpPr/>
            <p:nvPr/>
          </p:nvSpPr>
          <p:spPr>
            <a:xfrm>
              <a:off x="644569" y="1508636"/>
              <a:ext cx="4562475" cy="4248150"/>
            </a:xfrm>
            <a:custGeom>
              <a:avLst/>
              <a:gdLst>
                <a:gd name="connsiteX0" fmla="*/ 0 w 4562475"/>
                <a:gd name="connsiteY0" fmla="*/ 4248150 h 4248150"/>
                <a:gd name="connsiteX1" fmla="*/ 609600 w 4562475"/>
                <a:gd name="connsiteY1" fmla="*/ 2771775 h 4248150"/>
                <a:gd name="connsiteX2" fmla="*/ 771525 w 4562475"/>
                <a:gd name="connsiteY2" fmla="*/ 2600325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609600 w 4562475"/>
                <a:gd name="connsiteY1" fmla="*/ 2771775 h 4248150"/>
                <a:gd name="connsiteX2" fmla="*/ 771525 w 4562475"/>
                <a:gd name="connsiteY2" fmla="*/ 2589754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71525 w 4562475"/>
                <a:gd name="connsiteY2" fmla="*/ 2589754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13384 w 4562475"/>
                <a:gd name="connsiteY2" fmla="*/ 2642609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13384 w 4562475"/>
                <a:gd name="connsiteY2" fmla="*/ 2642609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13384 w 4562475"/>
                <a:gd name="connsiteY2" fmla="*/ 2642609 h 4248150"/>
                <a:gd name="connsiteX3" fmla="*/ 885825 w 4562475"/>
                <a:gd name="connsiteY3" fmla="*/ 2495550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095500 w 4562475"/>
                <a:gd name="connsiteY7" fmla="*/ 2295525 h 4248150"/>
                <a:gd name="connsiteX8" fmla="*/ 2257425 w 4562475"/>
                <a:gd name="connsiteY8" fmla="*/ 2238375 h 4248150"/>
                <a:gd name="connsiteX9" fmla="*/ 2400300 w 4562475"/>
                <a:gd name="connsiteY9" fmla="*/ 2152650 h 4248150"/>
                <a:gd name="connsiteX10" fmla="*/ 2581275 w 4562475"/>
                <a:gd name="connsiteY10" fmla="*/ 1971675 h 4248150"/>
                <a:gd name="connsiteX11" fmla="*/ 4562475 w 4562475"/>
                <a:gd name="connsiteY11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885825 w 4562475"/>
                <a:gd name="connsiteY2" fmla="*/ 2495550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095500 w 4562475"/>
                <a:gd name="connsiteY6" fmla="*/ 229552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806542 w 4562475"/>
                <a:gd name="connsiteY2" fmla="*/ 2553691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095500 w 4562475"/>
                <a:gd name="connsiteY6" fmla="*/ 229552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806542 w 4562475"/>
                <a:gd name="connsiteY2" fmla="*/ 2553691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095500 w 4562475"/>
                <a:gd name="connsiteY6" fmla="*/ 229552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822399 w 4562475"/>
                <a:gd name="connsiteY2" fmla="*/ 2548405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095500 w 4562475"/>
                <a:gd name="connsiteY6" fmla="*/ 229552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95971 w 4562475"/>
                <a:gd name="connsiteY2" fmla="*/ 2543119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095500 w 4562475"/>
                <a:gd name="connsiteY6" fmla="*/ 229552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795971 w 4562475"/>
                <a:gd name="connsiteY2" fmla="*/ 2543119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257425 w 4562475"/>
                <a:gd name="connsiteY6" fmla="*/ 2238375 h 4248150"/>
                <a:gd name="connsiteX7" fmla="*/ 2400300 w 4562475"/>
                <a:gd name="connsiteY7" fmla="*/ 2152650 h 4248150"/>
                <a:gd name="connsiteX8" fmla="*/ 2581275 w 4562475"/>
                <a:gd name="connsiteY8" fmla="*/ 1971675 h 4248150"/>
                <a:gd name="connsiteX9" fmla="*/ 4562475 w 4562475"/>
                <a:gd name="connsiteY9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1066800 w 4562475"/>
                <a:gd name="connsiteY2" fmla="*/ 2419350 h 4248150"/>
                <a:gd name="connsiteX3" fmla="*/ 1285875 w 4562475"/>
                <a:gd name="connsiteY3" fmla="*/ 2390775 h 4248150"/>
                <a:gd name="connsiteX4" fmla="*/ 1924050 w 4562475"/>
                <a:gd name="connsiteY4" fmla="*/ 2314575 h 4248150"/>
                <a:gd name="connsiteX5" fmla="*/ 2257425 w 4562475"/>
                <a:gd name="connsiteY5" fmla="*/ 2238375 h 4248150"/>
                <a:gd name="connsiteX6" fmla="*/ 2400300 w 4562475"/>
                <a:gd name="connsiteY6" fmla="*/ 2152650 h 4248150"/>
                <a:gd name="connsiteX7" fmla="*/ 2581275 w 4562475"/>
                <a:gd name="connsiteY7" fmla="*/ 1971675 h 4248150"/>
                <a:gd name="connsiteX8" fmla="*/ 4562475 w 4562475"/>
                <a:gd name="connsiteY8" fmla="*/ 0 h 4248150"/>
                <a:gd name="connsiteX0" fmla="*/ 0 w 4562475"/>
                <a:gd name="connsiteY0" fmla="*/ 4248150 h 4248150"/>
                <a:gd name="connsiteX1" fmla="*/ 572601 w 4562475"/>
                <a:gd name="connsiteY1" fmla="*/ 2866915 h 4248150"/>
                <a:gd name="connsiteX2" fmla="*/ 812873 w 4562475"/>
                <a:gd name="connsiteY2" fmla="*/ 2533375 h 4248150"/>
                <a:gd name="connsiteX3" fmla="*/ 1066800 w 4562475"/>
                <a:gd name="connsiteY3" fmla="*/ 2419350 h 4248150"/>
                <a:gd name="connsiteX4" fmla="*/ 1285875 w 4562475"/>
                <a:gd name="connsiteY4" fmla="*/ 2390775 h 4248150"/>
                <a:gd name="connsiteX5" fmla="*/ 1924050 w 4562475"/>
                <a:gd name="connsiteY5" fmla="*/ 2314575 h 4248150"/>
                <a:gd name="connsiteX6" fmla="*/ 2257425 w 4562475"/>
                <a:gd name="connsiteY6" fmla="*/ 2238375 h 4248150"/>
                <a:gd name="connsiteX7" fmla="*/ 2400300 w 4562475"/>
                <a:gd name="connsiteY7" fmla="*/ 2152650 h 4248150"/>
                <a:gd name="connsiteX8" fmla="*/ 2581275 w 4562475"/>
                <a:gd name="connsiteY8" fmla="*/ 1971675 h 4248150"/>
                <a:gd name="connsiteX9" fmla="*/ 4562475 w 4562475"/>
                <a:gd name="connsiteY9" fmla="*/ 0 h 4248150"/>
                <a:gd name="connsiteX0" fmla="*/ 0 w 4562475"/>
                <a:gd name="connsiteY0" fmla="*/ 4248150 h 4248150"/>
                <a:gd name="connsiteX1" fmla="*/ 321154 w 4562475"/>
                <a:gd name="connsiteY1" fmla="*/ 3397595 h 4248150"/>
                <a:gd name="connsiteX2" fmla="*/ 572601 w 4562475"/>
                <a:gd name="connsiteY2" fmla="*/ 2866915 h 4248150"/>
                <a:gd name="connsiteX3" fmla="*/ 812873 w 4562475"/>
                <a:gd name="connsiteY3" fmla="*/ 2533375 h 4248150"/>
                <a:gd name="connsiteX4" fmla="*/ 1066800 w 4562475"/>
                <a:gd name="connsiteY4" fmla="*/ 2419350 h 4248150"/>
                <a:gd name="connsiteX5" fmla="*/ 1285875 w 4562475"/>
                <a:gd name="connsiteY5" fmla="*/ 2390775 h 4248150"/>
                <a:gd name="connsiteX6" fmla="*/ 1924050 w 4562475"/>
                <a:gd name="connsiteY6" fmla="*/ 231457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321154 w 4562475"/>
                <a:gd name="connsiteY1" fmla="*/ 3397595 h 4248150"/>
                <a:gd name="connsiteX2" fmla="*/ 572601 w 4562475"/>
                <a:gd name="connsiteY2" fmla="*/ 2866915 h 4248150"/>
                <a:gd name="connsiteX3" fmla="*/ 812873 w 4562475"/>
                <a:gd name="connsiteY3" fmla="*/ 2533375 h 4248150"/>
                <a:gd name="connsiteX4" fmla="*/ 1066800 w 4562475"/>
                <a:gd name="connsiteY4" fmla="*/ 2419350 h 4248150"/>
                <a:gd name="connsiteX5" fmla="*/ 1270018 w 4562475"/>
                <a:gd name="connsiteY5" fmla="*/ 2380204 h 4248150"/>
                <a:gd name="connsiteX6" fmla="*/ 1924050 w 4562475"/>
                <a:gd name="connsiteY6" fmla="*/ 231457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  <a:gd name="connsiteX0" fmla="*/ 0 w 4562475"/>
                <a:gd name="connsiteY0" fmla="*/ 4248150 h 4248150"/>
                <a:gd name="connsiteX1" fmla="*/ 321154 w 4562475"/>
                <a:gd name="connsiteY1" fmla="*/ 3397595 h 4248150"/>
                <a:gd name="connsiteX2" fmla="*/ 572601 w 4562475"/>
                <a:gd name="connsiteY2" fmla="*/ 2866915 h 4248150"/>
                <a:gd name="connsiteX3" fmla="*/ 812873 w 4562475"/>
                <a:gd name="connsiteY3" fmla="*/ 2533375 h 4248150"/>
                <a:gd name="connsiteX4" fmla="*/ 1056229 w 4562475"/>
                <a:gd name="connsiteY4" fmla="*/ 2414065 h 4248150"/>
                <a:gd name="connsiteX5" fmla="*/ 1270018 w 4562475"/>
                <a:gd name="connsiteY5" fmla="*/ 2380204 h 4248150"/>
                <a:gd name="connsiteX6" fmla="*/ 1924050 w 4562475"/>
                <a:gd name="connsiteY6" fmla="*/ 2314575 h 4248150"/>
                <a:gd name="connsiteX7" fmla="*/ 2257425 w 4562475"/>
                <a:gd name="connsiteY7" fmla="*/ 2238375 h 4248150"/>
                <a:gd name="connsiteX8" fmla="*/ 2400300 w 4562475"/>
                <a:gd name="connsiteY8" fmla="*/ 2152650 h 4248150"/>
                <a:gd name="connsiteX9" fmla="*/ 2581275 w 4562475"/>
                <a:gd name="connsiteY9" fmla="*/ 1971675 h 4248150"/>
                <a:gd name="connsiteX10" fmla="*/ 4562475 w 4562475"/>
                <a:gd name="connsiteY10" fmla="*/ 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2475" h="4248150">
                  <a:moveTo>
                    <a:pt x="0" y="4248150"/>
                  </a:moveTo>
                  <a:cubicBezTo>
                    <a:pt x="58811" y="4106391"/>
                    <a:pt x="225720" y="3627801"/>
                    <a:pt x="321154" y="3397595"/>
                  </a:cubicBezTo>
                  <a:cubicBezTo>
                    <a:pt x="416588" y="3167389"/>
                    <a:pt x="490648" y="3010952"/>
                    <a:pt x="572601" y="2866915"/>
                  </a:cubicBezTo>
                  <a:cubicBezTo>
                    <a:pt x="654554" y="2722878"/>
                    <a:pt x="730507" y="2607969"/>
                    <a:pt x="812873" y="2533375"/>
                  </a:cubicBezTo>
                  <a:cubicBezTo>
                    <a:pt x="895240" y="2458781"/>
                    <a:pt x="980038" y="2439594"/>
                    <a:pt x="1056229" y="2414065"/>
                  </a:cubicBezTo>
                  <a:cubicBezTo>
                    <a:pt x="1132420" y="2388536"/>
                    <a:pt x="1125381" y="2396786"/>
                    <a:pt x="1270018" y="2380204"/>
                  </a:cubicBezTo>
                  <a:cubicBezTo>
                    <a:pt x="1414655" y="2363622"/>
                    <a:pt x="1759482" y="2338213"/>
                    <a:pt x="1924050" y="2314575"/>
                  </a:cubicBezTo>
                  <a:cubicBezTo>
                    <a:pt x="2088618" y="2290937"/>
                    <a:pt x="2178050" y="2265362"/>
                    <a:pt x="2257425" y="2238375"/>
                  </a:cubicBezTo>
                  <a:cubicBezTo>
                    <a:pt x="2336800" y="2211388"/>
                    <a:pt x="2346325" y="2197100"/>
                    <a:pt x="2400300" y="2152650"/>
                  </a:cubicBezTo>
                  <a:cubicBezTo>
                    <a:pt x="2454275" y="2108200"/>
                    <a:pt x="2581275" y="1971675"/>
                    <a:pt x="2581275" y="1971675"/>
                  </a:cubicBezTo>
                  <a:lnTo>
                    <a:pt x="4562475" y="0"/>
                  </a:lnTo>
                </a:path>
              </a:pathLst>
            </a:custGeom>
            <a:noFill/>
            <a:ln w="571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ea typeface="ＭＳ Ｐゴシック" pitchFamily="34" charset="-128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79E706C-9027-F546-95D7-C44628749B2D}"/>
                </a:ext>
              </a:extLst>
            </p:cNvPr>
            <p:cNvCxnSpPr/>
            <p:nvPr/>
          </p:nvCxnSpPr>
          <p:spPr>
            <a:xfrm flipH="1" flipV="1">
              <a:off x="660826" y="3375471"/>
              <a:ext cx="5218604" cy="13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dash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97FB642-00CF-204D-8CC0-7F339D877C62}"/>
                </a:ext>
              </a:extLst>
            </p:cNvPr>
            <p:cNvCxnSpPr/>
            <p:nvPr/>
          </p:nvCxnSpPr>
          <p:spPr>
            <a:xfrm flipH="1" flipV="1">
              <a:off x="643098" y="4133952"/>
              <a:ext cx="5218604" cy="13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dash"/>
            </a:ln>
            <a:effectLst/>
          </p:spPr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E336BD5-6C18-D94A-99EF-9687EF57151A}"/>
                </a:ext>
              </a:extLst>
            </p:cNvPr>
            <p:cNvSpPr/>
            <p:nvPr/>
          </p:nvSpPr>
          <p:spPr>
            <a:xfrm>
              <a:off x="724097" y="6023336"/>
              <a:ext cx="50292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 Rounded MT Bold" panose="020F0704030504030204" pitchFamily="34" charset="0"/>
                  <a:ea typeface="ＭＳ Ｐゴシック" pitchFamily="34" charset="-128"/>
                </a:rPr>
                <a:t>Progress in peak intensity since laser invention in 1960 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30702BD9-C0D8-CD4B-9F7A-AD6F50C3615E}"/>
              </a:ext>
            </a:extLst>
          </p:cNvPr>
          <p:cNvSpPr txBox="1"/>
          <p:nvPr/>
        </p:nvSpPr>
        <p:spPr>
          <a:xfrm>
            <a:off x="86306" y="4239271"/>
            <a:ext cx="2374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S-curve: Saturation of previous technology</a:t>
            </a:r>
          </a:p>
          <a:p>
            <a:r>
              <a:rPr lang="en-US" dirty="0"/>
              <a:t>Breakthrough</a:t>
            </a:r>
          </a:p>
          <a:p>
            <a:r>
              <a:rPr lang="en-US" dirty="0"/>
              <a:t>At some point, new saturation</a:t>
            </a:r>
          </a:p>
          <a:p>
            <a:r>
              <a:rPr lang="en-US" dirty="0"/>
              <a:t>New breakthrough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6FBE2E69-88D8-974B-965A-C743DF8E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3" y="2479348"/>
            <a:ext cx="2278434" cy="17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8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D794AA-586F-434E-B77D-8A552D950C41}"/>
              </a:ext>
            </a:extLst>
          </p:cNvPr>
          <p:cNvGrpSpPr/>
          <p:nvPr/>
        </p:nvGrpSpPr>
        <p:grpSpPr>
          <a:xfrm>
            <a:off x="755576" y="1582778"/>
            <a:ext cx="3563316" cy="2969680"/>
            <a:chOff x="1152700" y="1124744"/>
            <a:chExt cx="3563316" cy="2969680"/>
          </a:xfrm>
        </p:grpSpPr>
        <p:pic>
          <p:nvPicPr>
            <p:cNvPr id="5" name="Picture 4" descr="Slides for FET Application_Page_2.png">
              <a:extLst>
                <a:ext uri="{FF2B5EF4-FFF2-40B4-BE49-F238E27FC236}">
                  <a16:creationId xmlns:a16="http://schemas.microsoft.com/office/drawing/2014/main" id="{BE3114A4-B1BE-4D4F-98F2-8B46EA1A2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87624" y="1124744"/>
              <a:ext cx="3528392" cy="206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A2F655-98B4-F84E-835A-B8279C9BB633}"/>
                </a:ext>
              </a:extLst>
            </p:cNvPr>
            <p:cNvSpPr/>
            <p:nvPr/>
          </p:nvSpPr>
          <p:spPr>
            <a:xfrm>
              <a:off x="1152700" y="3171094"/>
              <a:ext cx="330014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srgbClr val="000000"/>
                  </a:solidFill>
                  <a:latin typeface="Arial Rounded MT Bold" panose="020F0704030504030204" pitchFamily="34" charset="0"/>
                  <a:ea typeface="+mn-ea"/>
                  <a:cs typeface="Arial"/>
                </a:rPr>
                <a:t>Accelerating structure, metal (normal conductive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srgbClr val="000000"/>
                  </a:solidFill>
                  <a:latin typeface="Arial Rounded MT Bold" panose="020F0704030504030204" pitchFamily="34" charset="0"/>
                  <a:ea typeface="+mn-ea"/>
                  <a:cs typeface="Arial"/>
                </a:rPr>
                <a:t>or super-conductive)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CEE3FC-30ED-BE4F-A9E0-4746B0D394AC}"/>
              </a:ext>
            </a:extLst>
          </p:cNvPr>
          <p:cNvGrpSpPr/>
          <p:nvPr/>
        </p:nvGrpSpPr>
        <p:grpSpPr>
          <a:xfrm>
            <a:off x="5171127" y="1628882"/>
            <a:ext cx="3217297" cy="3431270"/>
            <a:chOff x="5171127" y="1052736"/>
            <a:chExt cx="3217297" cy="3431270"/>
          </a:xfrm>
        </p:grpSpPr>
        <p:pic>
          <p:nvPicPr>
            <p:cNvPr id="8" name="Picture 7" descr="Slides for FET Application_Page_2.png">
              <a:extLst>
                <a:ext uri="{FF2B5EF4-FFF2-40B4-BE49-F238E27FC236}">
                  <a16:creationId xmlns:a16="http://schemas.microsoft.com/office/drawing/2014/main" id="{418BA310-BE1D-6F44-96EF-7109A27B3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71127" y="1052736"/>
              <a:ext cx="3217297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359FC-7860-414F-9B34-0FD97E571853}"/>
                </a:ext>
              </a:extLst>
            </p:cNvPr>
            <p:cNvSpPr/>
            <p:nvPr/>
          </p:nvSpPr>
          <p:spPr>
            <a:xfrm>
              <a:off x="5294189" y="3443084"/>
              <a:ext cx="3083739" cy="1040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 Rounded MT Bold" panose="020F0704030504030204" pitchFamily="34" charset="0"/>
                  <a:ea typeface="+mn-ea"/>
                  <a:cs typeface="Arial"/>
                </a:rPr>
                <a:t>“Accelerating structure” produced on-the-fly in plasma by laser pulse</a:t>
              </a: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1990A4-8AFE-5342-97B9-07535B6C7F82}"/>
              </a:ext>
            </a:extLst>
          </p:cNvPr>
          <p:cNvSpPr/>
          <p:nvPr/>
        </p:nvSpPr>
        <p:spPr bwMode="auto">
          <a:xfrm>
            <a:off x="4435668" y="2516820"/>
            <a:ext cx="648072" cy="504056"/>
          </a:xfrm>
          <a:prstGeom prst="rightArrow">
            <a:avLst/>
          </a:prstGeom>
          <a:gradFill>
            <a:gsLst>
              <a:gs pos="10000">
                <a:srgbClr val="FFC000"/>
              </a:gs>
              <a:gs pos="42000">
                <a:srgbClr val="FFFF00"/>
              </a:gs>
              <a:gs pos="84000">
                <a:srgbClr val="92D050"/>
              </a:gs>
            </a:gsLst>
            <a:lin ang="0" scaled="0"/>
          </a:gra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63388-78FE-F743-B87F-EF7F949B5A4B}"/>
              </a:ext>
            </a:extLst>
          </p:cNvPr>
          <p:cNvSpPr txBox="1"/>
          <p:nvPr/>
        </p:nvSpPr>
        <p:spPr>
          <a:xfrm>
            <a:off x="286279" y="708815"/>
            <a:ext cx="45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 Rounded MT Bold" panose="020F0704030504030204" pitchFamily="34" charset="0"/>
                <a:ea typeface="+mn-ea"/>
              </a:rPr>
              <a:t>Plasma acceleration</a:t>
            </a:r>
            <a:endParaRPr lang="en-GB" sz="2800" dirty="0">
              <a:solidFill>
                <a:srgbClr val="000000"/>
              </a:solidFill>
              <a:latin typeface="Arial Rounded MT Bold" panose="020F07040305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428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65134" y="121186"/>
            <a:ext cx="6841476" cy="1143689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Can linear collider be built with plasma acceleration? </a:t>
            </a:r>
          </a:p>
        </p:txBody>
      </p:sp>
      <p:pic>
        <p:nvPicPr>
          <p:cNvPr id="5" name="Content Placeholder 4" descr="Figure_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710514" cy="30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5038666" cy="27215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59832" y="148478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Laser-driven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6544" y="326523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Beam-driven</a:t>
            </a:r>
          </a:p>
        </p:txBody>
      </p:sp>
      <p:sp>
        <p:nvSpPr>
          <p:cNvPr id="10" name="Shape 188"/>
          <p:cNvSpPr/>
          <p:nvPr/>
        </p:nvSpPr>
        <p:spPr>
          <a:xfrm>
            <a:off x="5364088" y="6356592"/>
            <a:ext cx="2267611" cy="22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3" tIns="35713" rIns="35713" bIns="35713" anchor="ctr">
            <a:spAutoFit/>
          </a:bodyPr>
          <a:lstStyle/>
          <a:p>
            <a:pPr algn="ctr" defTabSz="410709" hangingPunct="0"/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A. Seryi et al, </a:t>
            </a:r>
            <a:r>
              <a:rPr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SLAC-PUB-13766</a:t>
            </a:r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, 2009</a:t>
            </a:r>
            <a:endParaRPr sz="1000" kern="0" dirty="0">
              <a:solidFill>
                <a:srgbClr val="7F7F7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406" y="3823185"/>
            <a:ext cx="2374882" cy="2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6" rIns="91414" bIns="45706">
            <a:prstTxWarp prst="textNoShape">
              <a:avLst/>
            </a:prstTxWarp>
            <a:spAutoFit/>
          </a:bodyPr>
          <a:lstStyle/>
          <a:p>
            <a:pPr algn="ctr" defTabSz="914353"/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Esarey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 et al, Rev. Mod. Phys. (2009)</a:t>
            </a:r>
          </a:p>
        </p:txBody>
      </p:sp>
    </p:spTree>
    <p:extLst>
      <p:ext uri="{BB962C8B-B14F-4D97-AF65-F5344CB8AC3E}">
        <p14:creationId xmlns:p14="http://schemas.microsoft.com/office/powerpoint/2010/main" val="404201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-16317"/>
            <a:ext cx="9144000" cy="1247047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GB" sz="2400" dirty="0">
                <a:solidFill>
                  <a:srgbClr val="FF0000"/>
                </a:solidFill>
              </a:rPr>
              <a:t>The answer depends on our work.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Advanced accelerator community developing roadmaps toward plasma-based collider</a:t>
            </a:r>
          </a:p>
        </p:txBody>
      </p:sp>
      <p:pic>
        <p:nvPicPr>
          <p:cNvPr id="5" name="Content Placeholder 4" descr="Figure_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710514" cy="30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5038666" cy="272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6287" y="1968930"/>
            <a:ext cx="3694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  <a:latin typeface="Arial"/>
              </a:rPr>
              <a:t>Concepts of plasma-based colliders</a:t>
            </a:r>
            <a:endParaRPr lang="en-US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148478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Laser-driven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6544" y="326523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Beam-driven</a:t>
            </a:r>
          </a:p>
        </p:txBody>
      </p:sp>
      <p:sp>
        <p:nvSpPr>
          <p:cNvPr id="10" name="Shape 188"/>
          <p:cNvSpPr/>
          <p:nvPr/>
        </p:nvSpPr>
        <p:spPr>
          <a:xfrm>
            <a:off x="5364088" y="6356592"/>
            <a:ext cx="2267611" cy="22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3" tIns="35713" rIns="35713" bIns="35713" anchor="ctr">
            <a:spAutoFit/>
          </a:bodyPr>
          <a:lstStyle/>
          <a:p>
            <a:pPr algn="ctr" defTabSz="410709" hangingPunct="0"/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A. Seryi et al, </a:t>
            </a:r>
            <a:r>
              <a:rPr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SLAC-PUB-13766</a:t>
            </a:r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, 2009</a:t>
            </a:r>
            <a:endParaRPr sz="1000" kern="0" dirty="0">
              <a:solidFill>
                <a:srgbClr val="7F7F7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406" y="3823185"/>
            <a:ext cx="2374882" cy="2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6" rIns="91414" bIns="45706">
            <a:prstTxWarp prst="textNoShape">
              <a:avLst/>
            </a:prstTxWarp>
            <a:spAutoFit/>
          </a:bodyPr>
          <a:lstStyle/>
          <a:p>
            <a:pPr algn="ctr" defTabSz="914353"/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Esarey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 et al, Rev. Mod. Phys. (2009)</a:t>
            </a:r>
          </a:p>
        </p:txBody>
      </p:sp>
    </p:spTree>
    <p:extLst>
      <p:ext uri="{BB962C8B-B14F-4D97-AF65-F5344CB8AC3E}">
        <p14:creationId xmlns:p14="http://schemas.microsoft.com/office/powerpoint/2010/main" val="355215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115888"/>
            <a:ext cx="9144000" cy="671512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Advanced accelerator community developing roadmaps toward plasma-based collider</a:t>
            </a:r>
          </a:p>
        </p:txBody>
      </p:sp>
      <p:pic>
        <p:nvPicPr>
          <p:cNvPr id="5" name="Content Placeholder 4" descr="Figure_6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710514" cy="30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5038666" cy="2721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6287" y="1968930"/>
            <a:ext cx="3694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solidFill>
                  <a:srgbClr val="FF0000"/>
                </a:solidFill>
                <a:latin typeface="Arial"/>
              </a:rPr>
              <a:t>Concepts of plasma-based colliders</a:t>
            </a:r>
            <a:endParaRPr lang="en-US" sz="16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1484784"/>
            <a:ext cx="1368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Laser-driven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6544" y="326523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/>
              </a:rPr>
              <a:t>Beam-driven</a:t>
            </a:r>
          </a:p>
        </p:txBody>
      </p:sp>
      <p:sp>
        <p:nvSpPr>
          <p:cNvPr id="10" name="Shape 188"/>
          <p:cNvSpPr/>
          <p:nvPr/>
        </p:nvSpPr>
        <p:spPr>
          <a:xfrm>
            <a:off x="5364088" y="6356592"/>
            <a:ext cx="2267611" cy="22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3" tIns="35713" rIns="35713" bIns="35713" anchor="ctr">
            <a:spAutoFit/>
          </a:bodyPr>
          <a:lstStyle/>
          <a:p>
            <a:pPr algn="ctr" defTabSz="410709" hangingPunct="0"/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A. Seryi et al, </a:t>
            </a:r>
            <a:r>
              <a:rPr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SLAC-PUB-13766</a:t>
            </a:r>
            <a:r>
              <a:rPr lang="en-GB" sz="1000" kern="0" dirty="0">
                <a:solidFill>
                  <a:srgbClr val="7F7F7F"/>
                </a:solidFill>
                <a:latin typeface="Arial"/>
                <a:ea typeface="Helvetica Light"/>
                <a:cs typeface="Arial"/>
                <a:sym typeface="Helvetica Light"/>
              </a:rPr>
              <a:t>, 2009</a:t>
            </a:r>
            <a:endParaRPr sz="1000" kern="0" dirty="0">
              <a:solidFill>
                <a:srgbClr val="7F7F7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406" y="3823185"/>
            <a:ext cx="2374882" cy="2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6" rIns="91414" bIns="45706">
            <a:prstTxWarp prst="textNoShape">
              <a:avLst/>
            </a:prstTxWarp>
            <a:spAutoFit/>
          </a:bodyPr>
          <a:lstStyle/>
          <a:p>
            <a:pPr algn="ctr" defTabSz="914353"/>
            <a:r>
              <a:rPr lang="en-US" sz="1050" dirty="0" err="1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Esarey</a:t>
            </a:r>
            <a:r>
              <a:rPr lang="en-US" sz="1050" dirty="0">
                <a:solidFill>
                  <a:srgbClr val="FFFFFF">
                    <a:lumMod val="50000"/>
                  </a:srgbClr>
                </a:solidFill>
                <a:latin typeface="Arial" pitchFamily="-65" charset="0"/>
                <a:ea typeface="ＭＳ Ｐゴシック"/>
                <a:cs typeface="ＭＳ Ｐゴシック"/>
              </a:rPr>
              <a:t> et al, Rev. Mod. Phys. (2009)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" y="1268760"/>
            <a:ext cx="6215838" cy="4689142"/>
          </a:xfrm>
          <a:prstGeom prst="rect">
            <a:avLst/>
          </a:prstGeom>
          <a:ln w="317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9690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18445</TotalTime>
  <Words>3633</Words>
  <Application>Microsoft Macintosh PowerPoint</Application>
  <PresentationFormat>On-screen Show (4:3)</PresentationFormat>
  <Paragraphs>598</Paragraphs>
  <Slides>48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74" baseType="lpstr">
      <vt:lpstr>맑은 고딕</vt:lpstr>
      <vt:lpstr>ＭＳ Ｐゴシック</vt:lpstr>
      <vt:lpstr>游ゴシック</vt:lpstr>
      <vt:lpstr>ヒラギノ角ゴ Pro W3</vt:lpstr>
      <vt:lpstr>Apple Chancery</vt:lpstr>
      <vt:lpstr>Arial</vt:lpstr>
      <vt:lpstr>Arial Rounded MT Bold</vt:lpstr>
      <vt:lpstr>Calibri</vt:lpstr>
      <vt:lpstr>Calibri Light</vt:lpstr>
      <vt:lpstr>Cambria Math</vt:lpstr>
      <vt:lpstr>Comic Sans MS</vt:lpstr>
      <vt:lpstr>DejaVu LGC Sans</vt:lpstr>
      <vt:lpstr>DejaVu Sans</vt:lpstr>
      <vt:lpstr>Franklin Gothic Medium</vt:lpstr>
      <vt:lpstr>Geneva</vt:lpstr>
      <vt:lpstr>Helvetica</vt:lpstr>
      <vt:lpstr>Helvetica Light</vt:lpstr>
      <vt:lpstr>Optima</vt:lpstr>
      <vt:lpstr>PingFangSC-Regular</vt:lpstr>
      <vt:lpstr>Symbol</vt:lpstr>
      <vt:lpstr>Times</vt:lpstr>
      <vt:lpstr>Times New Roman</vt:lpstr>
      <vt:lpstr>Wingdings</vt:lpstr>
      <vt:lpstr>Wingdings 3</vt:lpstr>
      <vt:lpstr>1_Office Theme</vt:lpstr>
      <vt:lpstr>CorelPhotoPaint.Image.11</vt:lpstr>
      <vt:lpstr>Advanced and Novel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linear collider be built with plasma acceleration? </vt:lpstr>
      <vt:lpstr>The answer depends on our work.  Advanced accelerator community developing roadmaps toward plasma-based collider</vt:lpstr>
      <vt:lpstr>Advanced accelerator community developing roadmaps toward plasma-based collider</vt:lpstr>
      <vt:lpstr>Advanced accelerator community developing roadmaps toward plasma-based collider</vt:lpstr>
      <vt:lpstr>Advanced accelerator community developing roadmaps toward plasma-based collider</vt:lpstr>
      <vt:lpstr>FACET plasma acceleration facility</vt:lpstr>
      <vt:lpstr>PowerPoint Presentation</vt:lpstr>
      <vt:lpstr>FACET-II: Premier R&amp;D facility for PWFA Following Success of FACET</vt:lpstr>
      <vt:lpstr>PWFA Research Priorities at FACET-II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Efficient and Cost-Effective High-Gradient Normal Conducting Accelerators </vt:lpstr>
      <vt:lpstr>Cryogenic-Copper Accelerating Structures: New Frontier for Beam Brightness, Efficiency and Cost-Capability</vt:lpstr>
      <vt:lpstr>An Advanced NCRF Linac Concept for Future High Energy Accelerators</vt:lpstr>
      <vt:lpstr>Advanced Accelerator R&amp;D at the Argonne Wakefield Accelerator (AWA) Facility  </vt:lpstr>
      <vt:lpstr>Development of dual-axis cavity for ERL applications</vt:lpstr>
      <vt:lpstr>Advanced Accelerator R&amp;D at the Argonne Wakefield Accelerator (AWA) Facility  </vt:lpstr>
      <vt:lpstr>Beam manipulations with relevance  to future advanced linear colliders</vt:lpstr>
      <vt:lpstr>PowerPoint Presentation</vt:lpstr>
      <vt:lpstr>PowerPoint Presentation</vt:lpstr>
      <vt:lpstr>PowerPoint Presentation</vt:lpstr>
      <vt:lpstr>Electron Ion Collider – next collider in US </vt:lpstr>
      <vt:lpstr>Lessons from B factories - KEK B and PEP-II</vt:lpstr>
      <vt:lpstr>US-Based EIC Proposals</vt:lpstr>
      <vt:lpstr>EIC design features enabling high Lumi and high polarization</vt:lpstr>
      <vt:lpstr>Electron Colling and energy recovery</vt:lpstr>
      <vt:lpstr>PowerPoint Presentation</vt:lpstr>
      <vt:lpstr>PowerPoint Presentation</vt:lpstr>
      <vt:lpstr>The compact ERL (cERL) at KEK</vt:lpstr>
      <vt:lpstr>PowerPoint Presentation</vt:lpstr>
      <vt:lpstr>RHIC and Electron Cooling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JSA Director’s Operations Review</dc:title>
  <dc:creator>Sherry Thomas</dc:creator>
  <cp:lastModifiedBy>Andrei Seryi</cp:lastModifiedBy>
  <cp:revision>407</cp:revision>
  <cp:lastPrinted>2018-07-20T15:06:53Z</cp:lastPrinted>
  <dcterms:created xsi:type="dcterms:W3CDTF">2018-06-12T16:13:46Z</dcterms:created>
  <dcterms:modified xsi:type="dcterms:W3CDTF">2019-04-15T15:27:47Z</dcterms:modified>
</cp:coreProperties>
</file>