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</p:sldMasterIdLst>
  <p:notesMasterIdLst>
    <p:notesMasterId r:id="rId31"/>
  </p:notesMasterIdLst>
  <p:sldIdLst>
    <p:sldId id="256" r:id="rId2"/>
    <p:sldId id="698" r:id="rId3"/>
    <p:sldId id="709" r:id="rId4"/>
    <p:sldId id="759" r:id="rId5"/>
    <p:sldId id="730" r:id="rId6"/>
    <p:sldId id="720" r:id="rId7"/>
    <p:sldId id="760" r:id="rId8"/>
    <p:sldId id="713" r:id="rId9"/>
    <p:sldId id="701" r:id="rId10"/>
    <p:sldId id="712" r:id="rId11"/>
    <p:sldId id="741" r:id="rId12"/>
    <p:sldId id="742" r:id="rId13"/>
    <p:sldId id="755" r:id="rId14"/>
    <p:sldId id="695" r:id="rId15"/>
    <p:sldId id="639" r:id="rId16"/>
    <p:sldId id="326" r:id="rId17"/>
    <p:sldId id="647" r:id="rId18"/>
    <p:sldId id="708" r:id="rId19"/>
    <p:sldId id="758" r:id="rId20"/>
    <p:sldId id="757" r:id="rId21"/>
    <p:sldId id="744" r:id="rId22"/>
    <p:sldId id="745" r:id="rId23"/>
    <p:sldId id="747" r:id="rId24"/>
    <p:sldId id="754" r:id="rId25"/>
    <p:sldId id="748" r:id="rId26"/>
    <p:sldId id="494" r:id="rId27"/>
    <p:sldId id="333" r:id="rId28"/>
    <p:sldId id="719" r:id="rId29"/>
    <p:sldId id="752" r:id="rId30"/>
  </p:sldIdLst>
  <p:sldSz cx="12192000" cy="6858000"/>
  <p:notesSz cx="64008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0000"/>
    <a:srgbClr val="DEE9F9"/>
    <a:srgbClr val="E8E0FB"/>
    <a:srgbClr val="FAD3DC"/>
    <a:srgbClr val="FEFF67"/>
    <a:srgbClr val="008000"/>
    <a:srgbClr val="99CC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429" autoAdjust="0"/>
  </p:normalViewPr>
  <p:slideViewPr>
    <p:cSldViewPr snapToGrid="0">
      <p:cViewPr varScale="1">
        <p:scale>
          <a:sx n="57" d="100"/>
          <a:sy n="57" d="100"/>
        </p:scale>
        <p:origin x="84" y="132"/>
      </p:cViewPr>
      <p:guideLst/>
    </p:cSldViewPr>
  </p:slideViewPr>
  <p:outlineViewPr>
    <p:cViewPr>
      <p:scale>
        <a:sx n="33" d="100"/>
        <a:sy n="33" d="100"/>
      </p:scale>
      <p:origin x="0" y="-19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4"/>
    </p:cViewPr>
  </p:sorterViewPr>
  <p:notesViewPr>
    <p:cSldViewPr snapToGrid="0">
      <p:cViewPr varScale="1">
        <p:scale>
          <a:sx n="86" d="100"/>
          <a:sy n="86" d="100"/>
        </p:scale>
        <p:origin x="37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5849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5849"/>
          </a:xfrm>
          <a:prstGeom prst="rect">
            <a:avLst/>
          </a:prstGeom>
        </p:spPr>
        <p:txBody>
          <a:bodyPr vert="horz" lIns="86210" tIns="43105" rIns="86210" bIns="43105" rtlCol="0"/>
          <a:lstStyle>
            <a:lvl1pPr algn="r">
              <a:defRPr sz="1100"/>
            </a:lvl1pPr>
          </a:lstStyle>
          <a:p>
            <a:fld id="{E5E15D9E-A378-46DD-A020-F3692A24AA0D}" type="datetimeFigureOut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595313" y="1085850"/>
            <a:ext cx="521017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0" tIns="43105" rIns="86210" bIns="4310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40080" y="4180522"/>
            <a:ext cx="5120640" cy="3420428"/>
          </a:xfrm>
          <a:prstGeom prst="rect">
            <a:avLst/>
          </a:prstGeom>
        </p:spPr>
        <p:txBody>
          <a:bodyPr vert="horz" lIns="86210" tIns="43105" rIns="86210" bIns="4310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5848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5848"/>
          </a:xfrm>
          <a:prstGeom prst="rect">
            <a:avLst/>
          </a:prstGeom>
        </p:spPr>
        <p:txBody>
          <a:bodyPr vert="horz" lIns="86210" tIns="43105" rIns="86210" bIns="43105" rtlCol="0" anchor="b"/>
          <a:lstStyle>
            <a:lvl1pPr algn="r">
              <a:defRPr sz="1100"/>
            </a:lvl1pPr>
          </a:lstStyle>
          <a:p>
            <a:fld id="{BBF6BC03-AAB7-455B-AFB1-14BFFB4FC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29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質疑込みで</a:t>
            </a:r>
            <a:r>
              <a:rPr kumimoji="1" lang="en-US" altLang="ja-JP" dirty="0"/>
              <a:t>45</a:t>
            </a:r>
            <a:r>
              <a:rPr kumimoji="1" lang="ja-JP" altLang="en-US" dirty="0"/>
              <a:t>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BC03-AAB7-455B-AFB1-14BFFB4FC42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30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57793-DE87-4D01-9A05-AE92EC55F8C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38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0BA28-1C2C-4B3C-9420-8DDB93D6B21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034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0BA28-1C2C-4B3C-9420-8DDB93D6B21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01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0BA28-1C2C-4B3C-9420-8DDB93D6B21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72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79252F-B246-4225-9579-BEF0113F4DC4}" type="slidenum">
              <a:t>15</a:t>
            </a:fld>
            <a:endParaRPr lang="de-DE"/>
          </a:p>
        </p:txBody>
      </p:sp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2875" y="771525"/>
            <a:ext cx="6767513" cy="3808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 altLang="ja-JP" sz="1900">
              <a:latin typeface="Arial" pitchFamily="18"/>
              <a:ea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6074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6BC03-AAB7-455B-AFB1-14BFFB4FC42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06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6BC03-AAB7-455B-AFB1-14BFFB4FC42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128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95313" y="1085850"/>
            <a:ext cx="5210175" cy="2932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597DF-4192-4D19-B1BE-E130FCDEFFF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88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DC6E4F7-8253-4078-9E12-4F63561E17EB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9" name="Picture 7" descr="C2-HD-TOP.png">
            <a:extLst>
              <a:ext uri="{FF2B5EF4-FFF2-40B4-BE49-F238E27FC236}">
                <a16:creationId xmlns:a16="http://schemas.microsoft.com/office/drawing/2014/main" id="{6E505FBF-3123-4717-9199-83A829BA3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50D0-A281-461B-8955-68A81E8AABEE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2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97D1AD-5358-4D76-AA61-A0F1939972A9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39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B1737B4-5C67-49D0-88EB-3A83F1B6811F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2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05FC26-AC88-47D8-A8FF-B29F9462A7D9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1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330F9-C008-4B97-A8E9-CC92AFDB7AC2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8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CC4D-B515-4DF1-9F38-E7B7B1D9C190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3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9FB3-DD8B-47F2-B0B4-6BB8A682F56A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BF84EA-3E96-4AF5-B318-0EF507513974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7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C8E23-8B37-412F-B5BE-3D89D14CC967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7" name="Picture 7" descr="C2-HD-BTM.png">
            <a:extLst>
              <a:ext uri="{FF2B5EF4-FFF2-40B4-BE49-F238E27FC236}">
                <a16:creationId xmlns:a16="http://schemas.microsoft.com/office/drawing/2014/main" id="{FBE866E8-73B4-4124-A609-9642D95F4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BA1CA7-A2DE-45D2-88B4-C18432AA3A92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4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CD47-156F-443D-9B0B-82AA844D4870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8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1CF0-7B08-42B7-A1FE-CF654C75B753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8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F6D8-E79B-4398-8C19-09C52DC47098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C7F5C7-E4EE-4BDF-97F0-37F0DAF817B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5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AC26-10BC-4773-8E8C-11DBAB7139F2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4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FFDD-3BB8-4F30-8366-A702AFE948BF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9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6F54-F0A2-4463-96D6-D023E92EDBC1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29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1DB6A-7EAC-4A54-B68A-01CBEDC8E37D}" type="datetime1">
              <a:rPr kumimoji="1" lang="ja-JP" altLang="en-US" smtClean="0"/>
              <a:t>2019/4/16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A.K.Ichikawa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174" y="48450"/>
            <a:ext cx="4933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7F5C7-E4EE-4BDF-97F0-37F0DAF817B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9" name="Picture 7" descr="C2-HD-BTM.png">
            <a:extLst>
              <a:ext uri="{FF2B5EF4-FFF2-40B4-BE49-F238E27FC236}">
                <a16:creationId xmlns:a16="http://schemas.microsoft.com/office/drawing/2014/main" id="{F82A0BFB-9A13-40E0-ADA9-A3E97EB0C6D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009"/>
            <a:ext cx="12192000" cy="18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png"/><Relationship Id="rId7" Type="http://schemas.openxmlformats.org/officeDocument/2006/relationships/image" Target="../media/image711.png"/><Relationship Id="rId12" Type="http://schemas.openxmlformats.org/officeDocument/2006/relationships/image" Target="../media/image9.jpe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78.emf"/><Relationship Id="rId4" Type="http://schemas.openxmlformats.org/officeDocument/2006/relationships/image" Target="../media/image5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emf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90.png"/><Relationship Id="rId5" Type="http://schemas.openxmlformats.org/officeDocument/2006/relationships/image" Target="../media/image29.png"/><Relationship Id="rId10" Type="http://schemas.openxmlformats.org/officeDocument/2006/relationships/image" Target="../media/image28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94A51B4-A88E-45A6-A161-D6C658199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5" y="-1146349"/>
            <a:ext cx="12292370" cy="92192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38400" y="1493938"/>
            <a:ext cx="7315200" cy="2429204"/>
          </a:xfrm>
        </p:spPr>
        <p:txBody>
          <a:bodyPr>
            <a:noAutofit/>
          </a:bodyPr>
          <a:lstStyle/>
          <a:p>
            <a:r>
              <a:rPr lang="en-US" altLang="ja-JP" sz="4400" dirty="0">
                <a:solidFill>
                  <a:schemeClr val="bg1"/>
                </a:solidFill>
              </a:rPr>
              <a:t>PROSPECT OF </a:t>
            </a:r>
            <a:br>
              <a:rPr lang="en-US" altLang="ja-JP" sz="4400" dirty="0">
                <a:solidFill>
                  <a:schemeClr val="bg1"/>
                </a:solidFill>
              </a:rPr>
            </a:br>
            <a:r>
              <a:rPr lang="en-US" altLang="ja-JP" sz="4400" dirty="0">
                <a:solidFill>
                  <a:schemeClr val="bg1"/>
                </a:solidFill>
              </a:rPr>
              <a:t>Long Baseline </a:t>
            </a:r>
            <a:br>
              <a:rPr lang="en-US" altLang="ja-JP" sz="4400" dirty="0">
                <a:solidFill>
                  <a:schemeClr val="bg1"/>
                </a:solidFill>
              </a:rPr>
            </a:br>
            <a:r>
              <a:rPr lang="en-US" altLang="ja-JP" sz="4400" dirty="0">
                <a:solidFill>
                  <a:schemeClr val="bg1"/>
                </a:solidFill>
              </a:rPr>
              <a:t>NEUTRINO Oscillation </a:t>
            </a:r>
            <a:br>
              <a:rPr lang="en-US" altLang="ja-JP" sz="4400" dirty="0">
                <a:solidFill>
                  <a:schemeClr val="bg1"/>
                </a:solidFill>
              </a:rPr>
            </a:br>
            <a:r>
              <a:rPr lang="en-US" altLang="ja-JP" sz="4400" dirty="0">
                <a:solidFill>
                  <a:schemeClr val="bg1"/>
                </a:solidFill>
              </a:rPr>
              <a:t>EXPERIMENTS</a:t>
            </a:r>
            <a:endParaRPr lang="ja-JP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712978" y="5264564"/>
            <a:ext cx="7315200" cy="685800"/>
          </a:xfrm>
        </p:spPr>
        <p:txBody>
          <a:bodyPr>
            <a:normAutofit/>
          </a:bodyPr>
          <a:lstStyle/>
          <a:p>
            <a:r>
              <a:rPr lang="en-US" altLang="ja-JP" sz="2800" dirty="0" err="1">
                <a:solidFill>
                  <a:schemeClr val="bg1"/>
                </a:solidFill>
                <a:latin typeface="+mj-lt"/>
              </a:rPr>
              <a:t>A.K.Ichikiawa</a:t>
            </a:r>
            <a:r>
              <a:rPr lang="en-US" altLang="ja-JP" sz="2800" dirty="0">
                <a:solidFill>
                  <a:schemeClr val="bg1"/>
                </a:solidFill>
                <a:latin typeface="+mj-lt"/>
              </a:rPr>
              <a:t>, Kyoto University</a:t>
            </a:r>
            <a:endParaRPr lang="ja-JP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5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2133B9F-3CCA-430B-8C8E-2785B682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705" y="1263367"/>
            <a:ext cx="5677705" cy="375470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20140" y="125535"/>
            <a:ext cx="10161270" cy="995914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Running Accelerator long baseline experiments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en-US" altLang="ja-JP" sz="3600" dirty="0"/>
              <a:t>T2K and </a:t>
            </a:r>
            <a:r>
              <a:rPr lang="en-US" altLang="ja-JP" dirty="0" err="1"/>
              <a:t>NOvA</a:t>
            </a:r>
            <a:endParaRPr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10</a:t>
            </a:fld>
            <a:endParaRPr lang="fr-CH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82" y="1293231"/>
            <a:ext cx="5023087" cy="37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8771" y="1502927"/>
            <a:ext cx="76655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5926240" y="1803505"/>
            <a:ext cx="1114216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NOvA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3AE938-9D0C-49A6-B60E-EC81173679E9}"/>
              </a:ext>
            </a:extLst>
          </p:cNvPr>
          <p:cNvSpPr txBox="1"/>
          <p:nvPr/>
        </p:nvSpPr>
        <p:spPr>
          <a:xfrm>
            <a:off x="1927151" y="5516315"/>
            <a:ext cx="8742842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Matter effect ~10% for T2K and ~30% for </a:t>
            </a:r>
            <a:r>
              <a:rPr kumimoji="1" lang="en-US" altLang="ja-JP" sz="2800" dirty="0" err="1">
                <a:solidFill>
                  <a:schemeClr val="bg1"/>
                </a:solidFill>
              </a:rPr>
              <a:t>NOvA</a:t>
            </a:r>
            <a:endParaRPr kumimoji="1" lang="en-US" altLang="ja-JP" sz="2800" dirty="0">
              <a:solidFill>
                <a:schemeClr val="bg1"/>
              </a:solidFill>
            </a:endParaRPr>
          </a:p>
          <a:p>
            <a:r>
              <a:rPr lang="en-US" altLang="ja-JP" sz="2800" dirty="0">
                <a:solidFill>
                  <a:schemeClr val="bg1"/>
                </a:solidFill>
              </a:rPr>
              <a:t>(Important to resolve degeneracies)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F1EA75-530F-4CB0-BB31-DF92C74508B8}"/>
              </a:ext>
            </a:extLst>
          </p:cNvPr>
          <p:cNvSpPr txBox="1"/>
          <p:nvPr/>
        </p:nvSpPr>
        <p:spPr>
          <a:xfrm>
            <a:off x="2734961" y="1735512"/>
            <a:ext cx="190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since 2009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2C5C4B1-9502-4ACF-97E9-213FCD6D4653}"/>
              </a:ext>
            </a:extLst>
          </p:cNvPr>
          <p:cNvSpPr txBox="1"/>
          <p:nvPr/>
        </p:nvSpPr>
        <p:spPr>
          <a:xfrm>
            <a:off x="5761081" y="2197177"/>
            <a:ext cx="1601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</a:rPr>
              <a:t>since 2014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0A2B5D23-5B08-4DD9-8475-329153936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75" y="1035027"/>
            <a:ext cx="4256436" cy="291218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3EB25E-30E2-4107-82AE-D22C5976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81" y="1088015"/>
            <a:ext cx="3938525" cy="300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2DE28E-4B36-4D2D-8F67-A8FCD35CE1EB}"/>
              </a:ext>
            </a:extLst>
          </p:cNvPr>
          <p:cNvSpPr txBox="1"/>
          <p:nvPr/>
        </p:nvSpPr>
        <p:spPr>
          <a:xfrm>
            <a:off x="2717842" y="2748634"/>
            <a:ext cx="152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9581" y="114105"/>
            <a:ext cx="10770019" cy="995914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600" dirty="0"/>
              <a:t>Running Accelerator long baseline experiments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T2K and </a:t>
            </a:r>
            <a:r>
              <a:rPr lang="en-US" altLang="ja-JP" dirty="0" err="1"/>
              <a:t>NOvA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11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1562713" y="1088015"/>
            <a:ext cx="76655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6570648" y="1318847"/>
            <a:ext cx="1114216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NOvA 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DB900EC-D06A-4B70-B2C1-2DC7F43E4D0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742" t="4785" r="6209" b="38878"/>
          <a:stretch/>
        </p:blipFill>
        <p:spPr>
          <a:xfrm>
            <a:off x="6763096" y="3994449"/>
            <a:ext cx="4162814" cy="284787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6ED9AEF-DB72-43FB-8887-230136100DD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1045" b="20035"/>
          <a:stretch/>
        </p:blipFill>
        <p:spPr>
          <a:xfrm>
            <a:off x="1055370" y="4005626"/>
            <a:ext cx="4692318" cy="28523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5A62D7-130C-4DB2-AAC6-21E51D568F8C}"/>
              </a:ext>
            </a:extLst>
          </p:cNvPr>
          <p:cNvSpPr txBox="1"/>
          <p:nvPr/>
        </p:nvSpPr>
        <p:spPr>
          <a:xfrm>
            <a:off x="6632655" y="2912116"/>
            <a:ext cx="990202" cy="646331"/>
          </a:xfrm>
          <a:prstGeom prst="rect">
            <a:avLst/>
          </a:prstGeom>
          <a:solidFill>
            <a:srgbClr val="FEFF6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120GeV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6A60CC-28FA-4051-85E7-5A6277E87C80}"/>
              </a:ext>
            </a:extLst>
          </p:cNvPr>
          <p:cNvSpPr txBox="1"/>
          <p:nvPr/>
        </p:nvSpPr>
        <p:spPr>
          <a:xfrm>
            <a:off x="8652056" y="4222045"/>
            <a:ext cx="157203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~750kW</a:t>
            </a:r>
            <a:endParaRPr kumimoji="1" lang="ja-JP" altLang="en-US" sz="2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612BED5-6A72-4BE9-809B-97E1A8424271}"/>
              </a:ext>
            </a:extLst>
          </p:cNvPr>
          <p:cNvSpPr txBox="1"/>
          <p:nvPr/>
        </p:nvSpPr>
        <p:spPr>
          <a:xfrm>
            <a:off x="3303606" y="4327536"/>
            <a:ext cx="157203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~500kW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50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533AEE-131B-42BC-B124-A470CB7E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45" y="1330810"/>
            <a:ext cx="3536746" cy="3040376"/>
          </a:xfrm>
          <a:prstGeom prst="rect">
            <a:avLst/>
          </a:prstGeom>
        </p:spPr>
      </p:pic>
      <p:pic>
        <p:nvPicPr>
          <p:cNvPr id="13" name="Picture 9" descr="sk_detector">
            <a:extLst>
              <a:ext uri="{FF2B5EF4-FFF2-40B4-BE49-F238E27FC236}">
                <a16:creationId xmlns:a16="http://schemas.microsoft.com/office/drawing/2014/main" id="{92AE96DD-B685-47EB-8959-A931C357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" y="1143340"/>
            <a:ext cx="5021168" cy="341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C4E1021-9055-44C3-B643-C2B4E39E8233}"/>
              </a:ext>
            </a:extLst>
          </p:cNvPr>
          <p:cNvSpPr/>
          <p:nvPr/>
        </p:nvSpPr>
        <p:spPr>
          <a:xfrm>
            <a:off x="1020109" y="2906549"/>
            <a:ext cx="34350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TrebuchetMS"/>
              </a:rPr>
              <a:t>Super-</a:t>
            </a:r>
            <a:r>
              <a:rPr lang="en-US" altLang="ja-JP" b="1" dirty="0" err="1">
                <a:solidFill>
                  <a:schemeClr val="bg1"/>
                </a:solidFill>
                <a:latin typeface="TrebuchetMS"/>
              </a:rPr>
              <a:t>Kamiokande</a:t>
            </a:r>
            <a:endParaRPr lang="en-US" altLang="ja-JP" b="1" dirty="0">
              <a:solidFill>
                <a:schemeClr val="bg1"/>
              </a:solidFill>
              <a:latin typeface="TrebuchetMS"/>
            </a:endParaRPr>
          </a:p>
          <a:p>
            <a:r>
              <a:rPr lang="en-US" altLang="ja-JP" b="1" dirty="0">
                <a:solidFill>
                  <a:schemeClr val="bg1"/>
                </a:solidFill>
                <a:latin typeface="TrebuchetMS"/>
              </a:rPr>
              <a:t>50 </a:t>
            </a:r>
            <a:r>
              <a:rPr lang="en-US" altLang="ja-JP" b="1" dirty="0" err="1">
                <a:solidFill>
                  <a:schemeClr val="bg1"/>
                </a:solidFill>
                <a:latin typeface="TrebuchetMS"/>
              </a:rPr>
              <a:t>kt</a:t>
            </a:r>
            <a:r>
              <a:rPr lang="en-US" altLang="ja-JP" b="1" dirty="0">
                <a:solidFill>
                  <a:schemeClr val="bg1"/>
                </a:solidFill>
                <a:latin typeface="TrebuchetMS"/>
              </a:rPr>
              <a:t> Water Cherenkov detector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9571" y="75740"/>
            <a:ext cx="10770019" cy="1095505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600" dirty="0"/>
              <a:t>Running Accelerator long baseline experiments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T2K and </a:t>
            </a:r>
            <a:r>
              <a:rPr lang="en-US" altLang="ja-JP" dirty="0" err="1"/>
              <a:t>NOvA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12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1131742" y="1251141"/>
            <a:ext cx="766557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7242390" y="1991820"/>
            <a:ext cx="1114216" cy="46166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NOvA 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6433CC18-7136-475F-B860-F3BE7EBE53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04804" y="4558656"/>
            <a:ext cx="2427538" cy="2261408"/>
            <a:chOff x="96" y="377"/>
            <a:chExt cx="1941" cy="1799"/>
          </a:xfrm>
        </p:grpSpPr>
        <p:pic>
          <p:nvPicPr>
            <p:cNvPr id="20" name="Picture 7" descr="d-nue">
              <a:extLst>
                <a:ext uri="{FF2B5EF4-FFF2-40B4-BE49-F238E27FC236}">
                  <a16:creationId xmlns:a16="http://schemas.microsoft.com/office/drawing/2014/main" id="{031A9EEE-3D6F-4A3A-B457-9784A1EB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77"/>
              <a:ext cx="1941" cy="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AE2BFA32-F4D3-4A0D-986A-9A212694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946"/>
              <a:ext cx="35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rgbClr val="FF6600"/>
                  </a:solidFill>
                </a:rPr>
                <a:t>e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7D0C991-FA1E-4937-8340-8BAFFCC381F5}"/>
              </a:ext>
            </a:extLst>
          </p:cNvPr>
          <p:cNvGrpSpPr>
            <a:grpSpLocks noChangeAspect="1"/>
          </p:cNvGrpSpPr>
          <p:nvPr/>
        </p:nvGrpSpPr>
        <p:grpSpPr>
          <a:xfrm>
            <a:off x="486795" y="4068639"/>
            <a:ext cx="2566925" cy="2426808"/>
            <a:chOff x="6469571" y="4265930"/>
            <a:chExt cx="2566925" cy="2426808"/>
          </a:xfrm>
        </p:grpSpPr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DD89BD78-5142-4007-98CF-B6C4FF50A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571" y="4265930"/>
              <a:ext cx="2566925" cy="2426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46594E35-F198-42AC-B021-822FCC111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2586" y="4964136"/>
              <a:ext cx="45076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rgbClr val="FF6600"/>
                  </a:solidFill>
                  <a:latin typeface="Symbol" pitchFamily="18" charset="2"/>
                </a:rPr>
                <a:t>m</a:t>
              </a: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295E2F72-98E0-4B07-A1F8-ED16386C8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509" y="1552134"/>
            <a:ext cx="978086" cy="2644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7197E15-8C83-4987-8DC0-6B0EC1B015AB}"/>
              </a:ext>
            </a:extLst>
          </p:cNvPr>
          <p:cNvSpPr txBox="1"/>
          <p:nvPr/>
        </p:nvSpPr>
        <p:spPr>
          <a:xfrm>
            <a:off x="7274826" y="2680417"/>
            <a:ext cx="186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14kt segmented liquid scintillator</a:t>
            </a:r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750BB06-397E-4262-BD96-20080D0E0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898" y="4586144"/>
            <a:ext cx="4408824" cy="21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8F03B5-3F65-4E76-874D-E899BA25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590" y="188685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ja-JP" dirty="0"/>
              <a:t>US Contributions to T2K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AEFE98F-666F-409C-836E-A0EEE3C4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087" y="1481713"/>
            <a:ext cx="6860316" cy="4885562"/>
          </a:xfrm>
          <a:solidFill>
            <a:srgbClr val="FAD3DC">
              <a:alpha val="80000"/>
            </a:srgbClr>
          </a:solidFill>
        </p:spPr>
        <p:txBody>
          <a:bodyPr>
            <a:normAutofit lnSpcReduction="10000"/>
          </a:bodyPr>
          <a:lstStyle/>
          <a:p>
            <a:r>
              <a:rPr lang="en-US" altLang="ja-JP" sz="2400" b="1" dirty="0"/>
              <a:t>Many advices on neutrino beamline from FNAL </a:t>
            </a:r>
            <a:r>
              <a:rPr lang="en-US" altLang="ja-JP" sz="2400" b="1" dirty="0" err="1"/>
              <a:t>NuMI</a:t>
            </a:r>
            <a:endParaRPr lang="en-US" altLang="ja-JP" sz="2400" b="1" dirty="0"/>
          </a:p>
          <a:p>
            <a:r>
              <a:rPr lang="en-US" altLang="ja-JP" sz="2400" dirty="0"/>
              <a:t>Electromagnetic horns</a:t>
            </a:r>
          </a:p>
          <a:p>
            <a:r>
              <a:rPr lang="en-US" altLang="ja-JP" sz="2400" dirty="0"/>
              <a:t>GPS system</a:t>
            </a:r>
          </a:p>
          <a:p>
            <a:r>
              <a:rPr lang="en-US" altLang="ja-JP" sz="2400" dirty="0"/>
              <a:t>P0D in near detector complex</a:t>
            </a:r>
          </a:p>
          <a:p>
            <a:r>
              <a:rPr lang="en-US" altLang="ja-JP" sz="2400" dirty="0"/>
              <a:t>neutrino flux, interaction and cross section analysis</a:t>
            </a:r>
          </a:p>
          <a:p>
            <a:r>
              <a:rPr lang="en-US" altLang="ja-JP" sz="2400" dirty="0"/>
              <a:t>Brand-new reconstruction software at Super-K</a:t>
            </a:r>
          </a:p>
          <a:p>
            <a:r>
              <a:rPr lang="en-US" altLang="ja-JP" sz="2400" dirty="0"/>
              <a:t>Various oscillation analyses</a:t>
            </a:r>
          </a:p>
          <a:p>
            <a:r>
              <a:rPr lang="en-US" altLang="ja-JP" sz="2400" dirty="0"/>
              <a:t>Various key leadership positions</a:t>
            </a:r>
          </a:p>
          <a:p>
            <a:pPr marL="0" indent="0">
              <a:buNone/>
            </a:pPr>
            <a:r>
              <a:rPr lang="en-US" altLang="ja-JP" sz="2400" dirty="0"/>
              <a:t>etc. etc.</a:t>
            </a:r>
          </a:p>
          <a:p>
            <a:endParaRPr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47E0F3-C5C2-43AA-84D3-6E2935A0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294902-E3EF-4251-9CE3-F8899CF0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29" y="793118"/>
            <a:ext cx="4287203" cy="571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9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event.pdf" descr="bievent.pdf">
            <a:extLst>
              <a:ext uri="{FF2B5EF4-FFF2-40B4-BE49-F238E27FC236}">
                <a16:creationId xmlns:a16="http://schemas.microsoft.com/office/drawing/2014/main" id="{B7B55992-A8B6-4B6A-8E95-80424A0B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8" y="1487396"/>
            <a:ext cx="5637361" cy="38178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3430702" y="148177"/>
                <a:ext cx="5346505" cy="971471"/>
              </a:xfrm>
              <a:solidFill>
                <a:srgbClr val="FFFFFF">
                  <a:alpha val="80000"/>
                </a:srgbClr>
              </a:solidFill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54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54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54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54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ja-JP" altLang="en-US" sz="5400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en-US" altLang="ja-JP" sz="5400" dirty="0" err="1">
                    <a:solidFill>
                      <a:schemeClr val="accent4">
                        <a:lumMod val="75000"/>
                      </a:schemeClr>
                    </a:solidFill>
                  </a:rPr>
                  <a:t>v.s</a:t>
                </a:r>
                <a:r>
                  <a:rPr lang="en-US" altLang="ja-JP" sz="5400" dirty="0">
                    <a:solidFill>
                      <a:schemeClr val="accent4">
                        <a:lumMod val="75000"/>
                      </a:schemeClr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54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54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54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5400" dirty="0"/>
                  <a:t> in 2018</a:t>
                </a:r>
                <a:endParaRPr lang="ja-JP" altLang="en-US" sz="5400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30702" y="148177"/>
                <a:ext cx="5346505" cy="971471"/>
              </a:xfrm>
              <a:blipFill>
                <a:blip r:embed="rId3"/>
                <a:stretch>
                  <a:fillRect t="-18125" r="-6043" b="-3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14</a:t>
            </a:fld>
            <a:endParaRPr lang="en-US" altLang="ja-JP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D7820E5-465E-4F52-A14B-571485D8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74" y="1096993"/>
            <a:ext cx="4265991" cy="4684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8A3A423A-CE66-4724-8E2D-53C0A03761C4}"/>
                  </a:ext>
                </a:extLst>
              </p:cNvPr>
              <p:cNvSpPr txBox="1"/>
              <p:nvPr/>
            </p:nvSpPr>
            <p:spPr>
              <a:xfrm>
                <a:off x="1024731" y="5636618"/>
                <a:ext cx="10533402" cy="954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/>
                  <a:t>T2K :  more </a:t>
                </a:r>
                <a14:m>
                  <m:oMath xmlns:m="http://schemas.openxmlformats.org/officeDocument/2006/math">
                    <m:r>
                      <a:rPr lang="ja-JP" altLang="en-US" sz="28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800" dirty="0"/>
                  <a:t>, less anti-</a:t>
                </a:r>
                <a14:m>
                  <m:oMath xmlns:m="http://schemas.openxmlformats.org/officeDocument/2006/math">
                    <m:r>
                      <a:rPr lang="ja-JP" altLang="en-US" sz="28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800" dirty="0"/>
                  <a:t> </a:t>
                </a:r>
                <a:r>
                  <a:rPr kumimoji="1" lang="en-US" altLang="ja-JP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than expected → large CP violation?</a:t>
                </a:r>
              </a:p>
              <a:p>
                <a:r>
                  <a:rPr lang="en-US" altLang="ja-JP" sz="2800" dirty="0" err="1"/>
                  <a:t>NOvA</a:t>
                </a:r>
                <a:r>
                  <a:rPr lang="en-US" altLang="ja-JP" sz="2800" dirty="0"/>
                  <a:t>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ja-JP" sz="2800">
                        <a:latin typeface="Cambria Math" panose="02040503050406030204" pitchFamily="18" charset="0"/>
                      </a:rPr>
                      <m:t>&gt;45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1" lang="en-US" altLang="ja-JP" sz="2800" dirty="0"/>
                  <a:t> ?</a:t>
                </a: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8A3A423A-CE66-4724-8E2D-53C0A0376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731" y="5636618"/>
                <a:ext cx="10533402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C29AD1-D3E5-47B9-AD1E-79B4D696C92E}"/>
              </a:ext>
            </a:extLst>
          </p:cNvPr>
          <p:cNvSpPr txBox="1"/>
          <p:nvPr/>
        </p:nvSpPr>
        <p:spPr>
          <a:xfrm>
            <a:off x="1346429" y="1299613"/>
            <a:ext cx="81474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T2K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D2115DF-8E9B-4756-9AD6-785AA24E2D3F}"/>
              </a:ext>
            </a:extLst>
          </p:cNvPr>
          <p:cNvSpPr txBox="1"/>
          <p:nvPr/>
        </p:nvSpPr>
        <p:spPr>
          <a:xfrm>
            <a:off x="10804262" y="1185761"/>
            <a:ext cx="917865" cy="461665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dirty="0" err="1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NOvA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9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9BDAC30A-BBF0-4975-8BFC-1C61D1447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55" y="1856856"/>
            <a:ext cx="4265467" cy="31442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1264463" y="214850"/>
            <a:ext cx="8036166" cy="762559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lvl="0"/>
            <a:r>
              <a:rPr lang="de-DE" altLang="ja-JP" dirty="0"/>
              <a:t>Hint of large CP violation by T2K</a:t>
            </a:r>
            <a:endParaRPr lang="de-DE" dirty="0"/>
          </a:p>
        </p:txBody>
      </p:sp>
      <p:sp>
        <p:nvSpPr>
          <p:cNvPr id="39" name="スライド番号プレースホルダー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11C5A-3E7D-41E5-92B1-294512803676}" type="slidenum">
              <a:rPr kumimoji="1" lang="ja-JP" altLang="en-US" smtClean="0"/>
              <a:t>15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1196357" y="1321099"/>
                <a:ext cx="48274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sz="2400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kumimoji="1"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400" dirty="0"/>
                  <a:t> </a:t>
                </a:r>
                <a:r>
                  <a:rPr lang="en-US" altLang="ja-JP" sz="2400" dirty="0" err="1"/>
                  <a:t>v.s</a:t>
                </a:r>
                <a:r>
                  <a:rPr lang="en-US" altLang="ja-JP" sz="240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57" y="1321099"/>
                <a:ext cx="4827469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2536105" y="3632883"/>
                <a:ext cx="15442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kumimoji="1" lang="ja-JP" alt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1600" dirty="0">
                    <a:solidFill>
                      <a:schemeClr val="bg1"/>
                    </a:solidFill>
                  </a:rPr>
                  <a:t> C.L. allowed regions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105" y="3632883"/>
                <a:ext cx="1544262" cy="830997"/>
              </a:xfrm>
              <a:prstGeom prst="rect">
                <a:avLst/>
              </a:prstGeom>
              <a:blipFill>
                <a:blip r:embed="rId5"/>
                <a:stretch>
                  <a:fillRect l="-1976" t="-2206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850900" y="5078166"/>
                <a:ext cx="5674334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tx1"/>
                    </a:solidFill>
                  </a:rPr>
                  <a:t>T2K CP conserving case(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=0, </m:t>
                    </m:r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is disfavored by &gt;2</a:t>
                </a:r>
                <a14:m>
                  <m:oMath xmlns:m="http://schemas.openxmlformats.org/officeDocument/2006/math"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(95%) C.L.</a:t>
                </a:r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00" y="5078166"/>
                <a:ext cx="5674334" cy="830997"/>
              </a:xfrm>
              <a:prstGeom prst="rect">
                <a:avLst/>
              </a:prstGeom>
              <a:blipFill>
                <a:blip r:embed="rId6"/>
                <a:stretch>
                  <a:fillRect l="-1720" t="-5882"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D133C873-7CB0-4326-AAE3-C33F31E1A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44" y="915556"/>
            <a:ext cx="4408824" cy="3102305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832509D-3454-445F-83A6-D56C6F1FF401}"/>
              </a:ext>
            </a:extLst>
          </p:cNvPr>
          <p:cNvGrpSpPr/>
          <p:nvPr/>
        </p:nvGrpSpPr>
        <p:grpSpPr>
          <a:xfrm>
            <a:off x="7555624" y="3839213"/>
            <a:ext cx="3490010" cy="3102305"/>
            <a:chOff x="5610185" y="2088538"/>
            <a:chExt cx="3172736" cy="2820277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430503F2-069C-494A-A423-C18E4D93D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4241" r="7091"/>
            <a:stretch/>
          </p:blipFill>
          <p:spPr>
            <a:xfrm>
              <a:off x="5610185" y="2088538"/>
              <a:ext cx="1549841" cy="282027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48BF5268-538F-423D-B65C-896825869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068" r="45621"/>
            <a:stretch/>
          </p:blipFill>
          <p:spPr>
            <a:xfrm>
              <a:off x="7167241" y="2088538"/>
              <a:ext cx="1615680" cy="2820277"/>
            </a:xfrm>
            <a:prstGeom prst="rect">
              <a:avLst/>
            </a:prstGeom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A46273-D17D-4759-B016-CFA05643799A}"/>
              </a:ext>
            </a:extLst>
          </p:cNvPr>
          <p:cNvSpPr txBox="1"/>
          <p:nvPr/>
        </p:nvSpPr>
        <p:spPr>
          <a:xfrm>
            <a:off x="737562" y="1178850"/>
            <a:ext cx="740673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T2K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A46C141-930B-41BD-92F6-68DD81E028AA}"/>
              </a:ext>
            </a:extLst>
          </p:cNvPr>
          <p:cNvSpPr txBox="1"/>
          <p:nvPr/>
        </p:nvSpPr>
        <p:spPr>
          <a:xfrm>
            <a:off x="9890854" y="492035"/>
            <a:ext cx="917865" cy="461665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2400" dirty="0" err="1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NOvA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88B0967-8A20-40BA-84F5-1E42D028C170}"/>
              </a:ext>
            </a:extLst>
          </p:cNvPr>
          <p:cNvCxnSpPr>
            <a:cxnSpLocks/>
          </p:cNvCxnSpPr>
          <p:nvPr/>
        </p:nvCxnSpPr>
        <p:spPr>
          <a:xfrm flipH="1">
            <a:off x="7752078" y="2582975"/>
            <a:ext cx="3166644" cy="0"/>
          </a:xfrm>
          <a:prstGeom prst="line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04F8C96-E901-441F-928A-68FF0D619BF3}"/>
                  </a:ext>
                </a:extLst>
              </p:cNvPr>
              <p:cNvSpPr txBox="1"/>
              <p:nvPr/>
            </p:nvSpPr>
            <p:spPr>
              <a:xfrm>
                <a:off x="8222893" y="2531470"/>
                <a:ext cx="8730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0000FF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kumimoji="1"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1" lang="ja-JP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04F8C96-E901-441F-928A-68FF0D619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893" y="2531470"/>
                <a:ext cx="873015" cy="400110"/>
              </a:xfrm>
              <a:prstGeom prst="rect">
                <a:avLst/>
              </a:prstGeom>
              <a:blipFill>
                <a:blip r:embed="rId8"/>
                <a:stretch>
                  <a:fillRect l="-7692"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矢印: 左カーブ 6">
            <a:extLst>
              <a:ext uri="{FF2B5EF4-FFF2-40B4-BE49-F238E27FC236}">
                <a16:creationId xmlns:a16="http://schemas.microsoft.com/office/drawing/2014/main" id="{F2EFAFD9-BFE9-490A-AC06-6FFF08C41E63}"/>
              </a:ext>
            </a:extLst>
          </p:cNvPr>
          <p:cNvSpPr/>
          <p:nvPr/>
        </p:nvSpPr>
        <p:spPr>
          <a:xfrm>
            <a:off x="9825634" y="3405658"/>
            <a:ext cx="525608" cy="9433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C43DD37-1A80-4C61-8E5F-465A051555D1}"/>
              </a:ext>
            </a:extLst>
          </p:cNvPr>
          <p:cNvCxnSpPr>
            <a:cxnSpLocks/>
          </p:cNvCxnSpPr>
          <p:nvPr/>
        </p:nvCxnSpPr>
        <p:spPr>
          <a:xfrm flipH="1">
            <a:off x="7531113" y="5537654"/>
            <a:ext cx="3483308" cy="0"/>
          </a:xfrm>
          <a:prstGeom prst="line">
            <a:avLst/>
          </a:prstGeom>
          <a:ln w="381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6D7E5C4-BFA9-469C-8904-199FD016D458}"/>
                  </a:ext>
                </a:extLst>
              </p:cNvPr>
              <p:cNvSpPr txBox="1"/>
              <p:nvPr/>
            </p:nvSpPr>
            <p:spPr>
              <a:xfrm>
                <a:off x="9456415" y="5607535"/>
                <a:ext cx="9603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0000FF"/>
                    </a:solidFill>
                  </a:rPr>
                  <a:t>~2</a:t>
                </a:r>
                <a14:m>
                  <m:oMath xmlns:m="http://schemas.openxmlformats.org/officeDocument/2006/math">
                    <m:r>
                      <a:rPr kumimoji="1" lang="ja-JP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1" lang="ja-JP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6D7E5C4-BFA9-469C-8904-199FD016D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415" y="5607535"/>
                <a:ext cx="960317" cy="400110"/>
              </a:xfrm>
              <a:prstGeom prst="rect">
                <a:avLst/>
              </a:prstGeom>
              <a:blipFill>
                <a:blip r:embed="rId9"/>
                <a:stretch>
                  <a:fillRect l="-6329" t="-9091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コンテンツ プレースホルダー 1">
            <a:extLst>
              <a:ext uri="{FF2B5EF4-FFF2-40B4-BE49-F238E27FC236}">
                <a16:creationId xmlns:a16="http://schemas.microsoft.com/office/drawing/2014/main" id="{96AF54ED-3DF0-4452-BAC2-BA0DAF4D4EDE}"/>
              </a:ext>
            </a:extLst>
          </p:cNvPr>
          <p:cNvSpPr txBox="1">
            <a:spLocks/>
          </p:cNvSpPr>
          <p:nvPr/>
        </p:nvSpPr>
        <p:spPr>
          <a:xfrm>
            <a:off x="737562" y="6031441"/>
            <a:ext cx="5626692" cy="7945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/>
              <a:t>T2K posterior probability for mass ordering :</a:t>
            </a:r>
          </a:p>
          <a:p>
            <a:pPr marL="0" indent="0">
              <a:buNone/>
            </a:pPr>
            <a:r>
              <a:rPr lang="en-US" altLang="ja-JP" sz="2400" b="1" dirty="0"/>
              <a:t>  Normal 89%,  Inverted 11%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5574E3A-C733-4509-B396-D1BE84779D08}"/>
                  </a:ext>
                </a:extLst>
              </p:cNvPr>
              <p:cNvSpPr txBox="1"/>
              <p:nvPr/>
            </p:nvSpPr>
            <p:spPr>
              <a:xfrm rot="16200000">
                <a:off x="1363570" y="2460083"/>
                <a:ext cx="8211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5574E3A-C733-4509-B396-D1BE84779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63570" y="2460083"/>
                <a:ext cx="82115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9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2650" y="106363"/>
            <a:ext cx="7886700" cy="748245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US" altLang="ja-JP" dirty="0"/>
              <a:t>T2K and </a:t>
            </a:r>
            <a:r>
              <a:rPr lang="en-US" altLang="ja-JP" dirty="0" err="1"/>
              <a:t>NOvA</a:t>
            </a:r>
            <a:r>
              <a:rPr lang="en-US" altLang="ja-JP" dirty="0"/>
              <a:t> future prospects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371" y="1574331"/>
            <a:ext cx="2350055" cy="4217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Both experiments are proposing extensions.</a:t>
            </a:r>
          </a:p>
          <a:p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00" y="1583060"/>
            <a:ext cx="3666165" cy="25896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88" y="4358367"/>
            <a:ext cx="2892688" cy="214654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276" y="4467826"/>
            <a:ext cx="2929466" cy="2015683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640376" y="1202653"/>
            <a:ext cx="894758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35016" y="6532792"/>
            <a:ext cx="2413775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Mass order unknown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34188" y="6517403"/>
            <a:ext cx="1983308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Mass order known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04124" y="1252217"/>
            <a:ext cx="197160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CPV sensitivity</a:t>
            </a:r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35DD799-DD45-4D76-8772-F6BE1D2FC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404" y="1381020"/>
            <a:ext cx="4050450" cy="2977010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10332461" y="917136"/>
            <a:ext cx="1114216" cy="46166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NOvA 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2EFDA74-BF54-46ED-8887-EEDDF2E35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844" y="4686113"/>
            <a:ext cx="3070046" cy="2161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4C27AA-FE35-42D4-AEA2-187338E530A4}"/>
              </a:ext>
            </a:extLst>
          </p:cNvPr>
          <p:cNvSpPr txBox="1"/>
          <p:nvPr/>
        </p:nvSpPr>
        <p:spPr>
          <a:xfrm>
            <a:off x="7306889" y="1227590"/>
            <a:ext cx="3035580" cy="3351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tIns="21600" bIns="36000" rtlCol="0">
            <a:spAutoFit/>
          </a:bodyPr>
          <a:lstStyle/>
          <a:p>
            <a:r>
              <a:rPr kumimoji="1" lang="en-US" altLang="ja-JP" dirty="0"/>
              <a:t>mass hierarchy sensitivity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3492140-1237-4746-A97C-E19EC7594F3B}"/>
              </a:ext>
            </a:extLst>
          </p:cNvPr>
          <p:cNvSpPr txBox="1"/>
          <p:nvPr/>
        </p:nvSpPr>
        <p:spPr>
          <a:xfrm>
            <a:off x="8894480" y="4248423"/>
            <a:ext cx="197160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CPV sensitivity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EA1375-767B-4871-9CD6-C99FD4D77031}"/>
              </a:ext>
            </a:extLst>
          </p:cNvPr>
          <p:cNvSpPr txBox="1"/>
          <p:nvPr/>
        </p:nvSpPr>
        <p:spPr>
          <a:xfrm>
            <a:off x="1935016" y="3808219"/>
            <a:ext cx="10093304" cy="5385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T2K and/or </a:t>
            </a:r>
            <a:r>
              <a:rPr kumimoji="1" lang="en-US" altLang="ja-JP" sz="2800" dirty="0" err="1"/>
              <a:t>NOvA</a:t>
            </a:r>
            <a:r>
              <a:rPr kumimoji="1" lang="en-US" altLang="ja-JP" sz="2800" dirty="0"/>
              <a:t> may show CPV and mass order by 3</a:t>
            </a:r>
            <a:r>
              <a:rPr kumimoji="1" lang="en-US" altLang="ja-JP" sz="2800" dirty="0">
                <a:latin typeface="Symbol" panose="05050102010706020507" pitchFamily="18" charset="2"/>
              </a:rPr>
              <a:t>s</a:t>
            </a:r>
            <a:r>
              <a:rPr kumimoji="1" lang="en-US" altLang="ja-JP" sz="2800" dirty="0"/>
              <a:t>.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226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E64012-4E62-AB45-B43F-C92BA309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395" y="277366"/>
            <a:ext cx="4999471" cy="955353"/>
          </a:xfrm>
        </p:spPr>
        <p:txBody>
          <a:bodyPr>
            <a:noAutofit/>
          </a:bodyPr>
          <a:lstStyle/>
          <a:p>
            <a:r>
              <a:rPr lang="en-US" altLang="ja-JP" dirty="0" err="1"/>
              <a:t>NOvA</a:t>
            </a:r>
            <a:r>
              <a:rPr lang="en-US" altLang="ja-JP" dirty="0"/>
              <a:t> plan and </a:t>
            </a:r>
            <a:br>
              <a:rPr lang="en-US" altLang="ja-JP" dirty="0"/>
            </a:br>
            <a:r>
              <a:rPr lang="en-US" altLang="ja-JP" dirty="0"/>
              <a:t>T2K Upgrades plan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5B33A6-8CA5-4982-AAF0-092DD3124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49" y="1503682"/>
            <a:ext cx="5353051" cy="4121599"/>
          </a:xfrm>
        </p:spPr>
        <p:txBody>
          <a:bodyPr>
            <a:normAutofit/>
          </a:bodyPr>
          <a:lstStyle/>
          <a:p>
            <a:pPr marL="98298" indent="-285750">
              <a:buFont typeface="Wingdings" panose="05000000000000000000" pitchFamily="2" charset="2"/>
              <a:buChar char="Ø"/>
            </a:pPr>
            <a:r>
              <a:rPr lang="en-US" altLang="ja-JP" sz="2600" dirty="0"/>
              <a:t>Beam power  500 kW </a:t>
            </a:r>
            <a:r>
              <a:rPr lang="en-US" altLang="ja-JP" sz="2600" dirty="0">
                <a:cs typeface="Calibri" panose="020F0502020204030204" pitchFamily="34" charset="0"/>
              </a:rPr>
              <a:t>→ 750 kW → 1.1 MW → 1.3 MW</a:t>
            </a:r>
          </a:p>
          <a:p>
            <a:pPr marL="98298" indent="-285750">
              <a:buFont typeface="Wingdings" panose="05000000000000000000" pitchFamily="2" charset="2"/>
              <a:buChar char="Ø"/>
            </a:pPr>
            <a:r>
              <a:rPr lang="en-US" altLang="ja-JP" sz="2600" dirty="0"/>
              <a:t> Near detector upgrades to reduce systematic error</a:t>
            </a:r>
          </a:p>
          <a:p>
            <a:pPr marL="0" indent="0">
              <a:buNone/>
            </a:pPr>
            <a:endParaRPr lang="ja-JP" altLang="en-US" sz="26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60A2766-2018-4D05-B1BC-D0D4EACF0A71}"/>
              </a:ext>
            </a:extLst>
          </p:cNvPr>
          <p:cNvGrpSpPr/>
          <p:nvPr/>
        </p:nvGrpSpPr>
        <p:grpSpPr>
          <a:xfrm>
            <a:off x="1047257" y="3302878"/>
            <a:ext cx="3940224" cy="3411343"/>
            <a:chOff x="197627" y="2422767"/>
            <a:chExt cx="3940224" cy="341134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B0D09C8-F094-4597-9867-4B8A81436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627" y="2422767"/>
              <a:ext cx="3940224" cy="341134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CEADC51-8402-4984-870E-198C7C590CFD}"/>
                </a:ext>
              </a:extLst>
            </p:cNvPr>
            <p:cNvSpPr txBox="1"/>
            <p:nvPr/>
          </p:nvSpPr>
          <p:spPr>
            <a:xfrm>
              <a:off x="797671" y="3186202"/>
              <a:ext cx="159362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MR power supply upgrade</a:t>
              </a:r>
              <a:endParaRPr kumimoji="1" lang="ja-JP" altLang="en-US" sz="1400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70A9D6C-C23D-4D1F-9900-54FF928D03DB}"/>
                </a:ext>
              </a:extLst>
            </p:cNvPr>
            <p:cNvSpPr txBox="1"/>
            <p:nvPr/>
          </p:nvSpPr>
          <p:spPr>
            <a:xfrm>
              <a:off x="1803570" y="2789849"/>
              <a:ext cx="15936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MR RF upgrade</a:t>
              </a:r>
              <a:endParaRPr kumimoji="1" lang="ja-JP" altLang="en-US" sz="1400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4C0FC2-B566-4295-91A6-E1D56E018D71}"/>
              </a:ext>
            </a:extLst>
          </p:cNvPr>
          <p:cNvSpPr txBox="1"/>
          <p:nvPr/>
        </p:nvSpPr>
        <p:spPr>
          <a:xfrm>
            <a:off x="6400308" y="2542819"/>
            <a:ext cx="5353051" cy="40934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Accelerator and beamline improvement: 750 kW → 900+ kW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high-power target in summer 2019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1" lang="en-US" altLang="ja-JP" sz="2800" dirty="0"/>
              <a:t>Booster work as part of PIP-II over the next 1~3 years</a:t>
            </a:r>
            <a:r>
              <a:rPr lang="en-US" altLang="ja-JP" sz="3200" dirty="0"/>
              <a:t> (Schedule TBD).</a:t>
            </a:r>
            <a:endParaRPr kumimoji="1" lang="en-US" altLang="ja-JP" sz="2800" dirty="0"/>
          </a:p>
          <a:p>
            <a:r>
              <a:rPr kumimoji="1" lang="en-US" altLang="ja-JP" sz="2800" dirty="0"/>
              <a:t>Run to 2025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AD1C8AF-2DE5-4572-AF54-F0F3A43431C7}"/>
              </a:ext>
            </a:extLst>
          </p:cNvPr>
          <p:cNvSpPr txBox="1"/>
          <p:nvPr/>
        </p:nvSpPr>
        <p:spPr>
          <a:xfrm>
            <a:off x="312636" y="988188"/>
            <a:ext cx="894758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35E4DB6-B785-4C35-B507-9579020C3E37}"/>
              </a:ext>
            </a:extLst>
          </p:cNvPr>
          <p:cNvSpPr txBox="1"/>
          <p:nvPr/>
        </p:nvSpPr>
        <p:spPr>
          <a:xfrm>
            <a:off x="10334835" y="1781401"/>
            <a:ext cx="1114216" cy="46166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NOvA </a:t>
            </a:r>
          </a:p>
        </p:txBody>
      </p:sp>
    </p:spTree>
    <p:extLst>
      <p:ext uri="{BB962C8B-B14F-4D97-AF65-F5344CB8AC3E}">
        <p14:creationId xmlns:p14="http://schemas.microsoft.com/office/powerpoint/2010/main" val="11756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DEAB68-95AB-4F69-B962-B7D7697F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666" y="106604"/>
            <a:ext cx="9945126" cy="1067496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dirty="0"/>
              <a:t>SK-</a:t>
            </a:r>
            <a:r>
              <a:rPr lang="en-US" altLang="ja-JP" dirty="0" err="1"/>
              <a:t>Gd</a:t>
            </a:r>
            <a:r>
              <a:rPr lang="en-US" altLang="ja-JP" sz="4400" dirty="0"/>
              <a:t> </a:t>
            </a:r>
            <a:br>
              <a:rPr lang="en-US" altLang="ja-JP" sz="4400" dirty="0"/>
            </a:br>
            <a:r>
              <a:rPr lang="en-US" altLang="ja-JP" sz="3200" dirty="0"/>
              <a:t>-dissolve </a:t>
            </a:r>
            <a:r>
              <a:rPr lang="en-US" altLang="ja-JP" sz="3200" dirty="0" err="1"/>
              <a:t>Gd</a:t>
            </a:r>
            <a:r>
              <a:rPr lang="en-US" altLang="ja-JP" sz="3200" dirty="0"/>
              <a:t> to SK water for neutron tagging -</a:t>
            </a:r>
            <a:endParaRPr lang="ja-JP" altLang="en-US" sz="4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AD7E50A-2205-4AF4-B208-C7C04B24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9E93E3F-7DF8-49A3-944D-45677C99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3" y="1334585"/>
            <a:ext cx="3550343" cy="23683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DE9F3B-132F-4DBD-9233-8B8EE94B4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14" y="1204270"/>
            <a:ext cx="3559230" cy="2355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4">
                <a:extLst>
                  <a:ext uri="{FF2B5EF4-FFF2-40B4-BE49-F238E27FC236}">
                    <a16:creationId xmlns:a16="http://schemas.microsoft.com/office/drawing/2014/main" id="{E4845A80-928C-44DE-BC48-AFC51F8484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5022" y="1737463"/>
                <a:ext cx="3944837" cy="483195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800" dirty="0"/>
                  <a:t>0.2% loading of Gd</a:t>
                </a:r>
                <a:r>
                  <a:rPr lang="en-US" altLang="ja-JP" sz="2800" baseline="-25000" dirty="0"/>
                  <a:t>2</a:t>
                </a:r>
                <a:r>
                  <a:rPr lang="en-US" altLang="ja-JP" sz="2800" dirty="0"/>
                  <a:t>(SO</a:t>
                </a:r>
                <a:r>
                  <a:rPr lang="en-US" altLang="ja-JP" sz="2800" baseline="-25000" dirty="0"/>
                  <a:t>4</a:t>
                </a:r>
                <a:r>
                  <a:rPr lang="en-US" altLang="ja-JP" sz="2800" dirty="0"/>
                  <a:t>)</a:t>
                </a:r>
                <a:r>
                  <a:rPr lang="en-US" altLang="ja-JP" sz="2800" baseline="-25000" dirty="0"/>
                  <a:t>3</a:t>
                </a:r>
              </a:p>
              <a:p>
                <a:r>
                  <a:rPr lang="en-US" altLang="ja-JP" sz="2800" dirty="0"/>
                  <a:t>Supernova Relic,  Signal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28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dirty="0"/>
                  <a:t>Reduce background by neutrino tagging with Gadolinium </a:t>
                </a:r>
              </a:p>
              <a:p>
                <a:r>
                  <a:rPr lang="en-US" altLang="ja-JP" sz="2800" dirty="0"/>
                  <a:t>SK tank was opened in June 2018 for the first time in 12 years.</a:t>
                </a:r>
              </a:p>
              <a:p>
                <a:r>
                  <a:rPr lang="en-US" altLang="ja-JP" sz="2800" dirty="0"/>
                  <a:t>0.02% loading will happen in JFY2019</a:t>
                </a:r>
                <a:endParaRPr lang="ja-JP" altLang="en-US" sz="2800" dirty="0"/>
              </a:p>
              <a:p>
                <a:endParaRPr lang="ja-JP" altLang="en-US" sz="2800" dirty="0"/>
              </a:p>
            </p:txBody>
          </p:sp>
        </mc:Choice>
        <mc:Fallback xmlns="">
          <p:sp>
            <p:nvSpPr>
              <p:cNvPr id="10" name="コンテンツ プレースホルダー 4">
                <a:extLst>
                  <a:ext uri="{FF2B5EF4-FFF2-40B4-BE49-F238E27FC236}">
                    <a16:creationId xmlns:a16="http://schemas.microsoft.com/office/drawing/2014/main" id="{E4845A80-928C-44DE-BC48-AFC51F848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22" y="1737463"/>
                <a:ext cx="3944837" cy="48319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2B2DF810-B55B-4321-A7C4-78658451C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433" y="3559315"/>
            <a:ext cx="4923411" cy="32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3C7B23-C25D-4BA4-B31C-19D902BC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02" y="151573"/>
            <a:ext cx="9144000" cy="675502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1AC7B38-63DA-443A-B2E4-9FA38E31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29" y="110578"/>
            <a:ext cx="7163349" cy="8472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dirty="0"/>
              <a:t>Neutron tag impact on T2K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16C5A5-106C-47F8-8D49-ECB70FE5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824985-8838-4500-A462-05886E4702B9}"/>
              </a:ext>
            </a:extLst>
          </p:cNvPr>
          <p:cNvSpPr txBox="1"/>
          <p:nvPr/>
        </p:nvSpPr>
        <p:spPr>
          <a:xfrm rot="1031613">
            <a:off x="4964716" y="4043908"/>
            <a:ext cx="414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T2K work-in-progress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7F20185-D757-45C4-9010-68001F16BE0A}"/>
              </a:ext>
            </a:extLst>
          </p:cNvPr>
          <p:cNvCxnSpPr/>
          <p:nvPr/>
        </p:nvCxnSpPr>
        <p:spPr>
          <a:xfrm flipH="1">
            <a:off x="4198620" y="2823211"/>
            <a:ext cx="1234440" cy="605789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5C8DC76-8316-4358-8FE3-7523D87ED5BE}"/>
              </a:ext>
            </a:extLst>
          </p:cNvPr>
          <p:cNvCxnSpPr>
            <a:cxnSpLocks/>
          </p:cNvCxnSpPr>
          <p:nvPr/>
        </p:nvCxnSpPr>
        <p:spPr>
          <a:xfrm>
            <a:off x="5433060" y="2823211"/>
            <a:ext cx="2712418" cy="705875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F1D6D5-6979-40A9-943D-11F77A6A7DF5}"/>
              </a:ext>
            </a:extLst>
          </p:cNvPr>
          <p:cNvSpPr txBox="1"/>
          <p:nvPr/>
        </p:nvSpPr>
        <p:spPr>
          <a:xfrm>
            <a:off x="4861560" y="243459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wrong sign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34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C29514-7DF7-4EBE-96F8-5B9273F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91" y="160559"/>
            <a:ext cx="10127425" cy="802868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US" altLang="ja-JP" sz="4400" cap="none" dirty="0"/>
              <a:t>What we know about neutrino mass</a:t>
            </a:r>
            <a:endParaRPr lang="ja-JP" altLang="en-US" sz="4400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7A5F3838-4D14-440F-8DDB-86080014C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2111" y="1369418"/>
                <a:ext cx="7307776" cy="4414173"/>
              </a:xfrm>
              <a:solidFill>
                <a:srgbClr val="FFFFFF">
                  <a:alpha val="80000"/>
                </a:srgbClr>
              </a:solidFill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ja-JP" sz="2800" dirty="0">
                    <a:ea typeface="Cambria Math" panose="02040503050406030204" pitchFamily="18" charset="0"/>
                  </a:rPr>
                  <a:t>Three mass values: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ja-JP" sz="280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=7.53×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nor/>
                          </m:rPr>
                          <a:rPr lang="en-US" altLang="ja-JP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/>
                  <a:t> </a:t>
                </a:r>
                <a:endParaRPr lang="en-US" altLang="ja-JP" sz="2800" dirty="0"/>
              </a:p>
              <a:p>
                <a:pPr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=2.51×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nor/>
                          </m:rPr>
                          <a:rPr lang="en-US" altLang="ja-JP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/>
                  <a:t> </a:t>
                </a:r>
                <a:endParaRPr lang="en-US" altLang="ja-JP" sz="2800" dirty="0"/>
              </a:p>
              <a:p>
                <a:pPr marL="2606675" indent="0">
                  <a:lnSpc>
                    <a:spcPct val="100000"/>
                  </a:lnSpc>
                  <a:buNone/>
                </a:pPr>
                <a:r>
                  <a:rPr lang="en-US" altLang="ja-JP" sz="2800" dirty="0"/>
                  <a:t>or 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2.56×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nor/>
                          </m:rPr>
                          <a:rPr lang="en-US" altLang="ja-JP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/>
                  <a:t> </a:t>
                </a:r>
                <a:endParaRPr lang="en-US" altLang="ja-JP" sz="2800" dirty="0"/>
              </a:p>
              <a:p>
                <a:pPr indent="-285750">
                  <a:lnSpc>
                    <a:spcPct val="100000"/>
                  </a:lnSpc>
                </a:pPr>
                <a:r>
                  <a:rPr lang="en-US" altLang="ja-JP" sz="2800" dirty="0"/>
                  <a:t>Cosmological observations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ja-JP" alt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&lt;0.12 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nor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altLang="ja-JP" sz="2800" dirty="0"/>
                  <a:t>(95% CL)</a:t>
                </a:r>
              </a:p>
              <a:p>
                <a:pPr marL="1885950" lvl="1" indent="0">
                  <a:lnSpc>
                    <a:spcPct val="100000"/>
                  </a:lnSpc>
                  <a:buNone/>
                </a:pPr>
                <a:r>
                  <a:rPr kumimoji="1" lang="en-US" altLang="ja-JP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↓</a:t>
                </a:r>
                <a:endParaRPr kumimoji="1" lang="en-US" altLang="ja-JP" sz="2400" dirty="0">
                  <a:solidFill>
                    <a:schemeClr val="tx1"/>
                  </a:solidFill>
                </a:endParaRPr>
              </a:p>
              <a:p>
                <a:pPr marL="400050">
                  <a:lnSpc>
                    <a:spcPct val="100000"/>
                  </a:lnSpc>
                </a:pPr>
                <a:r>
                  <a:rPr lang="en-US" altLang="ja-JP" sz="2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sz="28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~9</m:t>
                    </m:r>
                    <m:r>
                      <m:rPr>
                        <m:nor/>
                      </m:rPr>
                      <a:rPr lang="en-US" altLang="ja-JP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nor/>
                      </m:rPr>
                      <a:rPr lang="en-US" altLang="ja-JP" sz="2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~50 </m:t>
                    </m:r>
                    <m:r>
                      <m:rPr>
                        <m:nor/>
                      </m:rPr>
                      <a:rPr lang="en-US" altLang="ja-JP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𝑒</m:t>
                    </m:r>
                    <m:r>
                      <m:rPr>
                        <m:nor/>
                      </m:rPr>
                      <a:rPr lang="en-US" altLang="ja-JP" sz="280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altLang="ja-JP" sz="2800" dirty="0"/>
                  <a:t> 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7A5F3838-4D14-440F-8DDB-86080014C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2111" y="1369418"/>
                <a:ext cx="7307776" cy="4414173"/>
              </a:xfrm>
              <a:blipFill>
                <a:blip r:embed="rId2"/>
                <a:stretch>
                  <a:fillRect l="-1753" t="-1519" b="-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CD697DF-CBA0-4645-870D-C22065F4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8631" y="368687"/>
            <a:ext cx="3017520" cy="401638"/>
          </a:xfrm>
        </p:spPr>
        <p:txBody>
          <a:bodyPr/>
          <a:lstStyle/>
          <a:p>
            <a:fld id="{7A1DA1CB-875E-4205-8148-7517347C9974}" type="slidenum">
              <a:rPr lang="en-US" altLang="ja-JP" smtClean="0"/>
              <a:pPr/>
              <a:t>2</a:t>
            </a:fld>
            <a:endParaRPr lang="en-US" altLang="ja-JP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61E9684-8067-41D7-84E1-E7DBD60F58FF}"/>
              </a:ext>
            </a:extLst>
          </p:cNvPr>
          <p:cNvGrpSpPr/>
          <p:nvPr/>
        </p:nvGrpSpPr>
        <p:grpSpPr>
          <a:xfrm>
            <a:off x="9900973" y="4337520"/>
            <a:ext cx="2243219" cy="1800245"/>
            <a:chOff x="4572000" y="5097375"/>
            <a:chExt cx="2243219" cy="1800245"/>
          </a:xfrm>
        </p:grpSpPr>
        <p:pic>
          <p:nvPicPr>
            <p:cNvPr id="6" name="Picture 332" descr="http://doublechooz.in2p3.fr/Layout/Banniere_Centrale_Chooz.png">
              <a:extLst>
                <a:ext uri="{FF2B5EF4-FFF2-40B4-BE49-F238E27FC236}">
                  <a16:creationId xmlns:a16="http://schemas.microsoft.com/office/drawing/2014/main" id="{AD1DF614-8E5D-4354-9E0A-44DFA8707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5097375"/>
              <a:ext cx="2243219" cy="180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71989508-36A2-4E7E-A9D0-9298A47ECFB1}"/>
                    </a:ext>
                  </a:extLst>
                </p:cNvPr>
                <p:cNvSpPr txBox="1"/>
                <p:nvPr/>
              </p:nvSpPr>
              <p:spPr>
                <a:xfrm>
                  <a:off x="4682496" y="6356357"/>
                  <a:ext cx="14016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Reactor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テキスト ボックス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496" y="6356357"/>
                  <a:ext cx="140167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478" t="-8333" r="-478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103BACB-A911-4249-99C6-2456B562A7A6}"/>
              </a:ext>
            </a:extLst>
          </p:cNvPr>
          <p:cNvGrpSpPr/>
          <p:nvPr/>
        </p:nvGrpSpPr>
        <p:grpSpPr>
          <a:xfrm>
            <a:off x="83569" y="4446270"/>
            <a:ext cx="2250545" cy="1687909"/>
            <a:chOff x="2148107" y="1047053"/>
            <a:chExt cx="2250545" cy="1687909"/>
          </a:xfrm>
        </p:grpSpPr>
        <p:pic>
          <p:nvPicPr>
            <p:cNvPr id="8" name="Picture 330" descr="MR tunnel view">
              <a:extLst>
                <a:ext uri="{FF2B5EF4-FFF2-40B4-BE49-F238E27FC236}">
                  <a16:creationId xmlns:a16="http://schemas.microsoft.com/office/drawing/2014/main" id="{F1428DA4-4DD2-4062-994B-6EAE796D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107" y="1047053"/>
              <a:ext cx="2250545" cy="1687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F31BDA0A-2344-4F7C-8D93-5557CD07E7A6}"/>
                    </a:ext>
                  </a:extLst>
                </p:cNvPr>
                <p:cNvSpPr txBox="1"/>
                <p:nvPr/>
              </p:nvSpPr>
              <p:spPr>
                <a:xfrm>
                  <a:off x="2573260" y="2013549"/>
                  <a:ext cx="1703615" cy="668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>
                      <a:solidFill>
                        <a:schemeClr val="bg1"/>
                      </a:solidFill>
                    </a:rPr>
                    <a:t>Accelerator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a14:m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a14:m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F31BDA0A-2344-4F7C-8D93-5557CD07E7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260" y="2013549"/>
                  <a:ext cx="1703615" cy="668837"/>
                </a:xfrm>
                <a:prstGeom prst="rect">
                  <a:avLst/>
                </a:prstGeom>
                <a:blipFill>
                  <a:blip r:embed="rId9"/>
                  <a:stretch>
                    <a:fillRect l="-2857" t="-5455" b="-909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F68E7D4-2E63-4ED5-BCB1-E3EAC011215E}"/>
              </a:ext>
            </a:extLst>
          </p:cNvPr>
          <p:cNvGrpSpPr/>
          <p:nvPr/>
        </p:nvGrpSpPr>
        <p:grpSpPr>
          <a:xfrm>
            <a:off x="9900973" y="2429651"/>
            <a:ext cx="2338204" cy="1784140"/>
            <a:chOff x="6805796" y="5062564"/>
            <a:chExt cx="2338204" cy="1784140"/>
          </a:xfrm>
        </p:grpSpPr>
        <p:pic>
          <p:nvPicPr>
            <p:cNvPr id="11" name="Picture 3" descr="sun">
              <a:extLst>
                <a:ext uri="{FF2B5EF4-FFF2-40B4-BE49-F238E27FC236}">
                  <a16:creationId xmlns:a16="http://schemas.microsoft.com/office/drawing/2014/main" id="{739699D5-EABD-4460-B273-B8D0CD130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796" y="5062564"/>
              <a:ext cx="2222334" cy="17841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6A084FA-1912-4C37-A1BC-F210A92AC5D8}"/>
                    </a:ext>
                  </a:extLst>
                </p:cNvPr>
                <p:cNvSpPr txBox="1"/>
                <p:nvPr/>
              </p:nvSpPr>
              <p:spPr>
                <a:xfrm>
                  <a:off x="8137062" y="5106832"/>
                  <a:ext cx="1006938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Solar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6A084FA-1912-4C37-A1BC-F210A92AC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062" y="5106832"/>
                  <a:ext cx="1006938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5455" t="-566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6FC5A46-C8AA-4B9C-8B2E-A80D0A8A39A3}"/>
              </a:ext>
            </a:extLst>
          </p:cNvPr>
          <p:cNvGrpSpPr/>
          <p:nvPr/>
        </p:nvGrpSpPr>
        <p:grpSpPr>
          <a:xfrm>
            <a:off x="163983" y="2073009"/>
            <a:ext cx="2048354" cy="2259128"/>
            <a:chOff x="446582" y="4610639"/>
            <a:chExt cx="2048354" cy="2259128"/>
          </a:xfrm>
        </p:grpSpPr>
        <p:pic>
          <p:nvPicPr>
            <p:cNvPr id="14" name="Picture 325" descr="http://www-sk.icrr.u-tokyo.ac.jp/sk/physics/image/image_atmnu_sub01/taiki_sub01.jpg">
              <a:extLst>
                <a:ext uri="{FF2B5EF4-FFF2-40B4-BE49-F238E27FC236}">
                  <a16:creationId xmlns:a16="http://schemas.microsoft.com/office/drawing/2014/main" id="{AE16098C-DEBE-4D90-A169-AB4829EC9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82" y="4648026"/>
              <a:ext cx="1886459" cy="2221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14C91829-8FDA-47D8-91B1-A236089D61C5}"/>
                    </a:ext>
                  </a:extLst>
                </p:cNvPr>
                <p:cNvSpPr txBox="1"/>
                <p:nvPr/>
              </p:nvSpPr>
              <p:spPr>
                <a:xfrm>
                  <a:off x="608478" y="4610639"/>
                  <a:ext cx="1886458" cy="668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chemeClr val="bg1"/>
                      </a:solidFill>
                    </a:rPr>
                    <a:t>Atmospheric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a14:m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a14:m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 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kumimoji="1" lang="en-US" altLang="ja-JP" b="1" dirty="0">
                      <a:solidFill>
                        <a:schemeClr val="bg1"/>
                      </a:solidFill>
                    </a:rPr>
                    <a:t>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テキスト ボックス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78" y="4610639"/>
                  <a:ext cx="1886458" cy="668837"/>
                </a:xfrm>
                <a:prstGeom prst="rect">
                  <a:avLst/>
                </a:prstGeom>
                <a:blipFill>
                  <a:blip r:embed="rId20"/>
                  <a:stretch>
                    <a:fillRect l="-2913" t="-4545" r="-2265" b="-1181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701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831A4E-C1D8-482B-8396-BAA91C2B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337" y="163857"/>
            <a:ext cx="4892664" cy="762559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/>
              <a:t>ND280 upgrade</a:t>
            </a:r>
            <a:endParaRPr kumimoji="1" lang="ja-JP" altLang="en-US" dirty="0"/>
          </a:p>
        </p:txBody>
      </p:sp>
      <p:sp>
        <p:nvSpPr>
          <p:cNvPr id="139" name="スライド番号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140" name="NDup.pdf" descr="NDu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0"/>
          <a:stretch/>
        </p:blipFill>
        <p:spPr>
          <a:xfrm>
            <a:off x="4820570" y="824020"/>
            <a:ext cx="5847431" cy="3426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ND280Exploded-Text-Transparent-Small.png" descr="ND280Exploded-Text-Transparent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45" y="690392"/>
            <a:ext cx="3095930" cy="273860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現在のND280"/>
          <p:cNvSpPr txBox="1"/>
          <p:nvPr/>
        </p:nvSpPr>
        <p:spPr>
          <a:xfrm>
            <a:off x="3456364" y="736460"/>
            <a:ext cx="179696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2000" dirty="0"/>
              <a:t>Current </a:t>
            </a:r>
            <a:r>
              <a:rPr sz="2000" dirty="0"/>
              <a:t>ND280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8A26F310-53F9-4E93-AB86-236AD0B5B78E}"/>
              </a:ext>
            </a:extLst>
          </p:cNvPr>
          <p:cNvCxnSpPr>
            <a:cxnSpLocks/>
          </p:cNvCxnSpPr>
          <p:nvPr/>
        </p:nvCxnSpPr>
        <p:spPr>
          <a:xfrm flipH="1" flipV="1">
            <a:off x="7272824" y="2228854"/>
            <a:ext cx="362718" cy="1419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A39AAD6-BF64-41B5-A3D4-6B7440DD66AE}"/>
              </a:ext>
            </a:extLst>
          </p:cNvPr>
          <p:cNvCxnSpPr>
            <a:cxnSpLocks/>
          </p:cNvCxnSpPr>
          <p:nvPr/>
        </p:nvCxnSpPr>
        <p:spPr>
          <a:xfrm flipV="1">
            <a:off x="5409620" y="2651764"/>
            <a:ext cx="1371714" cy="103097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HATPC.pdf" descr="HATP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/>
          <a:stretch>
            <a:fillRect/>
          </a:stretch>
        </p:blipFill>
        <p:spPr>
          <a:xfrm>
            <a:off x="1574943" y="3648447"/>
            <a:ext cx="4420196" cy="311398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4" name="SFGD.pdf" descr="SFG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>
            <a:fillRect/>
          </a:stretch>
        </p:blipFill>
        <p:spPr>
          <a:xfrm>
            <a:off x="6098254" y="3636394"/>
            <a:ext cx="4420196" cy="31153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87EE7A0A-1BAB-41DC-9A74-9F651B6766E6}"/>
              </a:ext>
            </a:extLst>
          </p:cNvPr>
          <p:cNvSpPr/>
          <p:nvPr/>
        </p:nvSpPr>
        <p:spPr>
          <a:xfrm>
            <a:off x="4515199" y="1421901"/>
            <a:ext cx="819140" cy="631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AFB1F16-6FC7-404A-9E11-1846A9249C06}"/>
              </a:ext>
            </a:extLst>
          </p:cNvPr>
          <p:cNvSpPr/>
          <p:nvPr/>
        </p:nvSpPr>
        <p:spPr>
          <a:xfrm>
            <a:off x="2015490" y="1444762"/>
            <a:ext cx="697230" cy="8069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376E5C5-3CD3-46AE-874C-305F06ABF88B}"/>
              </a:ext>
            </a:extLst>
          </p:cNvPr>
          <p:cNvSpPr txBox="1"/>
          <p:nvPr/>
        </p:nvSpPr>
        <p:spPr>
          <a:xfrm>
            <a:off x="161634" y="1592218"/>
            <a:ext cx="894758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T2K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458CD22-E7B6-463F-A454-E3DA2EC64F14}"/>
              </a:ext>
            </a:extLst>
          </p:cNvPr>
          <p:cNvGrpSpPr/>
          <p:nvPr/>
        </p:nvGrpSpPr>
        <p:grpSpPr>
          <a:xfrm>
            <a:off x="6362563" y="1572411"/>
            <a:ext cx="4920783" cy="3689321"/>
            <a:chOff x="108684" y="1396488"/>
            <a:chExt cx="4066763" cy="304902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D718876-7F92-42E4-8140-55780BC9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4" y="1396488"/>
              <a:ext cx="4066763" cy="304902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7032A39-842C-465D-9AF6-8BC6A272375F}"/>
                </a:ext>
              </a:extLst>
            </p:cNvPr>
            <p:cNvSpPr txBox="1"/>
            <p:nvPr/>
          </p:nvSpPr>
          <p:spPr>
            <a:xfrm>
              <a:off x="2555629" y="2736334"/>
              <a:ext cx="10616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/>
                <a:t>Fermilab</a:t>
              </a:r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97735D-03AA-449B-BAD0-BDCE70A25782}"/>
                </a:ext>
              </a:extLst>
            </p:cNvPr>
            <p:cNvSpPr txBox="1"/>
            <p:nvPr/>
          </p:nvSpPr>
          <p:spPr>
            <a:xfrm>
              <a:off x="911970" y="2551668"/>
              <a:ext cx="1524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South Dakota</a:t>
              </a:r>
              <a:endParaRPr kumimoji="1" lang="ja-JP" altLang="en-US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03F0883-6475-457D-9622-C4F8FDD1209B}"/>
                </a:ext>
              </a:extLst>
            </p:cNvPr>
            <p:cNvSpPr txBox="1"/>
            <p:nvPr/>
          </p:nvSpPr>
          <p:spPr>
            <a:xfrm>
              <a:off x="2004299" y="2182336"/>
              <a:ext cx="1102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1,300 km</a:t>
              </a:r>
              <a:endParaRPr kumimoji="1" lang="ja-JP" altLang="en-US" b="1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2146" y="88598"/>
            <a:ext cx="11201115" cy="1304903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Next generation Accelerator long baseline experiments</a:t>
            </a:r>
            <a:br>
              <a:rPr lang="en-US" altLang="ja-JP" sz="3200" dirty="0"/>
            </a:br>
            <a:r>
              <a:rPr lang="en-US" altLang="ja-JP" sz="3600" dirty="0"/>
              <a:t>Hyper-</a:t>
            </a:r>
            <a:r>
              <a:rPr lang="en-US" altLang="ja-JP" sz="3600" dirty="0" err="1"/>
              <a:t>Kamiokande</a:t>
            </a:r>
            <a:r>
              <a:rPr lang="en-US" altLang="ja-JP" sz="3600" dirty="0"/>
              <a:t> and DUNE</a:t>
            </a:r>
            <a:endParaRPr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21</a:t>
            </a:fld>
            <a:endParaRPr lang="fr-CH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04" y="1576057"/>
            <a:ext cx="5023087" cy="37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7562" y="1779059"/>
            <a:ext cx="138371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Hyper-K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0754194" y="1779058"/>
            <a:ext cx="1058303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DUNE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3AE938-9D0C-49A6-B60E-EC81173679E9}"/>
              </a:ext>
            </a:extLst>
          </p:cNvPr>
          <p:cNvSpPr txBox="1"/>
          <p:nvPr/>
        </p:nvSpPr>
        <p:spPr>
          <a:xfrm>
            <a:off x="1610431" y="5691891"/>
            <a:ext cx="8980866" cy="10250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Both experiments are aiming to start around 2026.</a:t>
            </a:r>
          </a:p>
          <a:p>
            <a:r>
              <a:rPr kumimoji="1" lang="en-US" altLang="ja-JP" sz="2800" dirty="0">
                <a:solidFill>
                  <a:schemeClr val="bg1"/>
                </a:solidFill>
              </a:rPr>
              <a:t>Matter effect ~10% for T2HK and ~45% for DUNE</a:t>
            </a:r>
          </a:p>
        </p:txBody>
      </p:sp>
    </p:spTree>
    <p:extLst>
      <p:ext uri="{BB962C8B-B14F-4D97-AF65-F5344CB8AC3E}">
        <p14:creationId xmlns:p14="http://schemas.microsoft.com/office/powerpoint/2010/main" val="11139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>
            <a:extLst>
              <a:ext uri="{FF2B5EF4-FFF2-40B4-BE49-F238E27FC236}">
                <a16:creationId xmlns:a16="http://schemas.microsoft.com/office/drawing/2014/main" id="{77A2AFB9-0AC9-4275-A3AC-599CC2C46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"/>
          <a:stretch/>
        </p:blipFill>
        <p:spPr>
          <a:xfrm>
            <a:off x="6227370" y="1255775"/>
            <a:ext cx="4545113" cy="356262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3EB25E-30E2-4107-82AE-D22C5976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05" y="1259577"/>
            <a:ext cx="4765616" cy="363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2DE28E-4B36-4D2D-8F67-A8FCD35CE1EB}"/>
              </a:ext>
            </a:extLst>
          </p:cNvPr>
          <p:cNvSpPr txBox="1"/>
          <p:nvPr/>
        </p:nvSpPr>
        <p:spPr>
          <a:xfrm>
            <a:off x="3189810" y="3198168"/>
            <a:ext cx="160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2138" y="187327"/>
            <a:ext cx="11182542" cy="1095505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Next generation Accelerator long baseline experiments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en-US" altLang="ja-JP" sz="3600" dirty="0"/>
              <a:t>Hyper-</a:t>
            </a:r>
            <a:r>
              <a:rPr lang="en-US" altLang="ja-JP" sz="3600" dirty="0" err="1"/>
              <a:t>Kamiokande</a:t>
            </a:r>
            <a:r>
              <a:rPr lang="en-US" altLang="ja-JP" sz="3600" dirty="0"/>
              <a:t> and DUNE</a:t>
            </a:r>
            <a:endParaRPr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22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259249" y="1522338"/>
            <a:ext cx="138371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Hyper-K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0200852" y="1417098"/>
            <a:ext cx="1143262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DUNE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5A62D7-130C-4DB2-AAC6-21E51D568F8C}"/>
              </a:ext>
            </a:extLst>
          </p:cNvPr>
          <p:cNvSpPr txBox="1"/>
          <p:nvPr/>
        </p:nvSpPr>
        <p:spPr>
          <a:xfrm>
            <a:off x="6278325" y="3330407"/>
            <a:ext cx="990202" cy="646331"/>
          </a:xfrm>
          <a:prstGeom prst="rect">
            <a:avLst/>
          </a:prstGeom>
          <a:solidFill>
            <a:srgbClr val="FEFF6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120GeV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D973B4-7344-4AA1-9AB7-A844FAD3BC13}"/>
              </a:ext>
            </a:extLst>
          </p:cNvPr>
          <p:cNvSpPr txBox="1"/>
          <p:nvPr/>
        </p:nvSpPr>
        <p:spPr>
          <a:xfrm>
            <a:off x="948437" y="5304509"/>
            <a:ext cx="476561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current(~500 kW) </a:t>
            </a:r>
          </a:p>
          <a:p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1" lang="en-US" altLang="ja-JP" sz="2800" dirty="0"/>
              <a:t> 1.3 MW by upgrading RF etc.</a:t>
            </a:r>
            <a:endParaRPr kumimoji="1"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2C4A54-8F7E-441D-A55A-75BEC60D3408}"/>
              </a:ext>
            </a:extLst>
          </p:cNvPr>
          <p:cNvSpPr txBox="1"/>
          <p:nvPr/>
        </p:nvSpPr>
        <p:spPr>
          <a:xfrm>
            <a:off x="6138834" y="5012899"/>
            <a:ext cx="4735299" cy="16880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current(~700 kW)</a:t>
            </a:r>
          </a:p>
          <a:p>
            <a:r>
              <a:rPr kumimoji="1" lang="en-US" altLang="ja-JP" sz="2800" dirty="0"/>
              <a:t> </a:t>
            </a:r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1" lang="en-US" altLang="ja-JP" sz="2800" dirty="0"/>
              <a:t>1.2 MW by upgrading LINAC etc. </a:t>
            </a:r>
          </a:p>
          <a:p>
            <a:r>
              <a:rPr kumimoji="1" lang="en-US" altLang="ja-JP" sz="2800" dirty="0"/>
              <a:t> (</a:t>
            </a:r>
            <a:r>
              <a:rPr kumimoji="1"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→ 2</a:t>
            </a:r>
            <a:r>
              <a:rPr kumimoji="1" lang="en-US" altLang="ja-JP" sz="2800" dirty="0"/>
              <a:t>.4 MW)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234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D93B7D3-F0ED-4FA5-8586-5C2D3FDD9329}"/>
              </a:ext>
            </a:extLst>
          </p:cNvPr>
          <p:cNvSpPr txBox="1"/>
          <p:nvPr/>
        </p:nvSpPr>
        <p:spPr>
          <a:xfrm>
            <a:off x="3025230" y="4533762"/>
            <a:ext cx="6141541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Multipurpose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Acc. long baseline neutrino oscillation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atmospheric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Solar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Supernovae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200" dirty="0"/>
              <a:t>proton decay</a:t>
            </a:r>
          </a:p>
          <a:p>
            <a:r>
              <a:rPr kumimoji="1" lang="en-US" altLang="ja-JP" sz="2200" dirty="0"/>
              <a:t>etc.</a:t>
            </a:r>
            <a:endParaRPr kumimoji="1" lang="ja-JP" altLang="en-US" sz="22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696814E-D0E8-4968-9257-3A31535F3E92}"/>
              </a:ext>
            </a:extLst>
          </p:cNvPr>
          <p:cNvGrpSpPr>
            <a:grpSpLocks noChangeAspect="1"/>
          </p:cNvGrpSpPr>
          <p:nvPr/>
        </p:nvGrpSpPr>
        <p:grpSpPr>
          <a:xfrm>
            <a:off x="244174" y="1265240"/>
            <a:ext cx="4947700" cy="3222166"/>
            <a:chOff x="150080" y="1550539"/>
            <a:chExt cx="4802190" cy="312740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5D0823A-2F2D-4939-ABA0-8EB568D7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963" y="1550539"/>
              <a:ext cx="4516355" cy="3108660"/>
            </a:xfrm>
            <a:prstGeom prst="rect">
              <a:avLst/>
            </a:prstGeom>
          </p:spPr>
        </p:pic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6BE7D06F-3E6C-4638-92E6-EC56F460F062}"/>
                </a:ext>
              </a:extLst>
            </p:cNvPr>
            <p:cNvCxnSpPr/>
            <p:nvPr/>
          </p:nvCxnSpPr>
          <p:spPr>
            <a:xfrm>
              <a:off x="3906078" y="2693504"/>
              <a:ext cx="0" cy="1620079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3C4434E-EB47-4CC2-9119-A51E5637DF2C}"/>
                </a:ext>
              </a:extLst>
            </p:cNvPr>
            <p:cNvSpPr txBox="1"/>
            <p:nvPr/>
          </p:nvSpPr>
          <p:spPr>
            <a:xfrm>
              <a:off x="3963041" y="2824652"/>
              <a:ext cx="989229" cy="43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EFF67"/>
                  </a:solidFill>
                </a:rPr>
                <a:t>60 m</a:t>
              </a:r>
              <a:endParaRPr kumimoji="1" lang="ja-JP" altLang="en-US" dirty="0">
                <a:solidFill>
                  <a:srgbClr val="FEFF67"/>
                </a:solidFill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6B29A73-391E-439A-AF9E-EE4B8464D4F3}"/>
                </a:ext>
              </a:extLst>
            </p:cNvPr>
            <p:cNvCxnSpPr>
              <a:cxnSpLocks/>
            </p:cNvCxnSpPr>
            <p:nvPr/>
          </p:nvCxnSpPr>
          <p:spPr>
            <a:xfrm>
              <a:off x="1868212" y="3796748"/>
              <a:ext cx="1405788" cy="404388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FF3FE13-43E8-47EA-AFE6-EC59CE4A2961}"/>
                </a:ext>
              </a:extLst>
            </p:cNvPr>
            <p:cNvSpPr txBox="1"/>
            <p:nvPr/>
          </p:nvSpPr>
          <p:spPr>
            <a:xfrm>
              <a:off x="2088540" y="3944251"/>
              <a:ext cx="852125" cy="43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EFF67"/>
                  </a:solidFill>
                </a:rPr>
                <a:t>74 m</a:t>
              </a:r>
              <a:endParaRPr kumimoji="1" lang="ja-JP" altLang="en-US" dirty="0">
                <a:solidFill>
                  <a:srgbClr val="FEFF67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939D328-64BC-4ED8-BAC4-FCF633CC8646}"/>
                    </a:ext>
                  </a:extLst>
                </p:cNvPr>
                <p:cNvSpPr txBox="1"/>
                <p:nvPr/>
              </p:nvSpPr>
              <p:spPr>
                <a:xfrm>
                  <a:off x="150080" y="3918882"/>
                  <a:ext cx="2804186" cy="759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FEFF67"/>
                      </a:solidFill>
                    </a:rPr>
                    <a:t>260 </a:t>
                  </a:r>
                  <a:r>
                    <a:rPr kumimoji="1" lang="en-US" altLang="ja-JP" dirty="0" err="1">
                      <a:solidFill>
                        <a:srgbClr val="FEFF67"/>
                      </a:solidFill>
                    </a:rPr>
                    <a:t>kton</a:t>
                  </a:r>
                  <a:endParaRPr kumimoji="1" lang="en-US" altLang="ja-JP" dirty="0">
                    <a:solidFill>
                      <a:srgbClr val="FEFF67"/>
                    </a:solidFill>
                  </a:endParaRPr>
                </a:p>
                <a:p>
                  <a:r>
                    <a:rPr kumimoji="1" lang="en-US" altLang="ja-JP" dirty="0">
                      <a:solidFill>
                        <a:srgbClr val="FEFF67"/>
                      </a:solidFill>
                    </a:rPr>
                    <a:t>Fid. V.&gt; SK </a:t>
                  </a:r>
                  <a14:m>
                    <m:oMath xmlns:m="http://schemas.openxmlformats.org/officeDocument/2006/math">
                      <m:r>
                        <a:rPr kumimoji="1" lang="en-US" altLang="ja-JP" i="1">
                          <a:solidFill>
                            <a:srgbClr val="FEFF6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ja-JP" altLang="en-US" dirty="0">
                      <a:solidFill>
                        <a:srgbClr val="FEFF67"/>
                      </a:solidFill>
                    </a:rPr>
                    <a:t> </a:t>
                  </a:r>
                  <a:r>
                    <a:rPr kumimoji="1" lang="en-US" altLang="ja-JP" dirty="0">
                      <a:solidFill>
                        <a:srgbClr val="FEFF67"/>
                      </a:solidFill>
                    </a:rPr>
                    <a:t>8</a:t>
                  </a:r>
                  <a:endParaRPr kumimoji="1" lang="ja-JP" altLang="en-US" dirty="0">
                    <a:solidFill>
                      <a:srgbClr val="FEFF67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939D328-64BC-4ED8-BAC4-FCF633CC86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080" y="3918882"/>
                  <a:ext cx="2804186" cy="759060"/>
                </a:xfrm>
                <a:prstGeom prst="rect">
                  <a:avLst/>
                </a:prstGeom>
                <a:blipFill>
                  <a:blip r:embed="rId4"/>
                  <a:stretch>
                    <a:fillRect l="-2302" t="-5660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0929" y="36477"/>
            <a:ext cx="11207325" cy="1095505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Next generation Accelerator long baseline experiments</a:t>
            </a:r>
            <a:br>
              <a:rPr lang="en-US" altLang="ja-JP" sz="3200" dirty="0"/>
            </a:br>
            <a:r>
              <a:rPr lang="en-US" altLang="ja-JP" sz="3600" dirty="0"/>
              <a:t>Hyper-</a:t>
            </a:r>
            <a:r>
              <a:rPr lang="en-US" altLang="ja-JP" sz="3600" dirty="0" err="1"/>
              <a:t>Kamiokande</a:t>
            </a:r>
            <a:r>
              <a:rPr lang="en-US" altLang="ja-JP" sz="3600" dirty="0"/>
              <a:t> and DUNE</a:t>
            </a:r>
            <a:endParaRPr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FDFF-BB07-432D-AFF3-7E56370ECAC7}" type="slidenum">
              <a:rPr lang="fr-CH" smtClean="0"/>
              <a:t>23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61932" y="1574850"/>
            <a:ext cx="153013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Hyper-K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A594CBC-D816-4FBB-9202-63F6D4C73AE2}"/>
              </a:ext>
            </a:extLst>
          </p:cNvPr>
          <p:cNvSpPr txBox="1"/>
          <p:nvPr/>
        </p:nvSpPr>
        <p:spPr>
          <a:xfrm>
            <a:off x="2807547" y="1480737"/>
            <a:ext cx="264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EFF67"/>
                </a:solidFill>
              </a:rPr>
              <a:t>Water Cherenkov Detector</a:t>
            </a:r>
            <a:endParaRPr kumimoji="1" lang="ja-JP" altLang="en-US" sz="2000" b="1" dirty="0">
              <a:solidFill>
                <a:srgbClr val="FEFF67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218E5D-8F7D-4602-A741-19B4118FEFF0}"/>
              </a:ext>
            </a:extLst>
          </p:cNvPr>
          <p:cNvGrpSpPr/>
          <p:nvPr/>
        </p:nvGrpSpPr>
        <p:grpSpPr>
          <a:xfrm>
            <a:off x="5463163" y="1325137"/>
            <a:ext cx="6457996" cy="2942974"/>
            <a:chOff x="5720539" y="1178763"/>
            <a:chExt cx="5870906" cy="2675431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BE949F2C-6ECC-42EC-B9F2-F918AC3B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0539" y="1248096"/>
              <a:ext cx="5018603" cy="2606098"/>
            </a:xfrm>
            <a:prstGeom prst="rect">
              <a:avLst/>
            </a:prstGeom>
          </p:spPr>
        </p:pic>
        <p:sp>
          <p:nvSpPr>
            <p:cNvPr id="18" name="TextBox 6"/>
            <p:cNvSpPr txBox="1"/>
            <p:nvPr/>
          </p:nvSpPr>
          <p:spPr>
            <a:xfrm>
              <a:off x="10448183" y="1214413"/>
              <a:ext cx="1143262" cy="461665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fr-CH" sz="2400" b="1" dirty="0">
                  <a:solidFill>
                    <a:schemeClr val="bg1"/>
                  </a:solidFill>
                </a:rPr>
                <a:t>DUNE </a:t>
              </a: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A6BCB0CE-8358-4B78-8BE9-A1FAAEA0FE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8253" y="2772781"/>
              <a:ext cx="1718735" cy="31140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701B095-F06F-49F3-9554-1F61C2A12096}"/>
                </a:ext>
              </a:extLst>
            </p:cNvPr>
            <p:cNvSpPr txBox="1"/>
            <p:nvPr/>
          </p:nvSpPr>
          <p:spPr>
            <a:xfrm>
              <a:off x="9383367" y="2931123"/>
              <a:ext cx="730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60 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A3E226E-9013-4412-A829-197CC2B5BEF5}"/>
                </a:ext>
              </a:extLst>
            </p:cNvPr>
            <p:cNvSpPr txBox="1"/>
            <p:nvPr/>
          </p:nvSpPr>
          <p:spPr>
            <a:xfrm>
              <a:off x="7435479" y="1178763"/>
              <a:ext cx="29115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</a:rPr>
                <a:t>Liquid </a:t>
              </a:r>
              <a:r>
                <a:rPr kumimoji="1" lang="en-US" altLang="ja-JP" sz="2000" b="1" dirty="0" err="1">
                  <a:solidFill>
                    <a:srgbClr val="FF0000"/>
                  </a:solidFill>
                </a:rPr>
                <a:t>Ar</a:t>
              </a:r>
              <a:r>
                <a:rPr kumimoji="1" lang="en-US" altLang="ja-JP" sz="2000" b="1" dirty="0">
                  <a:solidFill>
                    <a:srgbClr val="FF0000"/>
                  </a:solidFill>
                </a:rPr>
                <a:t> Time Projection Chamber 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4B31634B-4756-4DCA-8C61-5FFC072A7C77}"/>
                    </a:ext>
                  </a:extLst>
                </p:cNvPr>
                <p:cNvSpPr txBox="1"/>
                <p:nvPr/>
              </p:nvSpPr>
              <p:spPr>
                <a:xfrm>
                  <a:off x="6826915" y="3269776"/>
                  <a:ext cx="16389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FF0000"/>
                      </a:solidFill>
                    </a:rPr>
                    <a:t>17 </a:t>
                  </a:r>
                  <a:r>
                    <a:rPr kumimoji="1" lang="en-US" altLang="ja-JP" dirty="0" err="1">
                      <a:solidFill>
                        <a:srgbClr val="FF0000"/>
                      </a:solidFill>
                    </a:rPr>
                    <a:t>kt</a:t>
                  </a:r>
                  <a:r>
                    <a:rPr kumimoji="1" lang="en-US" altLang="ja-JP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</a:rPr>
                    <a:t> 4</a:t>
                  </a:r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4B31634B-4756-4DCA-8C61-5FFC072A7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6915" y="3269776"/>
                  <a:ext cx="163896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1" t="-9091" b="-1515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50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C81F0E8-09B6-4931-9F13-6BA00456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353" y="1274151"/>
            <a:ext cx="4692318" cy="29193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50224DC-36E6-400D-A358-4CA3E644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496" y="156579"/>
            <a:ext cx="9677019" cy="1076503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kumimoji="1" lang="en-US" altLang="ja-JP" dirty="0"/>
              <a:t>Cutting Edge technologies of next generation experiments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CA9A4F-CA3B-4BF1-863D-8B1EFA1B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8F101D-B302-4FA1-A1C1-D51A61F39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9" y="4184928"/>
            <a:ext cx="4538876" cy="26246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90E561D-AA8C-49C3-A0DC-2F0567593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t="1930" r="2236" b="1598"/>
          <a:stretch/>
        </p:blipFill>
        <p:spPr>
          <a:xfrm>
            <a:off x="216515" y="1866789"/>
            <a:ext cx="2229104" cy="211947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8855175-6F03-4044-9B79-9CF73BA79143}"/>
              </a:ext>
            </a:extLst>
          </p:cNvPr>
          <p:cNvSpPr txBox="1"/>
          <p:nvPr/>
        </p:nvSpPr>
        <p:spPr>
          <a:xfrm>
            <a:off x="244174" y="1319103"/>
            <a:ext cx="153013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Hyper-K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8A4F535-6A17-4A30-B2D0-F1DF41D13F8A}"/>
                  </a:ext>
                </a:extLst>
              </p:cNvPr>
              <p:cNvSpPr txBox="1"/>
              <p:nvPr/>
            </p:nvSpPr>
            <p:spPr>
              <a:xfrm>
                <a:off x="2388870" y="1763035"/>
                <a:ext cx="28956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New 50cm PMT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/>
                  <a:t>2 efficiency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1" lang="en-US" altLang="ja-JP" sz="2400" dirty="0"/>
                  <a:t>2 timing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1" lang="en-US" altLang="ja-JP" sz="2400" dirty="0"/>
                  <a:t>2 pressure tolerance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8A4F535-6A17-4A30-B2D0-F1DF41D13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870" y="1763035"/>
                <a:ext cx="2895600" cy="2308324"/>
              </a:xfrm>
              <a:prstGeom prst="rect">
                <a:avLst/>
              </a:prstGeom>
              <a:blipFill>
                <a:blip r:embed="rId5"/>
                <a:stretch>
                  <a:fillRect l="-3368" t="-2111" b="-50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6">
            <a:extLst>
              <a:ext uri="{FF2B5EF4-FFF2-40B4-BE49-F238E27FC236}">
                <a16:creationId xmlns:a16="http://schemas.microsoft.com/office/drawing/2014/main" id="{FA881393-6D1C-469E-9F34-60BA31037014}"/>
              </a:ext>
            </a:extLst>
          </p:cNvPr>
          <p:cNvSpPr txBox="1"/>
          <p:nvPr/>
        </p:nvSpPr>
        <p:spPr>
          <a:xfrm>
            <a:off x="10982508" y="1549935"/>
            <a:ext cx="1143262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DUNE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DE767C-0F6B-4964-A8DB-94E91FB25B83}"/>
              </a:ext>
            </a:extLst>
          </p:cNvPr>
          <p:cNvSpPr txBox="1"/>
          <p:nvPr/>
        </p:nvSpPr>
        <p:spPr>
          <a:xfrm>
            <a:off x="5839353" y="5611517"/>
            <a:ext cx="622483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Large commercial-scale cryostat</a:t>
            </a:r>
          </a:p>
          <a:p>
            <a:r>
              <a:rPr kumimoji="1" lang="en-US" altLang="ja-JP" sz="2400" dirty="0"/>
              <a:t>single-phase/double-phase options</a:t>
            </a:r>
          </a:p>
          <a:p>
            <a:r>
              <a:rPr kumimoji="1" lang="en-US" altLang="ja-JP" sz="2400" dirty="0"/>
              <a:t>Thin photon sensor for 127nm scintillation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45532C3-8310-4D69-9D5F-81F8AE554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942" y="3964134"/>
            <a:ext cx="2648691" cy="153199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63860A-BD81-4BCC-BB9C-2FCF0191D026}"/>
              </a:ext>
            </a:extLst>
          </p:cNvPr>
          <p:cNvSpPr txBox="1"/>
          <p:nvPr/>
        </p:nvSpPr>
        <p:spPr>
          <a:xfrm>
            <a:off x="8707491" y="4012244"/>
            <a:ext cx="2383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800 ton </a:t>
            </a:r>
            <a:r>
              <a:rPr kumimoji="1" lang="en-US" altLang="ja-JP" dirty="0" err="1">
                <a:solidFill>
                  <a:schemeClr val="bg1"/>
                </a:solidFill>
              </a:rPr>
              <a:t>ProtoDUNE</a:t>
            </a:r>
            <a:r>
              <a:rPr kumimoji="1" lang="en-US" altLang="ja-JP" dirty="0">
                <a:solidFill>
                  <a:schemeClr val="bg1"/>
                </a:solidFill>
              </a:rPr>
              <a:t> in 2018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FAB7312-3A5F-4177-8509-5220DD134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578" y="3752682"/>
            <a:ext cx="2913560" cy="18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9036" y="122467"/>
            <a:ext cx="11245461" cy="1042785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Next generation Accelerator long baseline experiments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en-US" altLang="ja-JP" sz="3600" dirty="0"/>
              <a:t>Hyper-</a:t>
            </a:r>
            <a:r>
              <a:rPr lang="en-US" altLang="ja-JP" sz="3600" dirty="0" err="1"/>
              <a:t>Kamiokande</a:t>
            </a:r>
            <a:r>
              <a:rPr lang="en-US" altLang="ja-JP" sz="3600" dirty="0"/>
              <a:t> and DUNE</a:t>
            </a:r>
            <a:endParaRPr lang="ja-JP" alt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3F19D6-82DA-4CD3-96A6-684D9335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37562" y="1325874"/>
            <a:ext cx="156156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Hyper-K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10856229" y="1486497"/>
            <a:ext cx="1143262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fr-CH" sz="2400" b="1" dirty="0">
                <a:solidFill>
                  <a:schemeClr val="bg1"/>
                </a:solidFill>
              </a:rPr>
              <a:t>DUNE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3E61D4-AC22-4F14-BA24-A4F831A1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34" y="1948162"/>
            <a:ext cx="4473343" cy="44162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5DBCDC-9223-4680-A4E1-19B55C175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"/>
          <a:stretch/>
        </p:blipFill>
        <p:spPr>
          <a:xfrm>
            <a:off x="6581504" y="1165252"/>
            <a:ext cx="424876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CD8565EF-4A92-4970-AF60-0F553AC9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" y="1521195"/>
            <a:ext cx="10158982" cy="53312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E5A2269-44BC-4CE7-AE3B-4253922B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42129"/>
            <a:ext cx="9658350" cy="946285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200" dirty="0"/>
              <a:t>Prospect of mixing angle determination</a:t>
            </a:r>
            <a:br>
              <a:rPr lang="en-US" altLang="ja-JP" sz="3200" dirty="0"/>
            </a:br>
            <a:r>
              <a:rPr lang="en-US" altLang="ja-JP" sz="3200" dirty="0"/>
              <a:t>High precision and redundant measurements</a:t>
            </a:r>
            <a:endParaRPr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C274F4-5621-47B0-81DE-2278D2F7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B11063-53B7-4A30-87CC-7A7AC7DC3F66}"/>
              </a:ext>
            </a:extLst>
          </p:cNvPr>
          <p:cNvSpPr txBox="1"/>
          <p:nvPr/>
        </p:nvSpPr>
        <p:spPr>
          <a:xfrm>
            <a:off x="3370625" y="4764112"/>
            <a:ext cx="11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~2027?</a:t>
            </a:r>
            <a:endParaRPr kumimoji="1" lang="ja-JP" altLang="en-US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1236291-B222-4A65-A0B0-FCAEE984F784}"/>
              </a:ext>
            </a:extLst>
          </p:cNvPr>
          <p:cNvCxnSpPr/>
          <p:nvPr/>
        </p:nvCxnSpPr>
        <p:spPr>
          <a:xfrm>
            <a:off x="491115" y="3559615"/>
            <a:ext cx="9778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B8D28E-CF41-4455-9FB0-C5EC15445046}"/>
              </a:ext>
            </a:extLst>
          </p:cNvPr>
          <p:cNvSpPr txBox="1"/>
          <p:nvPr/>
        </p:nvSpPr>
        <p:spPr>
          <a:xfrm>
            <a:off x="8477276" y="1521195"/>
            <a:ext cx="2144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PDG18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4F0562-91DC-45E3-B4C3-C2281441986D}"/>
              </a:ext>
            </a:extLst>
          </p:cNvPr>
          <p:cNvSpPr txBox="1"/>
          <p:nvPr/>
        </p:nvSpPr>
        <p:spPr>
          <a:xfrm>
            <a:off x="1233662" y="3950447"/>
            <a:ext cx="11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~2020</a:t>
            </a:r>
            <a:endParaRPr kumimoji="1" lang="ja-JP" altLang="en-US" dirty="0"/>
          </a:p>
        </p:txBody>
      </p:sp>
      <p:sp>
        <p:nvSpPr>
          <p:cNvPr id="16" name="矢印: 上 15">
            <a:extLst>
              <a:ext uri="{FF2B5EF4-FFF2-40B4-BE49-F238E27FC236}">
                <a16:creationId xmlns:a16="http://schemas.microsoft.com/office/drawing/2014/main" id="{F9384994-0A2D-49C7-A6FC-C55977BE9ADC}"/>
              </a:ext>
            </a:extLst>
          </p:cNvPr>
          <p:cNvSpPr/>
          <p:nvPr/>
        </p:nvSpPr>
        <p:spPr>
          <a:xfrm>
            <a:off x="10081638" y="2363641"/>
            <a:ext cx="644647" cy="1195975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3EBAF5B5-69E2-42FB-81B8-017EB3EDE4B7}"/>
              </a:ext>
            </a:extLst>
          </p:cNvPr>
          <p:cNvSpPr/>
          <p:nvPr/>
        </p:nvSpPr>
        <p:spPr>
          <a:xfrm>
            <a:off x="10071789" y="3559615"/>
            <a:ext cx="664344" cy="152032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C24073-614D-4409-9CC7-B6CB5FBD45EF}"/>
              </a:ext>
            </a:extLst>
          </p:cNvPr>
          <p:cNvSpPr txBox="1"/>
          <p:nvPr/>
        </p:nvSpPr>
        <p:spPr>
          <a:xfrm>
            <a:off x="9996047" y="4054682"/>
            <a:ext cx="90559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future</a:t>
            </a:r>
            <a:endParaRPr kumimoji="1"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B21EC93-08EF-42A7-B9BD-3EBED0C63745}"/>
              </a:ext>
            </a:extLst>
          </p:cNvPr>
          <p:cNvSpPr txBox="1"/>
          <p:nvPr/>
        </p:nvSpPr>
        <p:spPr>
          <a:xfrm>
            <a:off x="7976737" y="4180833"/>
            <a:ext cx="11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~2025?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F980C6C-42B4-4057-ADA1-570BD39B36AB}"/>
              </a:ext>
            </a:extLst>
          </p:cNvPr>
          <p:cNvSpPr txBox="1"/>
          <p:nvPr/>
        </p:nvSpPr>
        <p:spPr>
          <a:xfrm>
            <a:off x="7909907" y="4967473"/>
            <a:ext cx="11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~2030?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A252F0F-F035-4A21-A743-7E9D3DA72D5E}"/>
              </a:ext>
            </a:extLst>
          </p:cNvPr>
          <p:cNvSpPr txBox="1"/>
          <p:nvPr/>
        </p:nvSpPr>
        <p:spPr>
          <a:xfrm>
            <a:off x="8521463" y="5401605"/>
            <a:ext cx="205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50000"/>
                  </a:schemeClr>
                </a:solidFill>
              </a:rPr>
              <a:t>assuming maximal mixing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E9C6A5C-2A83-4A90-8B5F-B79A2CDDBCEB}"/>
                  </a:ext>
                </a:extLst>
              </p:cNvPr>
              <p:cNvSpPr txBox="1"/>
              <p:nvPr/>
            </p:nvSpPr>
            <p:spPr>
              <a:xfrm>
                <a:off x="10715314" y="5313453"/>
                <a:ext cx="1482102" cy="135884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Ploted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ja-JP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sPre>
                      </m:e>
                    </m:func>
                  </m:oMath>
                </a14:m>
                <a:r>
                  <a:rPr lang="en-US" altLang="ja-JP" dirty="0"/>
                  <a:t> to see the size of mixing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E9C6A5C-2A83-4A90-8B5F-B79A2CDDB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314" y="5313453"/>
                <a:ext cx="1482102" cy="1358845"/>
              </a:xfrm>
              <a:prstGeom prst="rect">
                <a:avLst/>
              </a:prstGeom>
              <a:blipFill>
                <a:blip r:embed="rId3"/>
                <a:stretch>
                  <a:fillRect l="-3704" t="-2691" r="-49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1980E8F-04CF-4995-80A6-5A4C0CA5F176}"/>
              </a:ext>
            </a:extLst>
          </p:cNvPr>
          <p:cNvSpPr txBox="1"/>
          <p:nvPr/>
        </p:nvSpPr>
        <p:spPr>
          <a:xfrm>
            <a:off x="5836316" y="1024214"/>
            <a:ext cx="55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* might not be precise comparison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2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1762606" y="-17342"/>
                <a:ext cx="10318904" cy="1074585"/>
              </a:xfrm>
              <a:solidFill>
                <a:srgbClr val="FFFFFF">
                  <a:alpha val="80000"/>
                </a:srgbClr>
              </a:solidFill>
            </p:spPr>
            <p:txBody>
              <a:bodyPr>
                <a:noAutofit/>
              </a:bodyPr>
              <a:lstStyle/>
              <a:p>
                <a:r>
                  <a:rPr lang="en-US" altLang="ja-JP" sz="3200" dirty="0"/>
                  <a:t>Prospect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3200" i="1">
                        <a:latin typeface="Cambria Math"/>
                        <a:ea typeface="Cambria Math"/>
                      </a:rPr>
                      <m:t>Δ</m:t>
                    </m:r>
                    <m:sSup>
                      <m:sSupPr>
                        <m:ctrlPr>
                          <a:rPr lang="el-GR" altLang="ja-JP" sz="3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sz="3200" i="1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en-US" altLang="ja-JP" sz="32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3200" dirty="0"/>
                  <a:t> determination</a:t>
                </a:r>
                <a:br>
                  <a:rPr lang="en-US" altLang="ja-JP" sz="3200" dirty="0"/>
                </a:br>
                <a:r>
                  <a:rPr lang="en-US" altLang="ja-JP" sz="3200" dirty="0"/>
                  <a:t>High precision and redundant measurements</a:t>
                </a:r>
                <a:endParaRPr lang="ja-JP" altLang="en-US" sz="3200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62606" y="-17342"/>
                <a:ext cx="10318904" cy="1074585"/>
              </a:xfrm>
              <a:blipFill>
                <a:blip r:embed="rId3"/>
                <a:stretch>
                  <a:fillRect t="-6818" r="-1536" b="-142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25547-5473-4121-BA51-C7C0384846B5}" type="slidenum">
              <a:rPr kumimoji="1" lang="ja-JP" altLang="en-US" smtClean="0"/>
              <a:t>27</a:t>
            </a:fld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BD248FA-A5AF-4F98-A218-77A3CDF03CAD}"/>
              </a:ext>
            </a:extLst>
          </p:cNvPr>
          <p:cNvGrpSpPr/>
          <p:nvPr/>
        </p:nvGrpSpPr>
        <p:grpSpPr>
          <a:xfrm>
            <a:off x="326675" y="1355151"/>
            <a:ext cx="10009052" cy="5380771"/>
            <a:chOff x="2349659" y="1275141"/>
            <a:chExt cx="8271944" cy="538077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8E0AC08-AC7F-47C8-B5F1-72F29DB3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659" y="1275141"/>
              <a:ext cx="7316746" cy="538077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033FA4E-0F68-402F-9E68-2721474E87B0}"/>
                </a:ext>
              </a:extLst>
            </p:cNvPr>
            <p:cNvSpPr txBox="1"/>
            <p:nvPr/>
          </p:nvSpPr>
          <p:spPr>
            <a:xfrm>
              <a:off x="8477276" y="1704605"/>
              <a:ext cx="21443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PDG18</a:t>
              </a:r>
            </a:p>
          </p:txBody>
        </p:sp>
        <p:sp>
          <p:nvSpPr>
            <p:cNvPr id="8" name="矢印: 上 7">
              <a:extLst>
                <a:ext uri="{FF2B5EF4-FFF2-40B4-BE49-F238E27FC236}">
                  <a16:creationId xmlns:a16="http://schemas.microsoft.com/office/drawing/2014/main" id="{678307F6-D534-4202-B478-0267AF79340F}"/>
                </a:ext>
              </a:extLst>
            </p:cNvPr>
            <p:cNvSpPr/>
            <p:nvPr/>
          </p:nvSpPr>
          <p:spPr>
            <a:xfrm>
              <a:off x="9262428" y="2685038"/>
              <a:ext cx="644647" cy="1195975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矢印: 下 8">
              <a:extLst>
                <a:ext uri="{FF2B5EF4-FFF2-40B4-BE49-F238E27FC236}">
                  <a16:creationId xmlns:a16="http://schemas.microsoft.com/office/drawing/2014/main" id="{DD669823-A66E-4383-B40E-A3B8740237DB}"/>
                </a:ext>
              </a:extLst>
            </p:cNvPr>
            <p:cNvSpPr/>
            <p:nvPr/>
          </p:nvSpPr>
          <p:spPr>
            <a:xfrm>
              <a:off x="9253886" y="3881012"/>
              <a:ext cx="664344" cy="152032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C088556-6DB6-4A1F-9FB2-FA082B56F442}"/>
                </a:ext>
              </a:extLst>
            </p:cNvPr>
            <p:cNvSpPr txBox="1"/>
            <p:nvPr/>
          </p:nvSpPr>
          <p:spPr>
            <a:xfrm>
              <a:off x="9206773" y="4369979"/>
              <a:ext cx="935447" cy="3806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future</a:t>
              </a:r>
              <a:endParaRPr kumimoji="1" lang="ja-JP" altLang="en-US" dirty="0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FE6A6F2-FE80-4F39-96B9-0E519135EBBB}"/>
                </a:ext>
              </a:extLst>
            </p:cNvPr>
            <p:cNvCxnSpPr/>
            <p:nvPr/>
          </p:nvCxnSpPr>
          <p:spPr>
            <a:xfrm>
              <a:off x="5396745" y="3870251"/>
              <a:ext cx="4104167" cy="0"/>
            </a:xfrm>
            <a:prstGeom prst="line">
              <a:avLst/>
            </a:prstGeom>
            <a:ln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82C8E596-B728-4E13-B61E-D08BC4BA572C}"/>
                </a:ext>
              </a:extLst>
            </p:cNvPr>
            <p:cNvCxnSpPr>
              <a:cxnSpLocks/>
            </p:cNvCxnSpPr>
            <p:nvPr/>
          </p:nvCxnSpPr>
          <p:spPr>
            <a:xfrm>
              <a:off x="2440893" y="3870251"/>
              <a:ext cx="2679405" cy="0"/>
            </a:xfrm>
            <a:prstGeom prst="line">
              <a:avLst/>
            </a:prstGeom>
            <a:ln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1100DDE-EE6A-4627-8C28-2F564CCA73E7}"/>
                </a:ext>
              </a:extLst>
            </p:cNvPr>
            <p:cNvSpPr txBox="1"/>
            <p:nvPr/>
          </p:nvSpPr>
          <p:spPr>
            <a:xfrm>
              <a:off x="2810981" y="5032776"/>
              <a:ext cx="1134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0.4%</a:t>
              </a:r>
            </a:p>
            <a:p>
              <a:r>
                <a:rPr kumimoji="1" lang="en-US" altLang="ja-JP" dirty="0"/>
                <a:t>~2027?</a:t>
              </a:r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B6B8435-B537-45DF-B15A-754DF957F937}"/>
                </a:ext>
              </a:extLst>
            </p:cNvPr>
            <p:cNvSpPr txBox="1"/>
            <p:nvPr/>
          </p:nvSpPr>
          <p:spPr>
            <a:xfrm>
              <a:off x="5961830" y="4457277"/>
              <a:ext cx="1134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~2027?</a:t>
              </a:r>
              <a:endParaRPr kumimoji="1" lang="ja-JP" altLang="en-US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D8C33EB-E7C8-4E4E-91CE-ED3851D1F37A}"/>
                </a:ext>
              </a:extLst>
            </p:cNvPr>
            <p:cNvSpPr/>
            <p:nvPr/>
          </p:nvSpPr>
          <p:spPr>
            <a:xfrm>
              <a:off x="7688555" y="5018891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dirty="0"/>
                <a:t>&lt;1%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CBECF89-A9D1-4141-A3CD-3EA29ABFB600}"/>
                </a:ext>
              </a:extLst>
            </p:cNvPr>
            <p:cNvSpPr txBox="1"/>
            <p:nvPr/>
          </p:nvSpPr>
          <p:spPr>
            <a:xfrm>
              <a:off x="5996120" y="3935833"/>
              <a:ext cx="1134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~2025?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DBC041B-FD0B-484F-A7C1-E757181758CE}"/>
                </a:ext>
              </a:extLst>
            </p:cNvPr>
            <p:cNvSpPr txBox="1"/>
            <p:nvPr/>
          </p:nvSpPr>
          <p:spPr>
            <a:xfrm>
              <a:off x="5858960" y="5149862"/>
              <a:ext cx="1134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~2030?</a:t>
              </a:r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639F085-1A52-42BD-95E8-CA707156E2E7}"/>
                </a:ext>
              </a:extLst>
            </p:cNvPr>
            <p:cNvSpPr txBox="1"/>
            <p:nvPr/>
          </p:nvSpPr>
          <p:spPr>
            <a:xfrm>
              <a:off x="7363734" y="4150784"/>
              <a:ext cx="19055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similar for </a:t>
              </a:r>
              <a:r>
                <a:rPr kumimoji="1" lang="en-US" altLang="ja-JP" sz="1600" dirty="0" err="1"/>
                <a:t>NOvA</a:t>
              </a:r>
              <a:r>
                <a:rPr kumimoji="1" lang="en-US" altLang="ja-JP" sz="1600" dirty="0"/>
                <a:t>?</a:t>
              </a:r>
              <a:endParaRPr kumimoji="1" lang="ja-JP" altLang="en-US" sz="16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4439108-734A-4F76-ABE2-47E7739FE109}"/>
                </a:ext>
              </a:extLst>
            </p:cNvPr>
            <p:cNvSpPr txBox="1"/>
            <p:nvPr/>
          </p:nvSpPr>
          <p:spPr>
            <a:xfrm>
              <a:off x="7666245" y="1456660"/>
              <a:ext cx="1350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(NO case)</a:t>
              </a:r>
              <a:endParaRPr kumimoji="1" lang="ja-JP" altLang="en-US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387870-1349-4998-B1FD-99D25F287681}"/>
              </a:ext>
            </a:extLst>
          </p:cNvPr>
          <p:cNvSpPr txBox="1"/>
          <p:nvPr/>
        </p:nvSpPr>
        <p:spPr>
          <a:xfrm>
            <a:off x="6554059" y="959263"/>
            <a:ext cx="583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* might not be precise comparison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3D867E-8131-4500-8894-09BA76C2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642" y="392109"/>
            <a:ext cx="10291184" cy="646325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US" altLang="ja-JP" dirty="0"/>
              <a:t>Prospect of Mass Ordering determination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FF9B9-6AAC-48CD-8BD8-09992697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23625D7-5624-437D-AC03-274E56A3EDC7}"/>
              </a:ext>
            </a:extLst>
          </p:cNvPr>
          <p:cNvGrpSpPr/>
          <p:nvPr/>
        </p:nvGrpSpPr>
        <p:grpSpPr>
          <a:xfrm>
            <a:off x="1035722" y="1233444"/>
            <a:ext cx="8068253" cy="5479065"/>
            <a:chOff x="2316861" y="1363567"/>
            <a:chExt cx="7334775" cy="528739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BC3C297-9A0F-4383-9FBA-A06043583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861" y="1363567"/>
              <a:ext cx="7334775" cy="5287399"/>
            </a:xfrm>
            <a:prstGeom prst="rect">
              <a:avLst/>
            </a:prstGeom>
          </p:spPr>
        </p:pic>
        <p:sp>
          <p:nvSpPr>
            <p:cNvPr id="21" name="吹き出し: 四角形 20">
              <a:extLst>
                <a:ext uri="{FF2B5EF4-FFF2-40B4-BE49-F238E27FC236}">
                  <a16:creationId xmlns:a16="http://schemas.microsoft.com/office/drawing/2014/main" id="{158C64A1-412C-44F9-B0EA-33A0F23704AD}"/>
                </a:ext>
              </a:extLst>
            </p:cNvPr>
            <p:cNvSpPr/>
            <p:nvPr/>
          </p:nvSpPr>
          <p:spPr>
            <a:xfrm>
              <a:off x="3842435" y="2619375"/>
              <a:ext cx="1416987" cy="547783"/>
            </a:xfrm>
            <a:prstGeom prst="wedgeRectCallout">
              <a:avLst>
                <a:gd name="adj1" fmla="val -61475"/>
                <a:gd name="adj2" fmla="val 1161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>
                  <a:solidFill>
                    <a:schemeClr val="tx1"/>
                  </a:solidFill>
                </a:rPr>
                <a:t>sensitivity</a:t>
              </a:r>
              <a:endParaRPr kumimoji="1" lang="ja-JP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吹き出し: 四角形 24">
              <a:extLst>
                <a:ext uri="{FF2B5EF4-FFF2-40B4-BE49-F238E27FC236}">
                  <a16:creationId xmlns:a16="http://schemas.microsoft.com/office/drawing/2014/main" id="{5E28644A-1D5B-4019-A591-1BCAEADF7666}"/>
                </a:ext>
              </a:extLst>
            </p:cNvPr>
            <p:cNvSpPr/>
            <p:nvPr/>
          </p:nvSpPr>
          <p:spPr>
            <a:xfrm>
              <a:off x="3255537" y="1592293"/>
              <a:ext cx="2125716" cy="662817"/>
            </a:xfrm>
            <a:prstGeom prst="wedgeRectCallout">
              <a:avLst>
                <a:gd name="adj1" fmla="val 61613"/>
                <a:gd name="adj2" fmla="val -26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if </a:t>
              </a:r>
              <a:r>
                <a:rPr kumimoji="1" lang="ja-JP" altLang="en-US" dirty="0">
                  <a:solidFill>
                    <a:schemeClr val="tx1"/>
                  </a:solidFill>
                </a:rPr>
                <a:t>𝛿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=−</a:t>
              </a:r>
              <a:r>
                <a:rPr kumimoji="1" lang="ja-JP" altLang="en-US" dirty="0">
                  <a:solidFill>
                    <a:schemeClr val="tx1"/>
                  </a:solidFill>
                </a:rPr>
                <a:t>𝜋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/2 and NO</a:t>
              </a:r>
            </a:p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(if not, NOvA+T2K)</a:t>
              </a: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18E2476A-1626-4E7F-B723-78C90C0E4D22}"/>
                </a:ext>
              </a:extLst>
            </p:cNvPr>
            <p:cNvCxnSpPr/>
            <p:nvPr/>
          </p:nvCxnSpPr>
          <p:spPr>
            <a:xfrm flipV="1">
              <a:off x="3798570" y="4537710"/>
              <a:ext cx="0" cy="240030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吹き出し: 四角形 15">
              <a:extLst>
                <a:ext uri="{FF2B5EF4-FFF2-40B4-BE49-F238E27FC236}">
                  <a16:creationId xmlns:a16="http://schemas.microsoft.com/office/drawing/2014/main" id="{F4279076-84B3-4142-9700-C2D2FE6DAECF}"/>
                </a:ext>
              </a:extLst>
            </p:cNvPr>
            <p:cNvSpPr/>
            <p:nvPr/>
          </p:nvSpPr>
          <p:spPr>
            <a:xfrm>
              <a:off x="4146921" y="4383834"/>
              <a:ext cx="1312153" cy="547783"/>
            </a:xfrm>
            <a:prstGeom prst="wedgeRectCallout">
              <a:avLst>
                <a:gd name="adj1" fmla="val -69315"/>
                <a:gd name="adj2" fmla="val 349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</a:rPr>
                <a:t>current result</a:t>
              </a:r>
              <a:endParaRPr kumimoji="1" lang="ja-JP" alt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8B8E1E-5980-43CA-9C36-6FAF8F0CF6DF}"/>
              </a:ext>
            </a:extLst>
          </p:cNvPr>
          <p:cNvSpPr txBox="1"/>
          <p:nvPr/>
        </p:nvSpPr>
        <p:spPr>
          <a:xfrm>
            <a:off x="8396657" y="1589337"/>
            <a:ext cx="3409804" cy="81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* may not be precise comparison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7277EB-3898-4111-BE60-458A029D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50" y="75340"/>
            <a:ext cx="8051699" cy="955353"/>
          </a:xfrm>
        </p:spPr>
        <p:txBody>
          <a:bodyPr>
            <a:normAutofit/>
          </a:bodyPr>
          <a:lstStyle/>
          <a:p>
            <a:r>
              <a:rPr kumimoji="1" lang="en-US" altLang="ja-JP" sz="4400" dirty="0"/>
              <a:t>Summary</a:t>
            </a:r>
            <a:endParaRPr kumimoji="1" lang="ja-JP" alt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D876682-4AC1-4D6E-945C-28228E2B35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7562" y="1030693"/>
                <a:ext cx="10886748" cy="5502500"/>
              </a:xfrm>
              <a:solidFill>
                <a:srgbClr val="FFFFFF">
                  <a:alpha val="89804"/>
                </a:srgbClr>
              </a:solidFill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Mixing in the lepton sector has been established by neutrinos from atmospheric, Solar, reactor and accelerator.</a:t>
                </a:r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ja-JP" sz="2800" dirty="0"/>
                  <a:t>Remaining's are </a:t>
                </a:r>
                <a:r>
                  <a:rPr lang="en-US" altLang="ja-JP" sz="2800" dirty="0">
                    <a:solidFill>
                      <a:srgbClr val="0000FF"/>
                    </a:solidFill>
                  </a:rPr>
                  <a:t>CP-violation phase</a:t>
                </a:r>
                <a:r>
                  <a:rPr lang="en-US" altLang="ja-JP" sz="2800" dirty="0"/>
                  <a:t> and </a:t>
                </a:r>
                <a:r>
                  <a:rPr lang="en-US" altLang="ja-JP" sz="2800" dirty="0">
                    <a:solidFill>
                      <a:srgbClr val="0000FF"/>
                    </a:solidFill>
                  </a:rPr>
                  <a:t>mass ordering</a:t>
                </a:r>
              </a:p>
              <a:p>
                <a:pPr lvl="1">
                  <a:lnSpc>
                    <a:spcPct val="110000"/>
                  </a:lnSpc>
                  <a:buFont typeface="Wingdings" panose="05000000000000000000" pitchFamily="2" charset="2"/>
                  <a:buChar char="ü"/>
                  <a:tabLst>
                    <a:tab pos="4846638" algn="l"/>
                  </a:tabLst>
                </a:pPr>
                <a:r>
                  <a:rPr lang="en-US" altLang="ja-JP" sz="2800" dirty="0"/>
                  <a:t> T2K 2</a:t>
                </a:r>
                <a:r>
                  <a:rPr lang="en-US" altLang="ja-JP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800" dirty="0"/>
                  <a:t> confidence interval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>
                        <a:latin typeface="Cambria Math" panose="02040503050406030204" pitchFamily="18" charset="0"/>
                      </a:rPr>
                      <m:t>170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°&lt;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&lt;−36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sz="2800" dirty="0"/>
                  <a:t>,  CP conserving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°,180°</m:t>
                    </m:r>
                  </m:oMath>
                </a14:m>
                <a:r>
                  <a:rPr lang="en-US" altLang="ja-JP" sz="2800" dirty="0"/>
                  <a:t>) is outside.</a:t>
                </a:r>
              </a:p>
              <a:p>
                <a:pPr lvl="1">
                  <a:lnSpc>
                    <a:spcPct val="110000"/>
                  </a:lnSpc>
                  <a:buFont typeface="Wingdings" panose="05000000000000000000" pitchFamily="2" charset="2"/>
                  <a:buChar char="ü"/>
                  <a:tabLst>
                    <a:tab pos="4846638" algn="l"/>
                  </a:tabLst>
                </a:pPr>
                <a:r>
                  <a:rPr lang="en-US" altLang="ja-JP" sz="2800" dirty="0"/>
                  <a:t>Normal mass ordering is preferred by 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altLang="ja-JP" sz="2800" dirty="0"/>
                  <a:t> 90%</a:t>
                </a:r>
              </a:p>
              <a:p>
                <a:pPr lvl="1">
                  <a:lnSpc>
                    <a:spcPct val="110000"/>
                  </a:lnSpc>
                  <a:buFont typeface="Wingdings" panose="05000000000000000000" pitchFamily="2" charset="2"/>
                  <a:buChar char="ü"/>
                  <a:tabLst>
                    <a:tab pos="4846638" algn="l"/>
                  </a:tabLst>
                </a:pPr>
                <a:r>
                  <a:rPr lang="en-US" altLang="ja-JP" sz="2800" dirty="0" err="1"/>
                  <a:t>NOvA</a:t>
                </a:r>
                <a:r>
                  <a:rPr lang="en-US" altLang="ja-JP" sz="2800" dirty="0"/>
                  <a:t> (combined w/ T2K) may resolve mass ordering at 3</a:t>
                </a:r>
                <a:r>
                  <a:rPr lang="en-US" altLang="ja-JP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800" dirty="0"/>
                  <a:t> before the next generation experiments.</a:t>
                </a:r>
              </a:p>
              <a:p>
                <a:pPr>
                  <a:lnSpc>
                    <a:spcPct val="110000"/>
                  </a:lnSpc>
                  <a:buFont typeface="Wingdings" panose="05000000000000000000" pitchFamily="2" charset="2"/>
                  <a:buChar char="Ø"/>
                  <a:tabLst>
                    <a:tab pos="4846638" algn="l"/>
                  </a:tabLst>
                </a:pPr>
                <a:r>
                  <a:rPr lang="en-US" altLang="ja-JP" sz="2800" dirty="0"/>
                  <a:t>Next generation experiments will fully explore CP-violation phase, mass ordering, and also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start exploring beyond the three-generation mixing</a:t>
                </a:r>
                <a:r>
                  <a:rPr lang="en-US" altLang="ja-JP" sz="2800" dirty="0"/>
                  <a:t>.</a:t>
                </a:r>
              </a:p>
              <a:p>
                <a:pPr lvl="1">
                  <a:lnSpc>
                    <a:spcPct val="110000"/>
                  </a:lnSpc>
                  <a:buFont typeface="Wingdings" panose="05000000000000000000" pitchFamily="2" charset="2"/>
                  <a:buChar char="ü"/>
                  <a:tabLst>
                    <a:tab pos="4846638" algn="l"/>
                  </a:tabLst>
                </a:pPr>
                <a:r>
                  <a:rPr lang="en-US" altLang="ja-JP" sz="2800" dirty="0"/>
                  <a:t>Hyper-</a:t>
                </a:r>
                <a:r>
                  <a:rPr lang="en-US" altLang="ja-JP" sz="2800" dirty="0" err="1"/>
                  <a:t>Kamiokande</a:t>
                </a:r>
                <a:r>
                  <a:rPr lang="en-US" altLang="ja-JP" sz="2800" dirty="0"/>
                  <a:t>, DUNE etc.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D876682-4AC1-4D6E-945C-28228E2B3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7562" y="1030693"/>
                <a:ext cx="10886748" cy="5502500"/>
              </a:xfrm>
              <a:blipFill>
                <a:blip r:embed="rId2"/>
                <a:stretch>
                  <a:fillRect l="-896" t="-997" r="-1344" b="-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2CE3E-7BC9-4702-955A-16C0373F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5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タイトル 22">
            <a:extLst>
              <a:ext uri="{FF2B5EF4-FFF2-40B4-BE49-F238E27FC236}">
                <a16:creationId xmlns:a16="http://schemas.microsoft.com/office/drawing/2014/main" id="{E4ABBA52-D56F-41FB-BCB4-C63DDE22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3" y="165386"/>
            <a:ext cx="9562659" cy="1019526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Neutrino mass 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35819-85BF-4022-AE7A-6A2D118A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2387" y="107871"/>
            <a:ext cx="1977390" cy="365125"/>
          </a:xfrm>
        </p:spPr>
        <p:txBody>
          <a:bodyPr/>
          <a:lstStyle/>
          <a:p>
            <a:fld id="{83C7F5C7-E4EE-4BDF-97F0-37F0DAF817B0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1C40265-C002-4DFE-B9C6-A724EE28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35" y="2428231"/>
            <a:ext cx="6870024" cy="430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6343A516-442A-4100-BEE7-A56B2BFE6F8C}"/>
                  </a:ext>
                </a:extLst>
              </p:cNvPr>
              <p:cNvSpPr txBox="1"/>
              <p:nvPr/>
            </p:nvSpPr>
            <p:spPr>
              <a:xfrm rot="5400000">
                <a:off x="2405301" y="4053250"/>
                <a:ext cx="137981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ja-JP" altLang="en-US" sz="2000" dirty="0"/>
                  <a:t> </a:t>
                </a:r>
                <a:endParaRPr kumimoji="1" lang="en-US" altLang="ja-JP" sz="2000" dirty="0"/>
              </a:p>
              <a:p>
                <a:r>
                  <a:rPr kumimoji="1" lang="en-US" altLang="ja-JP" sz="2000" dirty="0"/>
                  <a:t>(assuming</a:t>
                </a:r>
              </a:p>
              <a:p>
                <a:r>
                  <a:rPr kumimoji="1" lang="en-US" altLang="ja-JP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000" dirty="0"/>
                  <a:t>)</a:t>
                </a:r>
              </a:p>
              <a:p>
                <a:endParaRPr kumimoji="1" lang="ja-JP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6343A516-442A-4100-BEE7-A56B2BFE6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405301" y="4053250"/>
                <a:ext cx="1379814" cy="1323439"/>
              </a:xfrm>
              <a:prstGeom prst="rect">
                <a:avLst/>
              </a:prstGeom>
              <a:blipFill>
                <a:blip r:embed="rId3"/>
                <a:stretch>
                  <a:fillRect l="-7373" t="-4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56DD1E1-8223-4F1F-8A96-F95075F201E2}"/>
                  </a:ext>
                </a:extLst>
              </p:cNvPr>
              <p:cNvSpPr txBox="1"/>
              <p:nvPr/>
            </p:nvSpPr>
            <p:spPr>
              <a:xfrm rot="5400000">
                <a:off x="3948705" y="5506626"/>
                <a:ext cx="531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56DD1E1-8223-4F1F-8A96-F95075F20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948705" y="5506626"/>
                <a:ext cx="53197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F8F4D3B-9A55-4047-B8DB-B2C528CDB18F}"/>
                  </a:ext>
                </a:extLst>
              </p:cNvPr>
              <p:cNvSpPr txBox="1"/>
              <p:nvPr/>
            </p:nvSpPr>
            <p:spPr>
              <a:xfrm rot="5400000">
                <a:off x="4346977" y="4992315"/>
                <a:ext cx="531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F8F4D3B-9A55-4047-B8DB-B2C528CDB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346977" y="4992315"/>
                <a:ext cx="531978" cy="400110"/>
              </a:xfrm>
              <a:prstGeom prst="rect">
                <a:avLst/>
              </a:prstGeom>
              <a:blipFill>
                <a:blip r:embed="rId5"/>
                <a:stretch>
                  <a:fillRect b="-9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89EE416-79BE-49B3-AC68-0B6A19EE6D81}"/>
                  </a:ext>
                </a:extLst>
              </p:cNvPr>
              <p:cNvSpPr txBox="1"/>
              <p:nvPr/>
            </p:nvSpPr>
            <p:spPr>
              <a:xfrm rot="5400000">
                <a:off x="4702205" y="3376164"/>
                <a:ext cx="531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ja-JP" altLang="en-US" sz="2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ja-JP" altLang="en-US" sz="20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1" lang="en-US" altLang="ja-JP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en-US" altLang="ja-JP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89EE416-79BE-49B3-AC68-0B6A19EE6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702205" y="3376164"/>
                <a:ext cx="531978" cy="400110"/>
              </a:xfrm>
              <a:prstGeom prst="rect">
                <a:avLst/>
              </a:prstGeom>
              <a:blipFill>
                <a:blip r:embed="rId6"/>
                <a:stretch>
                  <a:fillRect l="-7576" b="-1298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D4FFE6A-07F4-4E16-AAAC-C97DE1DE0315}"/>
                  </a:ext>
                </a:extLst>
              </p:cNvPr>
              <p:cNvSpPr txBox="1"/>
              <p:nvPr/>
            </p:nvSpPr>
            <p:spPr>
              <a:xfrm rot="5400000">
                <a:off x="5053834" y="5426318"/>
                <a:ext cx="5319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D4FFE6A-07F4-4E16-AAAC-C97DE1DE0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053834" y="5426318"/>
                <a:ext cx="5319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71C8849-415F-4300-A459-EC7FB5867E7F}"/>
              </a:ext>
            </a:extLst>
          </p:cNvPr>
          <p:cNvCxnSpPr/>
          <p:nvPr/>
        </p:nvCxnSpPr>
        <p:spPr>
          <a:xfrm>
            <a:off x="5298551" y="4405735"/>
            <a:ext cx="0" cy="896728"/>
          </a:xfrm>
          <a:prstGeom prst="straightConnector1">
            <a:avLst/>
          </a:prstGeom>
          <a:ln w="28575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1269DA2-BC93-4E65-854B-A7D2B0D72C9A}"/>
              </a:ext>
            </a:extLst>
          </p:cNvPr>
          <p:cNvSpPr txBox="1"/>
          <p:nvPr/>
        </p:nvSpPr>
        <p:spPr>
          <a:xfrm rot="5400000">
            <a:off x="4887575" y="3937756"/>
            <a:ext cx="87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Higgs</a:t>
            </a:r>
            <a:endParaRPr kumimoji="1" lang="ja-JP" altLang="en-US" dirty="0"/>
          </a:p>
        </p:txBody>
      </p:sp>
      <p:sp>
        <p:nvSpPr>
          <p:cNvPr id="42" name="左中かっこ 41">
            <a:extLst>
              <a:ext uri="{FF2B5EF4-FFF2-40B4-BE49-F238E27FC236}">
                <a16:creationId xmlns:a16="http://schemas.microsoft.com/office/drawing/2014/main" id="{409D7DC1-023B-4015-A378-2370A8306E48}"/>
              </a:ext>
            </a:extLst>
          </p:cNvPr>
          <p:cNvSpPr/>
          <p:nvPr/>
        </p:nvSpPr>
        <p:spPr>
          <a:xfrm rot="5400000">
            <a:off x="4638860" y="1648019"/>
            <a:ext cx="527959" cy="1569792"/>
          </a:xfrm>
          <a:prstGeom prst="leftBrac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E7940905-41FC-4DA7-8A52-8E10340479C4}"/>
                  </a:ext>
                </a:extLst>
              </p:cNvPr>
              <p:cNvSpPr txBox="1"/>
              <p:nvPr/>
            </p:nvSpPr>
            <p:spPr>
              <a:xfrm>
                <a:off x="3742415" y="1620880"/>
                <a:ext cx="2972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mass by standard Higgs.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8.2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eV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E7940905-41FC-4DA7-8A52-8E1034047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415" y="1620880"/>
                <a:ext cx="2972284" cy="646331"/>
              </a:xfrm>
              <a:prstGeom prst="rect">
                <a:avLst/>
              </a:prstGeom>
              <a:blipFill>
                <a:blip r:embed="rId8"/>
                <a:stretch>
                  <a:fillRect l="-1848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C4471B6F-03EC-46F2-AD12-9B9537C0A6B1}"/>
              </a:ext>
            </a:extLst>
          </p:cNvPr>
          <p:cNvSpPr/>
          <p:nvPr/>
        </p:nvSpPr>
        <p:spPr>
          <a:xfrm rot="5400000">
            <a:off x="2642335" y="2340562"/>
            <a:ext cx="963547" cy="1130694"/>
          </a:xfrm>
          <a:prstGeom prst="leftBrace">
            <a:avLst>
              <a:gd name="adj1" fmla="val 8333"/>
              <a:gd name="adj2" fmla="val 50853"/>
            </a:avLst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EC64C35-05D0-4928-8FE2-E1C8A28B575C}"/>
                  </a:ext>
                </a:extLst>
              </p:cNvPr>
              <p:cNvSpPr txBox="1"/>
              <p:nvPr/>
            </p:nvSpPr>
            <p:spPr>
              <a:xfrm>
                <a:off x="2089632" y="1706018"/>
                <a:ext cx="18455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mass by 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kumimoji="1" lang="en-US" altLang="ja-JP" dirty="0"/>
                  <a:t> eV</a:t>
                </a: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EC64C35-05D0-4928-8FE2-E1C8A28B5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632" y="1706018"/>
                <a:ext cx="1845555" cy="646331"/>
              </a:xfrm>
              <a:prstGeom prst="rect">
                <a:avLst/>
              </a:prstGeom>
              <a:blipFill>
                <a:blip r:embed="rId9"/>
                <a:stretch>
                  <a:fillRect l="-2970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21F4C36-AB4A-46B3-A1E0-F29558A337DC}"/>
              </a:ext>
            </a:extLst>
          </p:cNvPr>
          <p:cNvGrpSpPr/>
          <p:nvPr/>
        </p:nvGrpSpPr>
        <p:grpSpPr>
          <a:xfrm>
            <a:off x="6434550" y="1447802"/>
            <a:ext cx="5588461" cy="4247930"/>
            <a:chOff x="4910549" y="1184912"/>
            <a:chExt cx="5588461" cy="4247930"/>
          </a:xfrm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878DAAE4-A44C-482A-9B4E-57B8624227C1}"/>
                </a:ext>
              </a:extLst>
            </p:cNvPr>
            <p:cNvCxnSpPr/>
            <p:nvPr/>
          </p:nvCxnSpPr>
          <p:spPr>
            <a:xfrm>
              <a:off x="6129796" y="4536114"/>
              <a:ext cx="0" cy="896728"/>
            </a:xfrm>
            <a:prstGeom prst="straightConnector1">
              <a:avLst/>
            </a:prstGeom>
            <a:ln w="28575">
              <a:solidFill>
                <a:srgbClr val="C0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6532F04-B31D-4DFB-8AF7-12B4BD3D9F18}"/>
                </a:ext>
              </a:extLst>
            </p:cNvPr>
            <p:cNvSpPr txBox="1"/>
            <p:nvPr/>
          </p:nvSpPr>
          <p:spPr>
            <a:xfrm rot="5400000">
              <a:off x="5703771" y="3995185"/>
              <a:ext cx="873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GUT?</a:t>
              </a:r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B0733493-6A26-4E4F-9B68-F4D8836FDDBB}"/>
                </a:ext>
              </a:extLst>
            </p:cNvPr>
            <p:cNvCxnSpPr/>
            <p:nvPr/>
          </p:nvCxnSpPr>
          <p:spPr>
            <a:xfrm>
              <a:off x="6842179" y="4368702"/>
              <a:ext cx="0" cy="896728"/>
            </a:xfrm>
            <a:prstGeom prst="straightConnector1">
              <a:avLst/>
            </a:prstGeom>
            <a:ln w="28575">
              <a:solidFill>
                <a:srgbClr val="C0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8F135D9-73EC-4281-906E-93DBC3BE8ECD}"/>
                </a:ext>
              </a:extLst>
            </p:cNvPr>
            <p:cNvSpPr txBox="1"/>
            <p:nvPr/>
          </p:nvSpPr>
          <p:spPr>
            <a:xfrm rot="5400000">
              <a:off x="6361906" y="3722206"/>
              <a:ext cx="960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Planck</a:t>
              </a: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BFD8735-E188-4BA3-96AF-37E24D5A933E}"/>
                </a:ext>
              </a:extLst>
            </p:cNvPr>
            <p:cNvGrpSpPr/>
            <p:nvPr/>
          </p:nvGrpSpPr>
          <p:grpSpPr>
            <a:xfrm>
              <a:off x="4910549" y="1184912"/>
              <a:ext cx="2737599" cy="4127158"/>
              <a:chOff x="4873212" y="1181185"/>
              <a:chExt cx="2737599" cy="4127158"/>
            </a:xfrm>
          </p:grpSpPr>
          <p:cxnSp>
            <p:nvCxnSpPr>
              <p:cNvPr id="46" name="直線矢印コネクタ 45">
                <a:extLst>
                  <a:ext uri="{FF2B5EF4-FFF2-40B4-BE49-F238E27FC236}">
                    <a16:creationId xmlns:a16="http://schemas.microsoft.com/office/drawing/2014/main" id="{3448AD48-7B0A-42D6-8209-BB8A44881DA7}"/>
                  </a:ext>
                </a:extLst>
              </p:cNvPr>
              <p:cNvCxnSpPr/>
              <p:nvPr/>
            </p:nvCxnSpPr>
            <p:spPr>
              <a:xfrm>
                <a:off x="5004716" y="4411615"/>
                <a:ext cx="0" cy="896728"/>
              </a:xfrm>
              <a:prstGeom prst="straightConnector1">
                <a:avLst/>
              </a:prstGeom>
              <a:ln w="28575">
                <a:solidFill>
                  <a:srgbClr val="C00000">
                    <a:alpha val="6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テキスト ボックス 46">
                    <a:extLst>
                      <a:ext uri="{FF2B5EF4-FFF2-40B4-BE49-F238E27FC236}">
                        <a16:creationId xmlns:a16="http://schemas.microsoft.com/office/drawing/2014/main" id="{37A98130-1C98-4788-BEED-6E4EFA4DA529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4621220" y="4040809"/>
                    <a:ext cx="87331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a14:m>
                    <a:r>
                      <a:rPr kumimoji="1" lang="en-US" altLang="ja-JP" dirty="0"/>
                      <a:t>?</a:t>
                    </a:r>
                  </a:p>
                </p:txBody>
              </p:sp>
            </mc:Choice>
            <mc:Fallback xmlns="">
              <p:sp>
                <p:nvSpPr>
                  <p:cNvPr id="47" name="テキスト ボックス 46">
                    <a:extLst>
                      <a:ext uri="{FF2B5EF4-FFF2-40B4-BE49-F238E27FC236}">
                        <a16:creationId xmlns:a16="http://schemas.microsoft.com/office/drawing/2014/main" id="{37A98130-1C98-4788-BEED-6E4EFA4DA5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621220" y="4040809"/>
                    <a:ext cx="87331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4590" r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" name="直線矢印コネクタ 2">
                <a:extLst>
                  <a:ext uri="{FF2B5EF4-FFF2-40B4-BE49-F238E27FC236}">
                    <a16:creationId xmlns:a16="http://schemas.microsoft.com/office/drawing/2014/main" id="{16607449-EACB-41C6-9E10-F1F71CF48B78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 flipH="1">
                <a:off x="5057878" y="1181185"/>
                <a:ext cx="2552933" cy="260763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テキスト ボックス 1">
                  <a:extLst>
                    <a:ext uri="{FF2B5EF4-FFF2-40B4-BE49-F238E27FC236}">
                      <a16:creationId xmlns:a16="http://schemas.microsoft.com/office/drawing/2014/main" id="{0BD08707-12D0-4A99-8F88-48D8FD8790AE}"/>
                    </a:ext>
                  </a:extLst>
                </p:cNvPr>
                <p:cNvSpPr txBox="1"/>
                <p:nvPr/>
              </p:nvSpPr>
              <p:spPr>
                <a:xfrm>
                  <a:off x="7996642" y="2597441"/>
                  <a:ext cx="1161018" cy="899798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63500"/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  <m:sup>
                                <m: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400" i="1">
                                    <a:latin typeface="Cambria Math" panose="02040503050406030204" pitchFamily="18" charset="0"/>
                                  </a:rPr>
                                  <m:t>𝑁𝑃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" name="テキスト ボックス 1">
                  <a:extLst>
                    <a:ext uri="{FF2B5EF4-FFF2-40B4-BE49-F238E27FC236}">
                      <a16:creationId xmlns:a16="http://schemas.microsoft.com/office/drawing/2014/main" id="{0BD08707-12D0-4A99-8F88-48D8FD879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6642" y="2597441"/>
                  <a:ext cx="1161018" cy="8997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63500"/>
                </a:effec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F0B18DB5-0800-4A1B-B8CD-EE4A452117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7502" y="2147635"/>
              <a:ext cx="450085" cy="49538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3B25AF3-D949-4CC5-8888-43620B76C08D}"/>
                </a:ext>
              </a:extLst>
            </p:cNvPr>
            <p:cNvSpPr txBox="1"/>
            <p:nvPr/>
          </p:nvSpPr>
          <p:spPr>
            <a:xfrm>
              <a:off x="8955960" y="1671981"/>
              <a:ext cx="1543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mass by Higgs</a:t>
              </a:r>
              <a:endParaRPr kumimoji="1" lang="ja-JP" altLang="en-US" sz="2000" dirty="0"/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47E5CBAB-FB24-4ACF-94B7-20A96986599A}"/>
                </a:ext>
              </a:extLst>
            </p:cNvPr>
            <p:cNvCxnSpPr>
              <a:cxnSpLocks/>
            </p:cNvCxnSpPr>
            <p:nvPr/>
          </p:nvCxnSpPr>
          <p:spPr>
            <a:xfrm>
              <a:off x="7648148" y="1184912"/>
              <a:ext cx="582265" cy="21284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A26FE1-E8D2-4B5D-B8D9-94CD2DC8B816}"/>
              </a:ext>
            </a:extLst>
          </p:cNvPr>
          <p:cNvSpPr/>
          <p:nvPr/>
        </p:nvSpPr>
        <p:spPr>
          <a:xfrm>
            <a:off x="3257638" y="815728"/>
            <a:ext cx="9039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dirty="0">
                <a:solidFill>
                  <a:prstClr val="black"/>
                </a:solidFill>
                <a:latin typeface="Times New Roman" panose="02020603050405020304"/>
                <a:ea typeface="ＭＳ Ｐ明朝" panose="02020600040205080304" pitchFamily="18" charset="-128"/>
                <a:cs typeface="+mj-cs"/>
              </a:rPr>
              <a:t>is suppressed by very </a:t>
            </a:r>
            <a:r>
              <a:rPr kumimoji="1" lang="en-US" altLang="ja-JP" sz="4000" u="sng" dirty="0">
                <a:solidFill>
                  <a:prstClr val="black"/>
                </a:solidFill>
                <a:latin typeface="Times New Roman" panose="02020603050405020304"/>
                <a:ea typeface="ＭＳ Ｐ明朝" panose="02020600040205080304" pitchFamily="18" charset="-128"/>
                <a:cs typeface="+mj-cs"/>
              </a:rPr>
              <a:t>high energy physics</a:t>
            </a:r>
            <a:r>
              <a:rPr kumimoji="1" lang="en-US" altLang="ja-JP" sz="4000" dirty="0">
                <a:solidFill>
                  <a:prstClr val="black"/>
                </a:solidFill>
                <a:latin typeface="Times New Roman" panose="02020603050405020304"/>
                <a:ea typeface="ＭＳ Ｐ明朝" panose="02020600040205080304" pitchFamily="18" charset="-128"/>
                <a:cs typeface="+mj-cs"/>
              </a:rPr>
              <a:t>?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7385" y="721097"/>
            <a:ext cx="8981173" cy="1230169"/>
          </a:xfrm>
          <a:noFill/>
        </p:spPr>
        <p:txBody>
          <a:bodyPr>
            <a:noAutofit/>
          </a:bodyPr>
          <a:lstStyle/>
          <a:p>
            <a:pPr defTabSz="914306">
              <a:defRPr/>
            </a:pPr>
            <a:r>
              <a:rPr lang="en-US" altLang="ja-JP" sz="4400" dirty="0"/>
              <a:t>Mixing between flavor and mass</a:t>
            </a:r>
            <a:endParaRPr lang="en-US" altLang="ja-JP" sz="36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4</a:t>
            </a:fld>
            <a:endParaRPr lang="en-US" altLang="ja-JP"/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24718554"/>
              </p:ext>
            </p:extLst>
          </p:nvPr>
        </p:nvGraphicFramePr>
        <p:xfrm>
          <a:off x="1250950" y="4038918"/>
          <a:ext cx="9946640" cy="239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数式" r:id="rId4" imgW="4114800" imgH="990360" progId="Equation.3">
                  <p:embed/>
                </p:oleObj>
              </mc:Choice>
              <mc:Fallback>
                <p:oleObj name="数式" r:id="rId4" imgW="4114800" imgH="990360" progId="Equation.3">
                  <p:embed/>
                  <p:pic>
                    <p:nvPicPr>
                      <p:cNvPr id="1126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4038918"/>
                        <a:ext cx="9946640" cy="23958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236101" y="2127521"/>
                <a:ext cx="5459650" cy="155888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36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36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1" lang="ja-JP" altLang="en-US" sz="36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ja-JP" altLang="en-US" sz="36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1" lang="ja-JP" altLang="en-US" sz="36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1" lang="en-US" altLang="ja-JP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  <m:t>𝑃𝑀𝑁𝑆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ja-JP" sz="3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101" y="2127521"/>
                <a:ext cx="5459650" cy="1558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BF22B4-FCF3-4503-96E9-EFB3B60D1688}"/>
              </a:ext>
            </a:extLst>
          </p:cNvPr>
          <p:cNvSpPr txBox="1"/>
          <p:nvPr/>
        </p:nvSpPr>
        <p:spPr>
          <a:xfrm>
            <a:off x="2662967" y="1561915"/>
            <a:ext cx="712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Flavor eigenstates                  Mass eigenstates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78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34619" y="135289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ja-JP" dirty="0"/>
              <a:t>What we know about mixing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5</a:t>
            </a:fld>
            <a:endParaRPr lang="en-US" altLang="ja-JP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961D4CB-F8EA-434B-8B13-1EA2EA1CF2BF}"/>
              </a:ext>
            </a:extLst>
          </p:cNvPr>
          <p:cNvGrpSpPr/>
          <p:nvPr/>
        </p:nvGrpSpPr>
        <p:grpSpPr>
          <a:xfrm>
            <a:off x="4959898" y="1391611"/>
            <a:ext cx="6374638" cy="4713779"/>
            <a:chOff x="4229027" y="1642571"/>
            <a:chExt cx="4864503" cy="34695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96EEAE9-0CB9-4094-BF49-60FB7828C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04" r="182"/>
            <a:stretch/>
          </p:blipFill>
          <p:spPr>
            <a:xfrm>
              <a:off x="4229027" y="2143987"/>
              <a:ext cx="4712770" cy="2557371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B4AE208-68E8-4C47-8FAB-B2399C3F5405}"/>
                </a:ext>
              </a:extLst>
            </p:cNvPr>
            <p:cNvSpPr/>
            <p:nvPr/>
          </p:nvSpPr>
          <p:spPr>
            <a:xfrm>
              <a:off x="5177071" y="4667950"/>
              <a:ext cx="3916459" cy="274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1400" dirty="0">
                  <a:latin typeface="ArialMT"/>
                </a:rPr>
                <a:t>S. Stone, ICHEP2012</a:t>
              </a:r>
              <a:endParaRPr lang="ja-JP" altLang="en-US" sz="1400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B6B389E-9C62-475E-A0C6-125DBD8BDF50}"/>
                </a:ext>
              </a:extLst>
            </p:cNvPr>
            <p:cNvSpPr txBox="1"/>
            <p:nvPr/>
          </p:nvSpPr>
          <p:spPr>
            <a:xfrm>
              <a:off x="6052210" y="1642571"/>
              <a:ext cx="2166180" cy="3416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2000" dirty="0">
                  <a:solidFill>
                    <a:schemeClr val="accent6">
                      <a:lumMod val="75000"/>
                    </a:schemeClr>
                  </a:solidFill>
                </a:rPr>
                <a:t>mass eigenstate</a:t>
              </a:r>
              <a:endParaRPr kumimoji="1" lang="ja-JP" alt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DDEB455B-50F9-4ED2-9A84-1180A93A82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9468" y="2010798"/>
              <a:ext cx="395944" cy="463097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29C06D7-3823-42D0-9A9D-F353B53D3BB9}"/>
                </a:ext>
              </a:extLst>
            </p:cNvPr>
            <p:cNvSpPr txBox="1"/>
            <p:nvPr/>
          </p:nvSpPr>
          <p:spPr>
            <a:xfrm>
              <a:off x="4936381" y="4770439"/>
              <a:ext cx="1724448" cy="34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altLang="ja-JP" sz="2000" dirty="0">
                  <a:solidFill>
                    <a:srgbClr val="FF0000"/>
                  </a:solidFill>
                </a:rPr>
                <a:t>weak</a:t>
              </a:r>
              <a:r>
                <a:rPr kumimoji="1"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partner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7EE5DC48-E0BE-4735-9389-93AAFDC2F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14828" y="4314019"/>
              <a:ext cx="409641" cy="547123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FFD417F2-43C7-49E0-B16C-B39382F1AA62}"/>
                </a:ext>
              </a:extLst>
            </p:cNvPr>
            <p:cNvCxnSpPr>
              <a:cxnSpLocks/>
            </p:cNvCxnSpPr>
            <p:nvPr/>
          </p:nvCxnSpPr>
          <p:spPr>
            <a:xfrm>
              <a:off x="6983566" y="1995990"/>
              <a:ext cx="446618" cy="507904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F8424307-A0A5-4591-8936-8C3C3AC37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2953" y="4455039"/>
              <a:ext cx="497721" cy="366799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D638555E-DDB0-4EF2-9717-8A9393DB6BCE}"/>
                </a:ext>
              </a:extLst>
            </p:cNvPr>
            <p:cNvSpPr/>
            <p:nvPr/>
          </p:nvSpPr>
          <p:spPr>
            <a:xfrm>
              <a:off x="4776281" y="2454439"/>
              <a:ext cx="1615989" cy="303638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365C6ABB-DD62-4325-BD2B-63F6D44A0EFC}"/>
                </a:ext>
              </a:extLst>
            </p:cNvPr>
            <p:cNvSpPr/>
            <p:nvPr/>
          </p:nvSpPr>
          <p:spPr>
            <a:xfrm>
              <a:off x="7200567" y="2492051"/>
              <a:ext cx="1615989" cy="303638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44C0C9D7-CFF1-4A29-B76A-9520A3FF2FC5}"/>
                </a:ext>
              </a:extLst>
            </p:cNvPr>
            <p:cNvSpPr/>
            <p:nvPr/>
          </p:nvSpPr>
          <p:spPr>
            <a:xfrm>
              <a:off x="4520183" y="2937753"/>
              <a:ext cx="283905" cy="14726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DE73CA3D-D87D-4BC4-89D9-B9CA2B5CA11E}"/>
                </a:ext>
              </a:extLst>
            </p:cNvPr>
            <p:cNvSpPr/>
            <p:nvPr/>
          </p:nvSpPr>
          <p:spPr>
            <a:xfrm>
              <a:off x="6812883" y="3003721"/>
              <a:ext cx="343526" cy="14726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45B48C57-2221-49C5-9E3F-A40E8F7EA597}"/>
                  </a:ext>
                </a:extLst>
              </p:cNvPr>
              <p:cNvSpPr/>
              <p:nvPr/>
            </p:nvSpPr>
            <p:spPr>
              <a:xfrm>
                <a:off x="738296" y="1251011"/>
                <a:ext cx="4255695" cy="3949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quark mixing matrix (CKM)</a:t>
                </a:r>
                <a:r>
                  <a:rPr kumimoji="1" lang="ja-JP" altLang="en-US" sz="2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endParaRPr kumimoji="1" lang="en-US" altLang="ja-JP" sz="2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kumimoji="1" lang="en-US" altLang="ja-JP" sz="2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20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0.9742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20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0.2243</m:t>
                              </m:r>
                            </m:e>
                            <m:e>
                              <m: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  <m:t>0.0039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20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0.218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20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0.997</m:t>
                              </m:r>
                            </m:e>
                            <m:e>
                              <m: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  <m:t>0.042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  <m:t>0.0081</m:t>
                              </m:r>
                            </m:e>
                            <m:e>
                              <m: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  <m:t>0.0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22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  <m:t>1.02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en-US" altLang="ja-JP" sz="2200" dirty="0"/>
                  <a:t> </a:t>
                </a:r>
              </a:p>
              <a:p>
                <a:endParaRPr kumimoji="1" lang="en-US" altLang="ja-JP" sz="2200" dirty="0"/>
              </a:p>
              <a:p>
                <a:r>
                  <a:rPr kumimoji="1" lang="en-US" altLang="ja-JP" sz="2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lepton mixing matrix (PMNS)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altLang="ja-JP" sz="22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0.</m:t>
                                </m:r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82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ja-JP" sz="22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0.</m:t>
                                </m:r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55</m:t>
                                </m:r>
                              </m:e>
                              <m:e>
                                <m:r>
                                  <a:rPr kumimoji="1" lang="en-US" altLang="ja-JP" sz="2200" i="1">
                                    <a:latin typeface="Cambria Math" panose="02040503050406030204" pitchFamily="18" charset="0"/>
                                  </a:rPr>
                                  <m:t>0.146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altLang="ja-JP" sz="22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altLang="ja-JP" sz="22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0.</m:t>
                                </m:r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469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ja-JP" sz="22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0.</m:t>
                                </m:r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51</m:t>
                                </m:r>
                              </m:e>
                              <m:e>
                                <m:r>
                                  <a:rPr kumimoji="1" lang="en-US" altLang="ja-JP" sz="2200" i="1">
                                    <a:latin typeface="Cambria Math" panose="02040503050406030204" pitchFamily="18" charset="0"/>
                                  </a:rPr>
                                  <m:t>0.71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200" i="1">
                                    <a:latin typeface="Cambria Math" panose="02040503050406030204" pitchFamily="18" charset="0"/>
                                  </a:rPr>
                                  <m:t>0.32</m:t>
                                </m:r>
                              </m:e>
                              <m:e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kumimoji="1" lang="en-US" altLang="ja-JP" sz="2200" i="1">
                                    <a:latin typeface="Cambria Math" panose="02040503050406030204" pitchFamily="18" charset="0"/>
                                  </a:rPr>
                                  <m:t>0.66</m:t>
                                </m:r>
                              </m:e>
                              <m:e>
                                <m:r>
                                  <a:rPr lang="en-US" altLang="ja-JP" sz="2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0.70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ja-JP" sz="2200" dirty="0"/>
              </a:p>
              <a:p>
                <a:endParaRPr lang="en-US" altLang="ja-JP" sz="2200" dirty="0"/>
              </a:p>
              <a:p>
                <a:r>
                  <a:rPr lang="en-US" altLang="ja-JP" sz="2200" dirty="0"/>
                  <a:t>* smallest digits correspond </a:t>
                </a:r>
              </a:p>
              <a:p>
                <a:r>
                  <a:rPr lang="en-US" altLang="ja-JP" sz="2200" dirty="0"/>
                  <a:t>to the current precision</a:t>
                </a:r>
              </a:p>
            </p:txBody>
          </p:sp>
        </mc:Choice>
        <mc:Fallback xmlns=""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45B48C57-2221-49C5-9E3F-A40E8F7EA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96" y="1251011"/>
                <a:ext cx="4255695" cy="3949158"/>
              </a:xfrm>
              <a:prstGeom prst="rect">
                <a:avLst/>
              </a:prstGeom>
              <a:blipFill>
                <a:blip r:embed="rId4"/>
                <a:stretch>
                  <a:fillRect l="-1862" t="-1080" b="-15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4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B360844-0D73-45B7-B769-60858655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49" y="305384"/>
            <a:ext cx="3828005" cy="1473555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sz="3600" dirty="0"/>
              <a:t>Dirac CP phase,</a:t>
            </a:r>
            <a:br>
              <a:rPr lang="en-US" altLang="ja-JP" sz="3600" dirty="0"/>
            </a:br>
            <a:r>
              <a:rPr lang="en-US" altLang="ja-JP" sz="3600" dirty="0"/>
              <a:t>source of CPV </a:t>
            </a:r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329EE25A-036E-4587-97AA-5DFCCF5C39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1540" y="1981805"/>
                <a:ext cx="10949940" cy="4874839"/>
              </a:xfrm>
              <a:solidFill>
                <a:srgbClr val="DEE9F9">
                  <a:alpha val="89804"/>
                </a:srgbClr>
              </a:solidFill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2400" dirty="0"/>
                  <a:t>Quark case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𝐶𝐾𝑀</m:t>
                        </m:r>
                      </m:sup>
                    </m:sSubSup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~60°~70°</m:t>
                    </m:r>
                  </m:oMath>
                </a14:m>
                <a:r>
                  <a:rPr lang="en-US" altLang="ja-JP" sz="2400" dirty="0"/>
                  <a:t>  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r>
                  <a:rPr lang="en-US" altLang="ja-JP" sz="2400" dirty="0"/>
                  <a:t>looks large, but cannot explain matter-dominant universe.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altLang="ja-JP" sz="2400" dirty="0"/>
                  <a:t> is dependent on definition. 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r>
                  <a:rPr lang="en-US" altLang="ja-JP" sz="2400" dirty="0" err="1"/>
                  <a:t>Jarlskog</a:t>
                </a:r>
                <a:r>
                  <a:rPr lang="en-US" altLang="ja-JP" sz="2400" dirty="0"/>
                  <a:t> Invariant : independent of definition show the size of CP violation effect.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ja-JP" alt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ja-JP" alt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US" altLang="ja-JP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𝐶𝐾𝑀</m:t>
                          </m:r>
                        </m:sup>
                      </m:sSubSup>
                      <m:r>
                        <a:rPr lang="en-US" altLang="ja-JP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≈3×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ja-JP" sz="24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𝑃𝑀𝑁𝑆</m:t>
                          </m:r>
                        </m:sup>
                      </m:sSubSup>
                      <m:r>
                        <a:rPr lang="en-US" altLang="ja-JP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≈0.033</m:t>
                      </m:r>
                      <m:func>
                        <m:func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𝐶𝑃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ja-JP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ja-JP" sz="2400" b="1" dirty="0">
                    <a:ln w="22225">
                      <a:noFill/>
                      <a:prstDash val="solid"/>
                    </a:ln>
                    <a:solidFill>
                      <a:srgbClr val="FF0000"/>
                    </a:solidFill>
                  </a:rPr>
                  <a:t>Leptonic CPV can be much larger than Quark’s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𝑀𝑁𝑆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may or may not be the source of matter dominant universe,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ja-JP" dirty="0"/>
                  <a:t>but can be large enough to create our Universe matter-antimatter asymmetry.</a:t>
                </a:r>
                <a:endParaRPr lang="en-US" altLang="ja-JP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ja-JP" altLang="en-US" sz="2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329EE25A-036E-4587-97AA-5DFCCF5C39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1540" y="1981805"/>
                <a:ext cx="10949940" cy="4874839"/>
              </a:xfrm>
              <a:blipFill>
                <a:blip r:embed="rId3"/>
                <a:stretch>
                  <a:fillRect l="-835" t="-875" b="-1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A8778C-194E-4F8C-BD30-241CFFDB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F5C7-E4EE-4BDF-97F0-37F0DAF817B0}" type="slidenum">
              <a:rPr kumimoji="1" lang="ja-JP" altLang="en-US" smtClean="0"/>
              <a:t>6</a:t>
            </a:fld>
            <a:endParaRPr kumimoji="1" lang="ja-JP" altLang="en-US"/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12407D01-CA39-4E01-852F-CB599FC34C2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65419891"/>
              </p:ext>
            </p:extLst>
          </p:nvPr>
        </p:nvGraphicFramePr>
        <p:xfrm>
          <a:off x="4746931" y="219504"/>
          <a:ext cx="7020797" cy="173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name="数式" r:id="rId4" imgW="4114800" imgH="990360" progId="Equation.3">
                  <p:embed/>
                </p:oleObj>
              </mc:Choice>
              <mc:Fallback>
                <p:oleObj name="数式" r:id="rId4" imgW="4114800" imgH="990360" progId="Equation.3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12407D01-CA39-4E01-852F-CB599FC34C2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931" y="219504"/>
                        <a:ext cx="7020797" cy="17345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楕円 6">
            <a:extLst>
              <a:ext uri="{FF2B5EF4-FFF2-40B4-BE49-F238E27FC236}">
                <a16:creationId xmlns:a16="http://schemas.microsoft.com/office/drawing/2014/main" id="{F7D33DA5-C372-410E-950B-F706821FF7FB}"/>
              </a:ext>
            </a:extLst>
          </p:cNvPr>
          <p:cNvSpPr/>
          <p:nvPr/>
        </p:nvSpPr>
        <p:spPr>
          <a:xfrm>
            <a:off x="9475820" y="188875"/>
            <a:ext cx="397658" cy="2899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6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350468" y="2708920"/>
            <a:ext cx="817540" cy="1347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8186124">
            <a:off x="3424107" y="4334264"/>
            <a:ext cx="2794512" cy="50669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2875302">
            <a:off x="5424136" y="4046520"/>
            <a:ext cx="2540465" cy="11947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120" name="Text Box 8"/>
              <p:cNvSpPr txBox="1">
                <a:spLocks noChangeArrowheads="1"/>
              </p:cNvSpPr>
              <p:nvPr/>
            </p:nvSpPr>
            <p:spPr bwMode="auto">
              <a:xfrm>
                <a:off x="1013310" y="3861049"/>
                <a:ext cx="3773021" cy="86869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>
                    <a:latin typeface="Symbol" pitchFamily="18" charset="2"/>
                  </a:rPr>
                  <a:t>n</a:t>
                </a:r>
                <a:r>
                  <a:rPr lang="en-US" altLang="ja-JP" sz="2400" baseline="-25000" dirty="0"/>
                  <a:t>e</a:t>
                </a:r>
                <a:r>
                  <a:rPr lang="en-US" altLang="ja-JP" sz="2400" dirty="0"/>
                  <a:t> </a:t>
                </a:r>
                <a:endParaRPr lang="en-US" altLang="ja-JP" sz="2400" dirty="0">
                  <a:latin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sPre>
                      </m:e>
                    </m:func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~5%</a:t>
                </a:r>
              </a:p>
            </p:txBody>
          </p:sp>
        </mc:Choice>
        <mc:Fallback xmlns="">
          <p:sp>
            <p:nvSpPr>
              <p:cNvPr id="2181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310" y="3861049"/>
                <a:ext cx="3773021" cy="868699"/>
              </a:xfrm>
              <a:prstGeom prst="rect">
                <a:avLst/>
              </a:prstGeom>
              <a:blipFill>
                <a:blip r:embed="rId3"/>
                <a:stretch>
                  <a:fillRect l="-2423" t="-6294" r="-1616" b="-13287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121" name="Text Box 9"/>
              <p:cNvSpPr txBox="1">
                <a:spLocks noChangeArrowheads="1"/>
              </p:cNvSpPr>
              <p:nvPr/>
            </p:nvSpPr>
            <p:spPr bwMode="auto">
              <a:xfrm>
                <a:off x="1340750" y="2996953"/>
                <a:ext cx="9104993" cy="59554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3200" dirty="0">
                    <a:latin typeface="Symbol" pitchFamily="18" charset="2"/>
                  </a:rPr>
                  <a:t>n</a:t>
                </a:r>
                <a:r>
                  <a:rPr lang="en-US" altLang="ja-JP" sz="3200" baseline="-25000" dirty="0">
                    <a:latin typeface="Symbol" pitchFamily="18" charset="2"/>
                  </a:rPr>
                  <a:t>m</a:t>
                </a:r>
                <a:r>
                  <a:rPr lang="en-US" altLang="ja-JP" sz="3200" dirty="0">
                    <a:latin typeface="Arial" pitchFamily="34" charset="0"/>
                  </a:rPr>
                  <a:t> </a:t>
                </a:r>
                <a:r>
                  <a:rPr lang="en-US" altLang="ja-JP" sz="3200" dirty="0">
                    <a:latin typeface="Times New Roman" pitchFamily="18" charset="0"/>
                  </a:rPr>
                  <a:t>disappearance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∼∝</m:t>
                    </m:r>
                    <m:func>
                      <m:funcPr>
                        <m:ctrlPr>
                          <a:rPr lang="en-US" altLang="ja-JP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  <m:r>
                      <a:rPr lang="en-US" altLang="ja-JP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altLang="ja-JP" sz="3200" dirty="0">
                    <a:latin typeface="Times New Roman" pitchFamily="18" charset="0"/>
                  </a:rPr>
                  <a:t>00% at right energy</a:t>
                </a:r>
              </a:p>
            </p:txBody>
          </p:sp>
        </mc:Choice>
        <mc:Fallback xmlns="">
          <p:sp>
            <p:nvSpPr>
              <p:cNvPr id="2181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750" y="2996953"/>
                <a:ext cx="9104993" cy="595548"/>
              </a:xfrm>
              <a:prstGeom prst="rect">
                <a:avLst/>
              </a:prstGeom>
              <a:blipFill>
                <a:blip r:embed="rId4"/>
                <a:stretch>
                  <a:fillRect l="-1740" t="-14433" r="-469" b="-30928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3273580" y="75543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ja-JP" dirty="0"/>
              <a:t>Oscillations peculiar to </a:t>
            </a:r>
            <a:br>
              <a:rPr lang="en-US" altLang="ja-JP" dirty="0"/>
            </a:br>
            <a:r>
              <a:rPr lang="en-US" altLang="ja-JP" dirty="0"/>
              <a:t>the long baseline experiment</a:t>
            </a:r>
            <a:endParaRPr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7</a:t>
            </a:fld>
            <a:endParaRPr lang="en-US" altLang="ja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円/楕円 24"/>
              <p:cNvSpPr/>
              <p:nvPr/>
            </p:nvSpPr>
            <p:spPr>
              <a:xfrm>
                <a:off x="2423592" y="5262744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円/楕円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5262744"/>
                <a:ext cx="1416672" cy="140661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円/楕円 29"/>
              <p:cNvSpPr/>
              <p:nvPr/>
            </p:nvSpPr>
            <p:spPr>
              <a:xfrm>
                <a:off x="5111376" y="1412777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円/楕円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376" y="1412777"/>
                <a:ext cx="1416672" cy="140661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円/楕円 30"/>
              <p:cNvSpPr/>
              <p:nvPr/>
            </p:nvSpPr>
            <p:spPr>
              <a:xfrm>
                <a:off x="7919688" y="5301209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円/楕円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688" y="5301209"/>
                <a:ext cx="1416672" cy="140661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6527181" y="3861049"/>
                <a:ext cx="3892476" cy="86869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Pre>
                              <m:sPre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sPre>
                          </m:e>
                        </m:func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~95%</a:t>
                </a:r>
              </a:p>
            </p:txBody>
          </p:sp>
        </mc:Choice>
        <mc:Fallback xmlns="">
          <p:sp>
            <p:nvSpPr>
              <p:cNvPr id="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7181" y="3861049"/>
                <a:ext cx="3892476" cy="868699"/>
              </a:xfrm>
              <a:prstGeom prst="rect">
                <a:avLst/>
              </a:prstGeom>
              <a:blipFill>
                <a:blip r:embed="rId8"/>
                <a:stretch>
                  <a:fillRect r="-1567" b="-13287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9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350468" y="2708920"/>
            <a:ext cx="817540" cy="1347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8186124">
            <a:off x="3424107" y="4334264"/>
            <a:ext cx="2794512" cy="50669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2875302">
            <a:off x="5424136" y="4046520"/>
            <a:ext cx="2540465" cy="11947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120" name="Text Box 8"/>
              <p:cNvSpPr txBox="1">
                <a:spLocks noChangeArrowheads="1"/>
              </p:cNvSpPr>
              <p:nvPr/>
            </p:nvSpPr>
            <p:spPr bwMode="auto">
              <a:xfrm>
                <a:off x="1013310" y="3861049"/>
                <a:ext cx="3773021" cy="86869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>
                    <a:latin typeface="Symbol" pitchFamily="18" charset="2"/>
                  </a:rPr>
                  <a:t>n</a:t>
                </a:r>
                <a:r>
                  <a:rPr lang="en-US" altLang="ja-JP" sz="2400" baseline="-25000" dirty="0"/>
                  <a:t>e</a:t>
                </a:r>
                <a:r>
                  <a:rPr lang="en-US" altLang="ja-JP" sz="2400" dirty="0"/>
                  <a:t> </a:t>
                </a:r>
                <a:endParaRPr lang="en-US" altLang="ja-JP" sz="2400" dirty="0">
                  <a:latin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sPre>
                      </m:e>
                    </m:func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~5%</a:t>
                </a:r>
              </a:p>
            </p:txBody>
          </p:sp>
        </mc:Choice>
        <mc:Fallback xmlns="">
          <p:sp>
            <p:nvSpPr>
              <p:cNvPr id="2181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310" y="3861049"/>
                <a:ext cx="3773021" cy="868699"/>
              </a:xfrm>
              <a:prstGeom prst="rect">
                <a:avLst/>
              </a:prstGeom>
              <a:blipFill>
                <a:blip r:embed="rId3"/>
                <a:stretch>
                  <a:fillRect l="-2423" t="-6294" r="-1616" b="-13287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121" name="Text Box 9"/>
              <p:cNvSpPr txBox="1">
                <a:spLocks noChangeArrowheads="1"/>
              </p:cNvSpPr>
              <p:nvPr/>
            </p:nvSpPr>
            <p:spPr bwMode="auto">
              <a:xfrm>
                <a:off x="1340750" y="2996953"/>
                <a:ext cx="9104993" cy="59554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3200" dirty="0">
                    <a:latin typeface="Symbol" pitchFamily="18" charset="2"/>
                  </a:rPr>
                  <a:t>n</a:t>
                </a:r>
                <a:r>
                  <a:rPr lang="en-US" altLang="ja-JP" sz="3200" baseline="-25000" dirty="0">
                    <a:latin typeface="Symbol" pitchFamily="18" charset="2"/>
                  </a:rPr>
                  <a:t>m</a:t>
                </a:r>
                <a:r>
                  <a:rPr lang="en-US" altLang="ja-JP" sz="3200" dirty="0">
                    <a:latin typeface="Arial" pitchFamily="34" charset="0"/>
                  </a:rPr>
                  <a:t> </a:t>
                </a:r>
                <a:r>
                  <a:rPr lang="en-US" altLang="ja-JP" sz="3200" dirty="0">
                    <a:latin typeface="Times New Roman" pitchFamily="18" charset="0"/>
                  </a:rPr>
                  <a:t>disappearance 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∼∝</m:t>
                    </m:r>
                    <m:func>
                      <m:funcPr>
                        <m:ctrlPr>
                          <a:rPr lang="en-US" altLang="ja-JP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  <m:r>
                      <a:rPr lang="en-US" altLang="ja-JP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altLang="ja-JP" sz="3200" dirty="0">
                    <a:latin typeface="Times New Roman" pitchFamily="18" charset="0"/>
                  </a:rPr>
                  <a:t>00% at right energy</a:t>
                </a:r>
              </a:p>
            </p:txBody>
          </p:sp>
        </mc:Choice>
        <mc:Fallback xmlns="">
          <p:sp>
            <p:nvSpPr>
              <p:cNvPr id="2181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750" y="2996953"/>
                <a:ext cx="9104993" cy="595548"/>
              </a:xfrm>
              <a:prstGeom prst="rect">
                <a:avLst/>
              </a:prstGeom>
              <a:blipFill>
                <a:blip r:embed="rId4"/>
                <a:stretch>
                  <a:fillRect l="-1740" t="-14433" r="-469" b="-30928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3273580" y="75543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ja-JP" dirty="0"/>
              <a:t>Oscillations peculiar to </a:t>
            </a:r>
            <a:br>
              <a:rPr lang="en-US" altLang="ja-JP" dirty="0"/>
            </a:br>
            <a:r>
              <a:rPr lang="en-US" altLang="ja-JP" dirty="0"/>
              <a:t>the long baseline experiment</a:t>
            </a:r>
            <a:endParaRPr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8</a:t>
            </a:fld>
            <a:endParaRPr lang="en-US" altLang="ja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円/楕円 24"/>
              <p:cNvSpPr/>
              <p:nvPr/>
            </p:nvSpPr>
            <p:spPr>
              <a:xfrm>
                <a:off x="2423592" y="5262744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円/楕円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5262744"/>
                <a:ext cx="1416672" cy="140661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円/楕円 29"/>
              <p:cNvSpPr/>
              <p:nvPr/>
            </p:nvSpPr>
            <p:spPr>
              <a:xfrm>
                <a:off x="5111376" y="1412777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円/楕円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376" y="1412777"/>
                <a:ext cx="1416672" cy="140661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円/楕円 30"/>
              <p:cNvSpPr/>
              <p:nvPr/>
            </p:nvSpPr>
            <p:spPr>
              <a:xfrm>
                <a:off x="7919688" y="5301209"/>
                <a:ext cx="1416672" cy="1406617"/>
              </a:xfrm>
              <a:prstGeom prst="ellipse">
                <a:avLst/>
              </a:prstGeom>
              <a:gradFill flip="none" rotWithShape="1">
                <a:gsLst>
                  <a:gs pos="0">
                    <a:srgbClr val="D3C907">
                      <a:shade val="30000"/>
                      <a:satMod val="115000"/>
                    </a:srgbClr>
                  </a:gs>
                  <a:gs pos="50000">
                    <a:srgbClr val="D3C907">
                      <a:shade val="67500"/>
                      <a:satMod val="115000"/>
                    </a:srgbClr>
                  </a:gs>
                  <a:gs pos="100000">
                    <a:srgbClr val="D3C90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127000">
                <a:solidFill>
                  <a:srgbClr val="6458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ja-JP" altLang="en-US" sz="6000" i="1">
                              <a:solidFill>
                                <a:srgbClr val="64582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kumimoji="1" lang="ja-JP" altLang="en-US" sz="6000" dirty="0">
                  <a:solidFill>
                    <a:srgbClr val="6458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円/楕円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688" y="5301209"/>
                <a:ext cx="1416672" cy="140661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>
                <a:solidFill>
                  <a:srgbClr val="64582E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6527181" y="3861049"/>
                <a:ext cx="3892476" cy="86869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Pre>
                              <m:sPre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sPre>
                          </m:e>
                        </m:func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sPre>
                      </m:e>
                    </m:func>
                  </m:oMath>
                </a14:m>
                <a:r>
                  <a:rPr lang="en-US" altLang="ja-JP" sz="2400" dirty="0">
                    <a:latin typeface="Times New Roman" pitchFamily="18" charset="0"/>
                  </a:rPr>
                  <a:t>~95%</a:t>
                </a:r>
              </a:p>
            </p:txBody>
          </p:sp>
        </mc:Choice>
        <mc:Fallback xmlns="">
          <p:sp>
            <p:nvSpPr>
              <p:cNvPr id="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7181" y="3861049"/>
                <a:ext cx="3892476" cy="868699"/>
              </a:xfrm>
              <a:prstGeom prst="rect">
                <a:avLst/>
              </a:prstGeom>
              <a:blipFill>
                <a:blip r:embed="rId8"/>
                <a:stretch>
                  <a:fillRect r="-1567" b="-13287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3861767" y="5583642"/>
                <a:ext cx="3870170" cy="122093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Interference term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kumimoji="1"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kumimoji="1"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ja-JP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kumimoji="1"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</m:e>
                    </m:func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for neutrino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~∝</m:t>
                    </m:r>
                    <m:func>
                      <m:func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𝐶𝑃</m:t>
                            </m:r>
                          </m:sub>
                        </m:sSub>
                      </m:e>
                    </m:func>
                  </m:oMath>
                </a14:m>
                <a:r>
                  <a:rPr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for antineutrino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±27%</m:t>
                    </m:r>
                  </m:oMath>
                </a14:m>
                <a:r>
                  <a:rPr lang="en-US" altLang="ja-JP" dirty="0">
                    <a:solidFill>
                      <a:schemeClr val="bg1"/>
                    </a:solidFill>
                  </a:rPr>
                  <a:t>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bg1"/>
                    </a:solidFill>
                  </a:rPr>
                  <a:t> appearance</a:t>
                </a:r>
              </a:p>
              <a:p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67" y="5583642"/>
                <a:ext cx="3870170" cy="1220932"/>
              </a:xfrm>
              <a:prstGeom prst="rect">
                <a:avLst/>
              </a:prstGeom>
              <a:blipFill>
                <a:blip r:embed="rId9"/>
                <a:stretch>
                  <a:fillRect l="-1099" t="-2475" b="-4950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4367808" y="4509120"/>
            <a:ext cx="2736304" cy="2168634"/>
            <a:chOff x="2843808" y="4509120"/>
            <a:chExt cx="2736304" cy="2168634"/>
          </a:xfrm>
        </p:grpSpPr>
        <p:sp>
          <p:nvSpPr>
            <p:cNvPr id="14" name="円弧 13"/>
            <p:cNvSpPr/>
            <p:nvPr/>
          </p:nvSpPr>
          <p:spPr>
            <a:xfrm>
              <a:off x="3059832" y="4509120"/>
              <a:ext cx="2082749" cy="2168634"/>
            </a:xfrm>
            <a:prstGeom prst="arc">
              <a:avLst>
                <a:gd name="adj1" fmla="val 11838104"/>
                <a:gd name="adj2" fmla="val 20481130"/>
              </a:avLst>
            </a:prstGeom>
            <a:ln w="76200">
              <a:solidFill>
                <a:srgbClr val="7030A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テキスト ボックス 1"/>
                <p:cNvSpPr txBox="1"/>
                <p:nvPr/>
              </p:nvSpPr>
              <p:spPr>
                <a:xfrm>
                  <a:off x="2843808" y="5086925"/>
                  <a:ext cx="6715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3600" i="1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sz="3600" dirty="0"/>
                </a:p>
              </p:txBody>
            </p:sp>
          </mc:Choice>
          <mc:Fallback xmlns="">
            <p:sp>
              <p:nvSpPr>
                <p:cNvPr id="2" name="テキスト ボックス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808" y="5086925"/>
                  <a:ext cx="671560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テキスト ボックス 2"/>
                <p:cNvSpPr txBox="1"/>
                <p:nvPr/>
              </p:nvSpPr>
              <p:spPr>
                <a:xfrm>
                  <a:off x="4427984" y="5086925"/>
                  <a:ext cx="115212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ja-JP" alt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sz="36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3600" dirty="0"/>
                </a:p>
              </p:txBody>
            </p:sp>
          </mc:Choice>
          <mc:Fallback xmlns="">
            <p:sp>
              <p:nvSpPr>
                <p:cNvPr id="3" name="テキスト ボックス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84" y="5086925"/>
                  <a:ext cx="1152128" cy="64633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1F8D6FC-88E4-43AF-8D00-EE04C5EFBF31}"/>
                  </a:ext>
                </a:extLst>
              </p:cNvPr>
              <p:cNvSpPr/>
              <p:nvPr/>
            </p:nvSpPr>
            <p:spPr>
              <a:xfrm>
                <a:off x="320001" y="1294889"/>
                <a:ext cx="6693865" cy="166505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r>
                  <a:rPr lang="de-DE" altLang="ja-JP" sz="2400" dirty="0">
                    <a:solidFill>
                      <a:srgbClr val="002060"/>
                    </a:solidFill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12,</m:t>
                        </m:r>
                      </m:sub>
                    </m:sSub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de-DE" altLang="ja-JP" sz="2400" dirty="0">
                    <a:solidFill>
                      <a:srgbClr val="002060"/>
                    </a:solidFill>
                  </a:rPr>
                  <a:t> are known from other measurements,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de-DE" altLang="ja-JP" sz="2400" dirty="0">
                    <a:solidFill>
                      <a:srgbClr val="002060"/>
                    </a:solidFill>
                  </a:rPr>
                  <a:t> can be determined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de-DE" altLang="ja-JP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e-DE" altLang="ja-JP" sz="2400" dirty="0">
                    <a:solidFill>
                      <a:srgbClr val="002060"/>
                    </a:solidFill>
                  </a:rPr>
                  <a:t> measurement, even w/o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altLang="ja-JP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de-DE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ja-JP" altLang="de-DE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de-DE" altLang="ja-JP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altLang="ja-JP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de-DE" sz="2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e-DE" altLang="ja-JP" sz="2400" dirty="0">
                    <a:solidFill>
                      <a:srgbClr val="002060"/>
                    </a:solidFill>
                  </a:rPr>
                  <a:t> meas.</a:t>
                </a:r>
              </a:p>
            </p:txBody>
          </p:sp>
        </mc:Choice>
        <mc:Fallback xmlns="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1F8D6FC-88E4-43AF-8D00-EE04C5EF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01" y="1294889"/>
                <a:ext cx="6693865" cy="1665057"/>
              </a:xfrm>
              <a:prstGeom prst="rect">
                <a:avLst/>
              </a:prstGeom>
              <a:blipFill>
                <a:blip r:embed="rId12"/>
                <a:stretch>
                  <a:fillRect l="-1365" t="-3285" b="-3650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0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22D9437-7613-431C-B93E-FC72AC1C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1" r="1536" b="6849"/>
          <a:stretch/>
        </p:blipFill>
        <p:spPr>
          <a:xfrm>
            <a:off x="1901414" y="4890959"/>
            <a:ext cx="8199354" cy="1908195"/>
          </a:xfrm>
          <a:prstGeom prst="rect">
            <a:avLst/>
          </a:prstGeom>
          <a:solidFill>
            <a:srgbClr val="66CCFF"/>
          </a:solidFill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AA4FDE6-9894-4959-9821-2318A359D3C5}"/>
              </a:ext>
            </a:extLst>
          </p:cNvPr>
          <p:cNvSpPr/>
          <p:nvPr/>
        </p:nvSpPr>
        <p:spPr>
          <a:xfrm>
            <a:off x="2108269" y="6129155"/>
            <a:ext cx="7912083" cy="671577"/>
          </a:xfrm>
          <a:prstGeom prst="rect">
            <a:avLst/>
          </a:prstGeom>
          <a:solidFill>
            <a:srgbClr val="EFE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2290AA0-5A2F-4174-82F0-BCC2291F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32" y="45534"/>
            <a:ext cx="10172304" cy="1418494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3600" dirty="0"/>
              <a:t>Some complexity from matter effect</a:t>
            </a:r>
            <a:br>
              <a:rPr lang="en-US" altLang="ja-JP" sz="3600" dirty="0"/>
            </a:br>
            <a:r>
              <a:rPr lang="en-US" altLang="ja-JP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“Earth is not symmetric about flavor nor CP”</a:t>
            </a:r>
            <a:endParaRPr lang="ja-JP" alt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コンテンツ プレースホルダー 28">
                <a:extLst>
                  <a:ext uri="{FF2B5EF4-FFF2-40B4-BE49-F238E27FC236}">
                    <a16:creationId xmlns:a16="http://schemas.microsoft.com/office/drawing/2014/main" id="{F4B0D6A5-56A1-41AE-AB24-4408BADC06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2161" y="1360043"/>
                <a:ext cx="10389310" cy="3967454"/>
              </a:xfrm>
              <a:noFill/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Neutrino feels potential from matter 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altLang="ja-JP" sz="2400" dirty="0"/>
                  <a:t>affect oscillation</a:t>
                </a:r>
              </a:p>
              <a:p>
                <a:pPr lvl="1"/>
                <a:r>
                  <a:rPr lang="en-US" altLang="ja-JP" sz="2400" dirty="0"/>
                  <a:t>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ja-JP" altLang="en-US" sz="2400" dirty="0"/>
                  <a:t> </a:t>
                </a:r>
                <a:endParaRPr lang="en-US" altLang="ja-JP" sz="2400" dirty="0"/>
              </a:p>
              <a:p>
                <a:pPr lvl="1"/>
                <a:r>
                  <a:rPr lang="en-US" altLang="ja-JP" sz="2400" dirty="0">
                    <a:latin typeface="+mj-lt"/>
                    <a:cs typeface="Calibri" panose="020F0502020204030204" pitchFamily="34" charset="0"/>
                  </a:rPr>
                  <a:t>Difference between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ja-JP" alt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and anti-</a:t>
                </a:r>
                <a14:m>
                  <m:oMath xmlns:m="http://schemas.openxmlformats.org/officeDocument/2006/math">
                    <m:r>
                      <a:rPr lang="ja-JP" alt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endParaRPr lang="en-US" altLang="ja-JP" sz="2400" dirty="0"/>
              </a:p>
              <a:p>
                <a:pPr lvl="2"/>
                <a:r>
                  <a:rPr lang="en-US" altLang="ja-JP" sz="2400" u="sng" dirty="0"/>
                  <a:t>oscillation </a:t>
                </a:r>
                <a:r>
                  <a:rPr lang="en-US" altLang="ja-JP" sz="2000" u="sng" dirty="0"/>
                  <a:t>prob. is different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 u="sng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ja-JP" altLang="en-US" sz="2000" i="1" u="sng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000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sz="20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0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ja-JP" altLang="en-US" sz="2000" u="sng" dirty="0"/>
                  <a:t> </a:t>
                </a:r>
                <a:r>
                  <a:rPr lang="en-US" altLang="ja-JP" sz="2000" u="sng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2000" i="1" u="sng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2000" i="1" u="sng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ja-JP" altLang="en-US" sz="2000" i="1" u="sng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ja-JP" sz="2000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sz="20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2000" i="1" u="sng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ja-JP" altLang="en-US" sz="2000" i="1" u="sng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ja-JP" sz="20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sz="2000" u="sng" dirty="0"/>
                  <a:t>!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Effect is opposite depending on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mass order</a:t>
                </a:r>
                <a:r>
                  <a:rPr lang="en-US" altLang="ja-JP" sz="2400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altLang="ja-JP" sz="2400" dirty="0"/>
                  <a:t>normal(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ja-JP" sz="2400" dirty="0"/>
                  <a:t>)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vs inverted(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Matter effect is larger for higher-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or Longer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altLang="ja-JP" sz="2400" dirty="0"/>
              </a:p>
              <a:p>
                <a:pPr marL="457200" lvl="1" indent="0">
                  <a:buNone/>
                </a:pPr>
                <a:r>
                  <a:rPr lang="en-US" altLang="ja-JP" sz="2400" dirty="0">
                    <a:solidFill>
                      <a:schemeClr val="accent4">
                        <a:lumMod val="75000"/>
                      </a:schemeClr>
                    </a:solidFill>
                  </a:rPr>
                  <a:t>Good synergy between US and Japan experiments!</a:t>
                </a:r>
                <a:endParaRPr lang="ja-JP" altLang="en-US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コンテンツ プレースホルダー 28">
                <a:extLst>
                  <a:ext uri="{FF2B5EF4-FFF2-40B4-BE49-F238E27FC236}">
                    <a16:creationId xmlns:a16="http://schemas.microsoft.com/office/drawing/2014/main" id="{F4B0D6A5-56A1-41AE-AB24-4408BADC0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2161" y="1360043"/>
                <a:ext cx="10389310" cy="3967454"/>
              </a:xfrm>
              <a:blipFill>
                <a:blip r:embed="rId3"/>
                <a:stretch>
                  <a:fillRect l="-763" t="-24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DE4F66-B0E4-4091-AE15-B7E66ECC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A1CB-875E-4205-8148-7517347C9974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6" name="円/楕円 4">
            <a:extLst>
              <a:ext uri="{FF2B5EF4-FFF2-40B4-BE49-F238E27FC236}">
                <a16:creationId xmlns:a16="http://schemas.microsoft.com/office/drawing/2014/main" id="{9F8A77C1-A85A-4B2F-B015-E2736FE342B0}"/>
              </a:ext>
            </a:extLst>
          </p:cNvPr>
          <p:cNvSpPr/>
          <p:nvPr/>
        </p:nvSpPr>
        <p:spPr>
          <a:xfrm>
            <a:off x="2662733" y="5861036"/>
            <a:ext cx="208183" cy="208183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5">
            <a:extLst>
              <a:ext uri="{FF2B5EF4-FFF2-40B4-BE49-F238E27FC236}">
                <a16:creationId xmlns:a16="http://schemas.microsoft.com/office/drawing/2014/main" id="{B91FF3B2-C317-443B-830E-8FD23A4067DA}"/>
              </a:ext>
            </a:extLst>
          </p:cNvPr>
          <p:cNvSpPr/>
          <p:nvPr/>
        </p:nvSpPr>
        <p:spPr>
          <a:xfrm>
            <a:off x="2306859" y="5117107"/>
            <a:ext cx="2338950" cy="276865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Super-</a:t>
            </a:r>
            <a:r>
              <a:rPr kumimoji="1" lang="en-US" altLang="ja-JP" dirty="0" err="1">
                <a:solidFill>
                  <a:schemeClr val="bg1"/>
                </a:solidFill>
              </a:rPr>
              <a:t>Kamiokande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円/楕円 6">
            <a:extLst>
              <a:ext uri="{FF2B5EF4-FFF2-40B4-BE49-F238E27FC236}">
                <a16:creationId xmlns:a16="http://schemas.microsoft.com/office/drawing/2014/main" id="{CE3667A7-1D01-4B4D-8C63-063CE5316C15}"/>
              </a:ext>
            </a:extLst>
          </p:cNvPr>
          <p:cNvSpPr/>
          <p:nvPr/>
        </p:nvSpPr>
        <p:spPr>
          <a:xfrm>
            <a:off x="9394868" y="5861036"/>
            <a:ext cx="208183" cy="208183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7">
            <a:extLst>
              <a:ext uri="{FF2B5EF4-FFF2-40B4-BE49-F238E27FC236}">
                <a16:creationId xmlns:a16="http://schemas.microsoft.com/office/drawing/2014/main" id="{5A34EA36-2699-4F47-A1ED-01C38BEC26CE}"/>
              </a:ext>
            </a:extLst>
          </p:cNvPr>
          <p:cNvSpPr/>
          <p:nvPr/>
        </p:nvSpPr>
        <p:spPr>
          <a:xfrm>
            <a:off x="9167760" y="5861036"/>
            <a:ext cx="208183" cy="208183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8">
            <a:extLst>
              <a:ext uri="{FF2B5EF4-FFF2-40B4-BE49-F238E27FC236}">
                <a16:creationId xmlns:a16="http://schemas.microsoft.com/office/drawing/2014/main" id="{6DF8CC9F-0345-48CC-B31E-D4BF0C6F262D}"/>
              </a:ext>
            </a:extLst>
          </p:cNvPr>
          <p:cNvSpPr/>
          <p:nvPr/>
        </p:nvSpPr>
        <p:spPr>
          <a:xfrm>
            <a:off x="8805199" y="5198613"/>
            <a:ext cx="1206209" cy="302163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J</a:t>
            </a:r>
            <a:r>
              <a:rPr kumimoji="1" lang="en-US" altLang="ja-JP" sz="2000" dirty="0">
                <a:solidFill>
                  <a:schemeClr val="bg1"/>
                </a:solidFill>
              </a:rPr>
              <a:t>-PARC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03B5094-E03A-46AC-8A24-A4CB2C48918F}"/>
              </a:ext>
            </a:extLst>
          </p:cNvPr>
          <p:cNvCxnSpPr/>
          <p:nvPr/>
        </p:nvCxnSpPr>
        <p:spPr>
          <a:xfrm flipH="1">
            <a:off x="2376390" y="5956593"/>
            <a:ext cx="7129077" cy="8111"/>
          </a:xfrm>
          <a:prstGeom prst="straightConnector1">
            <a:avLst/>
          </a:prstGeom>
          <a:solidFill>
            <a:srgbClr val="66CCFF"/>
          </a:solidFill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584C36-FA83-4A2E-9DB2-7E57E981B14F}"/>
              </a:ext>
            </a:extLst>
          </p:cNvPr>
          <p:cNvSpPr txBox="1"/>
          <p:nvPr/>
        </p:nvSpPr>
        <p:spPr>
          <a:xfrm>
            <a:off x="7332675" y="5964703"/>
            <a:ext cx="2075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B050"/>
                </a:solidFill>
              </a:rPr>
              <a:t>Neutrino Beam</a:t>
            </a:r>
            <a:endParaRPr kumimoji="1" lang="ja-JP" altLang="en-US" sz="2000" dirty="0">
              <a:solidFill>
                <a:srgbClr val="00B050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5457E55-860A-4A2C-A137-6F26547F1AA9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>
            <a:off x="9408303" y="5500775"/>
            <a:ext cx="90656" cy="360260"/>
          </a:xfrm>
          <a:prstGeom prst="straightConnector1">
            <a:avLst/>
          </a:prstGeom>
          <a:solidFill>
            <a:srgbClr val="66CCFF"/>
          </a:solidFill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03DFBC2-AF2A-4ABA-A837-50CDC3EE8937}"/>
              </a:ext>
            </a:extLst>
          </p:cNvPr>
          <p:cNvCxnSpPr>
            <a:cxnSpLocks/>
          </p:cNvCxnSpPr>
          <p:nvPr/>
        </p:nvCxnSpPr>
        <p:spPr>
          <a:xfrm>
            <a:off x="2766823" y="5339270"/>
            <a:ext cx="6509" cy="422363"/>
          </a:xfrm>
          <a:prstGeom prst="straightConnector1">
            <a:avLst/>
          </a:prstGeom>
          <a:solidFill>
            <a:srgbClr val="66CCFF"/>
          </a:solidFill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78D1A2-D78C-4021-A48D-620E9B383E90}"/>
              </a:ext>
            </a:extLst>
          </p:cNvPr>
          <p:cNvSpPr txBox="1"/>
          <p:nvPr/>
        </p:nvSpPr>
        <p:spPr>
          <a:xfrm>
            <a:off x="5532116" y="6317873"/>
            <a:ext cx="17519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295 km</a:t>
            </a:r>
            <a:endParaRPr kumimoji="1" lang="ja-JP" altLang="en-US" sz="16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DF260CA-B5B7-463C-8AAB-AC699BC6C3A4}"/>
              </a:ext>
            </a:extLst>
          </p:cNvPr>
          <p:cNvCxnSpPr/>
          <p:nvPr/>
        </p:nvCxnSpPr>
        <p:spPr>
          <a:xfrm>
            <a:off x="2766823" y="6643831"/>
            <a:ext cx="6732135" cy="0"/>
          </a:xfrm>
          <a:prstGeom prst="straightConnector1">
            <a:avLst/>
          </a:prstGeom>
          <a:solidFill>
            <a:srgbClr val="66CCFF"/>
          </a:solidFill>
          <a:ln w="1905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99BCD9A-B927-4BC6-B58C-1B524CEA4E68}"/>
              </a:ext>
            </a:extLst>
          </p:cNvPr>
          <p:cNvCxnSpPr/>
          <p:nvPr/>
        </p:nvCxnSpPr>
        <p:spPr>
          <a:xfrm>
            <a:off x="2773331" y="6086426"/>
            <a:ext cx="0" cy="704616"/>
          </a:xfrm>
          <a:prstGeom prst="line">
            <a:avLst/>
          </a:prstGeom>
          <a:solidFill>
            <a:srgbClr val="66CCFF"/>
          </a:solidFill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050FDA1-31A7-4397-B503-5A8FC7CA95E5}"/>
              </a:ext>
            </a:extLst>
          </p:cNvPr>
          <p:cNvCxnSpPr/>
          <p:nvPr/>
        </p:nvCxnSpPr>
        <p:spPr>
          <a:xfrm>
            <a:off x="9505466" y="6094537"/>
            <a:ext cx="0" cy="704616"/>
          </a:xfrm>
          <a:prstGeom prst="line">
            <a:avLst/>
          </a:prstGeom>
          <a:solidFill>
            <a:srgbClr val="66CCFF"/>
          </a:solidFill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C9B83CEE-3C82-415E-9618-3CF65D03356B}"/>
              </a:ext>
            </a:extLst>
          </p:cNvPr>
          <p:cNvCxnSpPr/>
          <p:nvPr/>
        </p:nvCxnSpPr>
        <p:spPr>
          <a:xfrm flipV="1">
            <a:off x="6132890" y="5725067"/>
            <a:ext cx="0" cy="211317"/>
          </a:xfrm>
          <a:prstGeom prst="straightConnector1">
            <a:avLst/>
          </a:prstGeom>
          <a:solidFill>
            <a:srgbClr val="66CCFF"/>
          </a:solidFill>
          <a:ln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A97AB7-1392-4326-99C7-2283C9A10F0B}"/>
              </a:ext>
            </a:extLst>
          </p:cNvPr>
          <p:cNvSpPr txBox="1"/>
          <p:nvPr/>
        </p:nvSpPr>
        <p:spPr>
          <a:xfrm>
            <a:off x="6199693" y="5642349"/>
            <a:ext cx="171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1,700 m below sea level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850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飛行機雲">
  <a:themeElements>
    <a:clrScheme name="飛行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飛行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行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飛行機雲</Template>
  <TotalTime>16116</TotalTime>
  <Words>791</Words>
  <Application>Microsoft Office PowerPoint</Application>
  <PresentationFormat>Widescreen</PresentationFormat>
  <Paragraphs>305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Microsoft YaHei</vt:lpstr>
      <vt:lpstr>ＭＳ Ｐゴシック</vt:lpstr>
      <vt:lpstr>游ゴシック</vt:lpstr>
      <vt:lpstr>Arial</vt:lpstr>
      <vt:lpstr>ArialMT</vt:lpstr>
      <vt:lpstr>Calibri</vt:lpstr>
      <vt:lpstr>Cambria Math</vt:lpstr>
      <vt:lpstr>Century Gothic</vt:lpstr>
      <vt:lpstr>Meiryo UI</vt:lpstr>
      <vt:lpstr>ＭＳ Ｐ明朝</vt:lpstr>
      <vt:lpstr>Symbol</vt:lpstr>
      <vt:lpstr>Times New Roman</vt:lpstr>
      <vt:lpstr>TrebuchetMS</vt:lpstr>
      <vt:lpstr>Wingdings</vt:lpstr>
      <vt:lpstr>飛行機雲</vt:lpstr>
      <vt:lpstr>数式</vt:lpstr>
      <vt:lpstr>PROSPECT OF  Long Baseline  NEUTRINO Oscillation  EXPERIMENTS</vt:lpstr>
      <vt:lpstr>What we know about neutrino mass</vt:lpstr>
      <vt:lpstr>Neutrino mass  </vt:lpstr>
      <vt:lpstr>Mixing between flavor and mass</vt:lpstr>
      <vt:lpstr>What we know about mixing</vt:lpstr>
      <vt:lpstr>Dirac CP phase, source of CPV </vt:lpstr>
      <vt:lpstr>Oscillations peculiar to  the long baseline experiment</vt:lpstr>
      <vt:lpstr>Oscillations peculiar to  the long baseline experiment</vt:lpstr>
      <vt:lpstr>Some complexity from matter effect “Earth is not symmetric about flavor nor CP”</vt:lpstr>
      <vt:lpstr>Running Accelerator long baseline experiments T2K and NOvA</vt:lpstr>
      <vt:lpstr>Running Accelerator long baseline experiments T2K and NOvA</vt:lpstr>
      <vt:lpstr>Running Accelerator long baseline experiments T2K and NOvA</vt:lpstr>
      <vt:lpstr>US Contributions to T2K</vt:lpstr>
      <vt:lpstr>ν ̅_e v.s. ν_e in 2018</vt:lpstr>
      <vt:lpstr>Hint of large CP violation by T2K</vt:lpstr>
      <vt:lpstr>T2K and NOvA future prospects</vt:lpstr>
      <vt:lpstr>NOvA plan and  T2K Upgrades plan</vt:lpstr>
      <vt:lpstr>SK-Gd  -dissolve Gd to SK water for neutron tagging -</vt:lpstr>
      <vt:lpstr>Neutron tag impact on T2K</vt:lpstr>
      <vt:lpstr>ND280 upgrade</vt:lpstr>
      <vt:lpstr>Next generation Accelerator long baseline experiments Hyper-Kamiokande and DUNE</vt:lpstr>
      <vt:lpstr>Next generation Accelerator long baseline experiments Hyper-Kamiokande and DUNE</vt:lpstr>
      <vt:lpstr>Next generation Accelerator long baseline experiments Hyper-Kamiokande and DUNE</vt:lpstr>
      <vt:lpstr>Cutting Edge technologies of next generation experiments</vt:lpstr>
      <vt:lpstr>Next generation Accelerator long baseline experiments Hyper-Kamiokande and DUNE</vt:lpstr>
      <vt:lpstr>Prospect of mixing angle determination High precision and redundant measurements</vt:lpstr>
      <vt:lpstr>Prospect of Δm^2 determination High precision and redundant measurements</vt:lpstr>
      <vt:lpstr>Prospect of Mass Ordering determination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Current/Future experiments</dc:title>
  <dc:creator>Atsuko Ichikawa</dc:creator>
  <cp:lastModifiedBy>Tezak, Samantha L.</cp:lastModifiedBy>
  <cp:revision>282</cp:revision>
  <cp:lastPrinted>2019-04-13T11:25:06Z</cp:lastPrinted>
  <dcterms:created xsi:type="dcterms:W3CDTF">2017-08-28T08:43:28Z</dcterms:created>
  <dcterms:modified xsi:type="dcterms:W3CDTF">2019-04-17T00:39:10Z</dcterms:modified>
</cp:coreProperties>
</file>