
<file path=[Content_Types].xml><?xml version="1.0" encoding="utf-8"?>
<Types xmlns="http://schemas.openxmlformats.org/package/2006/content-types">
  <Default Extension="emf" ContentType="image/x-emf"/>
  <Override PartName="/docProps/core.xml" ContentType="application/vnd.openxmlformats-package.core-propertie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Override PartName="/ppt/slides/slide9.xml" ContentType="application/vnd.openxmlformats-officedocument.presentationml.slide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454" r:id="rId2"/>
    <p:sldId id="463" r:id="rId3"/>
    <p:sldId id="489" r:id="rId4"/>
    <p:sldId id="487" r:id="rId5"/>
    <p:sldId id="490" r:id="rId6"/>
    <p:sldId id="492" r:id="rId7"/>
    <p:sldId id="488" r:id="rId8"/>
    <p:sldId id="483" r:id="rId9"/>
    <p:sldId id="491" r:id="rId1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prnPr/>
  <p:clrMru>
    <a:srgbClr val="5293E1"/>
    <a:srgbClr val="1F497D"/>
    <a:srgbClr val="21477D"/>
    <a:srgbClr val="214B7D"/>
    <a:srgbClr val="225E8C"/>
    <a:srgbClr val="275D90"/>
    <a:srgbClr val="216390"/>
  </p:clrMru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34582" autoAdjust="0"/>
    <p:restoredTop sz="86364" autoAdjust="0"/>
  </p:normalViewPr>
  <p:slideViewPr>
    <p:cSldViewPr snapToGrid="0" snapToObjects="1">
      <p:cViewPr varScale="1">
        <p:scale>
          <a:sx n="137" d="100"/>
          <a:sy n="137" d="100"/>
        </p:scale>
        <p:origin x="-120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png"/><Relationship Id="rId1" Type="http://schemas.openxmlformats.org/officeDocument/2006/relationships/theme" Target="../theme/theme3.xml"/><Relationship Id="rId2" Type="http://schemas.openxmlformats.org/officeDocument/2006/relationships/image" Target="../media/image1.emf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83FA90-0C94-5542-B1F5-AA7C8B3C28EC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8686800"/>
            <a:ext cx="6858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" name="TextBox 9"/>
          <p:cNvSpPr txBox="1">
            <a:spLocks noChangeArrowheads="1"/>
          </p:cNvSpPr>
          <p:nvPr/>
        </p:nvSpPr>
        <p:spPr bwMode="auto">
          <a:xfrm>
            <a:off x="6373813" y="8721725"/>
            <a:ext cx="366712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hangingPunct="1">
              <a:defRPr/>
            </a:pPr>
            <a:fld id="{3389CFF0-56BD-984C-A208-2C17B9D1E9C0}" type="slidenum">
              <a:rPr lang="en-US" sz="1200" b="1" smtClean="0">
                <a:solidFill>
                  <a:srgbClr val="FFFFFF"/>
                </a:solidFill>
              </a:rPr>
              <a:pPr algn="ctr" defTabSz="457082" eaLnBrk="1" hangingPunct="1">
                <a:defRPr/>
              </a:pPr>
              <a:t>‹#›</a:t>
            </a:fld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3078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30963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7886"/>
          <a:stretch>
            <a:fillRect/>
          </a:stretch>
        </p:blipFill>
        <p:spPr bwMode="auto">
          <a:xfrm>
            <a:off x="0" y="8721725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15"/>
          <p:cNvSpPr txBox="1">
            <a:spLocks noChangeArrowheads="1"/>
          </p:cNvSpPr>
          <p:nvPr/>
        </p:nvSpPr>
        <p:spPr bwMode="auto">
          <a:xfrm>
            <a:off x="1814513" y="8721725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Office of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Science</a:t>
            </a:r>
          </a:p>
        </p:txBody>
      </p:sp>
      <p:pic>
        <p:nvPicPr>
          <p:cNvPr id="3081" name="Picture 10" descr="ATAP_footer_orange_reversed_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1800" y="8707438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218847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ABB9E2D-7386-1E4D-8798-5A38278E36F9}" type="datetimeFigureOut">
              <a:rPr lang="en-US"/>
              <a:pPr>
                <a:defRPr/>
              </a:pPr>
              <a:t>9/27/18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F8CC3B5-429D-3148-89DC-52FCEF7CA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5523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DO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0" y="0"/>
            <a:ext cx="9144000" cy="855663"/>
          </a:xfrm>
          <a:prstGeom prst="rect">
            <a:avLst/>
          </a:prstGeom>
          <a:solidFill>
            <a:srgbClr val="1F497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defTabSz="914165" eaLnBrk="0" hangingPunct="0">
              <a:defRPr/>
            </a:pPr>
            <a:endParaRPr lang="en-US" sz="2400">
              <a:solidFill>
                <a:prstClr val="black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0" y="12577"/>
            <a:ext cx="9144000" cy="855765"/>
          </a:xfrm>
        </p:spPr>
        <p:txBody>
          <a:bodyPr anchor="ctr"/>
          <a:lstStyle>
            <a:lvl1pPr>
              <a:defRPr sz="28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4508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4" Type="http://schemas.openxmlformats.org/officeDocument/2006/relationships/image" Target="../media/image2.emf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83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Box 11"/>
          <p:cNvSpPr txBox="1">
            <a:spLocks noChangeArrowheads="1"/>
          </p:cNvSpPr>
          <p:nvPr/>
        </p:nvSpPr>
        <p:spPr bwMode="auto">
          <a:xfrm>
            <a:off x="4386263" y="6581775"/>
            <a:ext cx="376237" cy="276225"/>
          </a:xfrm>
          <a:prstGeom prst="rect">
            <a:avLst/>
          </a:prstGeom>
          <a:noFill/>
          <a:ln>
            <a:noFill/>
          </a:ln>
          <a:extLst/>
        </p:spPr>
        <p:txBody>
          <a:bodyPr wrap="none"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fld id="{5FB714D8-EB6E-4941-B951-ADE322449C02}" type="slidenum">
              <a:rPr lang="en-US" sz="1200" smtClean="0">
                <a:solidFill>
                  <a:srgbClr val="FFFFFF"/>
                </a:solidFill>
              </a:rPr>
              <a:pPr defTabSz="457082" eaLnBrk="1" hangingPunct="1">
                <a:defRPr/>
              </a:pPr>
              <a:t>‹#›</a:t>
            </a:fld>
            <a:endParaRPr lang="en-US" sz="1200" dirty="0" smtClean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6" tIns="45709" rIns="91416" bIns="45709" anchor="ctr"/>
          <a:lstStyle/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ctr" defTabSz="457082">
              <a:defRPr/>
            </a:pPr>
            <a:endParaRPr lang="en-US" dirty="0">
              <a:solidFill>
                <a:srgbClr val="FFFFFF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9" name="TextBox 9"/>
          <p:cNvSpPr txBox="1">
            <a:spLocks noChangeArrowheads="1"/>
          </p:cNvSpPr>
          <p:nvPr/>
        </p:nvSpPr>
        <p:spPr bwMode="auto">
          <a:xfrm>
            <a:off x="8724900" y="6486525"/>
            <a:ext cx="368300" cy="27622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457082" eaLnBrk="1" hangingPunct="1">
              <a:defRPr/>
            </a:pPr>
            <a:fld id="{9B713079-061D-9845-B502-FD4CB2F3CB6E}" type="slidenum">
              <a:rPr lang="en-US" sz="1200" b="1" smtClean="0">
                <a:solidFill>
                  <a:srgbClr val="FFFFFF"/>
                </a:solidFill>
              </a:rPr>
              <a:pPr algn="ctr" defTabSz="457082" eaLnBrk="1" hangingPunct="1">
                <a:defRPr/>
              </a:pPr>
              <a:t>‹#›</a:t>
            </a:fld>
            <a:endParaRPr lang="en-US" sz="1200" b="1" dirty="0" smtClean="0">
              <a:solidFill>
                <a:srgbClr val="FFFFFF"/>
              </a:solidFill>
            </a:endParaRPr>
          </a:p>
        </p:txBody>
      </p:sp>
      <p:pic>
        <p:nvPicPr>
          <p:cNvPr id="103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30963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r="57886"/>
          <a:stretch>
            <a:fillRect/>
          </a:stretch>
        </p:blipFill>
        <p:spPr bwMode="auto">
          <a:xfrm>
            <a:off x="922338" y="6426200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/>
          <p:cNvCxnSpPr/>
          <p:nvPr/>
        </p:nvCxnSpPr>
        <p:spPr>
          <a:xfrm>
            <a:off x="2571750" y="6448425"/>
            <a:ext cx="0" cy="366713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5"/>
          <p:cNvSpPr txBox="1">
            <a:spLocks noChangeArrowheads="1"/>
          </p:cNvSpPr>
          <p:nvPr/>
        </p:nvSpPr>
        <p:spPr bwMode="auto">
          <a:xfrm>
            <a:off x="2595563" y="6389688"/>
            <a:ext cx="781050" cy="460375"/>
          </a:xfrm>
          <a:prstGeom prst="rect">
            <a:avLst/>
          </a:prstGeom>
          <a:noFill/>
          <a:ln>
            <a:noFill/>
          </a:ln>
          <a:extLst/>
        </p:spPr>
        <p:txBody>
          <a:bodyPr lIns="91416" tIns="45709" rIns="91416" bIns="45709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457082" eaLnBrk="1" hangingPunct="1">
              <a:defRPr/>
            </a:pPr>
            <a:r>
              <a:rPr lang="en-US" sz="1200" dirty="0" smtClean="0">
                <a:solidFill>
                  <a:srgbClr val="FFFFFF"/>
                </a:solidFill>
              </a:rPr>
              <a:t>Office of</a:t>
            </a:r>
            <a:br>
              <a:rPr lang="en-US" sz="1200" dirty="0" smtClean="0">
                <a:solidFill>
                  <a:srgbClr val="FFFFFF"/>
                </a:solidFill>
              </a:rPr>
            </a:br>
            <a:r>
              <a:rPr lang="en-US" sz="1200" dirty="0" smtClean="0">
                <a:solidFill>
                  <a:srgbClr val="FFFFFF"/>
                </a:solidFill>
              </a:rPr>
              <a:t>Science</a:t>
            </a:r>
          </a:p>
        </p:txBody>
      </p:sp>
      <p:sp>
        <p:nvSpPr>
          <p:cNvPr id="1034" name="Rounded Rectangle 13"/>
          <p:cNvSpPr>
            <a:spLocks noChangeArrowheads="1"/>
          </p:cNvSpPr>
          <p:nvPr/>
        </p:nvSpPr>
        <p:spPr bwMode="auto">
          <a:xfrm>
            <a:off x="8724900" y="6446838"/>
            <a:ext cx="368300" cy="35560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</a:extLst>
        </p:spPr>
        <p:txBody>
          <a:bodyPr lIns="91416" tIns="45709" rIns="91416" bIns="45709"/>
          <a:lstStyle/>
          <a:p>
            <a:pPr defTabSz="912813" eaLnBrk="0" hangingPunct="0"/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1035" name="Picture 1" descr="ATAP_footer_orange_reversed_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4150" y="6450013"/>
            <a:ext cx="289877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Franklin Gothic Medium"/>
          <a:ea typeface="ＭＳ Ｐゴシック" charset="0"/>
          <a:cs typeface="Franklin Gothic Medium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Franklin Gothic Medium" charset="0"/>
          <a:ea typeface="ＭＳ Ｐゴシック" charset="-128"/>
          <a:cs typeface="ＭＳ Ｐゴシック" charset="-128"/>
        </a:defRPr>
      </a:lvl5pPr>
      <a:lvl6pPr marL="45708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6pPr>
      <a:lvl7pPr marL="914165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7pPr>
      <a:lvl8pPr marL="1371250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8pPr>
      <a:lvl9pPr marL="1828332"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2C5993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1313" indent="-341313" algn="l" rtl="0" eaLnBrk="1" fontAlgn="base" hangingPunct="1">
        <a:spcBef>
          <a:spcPts val="900"/>
        </a:spcBef>
        <a:spcAft>
          <a:spcPct val="0"/>
        </a:spcAft>
        <a:defRPr sz="2400">
          <a:solidFill>
            <a:srgbClr val="003366"/>
          </a:solidFill>
          <a:latin typeface="+mn-lt"/>
          <a:ea typeface="ＭＳ Ｐゴシック" charset="0"/>
          <a:cs typeface="ＭＳ Ｐゴシック" charset="0"/>
        </a:defRPr>
      </a:lvl1pPr>
      <a:lvl2pPr marL="287338" indent="-225425" algn="l" rtl="0" eaLnBrk="1" fontAlgn="base" hangingPunct="1">
        <a:spcBef>
          <a:spcPts val="500"/>
        </a:spcBef>
        <a:spcAft>
          <a:spcPct val="0"/>
        </a:spcAft>
        <a:buSzPct val="85000"/>
        <a:buChar char="–"/>
        <a:defRPr sz="2400">
          <a:solidFill>
            <a:srgbClr val="003366"/>
          </a:solidFill>
          <a:latin typeface="+mn-lt"/>
          <a:ea typeface="ＭＳ Ｐゴシック" charset="0"/>
          <a:cs typeface="ＭＳ Ｐゴシック"/>
        </a:defRPr>
      </a:lvl2pPr>
      <a:lvl3pPr marL="571500" indent="-115888" algn="l" rtl="0" eaLnBrk="1" fontAlgn="base" hangingPunct="1">
        <a:spcBef>
          <a:spcPts val="4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ＭＳ Ｐゴシック" charset="0"/>
          <a:cs typeface="ＭＳ Ｐゴシック"/>
        </a:defRPr>
      </a:lvl3pPr>
      <a:lvl4pPr marL="908050" indent="-225425" algn="l" rtl="0" eaLnBrk="1" fontAlgn="base" hangingPunct="1">
        <a:spcBef>
          <a:spcPct val="20000"/>
        </a:spcBef>
        <a:spcAft>
          <a:spcPct val="0"/>
        </a:spcAft>
        <a:buSzPct val="75000"/>
        <a:buFont typeface="Lucida Grande" charset="0"/>
        <a:buChar char="–"/>
        <a:defRPr sz="2400">
          <a:solidFill>
            <a:srgbClr val="003366"/>
          </a:solidFill>
          <a:latin typeface="+mn-lt"/>
          <a:ea typeface="ＭＳ Ｐゴシック" charset="0"/>
          <a:cs typeface="ＭＳ Ｐゴシック"/>
        </a:defRPr>
      </a:lvl4pPr>
      <a:lvl5pPr marL="1144588" indent="-23495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rgbClr val="003366"/>
          </a:solidFill>
          <a:latin typeface="+mn-lt"/>
          <a:ea typeface="ＭＳ Ｐゴシック" charset="0"/>
          <a:cs typeface="ＭＳ Ｐゴシック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2C599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775161" y="2751667"/>
            <a:ext cx="3352200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Discussion on</a:t>
            </a:r>
          </a:p>
          <a:p>
            <a:pPr algn="ctr"/>
            <a:r>
              <a:rPr lang="en-US" b="1" dirty="0" smtClean="0"/>
              <a:t>MQXFA </a:t>
            </a:r>
            <a:r>
              <a:rPr lang="en-US" b="1" dirty="0" err="1" smtClean="0"/>
              <a:t>Coldmass</a:t>
            </a:r>
            <a:r>
              <a:rPr lang="en-US" b="1" dirty="0" smtClean="0"/>
              <a:t> Alignment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smtClean="0"/>
              <a:t>Dan Cheng, et al</a:t>
            </a:r>
          </a:p>
          <a:p>
            <a:pPr algn="ctr"/>
            <a:r>
              <a:rPr lang="en-US" dirty="0" smtClean="0"/>
              <a:t>9/27/2018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 Yoke and Shell assembly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4294967295"/>
          </p:nvPr>
        </p:nvSpPr>
        <p:spPr>
          <a:xfrm>
            <a:off x="230052" y="1303468"/>
            <a:ext cx="8229600" cy="344336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1">
              <a:buFont typeface="Arial"/>
              <a:buChar char="•"/>
            </a:pPr>
            <a:r>
              <a:rPr lang="en-US" b="1" i="1" dirty="0" smtClean="0"/>
              <a:t>Yokes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Incoming laminations are inspected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Key Yoke laminations are measured with the </a:t>
            </a:r>
            <a:r>
              <a:rPr lang="en-US" dirty="0" err="1" smtClean="0"/>
              <a:t>fiducial</a:t>
            </a:r>
            <a:r>
              <a:rPr lang="en-US" dirty="0" smtClean="0"/>
              <a:t> targets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Stacked in half-length assemblies</a:t>
            </a:r>
          </a:p>
          <a:p>
            <a:pPr lvl="1">
              <a:buFont typeface="Arial"/>
              <a:buChar char="•"/>
            </a:pPr>
            <a:r>
              <a:rPr lang="en-US" b="1" i="1" dirty="0" smtClean="0"/>
              <a:t>Shell-Yoke</a:t>
            </a:r>
          </a:p>
          <a:p>
            <a:pPr lvl="2">
              <a:buFont typeface="Arial"/>
              <a:buChar char="•"/>
            </a:pPr>
            <a:r>
              <a:rPr lang="en-US" i="1" dirty="0" smtClean="0"/>
              <a:t>Stacked in half-lengths</a:t>
            </a:r>
          </a:p>
          <a:p>
            <a:pPr lvl="2">
              <a:buFont typeface="Arial"/>
              <a:buChar char="•"/>
            </a:pPr>
            <a:r>
              <a:rPr lang="en-US" i="1" dirty="0" smtClean="0"/>
              <a:t>Joined into full-length assembly</a:t>
            </a:r>
          </a:p>
          <a:p>
            <a:pPr lvl="2">
              <a:buFont typeface="Arial"/>
              <a:buChar char="•"/>
            </a:pPr>
            <a:r>
              <a:rPr lang="en-US" i="1" dirty="0" err="1" smtClean="0"/>
              <a:t>Fiducialized</a:t>
            </a:r>
            <a:r>
              <a:rPr lang="en-US" i="1" dirty="0" smtClean="0"/>
              <a:t> after magnet assembly</a:t>
            </a:r>
          </a:p>
        </p:txBody>
      </p:sp>
      <p:pic>
        <p:nvPicPr>
          <p:cNvPr id="4" name="Picture 3" descr="iso view 2.jpg"/>
          <p:cNvPicPr>
            <a:picLocks noChangeAspect="1"/>
          </p:cNvPicPr>
          <p:nvPr/>
        </p:nvPicPr>
        <p:blipFill>
          <a:blip r:embed="rId2"/>
          <a:srcRect l="13488" r="7809" b="46586"/>
          <a:stretch>
            <a:fillRect/>
          </a:stretch>
        </p:blipFill>
        <p:spPr>
          <a:xfrm>
            <a:off x="5531556" y="2577608"/>
            <a:ext cx="3612444" cy="1691474"/>
          </a:xfrm>
          <a:prstGeom prst="rect">
            <a:avLst/>
          </a:prstGeom>
        </p:spPr>
      </p:pic>
      <p:pic>
        <p:nvPicPr>
          <p:cNvPr id="5" name="Picture 4" descr="IMG_3333.jpeg"/>
          <p:cNvPicPr>
            <a:picLocks noChangeAspect="1"/>
          </p:cNvPicPr>
          <p:nvPr/>
        </p:nvPicPr>
        <p:blipFill>
          <a:blip r:embed="rId3"/>
          <a:srcRect t="24837" b="39515"/>
          <a:stretch>
            <a:fillRect/>
          </a:stretch>
        </p:blipFill>
        <p:spPr>
          <a:xfrm>
            <a:off x="706250" y="4612621"/>
            <a:ext cx="8128000" cy="2173111"/>
          </a:xfrm>
          <a:prstGeom prst="rect">
            <a:avLst/>
          </a:prstGeom>
        </p:spPr>
      </p:pic>
      <p:pic>
        <p:nvPicPr>
          <p:cNvPr id="6" name="Picture 5" descr="IMG_3327.jpeg"/>
          <p:cNvPicPr>
            <a:picLocks noChangeAspect="1"/>
          </p:cNvPicPr>
          <p:nvPr/>
        </p:nvPicPr>
        <p:blipFill>
          <a:blip r:embed="rId4"/>
          <a:srcRect l="32865" t="18229" r="8281" b="25994"/>
          <a:stretch>
            <a:fillRect/>
          </a:stretch>
        </p:blipFill>
        <p:spPr>
          <a:xfrm>
            <a:off x="7392310" y="852271"/>
            <a:ext cx="1764123" cy="125390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the Straightness of the Assembly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196174" y="1234456"/>
            <a:ext cx="8745200" cy="486727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Limited data at the moment</a:t>
            </a:r>
          </a:p>
          <a:p>
            <a:pPr lvl="2">
              <a:buFont typeface="Arial"/>
              <a:buChar char="•"/>
            </a:pPr>
            <a:r>
              <a:rPr lang="en-US" dirty="0" err="1" smtClean="0"/>
              <a:t>Fiducialization</a:t>
            </a:r>
            <a:r>
              <a:rPr lang="en-US" dirty="0" smtClean="0"/>
              <a:t> data has not been fully processed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Data from yoke measurements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Data from magnetic measurements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Performed lifting operation in MQXFAP1</a:t>
            </a:r>
          </a:p>
          <a:p>
            <a:pPr lvl="3">
              <a:buFont typeface="Arial"/>
              <a:buChar char="•"/>
            </a:pPr>
            <a:r>
              <a:rPr lang="en-US" dirty="0" smtClean="0"/>
              <a:t>Measured max. deflection on the order of 0.001” (4 point </a:t>
            </a:r>
            <a:r>
              <a:rPr lang="en-US" smtClean="0"/>
              <a:t>pick)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Lifting Operations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0" y="914400"/>
            <a:ext cx="75438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smtClean="0"/>
              <a:t>MQXFAP1 was used to test the magnet lifting operation with deflection measurements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Used simply supported beam with dial indicators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~0.001” deflections recorded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23" name="Picture 22" descr="IMG_5222.jpeg"/>
          <p:cNvPicPr>
            <a:picLocks noChangeAspect="1"/>
          </p:cNvPicPr>
          <p:nvPr/>
        </p:nvPicPr>
        <p:blipFill>
          <a:blip r:embed="rId2"/>
          <a:srcRect l="6824" t="13889" r="20259" b="4398"/>
          <a:stretch>
            <a:fillRect/>
          </a:stretch>
        </p:blipFill>
        <p:spPr>
          <a:xfrm>
            <a:off x="4955159" y="3048000"/>
            <a:ext cx="3807841" cy="3200400"/>
          </a:xfrm>
          <a:prstGeom prst="rect">
            <a:avLst/>
          </a:prstGeom>
        </p:spPr>
      </p:pic>
      <p:pic>
        <p:nvPicPr>
          <p:cNvPr id="24" name="Picture 23" descr="IMG_5177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48000"/>
            <a:ext cx="4267200" cy="32004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 Table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196174" y="1234456"/>
            <a:ext cx="8745200" cy="1367299"/>
          </a:xfrm>
          <a:prstGeom prst="rect">
            <a:avLst/>
          </a:prstGeom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Table was leveled (with a digital/bubble level to ~0.1°)</a:t>
            </a:r>
          </a:p>
          <a:p>
            <a:pPr lvl="1">
              <a:buFont typeface="Arial"/>
              <a:buChar char="•"/>
            </a:pPr>
            <a:r>
              <a:rPr lang="en-US" dirty="0" smtClean="0"/>
              <a:t>Yoke resting points are these upper </a:t>
            </a:r>
            <a:r>
              <a:rPr lang="en-US" dirty="0" smtClean="0"/>
              <a:t>surfaces (total 5 locations for full-length magnet)</a:t>
            </a:r>
          </a:p>
          <a:p>
            <a:pPr lvl="3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4" name="Picture 3" descr="IMG_3369.jpeg"/>
          <p:cNvPicPr>
            <a:picLocks noChangeAspect="1"/>
          </p:cNvPicPr>
          <p:nvPr/>
        </p:nvPicPr>
        <p:blipFill>
          <a:blip r:embed="rId2"/>
          <a:srcRect t="9692" r="3136" b="27587"/>
          <a:stretch>
            <a:fillRect/>
          </a:stretch>
        </p:blipFill>
        <p:spPr>
          <a:xfrm>
            <a:off x="490086" y="2964200"/>
            <a:ext cx="6928364" cy="3364673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 bwMode="auto">
          <a:xfrm rot="16200000" flipH="1">
            <a:off x="5556270" y="3191685"/>
            <a:ext cx="1019230" cy="216823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4786413" y="3269775"/>
            <a:ext cx="1171632" cy="2130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IMG_3988.jpeg"/>
          <p:cNvPicPr>
            <a:picLocks noChangeAspect="1"/>
          </p:cNvPicPr>
          <p:nvPr/>
        </p:nvPicPr>
        <p:blipFill>
          <a:blip r:embed="rId2"/>
          <a:srcRect l="8186" r="16210"/>
          <a:stretch>
            <a:fillRect/>
          </a:stretch>
        </p:blipFill>
        <p:spPr>
          <a:xfrm>
            <a:off x="3076867" y="2790482"/>
            <a:ext cx="3687063" cy="3657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 Integration Table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196174" y="1091258"/>
            <a:ext cx="8745200" cy="1689817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lvl="1">
              <a:buFont typeface="Arial"/>
              <a:buChar char="•"/>
            </a:pPr>
            <a:r>
              <a:rPr lang="en-US" dirty="0" smtClean="0"/>
              <a:t>Yoke </a:t>
            </a:r>
            <a:r>
              <a:rPr lang="en-US" dirty="0" smtClean="0"/>
              <a:t>resting points are these upper </a:t>
            </a:r>
            <a:r>
              <a:rPr lang="en-US" dirty="0" smtClean="0"/>
              <a:t>surfaces of the pedestals 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3 locations per half-length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5 locations for full-length magnet (center ones joined together)</a:t>
            </a:r>
          </a:p>
          <a:p>
            <a:pPr lvl="2">
              <a:buFont typeface="Arial"/>
              <a:buChar char="•"/>
            </a:pPr>
            <a:r>
              <a:rPr lang="en-US" dirty="0" smtClean="0"/>
              <a:t>Horizontal position is aligned to left pedestal (when viewed from the Lead End)</a:t>
            </a:r>
            <a:endParaRPr lang="en-US" dirty="0" smtClean="0"/>
          </a:p>
          <a:p>
            <a:pPr lvl="3"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 bwMode="auto">
          <a:xfrm rot="16200000" flipH="1">
            <a:off x="5072323" y="4344499"/>
            <a:ext cx="866118" cy="380389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rot="5400000">
            <a:off x="3847701" y="4349149"/>
            <a:ext cx="708078" cy="213047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 rot="10800000" flipV="1">
            <a:off x="4456364" y="5174078"/>
            <a:ext cx="529562" cy="1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pic>
        <p:nvPicPr>
          <p:cNvPr id="16" name="Picture 15" descr="IMG_3994.jpeg"/>
          <p:cNvPicPr>
            <a:picLocks noChangeAspect="1"/>
          </p:cNvPicPr>
          <p:nvPr/>
        </p:nvPicPr>
        <p:blipFill>
          <a:blip r:embed="rId3"/>
          <a:srcRect l="10031" r="33328"/>
          <a:stretch>
            <a:fillRect/>
          </a:stretch>
        </p:blipFill>
        <p:spPr>
          <a:xfrm>
            <a:off x="0" y="2790482"/>
            <a:ext cx="2762297" cy="3657600"/>
          </a:xfrm>
          <a:prstGeom prst="rect">
            <a:avLst/>
          </a:prstGeom>
        </p:spPr>
      </p:pic>
      <p:pic>
        <p:nvPicPr>
          <p:cNvPr id="18" name="Picture 17" descr="IMG_3993.jpeg"/>
          <p:cNvPicPr>
            <a:picLocks noChangeAspect="1"/>
          </p:cNvPicPr>
          <p:nvPr/>
        </p:nvPicPr>
        <p:blipFill>
          <a:blip r:embed="rId4"/>
          <a:srcRect l="25277" r="32227"/>
          <a:stretch>
            <a:fillRect/>
          </a:stretch>
        </p:blipFill>
        <p:spPr>
          <a:xfrm>
            <a:off x="7071548" y="2770188"/>
            <a:ext cx="2072452" cy="3657600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 bwMode="auto">
          <a:xfrm flipV="1">
            <a:off x="3365122" y="4963402"/>
            <a:ext cx="615690" cy="474085"/>
          </a:xfrm>
          <a:prstGeom prst="straightConnector1">
            <a:avLst/>
          </a:prstGeom>
          <a:solidFill>
            <a:schemeClr val="accent1"/>
          </a:solidFill>
          <a:ln w="31750" cap="flat" cmpd="sng" algn="ctr">
            <a:solidFill>
              <a:srgbClr val="FF6600"/>
            </a:solidFill>
            <a:prstDash val="solid"/>
            <a:round/>
            <a:headEnd type="arrow" w="med" len="med"/>
            <a:tailEnd type="arrow"/>
          </a:ln>
          <a:effectLst/>
        </p:spPr>
      </p:cxn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 l="17394" r="5447"/>
          <a:stretch>
            <a:fillRect/>
          </a:stretch>
        </p:blipFill>
        <p:spPr>
          <a:xfrm>
            <a:off x="2693328" y="2286000"/>
            <a:ext cx="5921506" cy="3657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MQXFAP2 </a:t>
            </a:r>
            <a:r>
              <a:rPr lang="en-US" dirty="0" err="1" smtClean="0"/>
              <a:t>Fiducial</a:t>
            </a:r>
            <a:r>
              <a:rPr lang="en-US" dirty="0" smtClean="0"/>
              <a:t> Data (still in Process)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idx="4294967295"/>
          </p:nvPr>
        </p:nvSpPr>
        <p:spPr>
          <a:xfrm>
            <a:off x="0" y="914400"/>
            <a:ext cx="7543800" cy="1828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dirty="0" err="1" smtClean="0"/>
              <a:t>Fiducial</a:t>
            </a:r>
            <a:r>
              <a:rPr lang="en-US" dirty="0" smtClean="0"/>
              <a:t> measurements were taken during the magnetic measurements operations</a:t>
            </a:r>
          </a:p>
          <a:p>
            <a:pPr>
              <a:buFont typeface="Arial"/>
              <a:buChar char="•"/>
            </a:pPr>
            <a:r>
              <a:rPr lang="en-US" dirty="0" smtClean="0"/>
              <a:t>Data is still being processed, so conclusions yet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IMG_3298.jpeg"/>
          <p:cNvPicPr>
            <a:picLocks noChangeAspect="1"/>
          </p:cNvPicPr>
          <p:nvPr/>
        </p:nvPicPr>
        <p:blipFill>
          <a:blip r:embed="rId3"/>
          <a:srcRect l="21605" t="10671"/>
          <a:stretch>
            <a:fillRect/>
          </a:stretch>
        </p:blipFill>
        <p:spPr>
          <a:xfrm>
            <a:off x="0" y="2743200"/>
            <a:ext cx="2407438" cy="3657600"/>
          </a:xfrm>
          <a:prstGeom prst="rect">
            <a:avLst/>
          </a:prstGeom>
        </p:spPr>
      </p:pic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6068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Slides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of Shell ID/OD comparisons (free state)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8342"/>
            <a:ext cx="4531179" cy="548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2821" y="868342"/>
            <a:ext cx="4531179" cy="5486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7017" y="1331851"/>
            <a:ext cx="415498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ID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29178" y="1331851"/>
            <a:ext cx="53091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b="1" dirty="0" smtClean="0"/>
              <a:t>OD</a:t>
            </a:r>
            <a:endParaRPr lang="en-US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TAP_key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ATAP_key slides.potm</Template>
  <TotalTime>36117</TotalTime>
  <Words>254</Words>
  <Application>Microsoft Macintosh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ATAP_key slides</vt:lpstr>
      <vt:lpstr>Slide 1</vt:lpstr>
      <vt:lpstr>MQXFA Yoke and Shell assembly</vt:lpstr>
      <vt:lpstr>Assessing the Straightness of the Assembly</vt:lpstr>
      <vt:lpstr>Magnet Lifting Operations</vt:lpstr>
      <vt:lpstr>Magnet Integration Table</vt:lpstr>
      <vt:lpstr>Magnet Integration Table</vt:lpstr>
      <vt:lpstr>MQXFAP2 Fiducial Data (still in Process)</vt:lpstr>
      <vt:lpstr>Additional Slides</vt:lpstr>
      <vt:lpstr>Example of Shell ID/OD comparisons (free state)</vt:lpstr>
    </vt:vector>
  </TitlesOfParts>
  <Manager/>
  <Company>Lawrence Berkeley National Laboratory</Company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ATAP all-hands</dc:title>
  <dc:subject/>
  <dc:creator>WL</dc:creator>
  <cp:keywords/>
  <dc:description/>
  <cp:lastModifiedBy>Dan Cheng</cp:lastModifiedBy>
  <cp:revision>502</cp:revision>
  <cp:lastPrinted>2018-01-30T23:48:30Z</cp:lastPrinted>
  <dcterms:created xsi:type="dcterms:W3CDTF">2018-09-27T22:17:48Z</dcterms:created>
  <dcterms:modified xsi:type="dcterms:W3CDTF">2018-09-27T23:14:43Z</dcterms:modified>
  <cp:category/>
</cp:coreProperties>
</file>