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86" r:id="rId5"/>
    <p:sldId id="324" r:id="rId6"/>
    <p:sldId id="323" r:id="rId7"/>
    <p:sldId id="321" r:id="rId8"/>
    <p:sldId id="322" r:id="rId9"/>
    <p:sldId id="325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3655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688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174">
          <p15:clr>
            <a:srgbClr val="A4A3A4"/>
          </p15:clr>
        </p15:guide>
        <p15:guide id="7" orient="horz" pos="128">
          <p15:clr>
            <a:srgbClr val="A4A3A4"/>
          </p15:clr>
        </p15:guide>
        <p15:guide id="8" pos="5621">
          <p15:clr>
            <a:srgbClr val="A4A3A4"/>
          </p15:clr>
        </p15:guide>
        <p15:guide id="9" pos="136">
          <p15:clr>
            <a:srgbClr val="A4A3A4"/>
          </p15:clr>
        </p15:guide>
        <p15:guide id="10" pos="589">
          <p15:clr>
            <a:srgbClr val="A4A3A4"/>
          </p15:clr>
        </p15:guide>
        <p15:guide id="11" pos="3572">
          <p15:clr>
            <a:srgbClr val="A4A3A4"/>
          </p15:clr>
        </p15:guide>
        <p15:guide id="12" pos="5163">
          <p15:clr>
            <a:srgbClr val="A4A3A4"/>
          </p15:clr>
        </p15:guide>
        <p15:guide id="13" pos="4632">
          <p15:clr>
            <a:srgbClr val="A4A3A4"/>
          </p15:clr>
        </p15:guide>
        <p15:guide id="14" pos="4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404040"/>
    <a:srgbClr val="4E4E4E"/>
    <a:srgbClr val="63666A"/>
    <a:srgbClr val="99D6EA"/>
    <a:srgbClr val="505050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 autoAdjust="0"/>
    <p:restoredTop sz="94660"/>
  </p:normalViewPr>
  <p:slideViewPr>
    <p:cSldViewPr snapToGrid="0" snapToObjects="1" showGuides="1">
      <p:cViewPr varScale="1">
        <p:scale>
          <a:sx n="71" d="100"/>
          <a:sy n="71" d="100"/>
        </p:scale>
        <p:origin x="72" y="714"/>
      </p:cViewPr>
      <p:guideLst>
        <p:guide orient="horz" pos="4142"/>
        <p:guide orient="horz" pos="3655"/>
        <p:guide orient="horz" pos="1698"/>
        <p:guide orient="horz" pos="688"/>
        <p:guide orient="horz" pos="2790"/>
        <p:guide orient="horz" pos="174"/>
        <p:guide orient="horz" pos="128"/>
        <p:guide pos="5621"/>
        <p:guide pos="136"/>
        <p:guide pos="589"/>
        <p:guide pos="3572"/>
        <p:guide pos="5163"/>
        <p:guide pos="4632"/>
        <p:guide pos="44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2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5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0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94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984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59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rmilab + Extra Logo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219719" y="4963772"/>
            <a:ext cx="4941110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670218" y="5977379"/>
            <a:ext cx="3257550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219718" y="3951841"/>
            <a:ext cx="8667106" cy="1003049"/>
          </a:xfrm>
          <a:prstGeom prst="rect">
            <a:avLst/>
          </a:prstGeom>
        </p:spPr>
        <p:txBody>
          <a:bodyPr vert="horz" wrap="square" lIns="0" tIns="27432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849302" y="4896083"/>
            <a:ext cx="3143723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latin typeface="Helvetica"/>
                <a:cs typeface="Helvetica"/>
              </a:rPr>
              <a:t>In partnership with: 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latin typeface="Helvetica"/>
                <a:ea typeface="Geneva" charset="0"/>
                <a:cs typeface="Helvetica"/>
              </a:rPr>
              <a:t>   India/DAE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latin typeface="Helvetica"/>
                <a:cs typeface="Helvetica"/>
              </a:rPr>
              <a:t>   Italy/INFN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latin typeface="Helvetica"/>
                <a:cs typeface="Helvetica"/>
              </a:rPr>
              <a:t>   UK/STFC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/>
              <a:t>    </a:t>
            </a:r>
            <a:r>
              <a:rPr lang="en-US" sz="1400" baseline="0" dirty="0">
                <a:latin typeface="Helvetica" panose="020B0604020202020204" pitchFamily="34" charset="0"/>
                <a:cs typeface="Helvetica" panose="020B0604020202020204" pitchFamily="34" charset="0"/>
              </a:rPr>
              <a:t>France/CEA/</a:t>
            </a:r>
            <a:r>
              <a:rPr lang="en-US" sz="1400" baseline="0" dirty="0" err="1">
                <a:latin typeface="Helvetica" panose="020B0604020202020204" pitchFamily="34" charset="0"/>
                <a:cs typeface="Helvetica" panose="020B0604020202020204" pitchFamily="34" charset="0"/>
              </a:rPr>
              <a:t>Irfu,CNRS</a:t>
            </a:r>
            <a:r>
              <a:rPr lang="en-US" sz="1400" baseline="0" dirty="0">
                <a:latin typeface="Helvetica" panose="020B0604020202020204" pitchFamily="34" charset="0"/>
                <a:cs typeface="Helvetica" panose="020B0604020202020204" pitchFamily="34" charset="0"/>
              </a:rPr>
              <a:t>/IN2P3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3" name="Picture 32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88917"/>
            <a:ext cx="9010786" cy="3018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" y="874754"/>
            <a:ext cx="9161762" cy="306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26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28600" y="6315146"/>
            <a:ext cx="8677275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12/13/2017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495482"/>
            <a:ext cx="5541561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B. Hanna | Linac Warm Units, Power Supplies, Vacuum and Beam Transfer and Absorber Line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6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860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87970" y="4765101"/>
            <a:ext cx="420624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87970" y="1043694"/>
            <a:ext cx="4206240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12/13/2017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5538537" cy="23728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B. Hanna | Linac Warm Units, Power Supplies, Vacuum and Beam Transfer and Absorber Line</a:t>
            </a:r>
            <a:endParaRPr lang="en-US" b="1" dirty="0"/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05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1043694"/>
            <a:ext cx="5347605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12/13/2017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B. Hanna | Linac Warm Units, Power Supplies, Vacuum and Beam Transfer and Absorber Line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0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686800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12/13/2017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B. Hanna | Linac Warm Units, Power Supplies, Vacuum and Beam Transfer and Absorber Line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64DF0CCB-7EA3-7341-A46D-36EC5E85EB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4073" y="465691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51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12/13/2017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37285"/>
          </a:xfrm>
        </p:spPr>
        <p:txBody>
          <a:bodyPr/>
          <a:lstStyle/>
          <a:p>
            <a:pPr>
              <a:defRPr/>
            </a:pPr>
            <a:r>
              <a:rPr lang="en-US"/>
              <a:t>B. Hanna | Linac Warm Units, Power Supplies, Vacuum and Beam Transfer and Absorber Line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468311"/>
            <a:ext cx="8675688" cy="568486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1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4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5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9371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12/13/2017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30601" y="6495482"/>
            <a:ext cx="5538537" cy="242873"/>
          </a:xfrm>
        </p:spPr>
        <p:txBody>
          <a:bodyPr/>
          <a:lstStyle/>
          <a:p>
            <a:pPr>
              <a:defRPr/>
            </a:pPr>
            <a:r>
              <a:rPr lang="en-US"/>
              <a:t>B. Hanna | Linac Warm Units, Power Supplies, Vacuum and Beam Transfer and Absorber Line</a:t>
            </a:r>
            <a:endParaRPr lang="en-US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1050328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1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3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526953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 baseline="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228600" y="463790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6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495482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12/13/2017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1" y="6495482"/>
            <a:ext cx="7367337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B. Hanna | Linac Warm Units, Power Supplies, Vacuum and Beam Transfer and Absorber Line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495482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4800" y="6315146"/>
            <a:ext cx="8704708" cy="0"/>
          </a:xfrm>
          <a:prstGeom prst="line">
            <a:avLst/>
          </a:prstGeom>
          <a:ln w="28575" cmpd="sng">
            <a:solidFill>
              <a:srgbClr val="99D6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5"/>
          <p:cNvSpPr txBox="1">
            <a:spLocks/>
          </p:cNvSpPr>
          <p:nvPr/>
        </p:nvSpPr>
        <p:spPr>
          <a:xfrm>
            <a:off x="381001" y="6667500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004C97"/>
                </a:solidFill>
                <a:latin typeface="Helvetica" charset="0"/>
                <a:ea typeface="Geneva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pPr>
              <a:defRPr/>
            </a:pPr>
            <a:endParaRPr lang="en-US" dirty="0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09721" y="136401"/>
            <a:ext cx="8723157" cy="197990"/>
            <a:chOff x="577653" y="6258863"/>
            <a:chExt cx="8320285" cy="188846"/>
          </a:xfrm>
        </p:grpSpPr>
        <p:cxnSp>
          <p:nvCxnSpPr>
            <p:cNvPr id="14" name="Straight Connector 13"/>
            <p:cNvCxnSpPr/>
            <p:nvPr userDrawn="1"/>
          </p:nvCxnSpPr>
          <p:spPr>
            <a:xfrm>
              <a:off x="577653" y="6351018"/>
              <a:ext cx="7213350" cy="6918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493" y="6355909"/>
            <a:ext cx="919915" cy="502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098" r:id="rId2"/>
    <p:sldLayoutId id="2147484099" r:id="rId3"/>
    <p:sldLayoutId id="2147484100" r:id="rId4"/>
    <p:sldLayoutId id="2147484101" r:id="rId5"/>
    <p:sldLayoutId id="2147484121" r:id="rId6"/>
    <p:sldLayoutId id="2147484113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8447" y="5343181"/>
            <a:ext cx="2754835" cy="871949"/>
          </a:xfrm>
        </p:spPr>
        <p:txBody>
          <a:bodyPr/>
          <a:lstStyle/>
          <a:p>
            <a:r>
              <a:rPr lang="en-US" sz="1600" dirty="0"/>
              <a:t>Kevin Martin</a:t>
            </a:r>
          </a:p>
          <a:p>
            <a:r>
              <a:rPr lang="en-US" sz="1600" dirty="0"/>
              <a:t>Final Design Review</a:t>
            </a:r>
          </a:p>
          <a:p>
            <a:r>
              <a:rPr lang="en-US" sz="1600" dirty="0"/>
              <a:t>27 September 2018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38447" y="4105013"/>
            <a:ext cx="8667106" cy="1003049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PIP-II HWR and SSR1 QPM Software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10E2A35-6766-4487-86F4-84CAEEE1EEBB}"/>
              </a:ext>
            </a:extLst>
          </p:cNvPr>
          <p:cNvSpPr txBox="1"/>
          <p:nvPr/>
        </p:nvSpPr>
        <p:spPr>
          <a:xfrm>
            <a:off x="5574536" y="4869455"/>
            <a:ext cx="344827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1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HWR &amp; SSR1 QPM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419" y="6495482"/>
            <a:ext cx="793775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9/27/2018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7862" y="6495481"/>
            <a:ext cx="6417644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K. Martin | HWR &amp; SSR1 QPM Final Design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C8A3D51-F6B0-4284-A8F2-DDBD9D701D48}"/>
              </a:ext>
            </a:extLst>
          </p:cNvPr>
          <p:cNvSpPr txBox="1"/>
          <p:nvPr/>
        </p:nvSpPr>
        <p:spPr>
          <a:xfrm>
            <a:off x="228600" y="1307015"/>
            <a:ext cx="83030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System Specification 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Computer Hardware/Software Logical Diagram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Software Quench Algorithm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Misc.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1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HWR &amp; SSR1 QPM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419" y="6495482"/>
            <a:ext cx="793775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9/27/2018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7862" y="6495481"/>
            <a:ext cx="6417644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K. Martin | HWR &amp; SSR1 QPM Final Design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C8A3D51-F6B0-4284-A8F2-DDBD9D701D48}"/>
              </a:ext>
            </a:extLst>
          </p:cNvPr>
          <p:cNvSpPr txBox="1"/>
          <p:nvPr/>
        </p:nvSpPr>
        <p:spPr>
          <a:xfrm>
            <a:off x="222250" y="1073241"/>
            <a:ext cx="8303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Design Specification: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E52109BA-B2E0-4599-89FD-58B634069F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96955"/>
              </p:ext>
            </p:extLst>
          </p:nvPr>
        </p:nvGraphicFramePr>
        <p:xfrm>
          <a:off x="785429" y="1848376"/>
          <a:ext cx="7189420" cy="3705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5498">
                  <a:extLst>
                    <a:ext uri="{9D8B030D-6E8A-4147-A177-3AD203B41FA5}">
                      <a16:colId xmlns:a16="http://schemas.microsoft.com/office/drawing/2014/main" xmlns="" val="3232707751"/>
                    </a:ext>
                  </a:extLst>
                </a:gridCol>
                <a:gridCol w="1100465">
                  <a:extLst>
                    <a:ext uri="{9D8B030D-6E8A-4147-A177-3AD203B41FA5}">
                      <a16:colId xmlns:a16="http://schemas.microsoft.com/office/drawing/2014/main" xmlns="" val="1900108393"/>
                    </a:ext>
                  </a:extLst>
                </a:gridCol>
                <a:gridCol w="1229931">
                  <a:extLst>
                    <a:ext uri="{9D8B030D-6E8A-4147-A177-3AD203B41FA5}">
                      <a16:colId xmlns:a16="http://schemas.microsoft.com/office/drawing/2014/main" xmlns="" val="2575318307"/>
                    </a:ext>
                  </a:extLst>
                </a:gridCol>
                <a:gridCol w="1618329">
                  <a:extLst>
                    <a:ext uri="{9D8B030D-6E8A-4147-A177-3AD203B41FA5}">
                      <a16:colId xmlns:a16="http://schemas.microsoft.com/office/drawing/2014/main" xmlns="" val="2444717742"/>
                    </a:ext>
                  </a:extLst>
                </a:gridCol>
                <a:gridCol w="1165197">
                  <a:extLst>
                    <a:ext uri="{9D8B030D-6E8A-4147-A177-3AD203B41FA5}">
                      <a16:colId xmlns:a16="http://schemas.microsoft.com/office/drawing/2014/main" xmlns="" val="1434717556"/>
                    </a:ext>
                  </a:extLst>
                </a:gridCol>
              </a:tblGrid>
              <a:tr h="198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HWR solenoid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HWR correctors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SSR1 solenoid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SSR1 corrector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1117746"/>
                  </a:ext>
                </a:extLst>
              </a:tr>
              <a:tr h="197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# of supplies/circuits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8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16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4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16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4003922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Min/Max current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±80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±10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±80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205048"/>
                  </a:ext>
                </a:extLst>
              </a:tr>
              <a:tr h="1866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Inductance(mH)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1083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80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2.64H + 0.16H = 2.83H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9027999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Ramp rate (A/s)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±3.5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±10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4825" algn="ctr"/>
                        </a:tabLs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±1.5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±25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38077406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LdI/dt (load)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3.8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.8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4.92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.3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6621227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V-LdI/dt limit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.5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7955406"/>
                  </a:ext>
                </a:extLst>
              </a:tr>
              <a:tr h="1799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SW PS Voltage trip limits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±8.3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±2.84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±9.4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±5.76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6924291"/>
                  </a:ext>
                </a:extLst>
              </a:tr>
              <a:tr h="1892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SW PS Current trip limits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±65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±65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±50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5021104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Ripple (% Max I)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&lt;= +- .2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&lt;= +- .2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&lt;= +- .2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&lt;= +- .2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525238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ADC lsb (% Max I)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23875" algn="l"/>
                        </a:tabLs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+- .07	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+- .07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+- .07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+- .07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1076803"/>
                  </a:ext>
                </a:extLst>
              </a:tr>
              <a:tr h="197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Quench I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6725" algn="l"/>
                        </a:tabLs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85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&gt;50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89(2.15K) 72(4K)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&gt;50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2080350"/>
                  </a:ext>
                </a:extLst>
              </a:tr>
              <a:tr h="1978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Current Abs Accuracy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&lt;1%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&lt;1%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&lt;1%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&lt;1%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6151749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Current Stability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&lt;1%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&lt;1%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&lt;1%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&lt;1%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506597"/>
                  </a:ext>
                </a:extLst>
              </a:tr>
              <a:tr h="218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/>
                          </a:solidFill>
                          <a:effectLst/>
                        </a:rPr>
                        <a:t>PS to Load Cable Lengths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200’ Max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200’ Max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200’ Max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200’ Max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4489173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Cable Type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#2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#10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#2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#3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8104124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Cable R/400ft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.064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.408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.064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.084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8058150"/>
                  </a:ext>
                </a:extLst>
              </a:tr>
              <a:tr h="2089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Voltage to Ground Limits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350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500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500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5261572"/>
                  </a:ext>
                </a:extLst>
              </a:tr>
              <a:tr h="2245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Quench Detection Time (mS)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55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83560582"/>
                  </a:ext>
                </a:extLst>
              </a:tr>
              <a:tr h="1690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10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10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52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HWR &amp; SSR1 QPM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419" y="6495482"/>
            <a:ext cx="793775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9/27/2018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7862" y="6495481"/>
            <a:ext cx="6417644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K. Martin | HWR &amp; SSR1 QPM Final Design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xmlns="" id="{C7B2FFAD-66C5-4370-9795-F0ACC6B59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7" y="1743319"/>
            <a:ext cx="5876925" cy="4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Computer Hardware/Software Logical Diagram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Group 3">
            <a:extLst>
              <a:ext uri="{FF2B5EF4-FFF2-40B4-BE49-F238E27FC236}">
                <a16:creationId xmlns:a16="http://schemas.microsoft.com/office/drawing/2014/main" xmlns="" id="{7A61B37C-D003-444A-AAB5-31E7D039C0AF}"/>
              </a:ext>
            </a:extLst>
          </p:cNvPr>
          <p:cNvGrpSpPr>
            <a:grpSpLocks/>
          </p:cNvGrpSpPr>
          <p:nvPr/>
        </p:nvGrpSpPr>
        <p:grpSpPr bwMode="auto">
          <a:xfrm>
            <a:off x="1004092" y="2319037"/>
            <a:ext cx="7135813" cy="2921624"/>
            <a:chOff x="106736181" y="108922927"/>
            <a:chExt cx="6874994" cy="2563436"/>
          </a:xfrm>
        </p:grpSpPr>
        <p:sp>
          <p:nvSpPr>
            <p:cNvPr id="8" name="Text Box 4">
              <a:extLst>
                <a:ext uri="{FF2B5EF4-FFF2-40B4-BE49-F238E27FC236}">
                  <a16:creationId xmlns:a16="http://schemas.microsoft.com/office/drawing/2014/main" xmlns="" id="{5656D21B-F9A8-4CCE-8B4E-7659B88CC0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100529" y="110543298"/>
              <a:ext cx="3028554" cy="452906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/>
              </a:r>
              <a:b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</a:b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Linux v2.6.32.11 PREEMPT i586 GNU/Linux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xmlns="" id="{3357B36A-AF0C-4F5E-A59B-96A275259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522159" y="111049053"/>
              <a:ext cx="1606924" cy="282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Tri-M vdx104+ CPU Board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6">
              <a:extLst>
                <a:ext uri="{FF2B5EF4-FFF2-40B4-BE49-F238E27FC236}">
                  <a16:creationId xmlns:a16="http://schemas.microsoft.com/office/drawing/2014/main" xmlns="" id="{082FE750-085D-446C-8B2F-899691BB77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165657" y="110543298"/>
              <a:ext cx="822630" cy="452906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/>
              </a:r>
              <a:b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</a:b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RTAI v3.8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xmlns="" id="{06E258E2-4778-41E0-B5B7-F6801E42D6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920246" y="110050254"/>
              <a:ext cx="2059760" cy="452906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	</a:t>
              </a:r>
              <a:b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</a:b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QPM Application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2" name="Group 8">
              <a:extLst>
                <a:ext uri="{FF2B5EF4-FFF2-40B4-BE49-F238E27FC236}">
                  <a16:creationId xmlns:a16="http://schemas.microsoft.com/office/drawing/2014/main" xmlns="" id="{E77954A4-8646-41AC-8009-495AFDDA42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614286" y="108922927"/>
              <a:ext cx="1996889" cy="943724"/>
              <a:chOff x="112047617" y="108509550"/>
              <a:chExt cx="1996889" cy="943724"/>
            </a:xfrm>
          </p:grpSpPr>
          <p:sp>
            <p:nvSpPr>
              <p:cNvPr id="17" name="Text Box 9">
                <a:extLst>
                  <a:ext uri="{FF2B5EF4-FFF2-40B4-BE49-F238E27FC236}">
                    <a16:creationId xmlns:a16="http://schemas.microsoft.com/office/drawing/2014/main" xmlns="" id="{703E9A71-AA96-4252-B8AD-2498E5C58D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047617" y="109000368"/>
                <a:ext cx="1996889" cy="452906"/>
              </a:xfrm>
              <a:prstGeom prst="rect">
                <a:avLst/>
              </a:prstGeom>
              <a:noFill/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Diamond Systems Ruby-MM-816A</a:t>
                </a:r>
                <a:b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</a:b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DAC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" name="Text Box 10">
                <a:extLst>
                  <a:ext uri="{FF2B5EF4-FFF2-40B4-BE49-F238E27FC236}">
                    <a16:creationId xmlns:a16="http://schemas.microsoft.com/office/drawing/2014/main" xmlns="" id="{025255DB-C14D-4DE0-8EDC-9575B627C7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2047617" y="108509550"/>
                <a:ext cx="1996889" cy="452906"/>
              </a:xfrm>
              <a:prstGeom prst="rect">
                <a:avLst/>
              </a:prstGeom>
              <a:noFill/>
              <a:ln w="25400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00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Diamond Systems DMM-32-DX-AT</a:t>
                </a:r>
                <a:b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</a:b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ADC, DIO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1035" name="AutoShape 11">
              <a:extLst>
                <a:ext uri="{FF2B5EF4-FFF2-40B4-BE49-F238E27FC236}">
                  <a16:creationId xmlns:a16="http://schemas.microsoft.com/office/drawing/2014/main" xmlns="" id="{70597852-193E-495B-B02E-CF0B2702CF0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1296175" y="109157266"/>
              <a:ext cx="318111" cy="2227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36" name="AutoShape 12">
              <a:extLst>
                <a:ext uri="{FF2B5EF4-FFF2-40B4-BE49-F238E27FC236}">
                  <a16:creationId xmlns:a16="http://schemas.microsoft.com/office/drawing/2014/main" xmlns="" id="{4F2E31E1-1B58-4309-A5F7-D8DEB62B6DB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1299972" y="109162876"/>
              <a:ext cx="0" cy="1077085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37" name="AutoShape 13">
              <a:extLst>
                <a:ext uri="{FF2B5EF4-FFF2-40B4-BE49-F238E27FC236}">
                  <a16:creationId xmlns:a16="http://schemas.microsoft.com/office/drawing/2014/main" xmlns="" id="{2C358328-B225-4666-B932-D31C848FF0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110996836" y="110237733"/>
              <a:ext cx="318111" cy="2227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xmlns="" id="{C1DCCBD1-EE6D-4B82-85D1-A0C2055B4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319128" y="110009958"/>
              <a:ext cx="387077" cy="185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ISA Bus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39" name="AutoShape 15">
              <a:extLst>
                <a:ext uri="{FF2B5EF4-FFF2-40B4-BE49-F238E27FC236}">
                  <a16:creationId xmlns:a16="http://schemas.microsoft.com/office/drawing/2014/main" xmlns="" id="{1DBFDD95-508F-4487-A946-98495B7D56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11288751" y="109678984"/>
              <a:ext cx="318111" cy="2227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14" name="Text Box 16">
              <a:extLst>
                <a:ext uri="{FF2B5EF4-FFF2-40B4-BE49-F238E27FC236}">
                  <a16:creationId xmlns:a16="http://schemas.microsoft.com/office/drawing/2014/main" xmlns="" id="{E55A33F2-243D-49E3-B737-DE5DBCE00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100529" y="110049228"/>
              <a:ext cx="1781406" cy="452906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/>
              </a:r>
              <a:b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</a:b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PEP Server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41" name="AutoShape 17">
              <a:extLst>
                <a:ext uri="{FF2B5EF4-FFF2-40B4-BE49-F238E27FC236}">
                  <a16:creationId xmlns:a16="http://schemas.microsoft.com/office/drawing/2014/main" xmlns="" id="{813DD038-5625-4C83-86FC-F18EC834403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8730676" y="110256594"/>
              <a:ext cx="336102" cy="3579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xmlns="" id="{4745560E-5C06-4C55-9EDD-EA86A26946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106139" y="109557052"/>
              <a:ext cx="1781406" cy="452906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Controls</a:t>
              </a:r>
              <a:b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</a:b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ACSYS/FE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043" name="AutoShape 19">
              <a:extLst>
                <a:ext uri="{FF2B5EF4-FFF2-40B4-BE49-F238E27FC236}">
                  <a16:creationId xmlns:a16="http://schemas.microsoft.com/office/drawing/2014/main" xmlns="" id="{80E15375-5DA5-41DF-8957-D437D5C6564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6743605" y="109785417"/>
              <a:ext cx="318111" cy="2227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44" name="AutoShape 20">
              <a:extLst>
                <a:ext uri="{FF2B5EF4-FFF2-40B4-BE49-F238E27FC236}">
                  <a16:creationId xmlns:a16="http://schemas.microsoft.com/office/drawing/2014/main" xmlns="" id="{0829A963-3657-4BD2-AB25-8EAEC8A32FF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6747402" y="109791027"/>
              <a:ext cx="1" cy="1609822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45" name="AutoShape 21">
              <a:extLst>
                <a:ext uri="{FF2B5EF4-FFF2-40B4-BE49-F238E27FC236}">
                  <a16:creationId xmlns:a16="http://schemas.microsoft.com/office/drawing/2014/main" xmlns="" id="{234C530F-7BC0-4366-BFBD-3252A15075D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6736181" y="110307135"/>
              <a:ext cx="318111" cy="2227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cxnSp>
          <p:nvCxnSpPr>
            <p:cNvPr id="1046" name="AutoShape 22">
              <a:extLst>
                <a:ext uri="{FF2B5EF4-FFF2-40B4-BE49-F238E27FC236}">
                  <a16:creationId xmlns:a16="http://schemas.microsoft.com/office/drawing/2014/main" xmlns="" id="{BC152B42-F02E-436A-82FD-C26005953F4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106754426" y="110761102"/>
              <a:ext cx="318111" cy="2227"/>
            </a:xfrm>
            <a:prstGeom prst="straightConnector1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cxnSp>
        <p:sp>
          <p:nvSpPr>
            <p:cNvPr id="16" name="Text Box 23">
              <a:extLst>
                <a:ext uri="{FF2B5EF4-FFF2-40B4-BE49-F238E27FC236}">
                  <a16:creationId xmlns:a16="http://schemas.microsoft.com/office/drawing/2014/main" xmlns="" id="{F7B0749D-2EB8-4ACF-B848-3898D73AED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95558" y="111270111"/>
              <a:ext cx="1452117" cy="216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Ethernet (Consoles / LabVIEW Apps)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834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HWR &amp; SSR1 QPM Quench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419" y="6495482"/>
            <a:ext cx="793775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9/27/2018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7862" y="6495481"/>
            <a:ext cx="6417644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K. Martin | HWR &amp; SSR1 QPM Final Design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1269" name="Group 251">
            <a:extLst>
              <a:ext uri="{FF2B5EF4-FFF2-40B4-BE49-F238E27FC236}">
                <a16:creationId xmlns:a16="http://schemas.microsoft.com/office/drawing/2014/main" xmlns="" id="{F6F3E326-43B1-46EF-A45A-EBF61C6A86B8}"/>
              </a:ext>
            </a:extLst>
          </p:cNvPr>
          <p:cNvGrpSpPr>
            <a:grpSpLocks/>
          </p:cNvGrpSpPr>
          <p:nvPr/>
        </p:nvGrpSpPr>
        <p:grpSpPr bwMode="auto">
          <a:xfrm>
            <a:off x="182757" y="913440"/>
            <a:ext cx="8751888" cy="5499656"/>
            <a:chOff x="105733505" y="107270544"/>
            <a:chExt cx="9147536" cy="5577473"/>
          </a:xfrm>
        </p:grpSpPr>
        <p:sp>
          <p:nvSpPr>
            <p:cNvPr id="1270" name="Rectangle 252">
              <a:extLst>
                <a:ext uri="{FF2B5EF4-FFF2-40B4-BE49-F238E27FC236}">
                  <a16:creationId xmlns:a16="http://schemas.microsoft.com/office/drawing/2014/main" xmlns="" id="{AAFF5675-F5DF-44AD-BF6D-F249940F0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78568" y="108218285"/>
              <a:ext cx="971550" cy="40005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25Hz Low Pass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FIR Filter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1" name="Oval 253">
              <a:extLst>
                <a:ext uri="{FF2B5EF4-FFF2-40B4-BE49-F238E27FC236}">
                  <a16:creationId xmlns:a16="http://schemas.microsoft.com/office/drawing/2014/main" xmlns="" id="{07A23C21-672E-4A2C-ACAE-3BF12B4025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724188" y="107632694"/>
              <a:ext cx="685800" cy="285750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2" name="Text Box 254">
              <a:extLst>
                <a:ext uri="{FF2B5EF4-FFF2-40B4-BE49-F238E27FC236}">
                  <a16:creationId xmlns:a16="http://schemas.microsoft.com/office/drawing/2014/main" xmlns="" id="{8168E0A5-22CB-406F-82B6-B0A001CDE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09333" y="107670594"/>
              <a:ext cx="4572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Iraw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3" name="Text Box 255">
              <a:extLst>
                <a:ext uri="{FF2B5EF4-FFF2-40B4-BE49-F238E27FC236}">
                  <a16:creationId xmlns:a16="http://schemas.microsoft.com/office/drawing/2014/main" xmlns="" id="{166CF134-1E61-43E4-9F02-E49D2FAE73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450511" y="107270544"/>
              <a:ext cx="1231562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ADC Ch. #((qpc*5)+0)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10V = 65A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4" name="Line 256">
              <a:extLst>
                <a:ext uri="{FF2B5EF4-FFF2-40B4-BE49-F238E27FC236}">
                  <a16:creationId xmlns:a16="http://schemas.microsoft.com/office/drawing/2014/main" xmlns="" id="{7E9F8109-B77B-4BB5-AFDD-A6ED54D75C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069106" y="107927772"/>
              <a:ext cx="0" cy="2857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5" name="Line 257">
              <a:extLst>
                <a:ext uri="{FF2B5EF4-FFF2-40B4-BE49-F238E27FC236}">
                  <a16:creationId xmlns:a16="http://schemas.microsoft.com/office/drawing/2014/main" xmlns="" id="{709D34FF-41CE-4105-83CC-4A5B8A35AE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073869" y="108965992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6" name="Line 258">
              <a:extLst>
                <a:ext uri="{FF2B5EF4-FFF2-40B4-BE49-F238E27FC236}">
                  <a16:creationId xmlns:a16="http://schemas.microsoft.com/office/drawing/2014/main" xmlns="" id="{98F09CDA-4893-4837-8308-0A38C2D589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078632" y="108618335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77" name="Group 259">
              <a:extLst>
                <a:ext uri="{FF2B5EF4-FFF2-40B4-BE49-F238E27FC236}">
                  <a16:creationId xmlns:a16="http://schemas.microsoft.com/office/drawing/2014/main" xmlns="" id="{103B53DA-E5D7-4BA0-AC32-CA6051FB9B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283310" y="108794545"/>
              <a:ext cx="695311" cy="142875"/>
              <a:chOff x="105803714" y="108156375"/>
              <a:chExt cx="695311" cy="142875"/>
            </a:xfrm>
          </p:grpSpPr>
          <p:sp>
            <p:nvSpPr>
              <p:cNvPr id="1391" name="Text Box 260">
                <a:extLst>
                  <a:ext uri="{FF2B5EF4-FFF2-40B4-BE49-F238E27FC236}">
                    <a16:creationId xmlns:a16="http://schemas.microsoft.com/office/drawing/2014/main" xmlns="" id="{6634B2CA-4FF5-4ED8-8960-D402F39EBF4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803714" y="108156375"/>
                <a:ext cx="485775" cy="142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Scale Factor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2" name="Line 261">
                <a:extLst>
                  <a:ext uri="{FF2B5EF4-FFF2-40B4-BE49-F238E27FC236}">
                    <a16:creationId xmlns:a16="http://schemas.microsoft.com/office/drawing/2014/main" xmlns="" id="{7E0D8651-188F-4131-986D-FFC4D5744B8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241850" y="108242100"/>
                <a:ext cx="257175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78" name="Oval 262">
              <a:extLst>
                <a:ext uri="{FF2B5EF4-FFF2-40B4-BE49-F238E27FC236}">
                  <a16:creationId xmlns:a16="http://schemas.microsoft.com/office/drawing/2014/main" xmlns="" id="{C83A0A2C-4E67-428E-829A-BB5A66BCF6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59569" y="109142082"/>
              <a:ext cx="228600" cy="228600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79" name="Text Box 263">
              <a:extLst>
                <a:ext uri="{FF2B5EF4-FFF2-40B4-BE49-F238E27FC236}">
                  <a16:creationId xmlns:a16="http://schemas.microsoft.com/office/drawing/2014/main" xmlns="" id="{24D91A4A-B039-46C5-AF07-53CEB1482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003098" y="109123153"/>
              <a:ext cx="22860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0" name="AutoShape 264">
              <a:extLst>
                <a:ext uri="{FF2B5EF4-FFF2-40B4-BE49-F238E27FC236}">
                  <a16:creationId xmlns:a16="http://schemas.microsoft.com/office/drawing/2014/main" xmlns="" id="{4441CCCD-8CC4-4044-A7F0-E1FDF5A52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92907" y="108794551"/>
              <a:ext cx="171450" cy="171450"/>
            </a:xfrm>
            <a:prstGeom prst="flowChartSummingJunction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" name="Line 265">
              <a:extLst>
                <a:ext uri="{FF2B5EF4-FFF2-40B4-BE49-F238E27FC236}">
                  <a16:creationId xmlns:a16="http://schemas.microsoft.com/office/drawing/2014/main" xmlns="" id="{57795DD0-5732-49DD-9DBE-5010723E2A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083499" y="108751687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2" name="Line 266">
              <a:extLst>
                <a:ext uri="{FF2B5EF4-FFF2-40B4-BE49-F238E27FC236}">
                  <a16:creationId xmlns:a16="http://schemas.microsoft.com/office/drawing/2014/main" xmlns="" id="{C46DCDFF-2872-4CC7-8B98-85298CA93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078632" y="108037312"/>
              <a:ext cx="100012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" name="Rectangle 267">
              <a:extLst>
                <a:ext uri="{FF2B5EF4-FFF2-40B4-BE49-F238E27FC236}">
                  <a16:creationId xmlns:a16="http://schemas.microsoft.com/office/drawing/2014/main" xmlns="" id="{2037D3A7-8FF2-41C1-9A78-1D16CE31DF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621557" y="108218288"/>
              <a:ext cx="971550" cy="533399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25Hz Low Pass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Differentiating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FIR Filter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84" name="Line 268">
              <a:extLst>
                <a:ext uri="{FF2B5EF4-FFF2-40B4-BE49-F238E27FC236}">
                  <a16:creationId xmlns:a16="http://schemas.microsoft.com/office/drawing/2014/main" xmlns="" id="{252DFFBA-A4CD-4EB5-93B0-33A6E5A25F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078736" y="109099344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" name="Group 269">
              <a:extLst>
                <a:ext uri="{FF2B5EF4-FFF2-40B4-BE49-F238E27FC236}">
                  <a16:creationId xmlns:a16="http://schemas.microsoft.com/office/drawing/2014/main" xmlns="" id="{41C6076A-E6BD-4635-BAE8-0CB859D3F6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288177" y="108927897"/>
              <a:ext cx="695311" cy="142875"/>
              <a:chOff x="105803714" y="108156375"/>
              <a:chExt cx="695311" cy="142875"/>
            </a:xfrm>
          </p:grpSpPr>
          <p:sp>
            <p:nvSpPr>
              <p:cNvPr id="1389" name="Text Box 270">
                <a:extLst>
                  <a:ext uri="{FF2B5EF4-FFF2-40B4-BE49-F238E27FC236}">
                    <a16:creationId xmlns:a16="http://schemas.microsoft.com/office/drawing/2014/main" xmlns="" id="{D39267D1-2F64-4D39-A565-89E0CC19578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803714" y="108156375"/>
                <a:ext cx="485775" cy="142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Scale Factor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0" name="Line 271">
                <a:extLst>
                  <a:ext uri="{FF2B5EF4-FFF2-40B4-BE49-F238E27FC236}">
                    <a16:creationId xmlns:a16="http://schemas.microsoft.com/office/drawing/2014/main" xmlns="" id="{17905E5D-0171-4508-A213-C724D58D6B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241850" y="108242100"/>
                <a:ext cx="257175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6" name="Group 272">
              <a:extLst>
                <a:ext uri="{FF2B5EF4-FFF2-40B4-BE49-F238E27FC236}">
                  <a16:creationId xmlns:a16="http://schemas.microsoft.com/office/drawing/2014/main" xmlns="" id="{C7A2CC43-883A-4E71-AD9F-D5CCC9D3B9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897754" y="109256505"/>
              <a:ext cx="371496" cy="209557"/>
              <a:chOff x="107499129" y="108575468"/>
              <a:chExt cx="371496" cy="209557"/>
            </a:xfrm>
          </p:grpSpPr>
          <p:sp>
            <p:nvSpPr>
              <p:cNvPr id="1387" name="Oval 273">
                <a:extLst>
                  <a:ext uri="{FF2B5EF4-FFF2-40B4-BE49-F238E27FC236}">
                    <a16:creationId xmlns:a16="http://schemas.microsoft.com/office/drawing/2014/main" xmlns="" id="{3AC0DD58-FB71-4328-AA36-0CC0AB9B0F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99129" y="108594397"/>
                <a:ext cx="371496" cy="162053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8" name="Text Box 274">
                <a:extLst>
                  <a:ext uri="{FF2B5EF4-FFF2-40B4-BE49-F238E27FC236}">
                    <a16:creationId xmlns:a16="http://schemas.microsoft.com/office/drawing/2014/main" xmlns="" id="{CA2FFD44-8A0C-4A72-96E3-C64BEE1062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14080" y="108575468"/>
                <a:ext cx="327970" cy="209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dIdt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87" name="AutoShape 275">
              <a:extLst>
                <a:ext uri="{FF2B5EF4-FFF2-40B4-BE49-F238E27FC236}">
                  <a16:creationId xmlns:a16="http://schemas.microsoft.com/office/drawing/2014/main" xmlns="" id="{31584BC4-69BD-4B9F-8BFA-326D1603C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97774" y="108927903"/>
              <a:ext cx="171450" cy="171450"/>
            </a:xfrm>
            <a:prstGeom prst="flowChartSummingJunction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" name="Line 276">
              <a:extLst>
                <a:ext uri="{FF2B5EF4-FFF2-40B4-BE49-F238E27FC236}">
                  <a16:creationId xmlns:a16="http://schemas.microsoft.com/office/drawing/2014/main" xmlns="" id="{421B5203-25DD-476D-A86A-7D0260AA2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069216" y="109785144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9" name="Line 277">
              <a:extLst>
                <a:ext uri="{FF2B5EF4-FFF2-40B4-BE49-F238E27FC236}">
                  <a16:creationId xmlns:a16="http://schemas.microsoft.com/office/drawing/2014/main" xmlns="" id="{96F1718B-7346-404D-9DCE-608A70BAE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073979" y="109437487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" name="Text Box 278">
              <a:extLst>
                <a:ext uri="{FF2B5EF4-FFF2-40B4-BE49-F238E27FC236}">
                  <a16:creationId xmlns:a16="http://schemas.microsoft.com/office/drawing/2014/main" xmlns="" id="{E21826B5-0A87-4990-8272-8E2481076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64407" y="109589882"/>
              <a:ext cx="243081" cy="16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1" name="Line 279">
              <a:extLst>
                <a:ext uri="{FF2B5EF4-FFF2-40B4-BE49-F238E27FC236}">
                  <a16:creationId xmlns:a16="http://schemas.microsoft.com/office/drawing/2014/main" xmlns="" id="{FDAEDC0D-C022-4D3F-97B3-B0B27031C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769638" y="109699422"/>
              <a:ext cx="20433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" name="Oval 280">
              <a:extLst>
                <a:ext uri="{FF2B5EF4-FFF2-40B4-BE49-F238E27FC236}">
                  <a16:creationId xmlns:a16="http://schemas.microsoft.com/office/drawing/2014/main" xmlns="" id="{51FAF83A-72CE-46D1-A745-F591CB631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73945" y="109961234"/>
              <a:ext cx="454369" cy="223966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3" name="Text Box 281">
              <a:extLst>
                <a:ext uri="{FF2B5EF4-FFF2-40B4-BE49-F238E27FC236}">
                  <a16:creationId xmlns:a16="http://schemas.microsoft.com/office/drawing/2014/main" xmlns="" id="{767460E1-19CD-4309-88F8-6E6745E036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09218" y="109980409"/>
              <a:ext cx="423215" cy="209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Term2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4" name="AutoShape 282">
              <a:extLst>
                <a:ext uri="{FF2B5EF4-FFF2-40B4-BE49-F238E27FC236}">
                  <a16:creationId xmlns:a16="http://schemas.microsoft.com/office/drawing/2014/main" xmlns="" id="{5341EADA-44E1-4A0E-8748-9B9C5EB06D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88254" y="109613703"/>
              <a:ext cx="171450" cy="171450"/>
            </a:xfrm>
            <a:prstGeom prst="flowChartSummingJunction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" name="Line 283">
              <a:extLst>
                <a:ext uri="{FF2B5EF4-FFF2-40B4-BE49-F238E27FC236}">
                  <a16:creationId xmlns:a16="http://schemas.microsoft.com/office/drawing/2014/main" xmlns="" id="{9CDCD809-8DDE-4FD0-9F2A-F556BE8326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078757" y="108042075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6" name="Line 284">
              <a:extLst>
                <a:ext uri="{FF2B5EF4-FFF2-40B4-BE49-F238E27FC236}">
                  <a16:creationId xmlns:a16="http://schemas.microsoft.com/office/drawing/2014/main" xmlns="" id="{89A4AE2E-6681-41B0-98EE-5DB70A1FEC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090188" y="108037312"/>
              <a:ext cx="1000125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7" name="Rectangle 285">
              <a:extLst>
                <a:ext uri="{FF2B5EF4-FFF2-40B4-BE49-F238E27FC236}">
                  <a16:creationId xmlns:a16="http://schemas.microsoft.com/office/drawing/2014/main" xmlns="" id="{5B8E7796-518D-4760-8803-20F20903E4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33113" y="108218288"/>
              <a:ext cx="971550" cy="533399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25Hz Low Pass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Differentiating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FIR Filter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98" name="Line 286">
              <a:extLst>
                <a:ext uri="{FF2B5EF4-FFF2-40B4-BE49-F238E27FC236}">
                  <a16:creationId xmlns:a16="http://schemas.microsoft.com/office/drawing/2014/main" xmlns="" id="{5B3B4825-A74B-4713-8AF9-955D945483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090292" y="109099344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9" name="Group 287">
              <a:extLst>
                <a:ext uri="{FF2B5EF4-FFF2-40B4-BE49-F238E27FC236}">
                  <a16:creationId xmlns:a16="http://schemas.microsoft.com/office/drawing/2014/main" xmlns="" id="{3060BE60-7CF7-4499-A82E-824396543F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299733" y="108927897"/>
              <a:ext cx="695311" cy="142875"/>
              <a:chOff x="105803714" y="108156375"/>
              <a:chExt cx="695311" cy="142875"/>
            </a:xfrm>
          </p:grpSpPr>
          <p:sp>
            <p:nvSpPr>
              <p:cNvPr id="1385" name="Text Box 288">
                <a:extLst>
                  <a:ext uri="{FF2B5EF4-FFF2-40B4-BE49-F238E27FC236}">
                    <a16:creationId xmlns:a16="http://schemas.microsoft.com/office/drawing/2014/main" xmlns="" id="{860A4C50-79C1-4E8D-86FB-BD7BD22C3B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803714" y="108156375"/>
                <a:ext cx="485775" cy="142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Scale Factor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6" name="Line 289">
                <a:extLst>
                  <a:ext uri="{FF2B5EF4-FFF2-40B4-BE49-F238E27FC236}">
                    <a16:creationId xmlns:a16="http://schemas.microsoft.com/office/drawing/2014/main" xmlns="" id="{2CF592CC-859E-40AA-A5C9-04AB7B376D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241850" y="108242100"/>
                <a:ext cx="257175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0" name="Oval 290">
              <a:extLst>
                <a:ext uri="{FF2B5EF4-FFF2-40B4-BE49-F238E27FC236}">
                  <a16:creationId xmlns:a16="http://schemas.microsoft.com/office/drawing/2014/main" xmlns="" id="{F2C35F1B-9321-4261-A5A9-E9AB4667B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09310" y="109275434"/>
              <a:ext cx="371496" cy="162053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1" name="Text Box 291">
              <a:extLst>
                <a:ext uri="{FF2B5EF4-FFF2-40B4-BE49-F238E27FC236}">
                  <a16:creationId xmlns:a16="http://schemas.microsoft.com/office/drawing/2014/main" xmlns="" id="{1DE5E9F4-7DF9-4A34-88D5-0374EF13B6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919498" y="109256505"/>
              <a:ext cx="347028" cy="209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d2Idt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2" name="AutoShape 292">
              <a:extLst>
                <a:ext uri="{FF2B5EF4-FFF2-40B4-BE49-F238E27FC236}">
                  <a16:creationId xmlns:a16="http://schemas.microsoft.com/office/drawing/2014/main" xmlns="" id="{C4715B03-4E38-4528-9872-0C02EA393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09330" y="108927903"/>
              <a:ext cx="171450" cy="171450"/>
            </a:xfrm>
            <a:prstGeom prst="flowChartSummingJunction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3" name="Line 293">
              <a:extLst>
                <a:ext uri="{FF2B5EF4-FFF2-40B4-BE49-F238E27FC236}">
                  <a16:creationId xmlns:a16="http://schemas.microsoft.com/office/drawing/2014/main" xmlns="" id="{E5B116A9-A915-48FB-A004-7A9F58C77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080772" y="109785144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4" name="Line 294">
              <a:extLst>
                <a:ext uri="{FF2B5EF4-FFF2-40B4-BE49-F238E27FC236}">
                  <a16:creationId xmlns:a16="http://schemas.microsoft.com/office/drawing/2014/main" xmlns="" id="{4E2AF389-EB39-48BA-9CC1-59CCCF0495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085535" y="109437487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5" name="Text Box 295">
              <a:extLst>
                <a:ext uri="{FF2B5EF4-FFF2-40B4-BE49-F238E27FC236}">
                  <a16:creationId xmlns:a16="http://schemas.microsoft.com/office/drawing/2014/main" xmlns="" id="{EB5CD4E7-8E3A-41ED-8BE6-369E6F2B35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575963" y="109589882"/>
              <a:ext cx="243081" cy="16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06" name="Line 296">
              <a:extLst>
                <a:ext uri="{FF2B5EF4-FFF2-40B4-BE49-F238E27FC236}">
                  <a16:creationId xmlns:a16="http://schemas.microsoft.com/office/drawing/2014/main" xmlns="" id="{A057978F-2649-4D01-A66D-DBEC1385B5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781194" y="109699422"/>
              <a:ext cx="20433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7" name="Group 297">
              <a:extLst>
                <a:ext uri="{FF2B5EF4-FFF2-40B4-BE49-F238E27FC236}">
                  <a16:creationId xmlns:a16="http://schemas.microsoft.com/office/drawing/2014/main" xmlns="" id="{F7A689AB-1213-40FC-AD62-66788CB461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885501" y="109956594"/>
              <a:ext cx="438166" cy="209557"/>
              <a:chOff x="107489609" y="109275557"/>
              <a:chExt cx="438166" cy="209557"/>
            </a:xfrm>
          </p:grpSpPr>
          <p:sp>
            <p:nvSpPr>
              <p:cNvPr id="1383" name="Oval 298">
                <a:extLst>
                  <a:ext uri="{FF2B5EF4-FFF2-40B4-BE49-F238E27FC236}">
                    <a16:creationId xmlns:a16="http://schemas.microsoft.com/office/drawing/2014/main" xmlns="" id="{848FDBEA-A3F3-475D-A174-06E92E809A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89609" y="109280197"/>
                <a:ext cx="409591" cy="190628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4" name="Text Box 299">
                <a:extLst>
                  <a:ext uri="{FF2B5EF4-FFF2-40B4-BE49-F238E27FC236}">
                    <a16:creationId xmlns:a16="http://schemas.microsoft.com/office/drawing/2014/main" xmlns="" id="{940050D9-3051-4356-85CE-BF51DE1DAF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560" y="109275557"/>
                <a:ext cx="423215" cy="209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Term3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08" name="AutoShape 300">
              <a:extLst>
                <a:ext uri="{FF2B5EF4-FFF2-40B4-BE49-F238E27FC236}">
                  <a16:creationId xmlns:a16="http://schemas.microsoft.com/office/drawing/2014/main" xmlns="" id="{9C361D50-A50C-4981-B641-04FB869FF1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999810" y="109613703"/>
              <a:ext cx="171450" cy="171450"/>
            </a:xfrm>
            <a:prstGeom prst="flowChartSummingJunction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9" name="Line 301">
              <a:extLst>
                <a:ext uri="{FF2B5EF4-FFF2-40B4-BE49-F238E27FC236}">
                  <a16:creationId xmlns:a16="http://schemas.microsoft.com/office/drawing/2014/main" xmlns="" id="{35ACC24C-4512-4C37-BABE-D37EAB1482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090313" y="108042075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0" name="Line 302">
              <a:extLst>
                <a:ext uri="{FF2B5EF4-FFF2-40B4-BE49-F238E27FC236}">
                  <a16:creationId xmlns:a16="http://schemas.microsoft.com/office/drawing/2014/main" xmlns="" id="{54D052AB-DBC8-4ECA-BE5A-2E6A9D8CD2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2099839" y="108756450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1" name="Oval 303">
              <a:extLst>
                <a:ext uri="{FF2B5EF4-FFF2-40B4-BE49-F238E27FC236}">
                  <a16:creationId xmlns:a16="http://schemas.microsoft.com/office/drawing/2014/main" xmlns="" id="{5381BD35-A41A-4090-BF5B-085ED30D8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95129" y="107689650"/>
              <a:ext cx="770625" cy="514350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2" name="Text Box 304">
              <a:extLst>
                <a:ext uri="{FF2B5EF4-FFF2-40B4-BE49-F238E27FC236}">
                  <a16:creationId xmlns:a16="http://schemas.microsoft.com/office/drawing/2014/main" xmlns="" id="{B17BA666-6B40-4E5C-9E58-28984406D8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425802" y="107689650"/>
              <a:ext cx="58548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Quench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Heartbeat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Loopback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3" name="Text Box 305">
              <a:extLst>
                <a:ext uri="{FF2B5EF4-FFF2-40B4-BE49-F238E27FC236}">
                  <a16:creationId xmlns:a16="http://schemas.microsoft.com/office/drawing/2014/main" xmlns="" id="{98160663-8FAC-4FAF-83D6-E4CF886989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194666" y="107289600"/>
              <a:ext cx="971550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ADC Ch. #31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10V = 10V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4" name="Rectangle 306">
              <a:extLst>
                <a:ext uri="{FF2B5EF4-FFF2-40B4-BE49-F238E27FC236}">
                  <a16:creationId xmlns:a16="http://schemas.microsoft.com/office/drawing/2014/main" xmlns="" id="{E85B657C-4B67-48B7-B876-E758B39F55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855071" y="108527850"/>
              <a:ext cx="1573533" cy="85725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Check that the Digital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Heartbeat is seen coming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back in this analog channel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else cause Quench.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This a check of the ADC.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5" name="Line 307">
              <a:extLst>
                <a:ext uri="{FF2B5EF4-FFF2-40B4-BE49-F238E27FC236}">
                  <a16:creationId xmlns:a16="http://schemas.microsoft.com/office/drawing/2014/main" xmlns="" id="{B7D511E8-0183-447F-87AD-CA9738B27B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685654" y="108184950"/>
              <a:ext cx="0" cy="342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6" name="Oval 308">
              <a:extLst>
                <a:ext uri="{FF2B5EF4-FFF2-40B4-BE49-F238E27FC236}">
                  <a16:creationId xmlns:a16="http://schemas.microsoft.com/office/drawing/2014/main" xmlns="" id="{6E07D665-D163-4964-8AEA-C830F520F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18224" y="110356650"/>
              <a:ext cx="2671746" cy="257175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Vq</a:t>
              </a:r>
              <a:r>
                <a:rPr kumimoji="0" lang="en-US" altLang="en-US" sz="800" b="0" i="0" u="none" strike="noStrike" cap="none" normalizeH="0" baseline="-2500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abs</a:t>
              </a:r>
              <a:r>
                <a:rPr kumimoji="0" lang="en-US" altLang="en-US" sz="8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= (Term1 + Term2 + Term3) - V</a:t>
              </a:r>
              <a:r>
                <a:rPr kumimoji="0" lang="en-US" altLang="en-US" sz="800" b="1" i="0" u="none" strike="noStrike" cap="none" normalizeH="0" baseline="-2500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cell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7" name="Rectangle 309">
              <a:extLst>
                <a:ext uri="{FF2B5EF4-FFF2-40B4-BE49-F238E27FC236}">
                  <a16:creationId xmlns:a16="http://schemas.microsoft.com/office/drawing/2014/main" xmlns="" id="{885F9641-5EA2-4970-B414-7C0BCA7A66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70717" y="110785275"/>
              <a:ext cx="1007850" cy="400049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100Hz Low Pass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IIR Filter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8" name="Line 310">
              <a:extLst>
                <a:ext uri="{FF2B5EF4-FFF2-40B4-BE49-F238E27FC236}">
                  <a16:creationId xmlns:a16="http://schemas.microsoft.com/office/drawing/2014/main" xmlns="" id="{4BD9D194-C3BA-4A52-9E57-AB6C3AF0F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56504" y="110613825"/>
              <a:ext cx="0" cy="171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9" name="Line 311">
              <a:extLst>
                <a:ext uri="{FF2B5EF4-FFF2-40B4-BE49-F238E27FC236}">
                  <a16:creationId xmlns:a16="http://schemas.microsoft.com/office/drawing/2014/main" xmlns="" id="{B6ED3EE9-E000-410D-B0D6-66FFA046E0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56504" y="111185325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0" name="Oval 312">
              <a:extLst>
                <a:ext uri="{FF2B5EF4-FFF2-40B4-BE49-F238E27FC236}">
                  <a16:creationId xmlns:a16="http://schemas.microsoft.com/office/drawing/2014/main" xmlns="" id="{6433FC4B-CCE1-4C12-8C91-84684042A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35472" y="111361412"/>
              <a:ext cx="616281" cy="190625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1" name="Text Box 313">
              <a:extLst>
                <a:ext uri="{FF2B5EF4-FFF2-40B4-BE49-F238E27FC236}">
                  <a16:creationId xmlns:a16="http://schemas.microsoft.com/office/drawing/2014/main" xmlns="" id="{55E066B7-E52F-4C0D-BE90-1684BB53AC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13612" y="111361535"/>
              <a:ext cx="609583" cy="20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Vquench</a:t>
              </a:r>
              <a:r>
                <a:rPr kumimoji="0" lang="en-US" altLang="en-US" sz="800" b="0" i="0" u="none" strike="noStrike" cap="none" normalizeH="0" baseline="-2500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abs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2" name="Rectangle 314">
              <a:extLst>
                <a:ext uri="{FF2B5EF4-FFF2-40B4-BE49-F238E27FC236}">
                  <a16:creationId xmlns:a16="http://schemas.microsoft.com/office/drawing/2014/main" xmlns="" id="{DCB5B117-CD3F-46E5-B7E7-6D81108F6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570729" y="111785400"/>
              <a:ext cx="971550" cy="542925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Compare against Absolute Quench Thresholds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3" name="Line 315">
              <a:extLst>
                <a:ext uri="{FF2B5EF4-FFF2-40B4-BE49-F238E27FC236}">
                  <a16:creationId xmlns:a16="http://schemas.microsoft.com/office/drawing/2014/main" xmlns="" id="{27C23B1C-113D-4194-B829-6756F905DF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056516" y="111556800"/>
              <a:ext cx="0" cy="219077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24" name="Group 316">
              <a:extLst>
                <a:ext uri="{FF2B5EF4-FFF2-40B4-BE49-F238E27FC236}">
                  <a16:creationId xmlns:a16="http://schemas.microsoft.com/office/drawing/2014/main" xmlns="" id="{087E112A-D9C3-4C2B-9FF0-0C816B26C8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056379" y="111756825"/>
              <a:ext cx="514350" cy="200025"/>
              <a:chOff x="107756325" y="111299625"/>
              <a:chExt cx="514350" cy="200025"/>
            </a:xfrm>
          </p:grpSpPr>
          <p:sp>
            <p:nvSpPr>
              <p:cNvPr id="1381" name="Text Box 317">
                <a:extLst>
                  <a:ext uri="{FF2B5EF4-FFF2-40B4-BE49-F238E27FC236}">
                    <a16:creationId xmlns:a16="http://schemas.microsoft.com/office/drawing/2014/main" xmlns="" id="{D7E11BDF-F105-48B7-9BC8-5D4A068A91A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756325" y="111299625"/>
                <a:ext cx="285750" cy="200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+Vqt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2" name="Line 318">
                <a:extLst>
                  <a:ext uri="{FF2B5EF4-FFF2-40B4-BE49-F238E27FC236}">
                    <a16:creationId xmlns:a16="http://schemas.microsoft.com/office/drawing/2014/main" xmlns="" id="{365265AB-C9B6-4A7F-B9F0-C914A5968F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42075" y="111413925"/>
                <a:ext cx="228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25" name="Group 319">
              <a:extLst>
                <a:ext uri="{FF2B5EF4-FFF2-40B4-BE49-F238E27FC236}">
                  <a16:creationId xmlns:a16="http://schemas.microsoft.com/office/drawing/2014/main" xmlns="" id="{547ADFBC-57C8-4B6C-8D0D-236FEFBA57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056376" y="111928275"/>
              <a:ext cx="514350" cy="200025"/>
              <a:chOff x="107756325" y="111299625"/>
              <a:chExt cx="514350" cy="200025"/>
            </a:xfrm>
          </p:grpSpPr>
          <p:sp>
            <p:nvSpPr>
              <p:cNvPr id="1379" name="Text Box 320">
                <a:extLst>
                  <a:ext uri="{FF2B5EF4-FFF2-40B4-BE49-F238E27FC236}">
                    <a16:creationId xmlns:a16="http://schemas.microsoft.com/office/drawing/2014/main" xmlns="" id="{D63E1A09-BE0B-42AB-96DC-DDEDB34ED0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756325" y="111299625"/>
                <a:ext cx="285750" cy="2000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8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-Vqt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0" name="Line 321">
                <a:extLst>
                  <a:ext uri="{FF2B5EF4-FFF2-40B4-BE49-F238E27FC236}">
                    <a16:creationId xmlns:a16="http://schemas.microsoft.com/office/drawing/2014/main" xmlns="" id="{19388F26-3D31-4558-9BC2-C065FF4E4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042075" y="111413925"/>
                <a:ext cx="228600" cy="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26" name="AutoShape 322">
              <a:extLst>
                <a:ext uri="{FF2B5EF4-FFF2-40B4-BE49-F238E27FC236}">
                  <a16:creationId xmlns:a16="http://schemas.microsoft.com/office/drawing/2014/main" xmlns="" id="{CB509D5E-428A-44F9-BF1B-E3B13BEE5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99615" y="111871122"/>
              <a:ext cx="171450" cy="171450"/>
            </a:xfrm>
            <a:prstGeom prst="flowChartOr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7" name="Line 323">
              <a:extLst>
                <a:ext uri="{FF2B5EF4-FFF2-40B4-BE49-F238E27FC236}">
                  <a16:creationId xmlns:a16="http://schemas.microsoft.com/office/drawing/2014/main" xmlns="" id="{677BFCF1-9E2D-47E3-9372-568B477F77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542279" y="111956850"/>
              <a:ext cx="15430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8" name="Text Box 324">
              <a:extLst>
                <a:ext uri="{FF2B5EF4-FFF2-40B4-BE49-F238E27FC236}">
                  <a16:creationId xmlns:a16="http://schemas.microsoft.com/office/drawing/2014/main" xmlns="" id="{E5ECFF3C-9BF1-4AAF-A041-47E27EDFF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713738" y="111556785"/>
              <a:ext cx="1095415" cy="428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Absolute Quench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and/or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Anti-Quench Trip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9" name="Line 325">
              <a:extLst>
                <a:ext uri="{FF2B5EF4-FFF2-40B4-BE49-F238E27FC236}">
                  <a16:creationId xmlns:a16="http://schemas.microsoft.com/office/drawing/2014/main" xmlns="" id="{72A51C30-1FFB-4557-9FF5-7F410D33B8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742804" y="109385100"/>
              <a:ext cx="0" cy="20288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0" name="Text Box 326">
              <a:extLst>
                <a:ext uri="{FF2B5EF4-FFF2-40B4-BE49-F238E27FC236}">
                  <a16:creationId xmlns:a16="http://schemas.microsoft.com/office/drawing/2014/main" xmlns="" id="{822DE8FC-CD04-4FF4-8110-7EF0CB48BB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3709454" y="109380325"/>
              <a:ext cx="685800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No Heartbeat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Trip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1" name="Line 327">
              <a:extLst>
                <a:ext uri="{FF2B5EF4-FFF2-40B4-BE49-F238E27FC236}">
                  <a16:creationId xmlns:a16="http://schemas.microsoft.com/office/drawing/2014/main" xmlns="" id="{D55060F4-88C2-4019-8DA7-C28962F94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185340" y="111428214"/>
              <a:ext cx="0" cy="4286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2" name="Line 328">
              <a:extLst>
                <a:ext uri="{FF2B5EF4-FFF2-40B4-BE49-F238E27FC236}">
                  <a16:creationId xmlns:a16="http://schemas.microsoft.com/office/drawing/2014/main" xmlns="" id="{9F4C4634-8047-4528-9305-CC8C90D2AC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185343" y="111413925"/>
              <a:ext cx="2557461" cy="14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3" name="Rectangle 329">
              <a:extLst>
                <a:ext uri="{FF2B5EF4-FFF2-40B4-BE49-F238E27FC236}">
                  <a16:creationId xmlns:a16="http://schemas.microsoft.com/office/drawing/2014/main" xmlns="" id="{B8301667-6340-404D-BB96-B1E5FE1203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28303" y="111837784"/>
              <a:ext cx="1266826" cy="22860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No Quench Heartbeat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4" name="Text Box 330">
              <a:extLst>
                <a:ext uri="{FF2B5EF4-FFF2-40B4-BE49-F238E27FC236}">
                  <a16:creationId xmlns:a16="http://schemas.microsoft.com/office/drawing/2014/main" xmlns="" id="{FC4A21E6-EA59-4C94-A3BB-17E1D180B5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256904" y="112066384"/>
              <a:ext cx="771525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Digital Out Port C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Bit #5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5" name="Line 331">
              <a:extLst>
                <a:ext uri="{FF2B5EF4-FFF2-40B4-BE49-F238E27FC236}">
                  <a16:creationId xmlns:a16="http://schemas.microsoft.com/office/drawing/2014/main" xmlns="" id="{FC06D9BC-94ED-4CE8-8F6A-DCB84C3800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280591" y="111956850"/>
              <a:ext cx="742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6" name="Line 332">
              <a:extLst>
                <a:ext uri="{FF2B5EF4-FFF2-40B4-BE49-F238E27FC236}">
                  <a16:creationId xmlns:a16="http://schemas.microsoft.com/office/drawing/2014/main" xmlns="" id="{11622ACC-7E73-49C9-84AD-D0566156B9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252266" y="111956850"/>
              <a:ext cx="16287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7" name="Line 333">
              <a:extLst>
                <a:ext uri="{FF2B5EF4-FFF2-40B4-BE49-F238E27FC236}">
                  <a16:creationId xmlns:a16="http://schemas.microsoft.com/office/drawing/2014/main" xmlns="" id="{3A99839E-296A-49AF-BC63-0E44584555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4881041" y="107927775"/>
              <a:ext cx="0" cy="40290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8" name="Line 334">
              <a:extLst>
                <a:ext uri="{FF2B5EF4-FFF2-40B4-BE49-F238E27FC236}">
                  <a16:creationId xmlns:a16="http://schemas.microsoft.com/office/drawing/2014/main" xmlns="" id="{C424B757-B859-4E15-A68B-5BF49B9265E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080941" y="107927775"/>
              <a:ext cx="8001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9" name="Text Box 335">
              <a:extLst>
                <a:ext uri="{FF2B5EF4-FFF2-40B4-BE49-F238E27FC236}">
                  <a16:creationId xmlns:a16="http://schemas.microsoft.com/office/drawing/2014/main" xmlns="" id="{253B1011-4B1E-4E07-B02A-86ABF3C174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41804" y="110451946"/>
              <a:ext cx="1871646" cy="561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Term1 = -( L2abs / R2 )dVdt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Term2 = ( L1abs + L2abs )dIdt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Term3 = ( (L1abs * L2abs) / R2 )d2Idt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Vcell = Vload - ( R1 * I 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0" name="Text Box 336">
              <a:extLst>
                <a:ext uri="{FF2B5EF4-FFF2-40B4-BE49-F238E27FC236}">
                  <a16:creationId xmlns:a16="http://schemas.microsoft.com/office/drawing/2014/main" xmlns="" id="{14D49CBB-AC5B-46F4-A530-1E5B72F6E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41804" y="111080596"/>
              <a:ext cx="2150706" cy="1133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Vquench</a:t>
              </a: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(n) = K1 * </a:t>
              </a:r>
              <a:r>
                <a:rPr kumimoji="0" lang="en-US" altLang="en-US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Vq</a:t>
              </a: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(n) + K2 * </a:t>
              </a:r>
              <a:r>
                <a:rPr kumimoji="0" lang="en-US" altLang="en-US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Vquench</a:t>
              </a: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(n-1)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where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K1 = 1 / ((fs / fc) + 1)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K2 = (fs / fc) / ((fs / fc) + 1)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fs = sample frequency = 1000Hz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fc = Cutoff Frequency = 100Hz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R1 = series circuit resistance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R2 = Resistance in parallel with L2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1" name="Text Box 337">
              <a:extLst>
                <a:ext uri="{FF2B5EF4-FFF2-40B4-BE49-F238E27FC236}">
                  <a16:creationId xmlns:a16="http://schemas.microsoft.com/office/drawing/2014/main" xmlns="" id="{C2689C16-88F0-4516-86F9-E65541C17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733505" y="112544597"/>
              <a:ext cx="2198487" cy="3034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NOTE: This algorithm is executed at 1000Hz.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2" name="Rectangle 338">
              <a:extLst>
                <a:ext uri="{FF2B5EF4-FFF2-40B4-BE49-F238E27FC236}">
                  <a16:creationId xmlns:a16="http://schemas.microsoft.com/office/drawing/2014/main" xmlns="" id="{647FE013-4BA4-4904-8513-B81395E910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84602" y="108360435"/>
              <a:ext cx="971550" cy="400050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25Hz Low Pass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FIR Filter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3" name="Oval 339">
              <a:extLst>
                <a:ext uri="{FF2B5EF4-FFF2-40B4-BE49-F238E27FC236}">
                  <a16:creationId xmlns:a16="http://schemas.microsoft.com/office/drawing/2014/main" xmlns="" id="{E8C8AE44-8E1C-4825-AB02-566EC1316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32507" y="107817012"/>
              <a:ext cx="685800" cy="285750"/>
            </a:xfrm>
            <a:prstGeom prst="ellipse">
              <a:avLst/>
            </a:prstGeom>
            <a:noFill/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4" name="Text Box 340">
              <a:extLst>
                <a:ext uri="{FF2B5EF4-FFF2-40B4-BE49-F238E27FC236}">
                  <a16:creationId xmlns:a16="http://schemas.microsoft.com/office/drawing/2014/main" xmlns="" id="{804ACA6E-F809-4103-A51C-50A559194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817652" y="107854912"/>
              <a:ext cx="4572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</a:t>
              </a:r>
              <a:r>
                <a:rPr kumimoji="0" lang="en-US" altLang="en-US" sz="900" b="0" i="0" u="none" strike="noStrike" cap="none" normalizeH="0" baseline="-2500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load_raw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5" name="Text Box 341">
              <a:extLst>
                <a:ext uri="{FF2B5EF4-FFF2-40B4-BE49-F238E27FC236}">
                  <a16:creationId xmlns:a16="http://schemas.microsoft.com/office/drawing/2014/main" xmlns="" id="{0373D275-367F-4E89-9D34-C7DC2ED36C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400906" y="107418023"/>
              <a:ext cx="1276365" cy="4471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ADC Ch. #((qpc*5)+1)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+/-10V = +/-10V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6" name="Line 342">
              <a:extLst>
                <a:ext uri="{FF2B5EF4-FFF2-40B4-BE49-F238E27FC236}">
                  <a16:creationId xmlns:a16="http://schemas.microsoft.com/office/drawing/2014/main" xmlns="" id="{52C0CFF9-4E5F-41BE-BEC4-03B93B3CD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979903" y="109108142"/>
              <a:ext cx="0" cy="349682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7" name="Line 343">
              <a:extLst>
                <a:ext uri="{FF2B5EF4-FFF2-40B4-BE49-F238E27FC236}">
                  <a16:creationId xmlns:a16="http://schemas.microsoft.com/office/drawing/2014/main" xmlns="" id="{98F2A75D-5DCC-4AD3-A7E5-98F50C22C3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984666" y="108760485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48" name="Group 344">
              <a:extLst>
                <a:ext uri="{FF2B5EF4-FFF2-40B4-BE49-F238E27FC236}">
                  <a16:creationId xmlns:a16="http://schemas.microsoft.com/office/drawing/2014/main" xmlns="" id="{D5373438-6D28-4533-831D-2D4FAB30F7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189344" y="108936695"/>
              <a:ext cx="695311" cy="142875"/>
              <a:chOff x="105803714" y="108156375"/>
              <a:chExt cx="695311" cy="142875"/>
            </a:xfrm>
          </p:grpSpPr>
          <p:sp>
            <p:nvSpPr>
              <p:cNvPr id="1377" name="Text Box 345">
                <a:extLst>
                  <a:ext uri="{FF2B5EF4-FFF2-40B4-BE49-F238E27FC236}">
                    <a16:creationId xmlns:a16="http://schemas.microsoft.com/office/drawing/2014/main" xmlns="" id="{39C0E1B6-EE6B-4197-83E3-80CF2D8929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803714" y="108156375"/>
                <a:ext cx="485775" cy="142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Scale Factor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8" name="Line 346">
                <a:extLst>
                  <a:ext uri="{FF2B5EF4-FFF2-40B4-BE49-F238E27FC236}">
                    <a16:creationId xmlns:a16="http://schemas.microsoft.com/office/drawing/2014/main" xmlns="" id="{8AF6C42A-C944-43B0-92D3-01FF757418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241850" y="108242100"/>
                <a:ext cx="257175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49" name="AutoShape 347">
              <a:extLst>
                <a:ext uri="{FF2B5EF4-FFF2-40B4-BE49-F238E27FC236}">
                  <a16:creationId xmlns:a16="http://schemas.microsoft.com/office/drawing/2014/main" xmlns="" id="{51B38DA9-D9C2-4D0E-B50D-71AB839A4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98941" y="108936701"/>
              <a:ext cx="171450" cy="171450"/>
            </a:xfrm>
            <a:prstGeom prst="flowChartSummingJunction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0" name="Rectangle 348">
              <a:extLst>
                <a:ext uri="{FF2B5EF4-FFF2-40B4-BE49-F238E27FC236}">
                  <a16:creationId xmlns:a16="http://schemas.microsoft.com/office/drawing/2014/main" xmlns="" id="{27BF904E-E387-484B-9857-E111071A9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18445" y="108162726"/>
              <a:ext cx="971550" cy="533399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25Hz Low Pass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Differentiating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FIR Filter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1" name="Line 349">
              <a:extLst>
                <a:ext uri="{FF2B5EF4-FFF2-40B4-BE49-F238E27FC236}">
                  <a16:creationId xmlns:a16="http://schemas.microsoft.com/office/drawing/2014/main" xmlns="" id="{75CA5283-0C36-435A-BD4A-71E3713F49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875624" y="109043782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2" name="Line 350">
              <a:extLst>
                <a:ext uri="{FF2B5EF4-FFF2-40B4-BE49-F238E27FC236}">
                  <a16:creationId xmlns:a16="http://schemas.microsoft.com/office/drawing/2014/main" xmlns="" id="{4B1835BE-FC64-4A86-8397-B5F716800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880387" y="108696125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53" name="Group 351">
              <a:extLst>
                <a:ext uri="{FF2B5EF4-FFF2-40B4-BE49-F238E27FC236}">
                  <a16:creationId xmlns:a16="http://schemas.microsoft.com/office/drawing/2014/main" xmlns="" id="{50C8C519-C143-4573-B115-1C90297F57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085065" y="108872335"/>
              <a:ext cx="695311" cy="142875"/>
              <a:chOff x="105803714" y="108156375"/>
              <a:chExt cx="695311" cy="142875"/>
            </a:xfrm>
          </p:grpSpPr>
          <p:sp>
            <p:nvSpPr>
              <p:cNvPr id="1375" name="Text Box 352">
                <a:extLst>
                  <a:ext uri="{FF2B5EF4-FFF2-40B4-BE49-F238E27FC236}">
                    <a16:creationId xmlns:a16="http://schemas.microsoft.com/office/drawing/2014/main" xmlns="" id="{5DB2AC1E-7363-4EFE-ADB9-5E73502D72E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803714" y="108156375"/>
                <a:ext cx="485775" cy="142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6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Scale Factor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6" name="Line 353">
                <a:extLst>
                  <a:ext uri="{FF2B5EF4-FFF2-40B4-BE49-F238E27FC236}">
                    <a16:creationId xmlns:a16="http://schemas.microsoft.com/office/drawing/2014/main" xmlns="" id="{BBD3CECD-E857-44C1-9EFA-58CBE90E88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241850" y="108242100"/>
                <a:ext cx="257175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54" name="Group 354">
              <a:extLst>
                <a:ext uri="{FF2B5EF4-FFF2-40B4-BE49-F238E27FC236}">
                  <a16:creationId xmlns:a16="http://schemas.microsoft.com/office/drawing/2014/main" xmlns="" id="{DE26FBA4-C142-4BD0-AD64-9BD9CFA820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694642" y="109200943"/>
              <a:ext cx="371496" cy="209557"/>
              <a:chOff x="107499129" y="108575468"/>
              <a:chExt cx="371496" cy="209557"/>
            </a:xfrm>
          </p:grpSpPr>
          <p:sp>
            <p:nvSpPr>
              <p:cNvPr id="1373" name="Oval 355">
                <a:extLst>
                  <a:ext uri="{FF2B5EF4-FFF2-40B4-BE49-F238E27FC236}">
                    <a16:creationId xmlns:a16="http://schemas.microsoft.com/office/drawing/2014/main" xmlns="" id="{B448522B-FCEB-4048-B1FB-B3EBD9B26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99129" y="108594397"/>
                <a:ext cx="371496" cy="162053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4" name="Text Box 356">
                <a:extLst>
                  <a:ext uri="{FF2B5EF4-FFF2-40B4-BE49-F238E27FC236}">
                    <a16:creationId xmlns:a16="http://schemas.microsoft.com/office/drawing/2014/main" xmlns="" id="{C510225D-DD4E-4BB4-A21A-7691E15D2A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14080" y="108575468"/>
                <a:ext cx="327970" cy="209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dVdt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55" name="AutoShape 357">
              <a:extLst>
                <a:ext uri="{FF2B5EF4-FFF2-40B4-BE49-F238E27FC236}">
                  <a16:creationId xmlns:a16="http://schemas.microsoft.com/office/drawing/2014/main" xmlns="" id="{03E93D6F-F191-41B5-8625-AB0FD5BB2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94662" y="108872341"/>
              <a:ext cx="171450" cy="171450"/>
            </a:xfrm>
            <a:prstGeom prst="flowChartSummingJunction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6" name="Line 358">
              <a:extLst>
                <a:ext uri="{FF2B5EF4-FFF2-40B4-BE49-F238E27FC236}">
                  <a16:creationId xmlns:a16="http://schemas.microsoft.com/office/drawing/2014/main" xmlns="" id="{9F93F01A-5830-42C3-B154-54011AF31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866104" y="109729582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7" name="Line 359">
              <a:extLst>
                <a:ext uri="{FF2B5EF4-FFF2-40B4-BE49-F238E27FC236}">
                  <a16:creationId xmlns:a16="http://schemas.microsoft.com/office/drawing/2014/main" xmlns="" id="{7D89FFC9-4E07-4F37-8FA9-287E4EA2B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870867" y="109381925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8" name="Text Box 360">
              <a:extLst>
                <a:ext uri="{FF2B5EF4-FFF2-40B4-BE49-F238E27FC236}">
                  <a16:creationId xmlns:a16="http://schemas.microsoft.com/office/drawing/2014/main" xmlns="" id="{2B658C4E-185A-4880-A804-9F3CC3C59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361295" y="109534320"/>
              <a:ext cx="243081" cy="166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9" name="Line 361">
              <a:extLst>
                <a:ext uri="{FF2B5EF4-FFF2-40B4-BE49-F238E27FC236}">
                  <a16:creationId xmlns:a16="http://schemas.microsoft.com/office/drawing/2014/main" xmlns="" id="{6A83ED92-D8DA-489E-A668-9D21EA06D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566526" y="109643860"/>
              <a:ext cx="204330" cy="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60" name="Group 362">
              <a:extLst>
                <a:ext uri="{FF2B5EF4-FFF2-40B4-BE49-F238E27FC236}">
                  <a16:creationId xmlns:a16="http://schemas.microsoft.com/office/drawing/2014/main" xmlns="" id="{12FE26A5-6AE4-40A9-98C9-DFF0E6346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670833" y="109901032"/>
              <a:ext cx="438166" cy="209557"/>
              <a:chOff x="107489609" y="109275557"/>
              <a:chExt cx="438166" cy="209557"/>
            </a:xfrm>
          </p:grpSpPr>
          <p:sp>
            <p:nvSpPr>
              <p:cNvPr id="1371" name="Oval 363">
                <a:extLst>
                  <a:ext uri="{FF2B5EF4-FFF2-40B4-BE49-F238E27FC236}">
                    <a16:creationId xmlns:a16="http://schemas.microsoft.com/office/drawing/2014/main" xmlns="" id="{10A57819-BA9C-4831-BE44-6206275E3E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489609" y="109280197"/>
                <a:ext cx="409591" cy="190628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2" name="Text Box 364">
                <a:extLst>
                  <a:ext uri="{FF2B5EF4-FFF2-40B4-BE49-F238E27FC236}">
                    <a16:creationId xmlns:a16="http://schemas.microsoft.com/office/drawing/2014/main" xmlns="" id="{D5E66321-57BE-44E9-A524-CE2DB427AC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4560" y="109275557"/>
                <a:ext cx="423215" cy="209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Term1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61" name="AutoShape 365">
              <a:extLst>
                <a:ext uri="{FF2B5EF4-FFF2-40B4-BE49-F238E27FC236}">
                  <a16:creationId xmlns:a16="http://schemas.microsoft.com/office/drawing/2014/main" xmlns="" id="{BDA30F39-C42D-4276-AFA2-F56C55C20F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785142" y="109558141"/>
              <a:ext cx="171450" cy="171450"/>
            </a:xfrm>
            <a:prstGeom prst="flowChartSummingJunction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62" name="Group 366">
              <a:extLst>
                <a:ext uri="{FF2B5EF4-FFF2-40B4-BE49-F238E27FC236}">
                  <a16:creationId xmlns:a16="http://schemas.microsoft.com/office/drawing/2014/main" xmlns="" id="{1BE94741-49BF-4E20-B585-4E1281FA69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318307" y="107973340"/>
              <a:ext cx="1562102" cy="184623"/>
              <a:chOff x="107413425" y="107442000"/>
              <a:chExt cx="1162167" cy="176213"/>
            </a:xfrm>
          </p:grpSpPr>
          <p:sp>
            <p:nvSpPr>
              <p:cNvPr id="1369" name="Line 367">
                <a:extLst>
                  <a:ext uri="{FF2B5EF4-FFF2-40B4-BE49-F238E27FC236}">
                    <a16:creationId xmlns:a16="http://schemas.microsoft.com/office/drawing/2014/main" xmlns="" id="{113274C0-577C-42C3-9DDA-AD33B0412E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7413425" y="107442000"/>
                <a:ext cx="1162166" cy="1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0" name="Line 368">
                <a:extLst>
                  <a:ext uri="{FF2B5EF4-FFF2-40B4-BE49-F238E27FC236}">
                    <a16:creationId xmlns:a16="http://schemas.microsoft.com/office/drawing/2014/main" xmlns="" id="{17BB2AC1-F6DB-4FC6-A578-8E997ADFF5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8575591" y="107446763"/>
                <a:ext cx="1" cy="17145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63" name="Line 369">
              <a:extLst>
                <a:ext uri="{FF2B5EF4-FFF2-40B4-BE49-F238E27FC236}">
                  <a16:creationId xmlns:a16="http://schemas.microsoft.com/office/drawing/2014/main" xmlns="" id="{48997BB0-ED30-460E-9FE1-F3BE4E3DDE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975173" y="108093737"/>
              <a:ext cx="0" cy="257175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64" name="Group 370">
              <a:extLst>
                <a:ext uri="{FF2B5EF4-FFF2-40B4-BE49-F238E27FC236}">
                  <a16:creationId xmlns:a16="http://schemas.microsoft.com/office/drawing/2014/main" xmlns="" id="{E233894E-F5D0-47E5-B94F-E3FFEABED1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781935" y="109459415"/>
              <a:ext cx="419740" cy="428622"/>
              <a:chOff x="106879382" y="109370814"/>
              <a:chExt cx="419740" cy="471489"/>
            </a:xfrm>
          </p:grpSpPr>
          <p:sp>
            <p:nvSpPr>
              <p:cNvPr id="1367" name="Oval 371">
                <a:extLst>
                  <a:ext uri="{FF2B5EF4-FFF2-40B4-BE49-F238E27FC236}">
                    <a16:creationId xmlns:a16="http://schemas.microsoft.com/office/drawing/2014/main" xmlns="" id="{A1425DB4-D279-4EEE-A85B-C8AF648C6C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879382" y="109370814"/>
                <a:ext cx="410217" cy="371475"/>
              </a:xfrm>
              <a:prstGeom prst="ellipse">
                <a:avLst/>
              </a:prstGeom>
              <a:noFill/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8" name="Text Box 372">
                <a:extLst>
                  <a:ext uri="{FF2B5EF4-FFF2-40B4-BE49-F238E27FC236}">
                    <a16:creationId xmlns:a16="http://schemas.microsoft.com/office/drawing/2014/main" xmlns="" id="{828F2604-CB8F-4C5E-BC11-8EDEF5B6D9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890599" y="109408918"/>
                <a:ext cx="408523" cy="4333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V</a:t>
                </a:r>
                <a:r>
                  <a:rPr kumimoji="0" lang="en-US" altLang="en-US" sz="1200" b="1" i="0" u="none" strike="noStrike" cap="none" normalizeH="0" baseline="-2500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load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365" name="Line 373">
              <a:extLst>
                <a:ext uri="{FF2B5EF4-FFF2-40B4-BE49-F238E27FC236}">
                  <a16:creationId xmlns:a16="http://schemas.microsoft.com/office/drawing/2014/main" xmlns="" id="{78DB723F-55EE-4D1E-A102-5B924CEACC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982616" y="109797591"/>
              <a:ext cx="0" cy="171450"/>
            </a:xfrm>
            <a:prstGeom prst="line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6" name="Rectangle 374">
              <a:extLst>
                <a:ext uri="{FF2B5EF4-FFF2-40B4-BE49-F238E27FC236}">
                  <a16:creationId xmlns:a16="http://schemas.microsoft.com/office/drawing/2014/main" xmlns="" id="{7974076A-2880-45E4-8883-54D211B98E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08519" y="109977231"/>
              <a:ext cx="1185867" cy="204794"/>
            </a:xfrm>
            <a:prstGeom prst="rect">
              <a:avLst/>
            </a:prstGeom>
            <a:noFill/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Vcell = Vload - ( R1 * I 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069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HWR &amp; SSR1 QPM Software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9419" y="6495482"/>
            <a:ext cx="793775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9/27/2018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07862" y="6495481"/>
            <a:ext cx="6417644" cy="237285"/>
          </a:xfrm>
        </p:spPr>
        <p:txBody>
          <a:bodyPr/>
          <a:lstStyle/>
          <a:p>
            <a:pPr>
              <a:defRPr/>
            </a:pPr>
            <a:r>
              <a:rPr lang="en-US" dirty="0"/>
              <a:t>K. Martin | HWR &amp; SSR1 QPM Final Design Review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C8A3D51-F6B0-4284-A8F2-DDBD9D701D48}"/>
              </a:ext>
            </a:extLst>
          </p:cNvPr>
          <p:cNvSpPr txBox="1"/>
          <p:nvPr/>
        </p:nvSpPr>
        <p:spPr>
          <a:xfrm>
            <a:off x="228600" y="1307015"/>
            <a:ext cx="830307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software resides in a GIT software code repository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following command will get you a copy of the source code:</a:t>
            </a:r>
            <a:br>
              <a:rPr lang="en-US" dirty="0"/>
            </a:br>
            <a:r>
              <a:rPr lang="en-US" sz="2000" dirty="0"/>
              <a:t>git clone ssh://p-uqpm_hwr@cdcvs.fnal.gov/cvs/projects/uqpm_hwr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source code is written in C/C++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 operational control/monitoring of the QPMs will be done via ACNET parameters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Trip/Quench data will be plottable using the D25 console application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7019570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Partnerships_PPT_090915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D17A152F8CA44A95588D9440E0A03" ma:contentTypeVersion="3" ma:contentTypeDescription="Create a new document." ma:contentTypeScope="" ma:versionID="a2ac3a4fb08969989250a758a5950b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c46782115e7dfa4fabf0fe74a7b68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2619A-EA3F-48C6-8353-0E1D78874E9E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CB03382-2E78-4944-BB95-D9CE5573A4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B6ABB5-8F35-4442-A096-1590B93043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FNAL_Partnership_PowerPoint_4x3_100716</Template>
  <TotalTime>39810</TotalTime>
  <Words>675</Words>
  <Application>Microsoft Office PowerPoint</Application>
  <PresentationFormat>On-screen Show (4:3)</PresentationFormat>
  <Paragraphs>227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Geneva</vt:lpstr>
      <vt:lpstr>Helvetica</vt:lpstr>
      <vt:lpstr>Times New Roman</vt:lpstr>
      <vt:lpstr>FermilabPartnerships_PPT_090915</vt:lpstr>
      <vt:lpstr>PowerPoint Presentation</vt:lpstr>
      <vt:lpstr>HWR &amp; SSR1 QPM Software</vt:lpstr>
      <vt:lpstr>HWR &amp; SSR1 QPM Software</vt:lpstr>
      <vt:lpstr>HWR &amp; SSR1 QPM Software</vt:lpstr>
      <vt:lpstr>HWR &amp; SSR1 QPM Quench Algorithm</vt:lpstr>
      <vt:lpstr>HWR &amp; SSR1 QPM Software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L Kaducak</dc:creator>
  <cp:lastModifiedBy>Bruce M. Hanna x4985 03242N</cp:lastModifiedBy>
  <cp:revision>379</cp:revision>
  <cp:lastPrinted>2017-12-02T17:17:12Z</cp:lastPrinted>
  <dcterms:created xsi:type="dcterms:W3CDTF">2017-04-21T15:07:14Z</dcterms:created>
  <dcterms:modified xsi:type="dcterms:W3CDTF">2018-09-27T15:59:35Z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0x010100243D17A152F8CA44A95588D9440E0A03</vt:lpwstr>
  </property>
</Properties>
</file>